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1"/>
  </p:notesMasterIdLst>
  <p:sldIdLst>
    <p:sldId id="256" r:id="rId5"/>
    <p:sldId id="1041" r:id="rId6"/>
    <p:sldId id="1052" r:id="rId7"/>
    <p:sldId id="1043" r:id="rId8"/>
    <p:sldId id="1042" r:id="rId9"/>
    <p:sldId id="1051" r:id="rId10"/>
    <p:sldId id="1048" r:id="rId11"/>
    <p:sldId id="1045" r:id="rId12"/>
    <p:sldId id="1050" r:id="rId13"/>
    <p:sldId id="1054" r:id="rId14"/>
    <p:sldId id="1053" r:id="rId15"/>
    <p:sldId id="1047" r:id="rId16"/>
    <p:sldId id="995" r:id="rId17"/>
    <p:sldId id="1002" r:id="rId18"/>
    <p:sldId id="997" r:id="rId19"/>
    <p:sldId id="1055" r:id="rId20"/>
    <p:sldId id="993" r:id="rId21"/>
    <p:sldId id="998" r:id="rId22"/>
    <p:sldId id="1000" r:id="rId23"/>
    <p:sldId id="1001" r:id="rId24"/>
    <p:sldId id="996" r:id="rId25"/>
    <p:sldId id="1006" r:id="rId26"/>
    <p:sldId id="994" r:id="rId27"/>
    <p:sldId id="1061" r:id="rId28"/>
    <p:sldId id="1004" r:id="rId29"/>
    <p:sldId id="1032" r:id="rId30"/>
    <p:sldId id="1059" r:id="rId31"/>
    <p:sldId id="1060" r:id="rId32"/>
    <p:sldId id="1009" r:id="rId33"/>
    <p:sldId id="1034" r:id="rId34"/>
    <p:sldId id="1057" r:id="rId35"/>
    <p:sldId id="1056" r:id="rId36"/>
    <p:sldId id="1058" r:id="rId37"/>
    <p:sldId id="1012" r:id="rId38"/>
    <p:sldId id="1039" r:id="rId39"/>
    <p:sldId id="1035" r:id="rId40"/>
    <p:sldId id="1016" r:id="rId41"/>
    <p:sldId id="1036" r:id="rId42"/>
    <p:sldId id="1037" r:id="rId43"/>
    <p:sldId id="1018" r:id="rId44"/>
    <p:sldId id="1021" r:id="rId45"/>
    <p:sldId id="1038" r:id="rId46"/>
    <p:sldId id="1062" r:id="rId47"/>
    <p:sldId id="1029" r:id="rId48"/>
    <p:sldId id="1065" r:id="rId49"/>
    <p:sldId id="1068" r:id="rId50"/>
    <p:sldId id="1063" r:id="rId51"/>
    <p:sldId id="1069" r:id="rId52"/>
    <p:sldId id="1070" r:id="rId53"/>
    <p:sldId id="1071" r:id="rId54"/>
    <p:sldId id="1073" r:id="rId55"/>
    <p:sldId id="1079" r:id="rId56"/>
    <p:sldId id="1081" r:id="rId57"/>
    <p:sldId id="1077" r:id="rId58"/>
    <p:sldId id="1075" r:id="rId59"/>
    <p:sldId id="1072" r:id="rId60"/>
    <p:sldId id="1083" r:id="rId61"/>
    <p:sldId id="1082" r:id="rId62"/>
    <p:sldId id="1086" r:id="rId63"/>
    <p:sldId id="1088" r:id="rId64"/>
    <p:sldId id="1097" r:id="rId65"/>
    <p:sldId id="1089" r:id="rId66"/>
    <p:sldId id="1092" r:id="rId67"/>
    <p:sldId id="1091" r:id="rId68"/>
    <p:sldId id="1093" r:id="rId69"/>
    <p:sldId id="1095" r:id="rId70"/>
    <p:sldId id="1098" r:id="rId71"/>
    <p:sldId id="1102" r:id="rId72"/>
    <p:sldId id="1116" r:id="rId73"/>
    <p:sldId id="1118" r:id="rId74"/>
    <p:sldId id="1109" r:id="rId75"/>
    <p:sldId id="1115" r:id="rId76"/>
    <p:sldId id="1114" r:id="rId77"/>
    <p:sldId id="1108" r:id="rId78"/>
    <p:sldId id="1119" r:id="rId79"/>
    <p:sldId id="1107" r:id="rId80"/>
    <p:sldId id="1121" r:id="rId81"/>
    <p:sldId id="1125" r:id="rId82"/>
    <p:sldId id="1122" r:id="rId83"/>
    <p:sldId id="1123" r:id="rId84"/>
    <p:sldId id="1124" r:id="rId85"/>
    <p:sldId id="1127" r:id="rId86"/>
    <p:sldId id="1126" r:id="rId87"/>
    <p:sldId id="1120" r:id="rId88"/>
    <p:sldId id="1111" r:id="rId89"/>
    <p:sldId id="1104" r:id="rId90"/>
    <p:sldId id="1101" r:id="rId91"/>
    <p:sldId id="1096" r:id="rId92"/>
    <p:sldId id="1011" r:id="rId93"/>
    <p:sldId id="1074" r:id="rId94"/>
    <p:sldId id="1007" r:id="rId95"/>
    <p:sldId id="1005" r:id="rId96"/>
    <p:sldId id="1015" r:id="rId97"/>
    <p:sldId id="1010" r:id="rId98"/>
    <p:sldId id="1030" r:id="rId99"/>
    <p:sldId id="1066" r:id="rId100"/>
    <p:sldId id="1067" r:id="rId101"/>
    <p:sldId id="1090" r:id="rId102"/>
    <p:sldId id="1078" r:id="rId103"/>
    <p:sldId id="1076" r:id="rId104"/>
    <p:sldId id="1080" r:id="rId105"/>
    <p:sldId id="1094" r:id="rId106"/>
    <p:sldId id="1105" r:id="rId107"/>
    <p:sldId id="1106" r:id="rId108"/>
    <p:sldId id="1110" r:id="rId109"/>
    <p:sldId id="1112" r:id="rId110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CF3D"/>
    <a:srgbClr val="224C8A"/>
    <a:srgbClr val="99FF66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60" autoAdjust="0"/>
    <p:restoredTop sz="94731"/>
  </p:normalViewPr>
  <p:slideViewPr>
    <p:cSldViewPr snapToGrid="0" snapToObjects="1">
      <p:cViewPr varScale="1">
        <p:scale>
          <a:sx n="124" d="100"/>
          <a:sy n="124" d="100"/>
        </p:scale>
        <p:origin x="184" y="17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commentAuthors" Target="commentAuthors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presProps" Target="presProp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6/26/20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8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4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/>
              <a:t>StackSimplify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3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38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7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4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9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4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9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20" Type="http://schemas.openxmlformats.org/officeDocument/2006/relationships/image" Target="../media/image47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19" Type="http://schemas.openxmlformats.org/officeDocument/2006/relationships/image" Target="../media/image46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3.sv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1.png"/><Relationship Id="rId18" Type="http://schemas.openxmlformats.org/officeDocument/2006/relationships/image" Target="../media/image3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6.svg"/><Relationship Id="rId17" Type="http://schemas.openxmlformats.org/officeDocument/2006/relationships/image" Target="../media/image29.png"/><Relationship Id="rId2" Type="http://schemas.openxmlformats.org/officeDocument/2006/relationships/image" Target="../media/image13.png"/><Relationship Id="rId16" Type="http://schemas.openxmlformats.org/officeDocument/2006/relationships/image" Target="../media/image16.svg"/><Relationship Id="rId20" Type="http://schemas.openxmlformats.org/officeDocument/2006/relationships/image" Target="../media/image42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5.png"/><Relationship Id="rId5" Type="http://schemas.openxmlformats.org/officeDocument/2006/relationships/image" Target="../media/image26.svg"/><Relationship Id="rId15" Type="http://schemas.openxmlformats.org/officeDocument/2006/relationships/image" Target="../media/image15.png"/><Relationship Id="rId10" Type="http://schemas.openxmlformats.org/officeDocument/2006/relationships/image" Target="../media/image3.svg"/><Relationship Id="rId19" Type="http://schemas.openxmlformats.org/officeDocument/2006/relationships/image" Target="../media/image41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32.sv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7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6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47.sv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6" Type="http://schemas.openxmlformats.org/officeDocument/2006/relationships/image" Target="../media/image47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5" Type="http://schemas.openxmlformats.org/officeDocument/2006/relationships/image" Target="../media/image46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6.svg"/><Relationship Id="rId7" Type="http://schemas.openxmlformats.org/officeDocument/2006/relationships/image" Target="../media/image38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11" Type="http://schemas.openxmlformats.org/officeDocument/2006/relationships/image" Target="../media/image47.svg"/><Relationship Id="rId5" Type="http://schemas.openxmlformats.org/officeDocument/2006/relationships/image" Target="../media/image40.svg"/><Relationship Id="rId10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image" Target="../media/image34.sv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30.svg"/><Relationship Id="rId18" Type="http://schemas.openxmlformats.org/officeDocument/2006/relationships/image" Target="../media/image60.png"/><Relationship Id="rId26" Type="http://schemas.openxmlformats.org/officeDocument/2006/relationships/image" Target="../media/image31.png"/><Relationship Id="rId3" Type="http://schemas.openxmlformats.org/officeDocument/2006/relationships/image" Target="../media/image49.svg"/><Relationship Id="rId21" Type="http://schemas.openxmlformats.org/officeDocument/2006/relationships/image" Target="../media/image63.svg"/><Relationship Id="rId7" Type="http://schemas.openxmlformats.org/officeDocument/2006/relationships/image" Target="../media/image14.svg"/><Relationship Id="rId12" Type="http://schemas.openxmlformats.org/officeDocument/2006/relationships/image" Target="../media/image29.png"/><Relationship Id="rId17" Type="http://schemas.openxmlformats.org/officeDocument/2006/relationships/image" Target="../media/image59.svg"/><Relationship Id="rId25" Type="http://schemas.openxmlformats.org/officeDocument/2006/relationships/image" Target="../media/image28.svg"/><Relationship Id="rId2" Type="http://schemas.openxmlformats.org/officeDocument/2006/relationships/image" Target="../media/image48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11" Type="http://schemas.openxmlformats.org/officeDocument/2006/relationships/image" Target="../media/image55.svg"/><Relationship Id="rId24" Type="http://schemas.openxmlformats.org/officeDocument/2006/relationships/image" Target="../media/image27.png"/><Relationship Id="rId5" Type="http://schemas.openxmlformats.org/officeDocument/2006/relationships/image" Target="../media/image51.svg"/><Relationship Id="rId15" Type="http://schemas.openxmlformats.org/officeDocument/2006/relationships/image" Target="../media/image57.svg"/><Relationship Id="rId23" Type="http://schemas.openxmlformats.org/officeDocument/2006/relationships/image" Target="../media/image26.svg"/><Relationship Id="rId10" Type="http://schemas.openxmlformats.org/officeDocument/2006/relationships/image" Target="../media/image54.png"/><Relationship Id="rId19" Type="http://schemas.openxmlformats.org/officeDocument/2006/relationships/image" Target="../media/image61.svg"/><Relationship Id="rId4" Type="http://schemas.openxmlformats.org/officeDocument/2006/relationships/image" Target="../media/image50.png"/><Relationship Id="rId9" Type="http://schemas.openxmlformats.org/officeDocument/2006/relationships/image" Target="../media/image53.svg"/><Relationship Id="rId14" Type="http://schemas.openxmlformats.org/officeDocument/2006/relationships/image" Target="../media/image56.png"/><Relationship Id="rId22" Type="http://schemas.openxmlformats.org/officeDocument/2006/relationships/image" Target="../media/image25.png"/><Relationship Id="rId27" Type="http://schemas.openxmlformats.org/officeDocument/2006/relationships/image" Target="../media/image32.sv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799" y="4302049"/>
            <a:ext cx="11239020" cy="1926324"/>
          </a:xfrm>
        </p:spPr>
        <p:txBody>
          <a:bodyPr>
            <a:noAutofit/>
          </a:bodyPr>
          <a:lstStyle/>
          <a:p>
            <a:r>
              <a:rPr lang="en-US" sz="4000" dirty="0"/>
              <a:t>AWS Elastic Kubernetes Service - Masterclass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6502724"/>
            <a:ext cx="8569236" cy="1400305"/>
          </a:xfrm>
        </p:spPr>
        <p:txBody>
          <a:bodyPr/>
          <a:lstStyle/>
          <a:p>
            <a:r>
              <a:rPr lang="en-US" dirty="0"/>
              <a:t>Kalyan Reddy Daida</a:t>
            </a:r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3905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07E478-AEA4-AF41-B751-AB108C284E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32F4-9D1A-C34D-824F-6E091B14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Dynamic volume provisioning allows storage volumes to be created on-demand. </a:t>
            </a:r>
          </a:p>
          <a:p>
            <a:r>
              <a:rPr lang="en-US" dirty="0"/>
              <a:t>Without dynamic provisioning, cluster administrators have to manually make calls to their cloud or storage provider to create new storage volumes, and then create </a:t>
            </a:r>
            <a:r>
              <a:rPr lang="en-US" dirty="0" err="1"/>
              <a:t>PersistentVolume</a:t>
            </a:r>
            <a:r>
              <a:rPr lang="en-US" dirty="0"/>
              <a:t> objects to represent them in Kubernetes.</a:t>
            </a:r>
          </a:p>
          <a:p>
            <a:r>
              <a:rPr lang="en-IN" dirty="0"/>
              <a:t>The dynamic provisioning feature eliminates the need for cluster administrators to pre-provision storage. Instead, it automatically provisions storage when it is requested by users.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ADDF28-EA3B-4045-8158-C6748B5A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00172461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103639-78B1-A64A-ADE8-4857BBCD4E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3A23-6E58-5142-AF7D-FF73AFEA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enable dynamic provisioning, a cluster administrator needs to pre-create one or more </a:t>
            </a:r>
            <a:r>
              <a:rPr lang="en-IN" dirty="0" err="1"/>
              <a:t>StorageClass</a:t>
            </a:r>
            <a:r>
              <a:rPr lang="en-IN" dirty="0"/>
              <a:t> objects for users.</a:t>
            </a:r>
          </a:p>
          <a:p>
            <a:r>
              <a:rPr lang="en-IN" dirty="0" err="1"/>
              <a:t>StorageClass</a:t>
            </a:r>
            <a:r>
              <a:rPr lang="en-IN" dirty="0"/>
              <a:t> objects define which provisioner should be used and what parameters should be passed to that provisioner when dynamic provisioning is invoked. </a:t>
            </a:r>
          </a:p>
          <a:p>
            <a:r>
              <a:rPr lang="en-IN" dirty="0"/>
              <a:t>Users request dynamically provisioned storage by including a storage class in their </a:t>
            </a:r>
            <a:r>
              <a:rPr lang="en-IN" dirty="0" err="1"/>
              <a:t>PersistentVolumeClaim</a:t>
            </a:r>
            <a:r>
              <a:rPr lang="en-IN" dirty="0"/>
              <a:t>. 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8E5CC8-AE74-2847-8E22-0AE0DFA0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84597770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0B5562-55CF-4C46-A79D-5AECACA380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5BBF-C413-0F4E-98D4-FE93E26B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33" y="1718691"/>
            <a:ext cx="6781971" cy="559092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High Availability setup for MySQL DB is complex</a:t>
            </a:r>
          </a:p>
          <a:p>
            <a:r>
              <a:rPr lang="en-US" dirty="0"/>
              <a:t>MySQL Master-Master setup is going to be super complex ok k8s</a:t>
            </a:r>
          </a:p>
          <a:p>
            <a:r>
              <a:rPr lang="en-US" dirty="0"/>
              <a:t>We need to create custom scripts for Database Backups &amp; even for recovery</a:t>
            </a:r>
          </a:p>
          <a:p>
            <a:r>
              <a:rPr lang="en-US" dirty="0"/>
              <a:t>AWS EBS service restricted to respective Availability Zone.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0A5F15-D90A-C44F-A7B6-84EA559D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341FF8-CF5A-C74C-AE60-399D43331480}"/>
              </a:ext>
            </a:extLst>
          </p:cNvPr>
          <p:cNvSpPr txBox="1">
            <a:spLocks/>
          </p:cNvSpPr>
          <p:nvPr/>
        </p:nvSpPr>
        <p:spPr>
          <a:xfrm>
            <a:off x="7456298" y="1718691"/>
            <a:ext cx="6781971" cy="55909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the below will be out of the box with AWS RDS Service</a:t>
            </a:r>
          </a:p>
          <a:p>
            <a:r>
              <a:rPr lang="en-US" dirty="0"/>
              <a:t>High Availability &amp; Read Replicas</a:t>
            </a:r>
          </a:p>
          <a:p>
            <a:r>
              <a:rPr lang="en-US" dirty="0"/>
              <a:t>Fast and predictable storage</a:t>
            </a:r>
          </a:p>
          <a:p>
            <a:r>
              <a:rPr lang="en-US" dirty="0"/>
              <a:t>Backup &amp; Recovery</a:t>
            </a:r>
          </a:p>
          <a:p>
            <a:r>
              <a:rPr lang="en-US" dirty="0"/>
              <a:t>Monitoring &amp; Metrics</a:t>
            </a:r>
          </a:p>
          <a:p>
            <a:endParaRPr lang="en-US" dirty="0"/>
          </a:p>
          <a:p>
            <a:endParaRPr lang="en-US" dirty="0"/>
          </a:p>
          <a:p>
            <a:pPr marL="54864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8019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643397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Classic Load Balancer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0C7611F8-600C-F745-BFD3-FE77ED86EE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39870" y="1548628"/>
            <a:ext cx="469900" cy="46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353733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Classic Load Balancer</a:t>
            </a:r>
          </a:p>
        </p:txBody>
      </p:sp>
    </p:spTree>
    <p:extLst>
      <p:ext uri="{BB962C8B-B14F-4D97-AF65-F5344CB8AC3E}">
        <p14:creationId xmlns:p14="http://schemas.microsoft.com/office/powerpoint/2010/main" val="291749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75" grpId="0"/>
      <p:bldP spid="3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691592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691592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Network Load Balancer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156558" y="57274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Network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05953" y="1353733"/>
            <a:ext cx="1637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Load Balancer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82F6A215-32BE-0348-AC87-7B3FD21504C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74909" y="1560391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6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75" grpId="0"/>
      <p:bldP spid="3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40871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35193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4088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354937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11016849" y="334566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11110950" y="345593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11245625" y="351994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11141772" y="4309109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11203168" y="412303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11392438" y="3626994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11422448" y="394550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Load Balancer Service – Context Path based Routing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35201" y="4655294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5981921" y="4976383"/>
            <a:ext cx="5772369" cy="92476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11742869" y="4943390"/>
            <a:ext cx="0" cy="985948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156558" y="57274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Application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75131" y="1353733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4A9F5A55-A87A-4541-A0D5-7AB7B8669E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24207" y="1564189"/>
            <a:ext cx="469900" cy="4699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70E2202B-37D6-9247-9EC9-98199E25099D}"/>
              </a:ext>
            </a:extLst>
          </p:cNvPr>
          <p:cNvSpPr/>
          <p:nvPr/>
        </p:nvSpPr>
        <p:spPr>
          <a:xfrm>
            <a:off x="4684636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DAAAD48-A0B1-7E41-9DCE-C0E639C5CD89}"/>
              </a:ext>
            </a:extLst>
          </p:cNvPr>
          <p:cNvSpPr/>
          <p:nvPr/>
        </p:nvSpPr>
        <p:spPr>
          <a:xfrm>
            <a:off x="4778737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775C9C5-2C94-794B-9C91-932FA1974F77}"/>
              </a:ext>
            </a:extLst>
          </p:cNvPr>
          <p:cNvSpPr/>
          <p:nvPr/>
        </p:nvSpPr>
        <p:spPr>
          <a:xfrm>
            <a:off x="4913412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77AC30-FB5A-264C-BD61-5BC4ACDD387F}"/>
              </a:ext>
            </a:extLst>
          </p:cNvPr>
          <p:cNvSpPr txBox="1"/>
          <p:nvPr/>
        </p:nvSpPr>
        <p:spPr>
          <a:xfrm>
            <a:off x="4809559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C6D862-5767-664C-9973-3E3102122593}"/>
              </a:ext>
            </a:extLst>
          </p:cNvPr>
          <p:cNvSpPr txBox="1"/>
          <p:nvPr/>
        </p:nvSpPr>
        <p:spPr>
          <a:xfrm>
            <a:off x="4870955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5E3A13B-9853-9241-A412-C963789A7C6E}"/>
              </a:ext>
            </a:extLst>
          </p:cNvPr>
          <p:cNvGrpSpPr/>
          <p:nvPr/>
        </p:nvGrpSpPr>
        <p:grpSpPr>
          <a:xfrm>
            <a:off x="5060225" y="3650245"/>
            <a:ext cx="555550" cy="352840"/>
            <a:chOff x="853440" y="4579716"/>
            <a:chExt cx="1006998" cy="82759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3C64EA8-EAA1-0F4D-9676-DFA696E7B5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69A9B54-72D9-B549-B9A5-A4312FB0976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A0AB260-ED4F-F74B-9B56-FDA25E849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5A1B94D-CE76-FA47-B1DD-B122ACEC47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B1465C8-B34B-824C-BF61-9B888A970FA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30A1D0-C32B-5C48-B3DA-4DC21BAD235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C9F894F-DF3A-9242-B144-BF987AA3FEC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F4EF262-2E4E-6E4B-BCB8-E17FD4EB9F9F}"/>
              </a:ext>
            </a:extLst>
          </p:cNvPr>
          <p:cNvSpPr txBox="1"/>
          <p:nvPr/>
        </p:nvSpPr>
        <p:spPr>
          <a:xfrm>
            <a:off x="5090235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A51E3E0-74D1-F44B-93A0-C2084C69952E}"/>
              </a:ext>
            </a:extLst>
          </p:cNvPr>
          <p:cNvSpPr/>
          <p:nvPr/>
        </p:nvSpPr>
        <p:spPr>
          <a:xfrm>
            <a:off x="6377508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FA31C74-D540-DD4D-A935-975069D515F3}"/>
              </a:ext>
            </a:extLst>
          </p:cNvPr>
          <p:cNvSpPr/>
          <p:nvPr/>
        </p:nvSpPr>
        <p:spPr>
          <a:xfrm>
            <a:off x="6471609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66186-5B23-8947-8BCC-6ABE64A04344}"/>
              </a:ext>
            </a:extLst>
          </p:cNvPr>
          <p:cNvSpPr/>
          <p:nvPr/>
        </p:nvSpPr>
        <p:spPr>
          <a:xfrm>
            <a:off x="6606284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8B57BB5-9F88-CC41-8C72-8A1C99DA8D9D}"/>
              </a:ext>
            </a:extLst>
          </p:cNvPr>
          <p:cNvSpPr txBox="1"/>
          <p:nvPr/>
        </p:nvSpPr>
        <p:spPr>
          <a:xfrm>
            <a:off x="6502431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B2F4931-F21E-A64F-B533-A8E507F0112C}"/>
              </a:ext>
            </a:extLst>
          </p:cNvPr>
          <p:cNvSpPr txBox="1"/>
          <p:nvPr/>
        </p:nvSpPr>
        <p:spPr>
          <a:xfrm>
            <a:off x="6563827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FAB868B-4614-DB49-9B2C-1D546D737B3F}"/>
              </a:ext>
            </a:extLst>
          </p:cNvPr>
          <p:cNvGrpSpPr/>
          <p:nvPr/>
        </p:nvGrpSpPr>
        <p:grpSpPr>
          <a:xfrm>
            <a:off x="6753097" y="3650245"/>
            <a:ext cx="555550" cy="35284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9959C4-F0C3-B943-B7C1-74CDE975D9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B5F7BA2-7722-2F4C-A66C-2EFE9BFF57A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9FAAFCE-4F44-F04D-BF02-75DB5FC9E1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0C06348-B0FD-404C-BCD6-D2EFEF61B28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D472363-A180-F94B-BD20-2D9AB593E8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BCFA486-2CB3-CD49-B8FA-089AE2BD6B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F371E46-05B3-5B42-8E43-04DB0AB7251C}"/>
                </a:ext>
              </a:extLst>
            </p:cNvPr>
            <p:cNvSpPr txBox="1"/>
            <p:nvPr/>
          </p:nvSpPr>
          <p:spPr>
            <a:xfrm>
              <a:off x="1135876" y="4691592"/>
              <a:ext cx="483945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E0E9E1FF-ACAC-E84B-BEB9-8F0FA6B0B22D}"/>
              </a:ext>
            </a:extLst>
          </p:cNvPr>
          <p:cNvSpPr txBox="1"/>
          <p:nvPr/>
        </p:nvSpPr>
        <p:spPr>
          <a:xfrm>
            <a:off x="6783107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EC57479-8A38-5746-9673-336134286CE5}"/>
              </a:ext>
            </a:extLst>
          </p:cNvPr>
          <p:cNvSpPr/>
          <p:nvPr/>
        </p:nvSpPr>
        <p:spPr>
          <a:xfrm>
            <a:off x="4684636" y="2743485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/app1*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65CAA33-9891-584C-825D-E90284C15AE2}"/>
              </a:ext>
            </a:extLst>
          </p:cNvPr>
          <p:cNvSpPr/>
          <p:nvPr/>
        </p:nvSpPr>
        <p:spPr>
          <a:xfrm>
            <a:off x="6390942" y="2743484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/app2*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173002-32FD-284A-9A98-E20F7336D496}"/>
              </a:ext>
            </a:extLst>
          </p:cNvPr>
          <p:cNvSpPr/>
          <p:nvPr/>
        </p:nvSpPr>
        <p:spPr>
          <a:xfrm>
            <a:off x="11006174" y="2741599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/*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683DBD-9B24-5D4E-AE03-92CABF5B9303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11638252" y="2315685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777A645-DA80-144B-9109-06738D9E593B}"/>
              </a:ext>
            </a:extLst>
          </p:cNvPr>
          <p:cNvCxnSpPr>
            <a:cxnSpLocks/>
            <a:stCxn id="179" idx="2"/>
            <a:endCxn id="69" idx="0"/>
          </p:cNvCxnSpPr>
          <p:nvPr/>
        </p:nvCxnSpPr>
        <p:spPr>
          <a:xfrm>
            <a:off x="11654817" y="3057254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4BBB11C-A618-844C-9B83-3430DAF4C7E2}"/>
              </a:ext>
            </a:extLst>
          </p:cNvPr>
          <p:cNvCxnSpPr>
            <a:cxnSpLocks/>
          </p:cNvCxnSpPr>
          <p:nvPr/>
        </p:nvCxnSpPr>
        <p:spPr>
          <a:xfrm flipH="1">
            <a:off x="11617704" y="4543502"/>
            <a:ext cx="6699" cy="1422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55AE3E1-A570-7F46-A664-010DFEBA7F0C}"/>
              </a:ext>
            </a:extLst>
          </p:cNvPr>
          <p:cNvCxnSpPr>
            <a:cxnSpLocks/>
          </p:cNvCxnSpPr>
          <p:nvPr/>
        </p:nvCxnSpPr>
        <p:spPr>
          <a:xfrm>
            <a:off x="5285491" y="2333514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C664AAE-75C6-6D42-820C-B0646E9109B6}"/>
              </a:ext>
            </a:extLst>
          </p:cNvPr>
          <p:cNvCxnSpPr>
            <a:cxnSpLocks/>
          </p:cNvCxnSpPr>
          <p:nvPr/>
        </p:nvCxnSpPr>
        <p:spPr>
          <a:xfrm>
            <a:off x="6935082" y="2352800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E2FB17A-FB13-D749-B9DB-F90A484A39FD}"/>
              </a:ext>
            </a:extLst>
          </p:cNvPr>
          <p:cNvCxnSpPr>
            <a:cxnSpLocks/>
          </p:cNvCxnSpPr>
          <p:nvPr/>
        </p:nvCxnSpPr>
        <p:spPr>
          <a:xfrm>
            <a:off x="6951647" y="3065822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0384838-0FB4-E64B-9472-921B75D18537}"/>
              </a:ext>
            </a:extLst>
          </p:cNvPr>
          <p:cNvCxnSpPr>
            <a:cxnSpLocks/>
          </p:cNvCxnSpPr>
          <p:nvPr/>
        </p:nvCxnSpPr>
        <p:spPr>
          <a:xfrm>
            <a:off x="5289368" y="3065085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2A790A4-A0F9-7540-A871-7F6512505422}"/>
              </a:ext>
            </a:extLst>
          </p:cNvPr>
          <p:cNvSpPr/>
          <p:nvPr/>
        </p:nvSpPr>
        <p:spPr>
          <a:xfrm>
            <a:off x="2455335" y="1865201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ALB DNS </a:t>
            </a:r>
            <a:r>
              <a:rPr lang="en-US" sz="1800" dirty="0" err="1"/>
              <a:t>url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132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50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85" grpId="0"/>
      <p:bldP spid="88" grpId="0"/>
      <p:bldP spid="97" grpId="0"/>
      <p:bldP spid="147" grpId="0" animBg="1"/>
      <p:bldP spid="148" grpId="0" animBg="1"/>
      <p:bldP spid="149" grpId="0" animBg="1"/>
      <p:bldP spid="152" grpId="0" animBg="1"/>
      <p:bldP spid="154" grpId="0"/>
      <p:bldP spid="156" grpId="0"/>
      <p:bldP spid="175" grpId="0"/>
      <p:bldP spid="195" grpId="0"/>
      <p:bldP spid="3" grpId="0"/>
      <p:bldP spid="110" grpId="0" animBg="1"/>
      <p:bldP spid="111" grpId="0" animBg="1"/>
      <p:bldP spid="112" grpId="0" animBg="1"/>
      <p:bldP spid="113" grpId="0"/>
      <p:bldP spid="114" grpId="0"/>
      <p:bldP spid="123" grpId="0"/>
      <p:bldP spid="124" grpId="0" animBg="1"/>
      <p:bldP spid="125" grpId="0" animBg="1"/>
      <p:bldP spid="126" grpId="0" animBg="1"/>
      <p:bldP spid="151" grpId="0"/>
      <p:bldP spid="158" grpId="0"/>
      <p:bldP spid="167" grpId="0"/>
      <p:bldP spid="176" grpId="0" animBg="1"/>
      <p:bldP spid="177" grpId="0" animBg="1"/>
      <p:bldP spid="179" grpId="0" animBg="1"/>
      <p:bldP spid="33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449827" y="50243"/>
            <a:ext cx="11882622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9627" y="48374"/>
            <a:ext cx="351581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40871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35193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4088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354937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11016849" y="334566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11110950" y="345593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11245625" y="351994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11141772" y="4309109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11203168" y="412303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11392438" y="3626994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11422448" y="394550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Load Balancer Service – Context Path based Routing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35201" y="4655294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5242657" y="6686081"/>
            <a:ext cx="161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66076" y="406607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44937" y="52112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5981921" y="4976383"/>
            <a:ext cx="5772369" cy="92476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11742869" y="4943390"/>
            <a:ext cx="0" cy="985948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44316" y="557253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Application Load Balancer &amp; Route53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75131" y="1353733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4A9F5A55-A87A-4541-A0D5-7AB7B8669E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24207" y="1564189"/>
            <a:ext cx="469900" cy="4699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70E2202B-37D6-9247-9EC9-98199E25099D}"/>
              </a:ext>
            </a:extLst>
          </p:cNvPr>
          <p:cNvSpPr/>
          <p:nvPr/>
        </p:nvSpPr>
        <p:spPr>
          <a:xfrm>
            <a:off x="4684636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DAAAD48-A0B1-7E41-9DCE-C0E639C5CD89}"/>
              </a:ext>
            </a:extLst>
          </p:cNvPr>
          <p:cNvSpPr/>
          <p:nvPr/>
        </p:nvSpPr>
        <p:spPr>
          <a:xfrm>
            <a:off x="4778737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775C9C5-2C94-794B-9C91-932FA1974F77}"/>
              </a:ext>
            </a:extLst>
          </p:cNvPr>
          <p:cNvSpPr/>
          <p:nvPr/>
        </p:nvSpPr>
        <p:spPr>
          <a:xfrm>
            <a:off x="4913412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77AC30-FB5A-264C-BD61-5BC4ACDD387F}"/>
              </a:ext>
            </a:extLst>
          </p:cNvPr>
          <p:cNvSpPr txBox="1"/>
          <p:nvPr/>
        </p:nvSpPr>
        <p:spPr>
          <a:xfrm>
            <a:off x="4809559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C6D862-5767-664C-9973-3E3102122593}"/>
              </a:ext>
            </a:extLst>
          </p:cNvPr>
          <p:cNvSpPr txBox="1"/>
          <p:nvPr/>
        </p:nvSpPr>
        <p:spPr>
          <a:xfrm>
            <a:off x="4870955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5E3A13B-9853-9241-A412-C963789A7C6E}"/>
              </a:ext>
            </a:extLst>
          </p:cNvPr>
          <p:cNvGrpSpPr/>
          <p:nvPr/>
        </p:nvGrpSpPr>
        <p:grpSpPr>
          <a:xfrm>
            <a:off x="5060225" y="3650245"/>
            <a:ext cx="555550" cy="352840"/>
            <a:chOff x="853440" y="4579716"/>
            <a:chExt cx="1006998" cy="82759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3C64EA8-EAA1-0F4D-9676-DFA696E7B5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69A9B54-72D9-B549-B9A5-A4312FB0976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A0AB260-ED4F-F74B-9B56-FDA25E849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5A1B94D-CE76-FA47-B1DD-B122ACEC47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B1465C8-B34B-824C-BF61-9B888A970FA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30A1D0-C32B-5C48-B3DA-4DC21BAD235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C9F894F-DF3A-9242-B144-BF987AA3FEC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F4EF262-2E4E-6E4B-BCB8-E17FD4EB9F9F}"/>
              </a:ext>
            </a:extLst>
          </p:cNvPr>
          <p:cNvSpPr txBox="1"/>
          <p:nvPr/>
        </p:nvSpPr>
        <p:spPr>
          <a:xfrm>
            <a:off x="5090235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A51E3E0-74D1-F44B-93A0-C2084C69952E}"/>
              </a:ext>
            </a:extLst>
          </p:cNvPr>
          <p:cNvSpPr/>
          <p:nvPr/>
        </p:nvSpPr>
        <p:spPr>
          <a:xfrm>
            <a:off x="6377508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FA31C74-D540-DD4D-A935-975069D515F3}"/>
              </a:ext>
            </a:extLst>
          </p:cNvPr>
          <p:cNvSpPr/>
          <p:nvPr/>
        </p:nvSpPr>
        <p:spPr>
          <a:xfrm>
            <a:off x="6471609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66186-5B23-8947-8BCC-6ABE64A04344}"/>
              </a:ext>
            </a:extLst>
          </p:cNvPr>
          <p:cNvSpPr/>
          <p:nvPr/>
        </p:nvSpPr>
        <p:spPr>
          <a:xfrm>
            <a:off x="6606284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8B57BB5-9F88-CC41-8C72-8A1C99DA8D9D}"/>
              </a:ext>
            </a:extLst>
          </p:cNvPr>
          <p:cNvSpPr txBox="1"/>
          <p:nvPr/>
        </p:nvSpPr>
        <p:spPr>
          <a:xfrm>
            <a:off x="6502431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B2F4931-F21E-A64F-B533-A8E507F0112C}"/>
              </a:ext>
            </a:extLst>
          </p:cNvPr>
          <p:cNvSpPr txBox="1"/>
          <p:nvPr/>
        </p:nvSpPr>
        <p:spPr>
          <a:xfrm>
            <a:off x="6563827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FAB868B-4614-DB49-9B2C-1D546D737B3F}"/>
              </a:ext>
            </a:extLst>
          </p:cNvPr>
          <p:cNvGrpSpPr/>
          <p:nvPr/>
        </p:nvGrpSpPr>
        <p:grpSpPr>
          <a:xfrm>
            <a:off x="6753097" y="3650245"/>
            <a:ext cx="555550" cy="35284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9959C4-F0C3-B943-B7C1-74CDE975D9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B5F7BA2-7722-2F4C-A66C-2EFE9BFF57A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9FAAFCE-4F44-F04D-BF02-75DB5FC9E1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0C06348-B0FD-404C-BCD6-D2EFEF61B28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D472363-A180-F94B-BD20-2D9AB593E8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BCFA486-2CB3-CD49-B8FA-089AE2BD6B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F371E46-05B3-5B42-8E43-04DB0AB7251C}"/>
                </a:ext>
              </a:extLst>
            </p:cNvPr>
            <p:cNvSpPr txBox="1"/>
            <p:nvPr/>
          </p:nvSpPr>
          <p:spPr>
            <a:xfrm>
              <a:off x="1135876" y="4691592"/>
              <a:ext cx="483945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E0E9E1FF-ACAC-E84B-BEB9-8F0FA6B0B22D}"/>
              </a:ext>
            </a:extLst>
          </p:cNvPr>
          <p:cNvSpPr txBox="1"/>
          <p:nvPr/>
        </p:nvSpPr>
        <p:spPr>
          <a:xfrm>
            <a:off x="6783107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EC57479-8A38-5746-9673-336134286CE5}"/>
              </a:ext>
            </a:extLst>
          </p:cNvPr>
          <p:cNvSpPr/>
          <p:nvPr/>
        </p:nvSpPr>
        <p:spPr>
          <a:xfrm>
            <a:off x="4684636" y="2743485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/app1*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65CAA33-9891-584C-825D-E90284C15AE2}"/>
              </a:ext>
            </a:extLst>
          </p:cNvPr>
          <p:cNvSpPr/>
          <p:nvPr/>
        </p:nvSpPr>
        <p:spPr>
          <a:xfrm>
            <a:off x="6390942" y="2743484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/app2*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173002-32FD-284A-9A98-E20F7336D496}"/>
              </a:ext>
            </a:extLst>
          </p:cNvPr>
          <p:cNvSpPr/>
          <p:nvPr/>
        </p:nvSpPr>
        <p:spPr>
          <a:xfrm>
            <a:off x="11006174" y="2741599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/*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683DBD-9B24-5D4E-AE03-92CABF5B9303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11638252" y="2315685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777A645-DA80-144B-9109-06738D9E593B}"/>
              </a:ext>
            </a:extLst>
          </p:cNvPr>
          <p:cNvCxnSpPr>
            <a:cxnSpLocks/>
            <a:stCxn id="179" idx="2"/>
            <a:endCxn id="69" idx="0"/>
          </p:cNvCxnSpPr>
          <p:nvPr/>
        </p:nvCxnSpPr>
        <p:spPr>
          <a:xfrm>
            <a:off x="11654817" y="3057254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4BBB11C-A618-844C-9B83-3430DAF4C7E2}"/>
              </a:ext>
            </a:extLst>
          </p:cNvPr>
          <p:cNvCxnSpPr>
            <a:cxnSpLocks/>
          </p:cNvCxnSpPr>
          <p:nvPr/>
        </p:nvCxnSpPr>
        <p:spPr>
          <a:xfrm flipH="1">
            <a:off x="11617704" y="4543502"/>
            <a:ext cx="6699" cy="1422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55AE3E1-A570-7F46-A664-010DFEBA7F0C}"/>
              </a:ext>
            </a:extLst>
          </p:cNvPr>
          <p:cNvCxnSpPr>
            <a:cxnSpLocks/>
          </p:cNvCxnSpPr>
          <p:nvPr/>
        </p:nvCxnSpPr>
        <p:spPr>
          <a:xfrm>
            <a:off x="5285491" y="2333514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C664AAE-75C6-6D42-820C-B0646E9109B6}"/>
              </a:ext>
            </a:extLst>
          </p:cNvPr>
          <p:cNvCxnSpPr>
            <a:cxnSpLocks/>
          </p:cNvCxnSpPr>
          <p:nvPr/>
        </p:nvCxnSpPr>
        <p:spPr>
          <a:xfrm>
            <a:off x="6935082" y="2352800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E2FB17A-FB13-D749-B9DB-F90A484A39FD}"/>
              </a:ext>
            </a:extLst>
          </p:cNvPr>
          <p:cNvCxnSpPr>
            <a:cxnSpLocks/>
          </p:cNvCxnSpPr>
          <p:nvPr/>
        </p:nvCxnSpPr>
        <p:spPr>
          <a:xfrm>
            <a:off x="6951647" y="3065822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0384838-0FB4-E64B-9472-921B75D18537}"/>
              </a:ext>
            </a:extLst>
          </p:cNvPr>
          <p:cNvCxnSpPr>
            <a:cxnSpLocks/>
          </p:cNvCxnSpPr>
          <p:nvPr/>
        </p:nvCxnSpPr>
        <p:spPr>
          <a:xfrm>
            <a:off x="5289368" y="3065085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34BCD68-BC37-9241-98D4-40E395C9FD4D}"/>
              </a:ext>
            </a:extLst>
          </p:cNvPr>
          <p:cNvCxnSpPr>
            <a:cxnSpLocks/>
            <a:stCxn id="169" idx="1"/>
            <a:endCxn id="105" idx="1"/>
          </p:cNvCxnSpPr>
          <p:nvPr/>
        </p:nvCxnSpPr>
        <p:spPr>
          <a:xfrm rot="10800000" flipH="1" flipV="1">
            <a:off x="166075" y="708526"/>
            <a:ext cx="2488647" cy="1467834"/>
          </a:xfrm>
          <a:prstGeom prst="bentConnector3">
            <a:avLst>
              <a:gd name="adj1" fmla="val -3819"/>
            </a:avLst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A8AFF0-3B46-D643-A2CC-F65640AAFFAB}"/>
              </a:ext>
            </a:extLst>
          </p:cNvPr>
          <p:cNvSpPr txBox="1"/>
          <p:nvPr/>
        </p:nvSpPr>
        <p:spPr>
          <a:xfrm>
            <a:off x="155789" y="1799139"/>
            <a:ext cx="2089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apps.stacksimplify.com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A36B504-5AA7-6440-83E9-566193CA74A4}"/>
              </a:ext>
            </a:extLst>
          </p:cNvPr>
          <p:cNvSpPr txBox="1"/>
          <p:nvPr/>
        </p:nvSpPr>
        <p:spPr>
          <a:xfrm>
            <a:off x="112450" y="2144709"/>
            <a:ext cx="2136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users.stacksimplify.com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DC082105-36FD-7848-83FC-949CE718B91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654723" y="1820760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27B2DC-DCD8-0A4E-ACFF-607071E736A6}"/>
              </a:ext>
            </a:extLst>
          </p:cNvPr>
          <p:cNvSpPr txBox="1"/>
          <p:nvPr/>
        </p:nvSpPr>
        <p:spPr>
          <a:xfrm>
            <a:off x="2550073" y="2512190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Route53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1FA301-8822-D648-8594-B76103C6E2C8}"/>
              </a:ext>
            </a:extLst>
          </p:cNvPr>
          <p:cNvCxnSpPr>
            <a:stCxn id="105" idx="3"/>
            <a:endCxn id="147" idx="1"/>
          </p:cNvCxnSpPr>
          <p:nvPr/>
        </p:nvCxnSpPr>
        <p:spPr>
          <a:xfrm>
            <a:off x="3365923" y="2176360"/>
            <a:ext cx="1234158" cy="83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87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2" grpId="0"/>
      <p:bldP spid="100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12" y="-259373"/>
            <a:ext cx="12618720" cy="1188851"/>
          </a:xfrm>
        </p:spPr>
        <p:txBody>
          <a:bodyPr/>
          <a:lstStyle/>
          <a:p>
            <a:r>
              <a:rPr lang="en-IN" dirty="0"/>
              <a:t>EKS Kubernetes -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7B9A3-8C9D-F443-9D30-3B7B4D7EB925}"/>
              </a:ext>
            </a:extLst>
          </p:cNvPr>
          <p:cNvSpPr/>
          <p:nvPr/>
        </p:nvSpPr>
        <p:spPr>
          <a:xfrm>
            <a:off x="927668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EEECC-AD26-DE49-9CC3-872C6BA3F7E7}"/>
              </a:ext>
            </a:extLst>
          </p:cNvPr>
          <p:cNvSpPr/>
          <p:nvPr/>
        </p:nvSpPr>
        <p:spPr>
          <a:xfrm>
            <a:off x="7694564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2E40B-A5D9-DC46-A820-B813911D9EC7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A478F3-DB6F-2043-8433-170725B58D13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EKS Controller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942F56-26FA-E94A-8D6C-ACBF532B1540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Fargate</a:t>
            </a:r>
            <a:r>
              <a:rPr lang="en-IN" sz="1800" dirty="0"/>
              <a:t> Controller Manager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E46EA1-9585-8241-8475-E5D5D128AF6E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B356AA-E201-6F44-8F7F-07E27CC1071D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71BC6E-89AB-DC46-BA52-4517BE0BDCD8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993192-9A2D-3A4B-A9C0-E6373AEE1109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C918F5-2DF0-CC44-B562-79BF604760B1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225004-E4DA-5943-9A03-B6D048267B28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90E542-359E-DB4E-9C24-C0DD54BCFD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AD79D6-B153-F648-B491-BEC124FCB2E9}"/>
              </a:ext>
            </a:extLst>
          </p:cNvPr>
          <p:cNvSpPr txBox="1"/>
          <p:nvPr/>
        </p:nvSpPr>
        <p:spPr>
          <a:xfrm>
            <a:off x="9032681" y="1102459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D218DB-E91E-3946-95B0-DD99AA63021E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6DB6E3-1E40-D44F-ACF2-0638BA73F828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DC0761-FC20-9449-A220-CBB93B133235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7F46B3-ECE8-664F-98BC-3DFDF9BEAB2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84C65B8-12A2-834E-A46C-2504FD1887C5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20DFCB-219A-BD46-9CD7-5EAB1174B6FC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9AB472-09A8-544E-AD13-3FF514A741AD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23839B-DA2B-BC42-8DEA-19E50C88457D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EBE187-B60B-2841-A0F6-922405398D55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7BDF4C-8A34-9A49-84BF-6B9A7562DA3B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E1589C-38B7-814C-A89F-701D410AED4F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C50D4B-57A9-6340-98AD-F4F5BC2BE955}"/>
              </a:ext>
            </a:extLst>
          </p:cNvPr>
          <p:cNvSpPr txBox="1"/>
          <p:nvPr/>
        </p:nvSpPr>
        <p:spPr>
          <a:xfrm>
            <a:off x="9043084" y="4360645"/>
            <a:ext cx="292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05C23A-56D3-4649-966A-5BFEDBAA270B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061273-209E-5C41-8D6F-50EDD143357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4EE610-527E-C04C-ABE2-1F147F182D90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DA53D9-2777-3E4F-9181-718A05F66738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DD0E9-1E37-0442-B10C-A0715598A0E7}"/>
              </a:ext>
            </a:extLst>
          </p:cNvPr>
          <p:cNvSpPr txBox="1"/>
          <p:nvPr/>
        </p:nvSpPr>
        <p:spPr>
          <a:xfrm>
            <a:off x="2468880" y="6974623"/>
            <a:ext cx="2254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Control Plane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DB3723-4A47-4842-A7D0-08C8BECDF70D}"/>
              </a:ext>
            </a:extLst>
          </p:cNvPr>
          <p:cNvSpPr txBox="1"/>
          <p:nvPr/>
        </p:nvSpPr>
        <p:spPr>
          <a:xfrm>
            <a:off x="9380672" y="6957085"/>
            <a:ext cx="2097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Node Group</a:t>
            </a:r>
          </a:p>
        </p:txBody>
      </p:sp>
    </p:spTree>
    <p:extLst>
      <p:ext uri="{BB962C8B-B14F-4D97-AF65-F5344CB8AC3E}">
        <p14:creationId xmlns:p14="http://schemas.microsoft.com/office/powerpoint/2010/main" val="212161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41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3" grpId="0" animBg="1"/>
      <p:bldP spid="74" grpId="0" animBg="1"/>
      <p:bldP spid="75" grpId="0" animBg="1"/>
      <p:bldP spid="13" grpId="0"/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B8FDB4-BE4E-444E-8E01-246FCADA4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BC86-83E0-864F-A46B-B713C51F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F7032-32F5-1142-BEF7-DCCEC704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Limits</a:t>
            </a:r>
          </a:p>
        </p:txBody>
      </p:sp>
    </p:spTree>
    <p:extLst>
      <p:ext uri="{BB962C8B-B14F-4D97-AF65-F5344CB8AC3E}">
        <p14:creationId xmlns:p14="http://schemas.microsoft.com/office/powerpoint/2010/main" val="296272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351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8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34FA58-2A84-4C4C-8D8A-F46D3D69DB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8DB2-1538-4664-87BF-D5C34A97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9DCC39-1BFF-482E-BF79-C330C87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Kubernetes?</a:t>
            </a:r>
          </a:p>
        </p:txBody>
      </p:sp>
    </p:spTree>
    <p:extLst>
      <p:ext uri="{BB962C8B-B14F-4D97-AF65-F5344CB8AC3E}">
        <p14:creationId xmlns:p14="http://schemas.microsoft.com/office/powerpoint/2010/main" val="184013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9435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kube-apiserver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/>
              <a:t>It </a:t>
            </a:r>
            <a:r>
              <a:rPr lang="en-US" dirty="0"/>
              <a:t>acts as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/>
              <a:t>for the Kubernetes control plane. </a:t>
            </a:r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exposes</a:t>
            </a:r>
            <a:r>
              <a:rPr lang="en-IN" dirty="0"/>
              <a:t> the Kubernetes API</a:t>
            </a:r>
          </a:p>
          <a:p>
            <a:pPr lvl="1"/>
            <a:r>
              <a:rPr lang="en-IN" dirty="0"/>
              <a:t>Command line tools (like </a:t>
            </a:r>
            <a:r>
              <a:rPr lang="en-IN" dirty="0" err="1"/>
              <a:t>kubectl</a:t>
            </a:r>
            <a:r>
              <a:rPr lang="en-IN" dirty="0"/>
              <a:t>), Users and even Master components (scheduler, controller manager, </a:t>
            </a:r>
            <a:r>
              <a:rPr lang="en-IN" dirty="0" err="1"/>
              <a:t>etcd</a:t>
            </a:r>
            <a:r>
              <a:rPr lang="en-IN" dirty="0"/>
              <a:t>) and Worker node components like (</a:t>
            </a:r>
            <a:r>
              <a:rPr lang="en-IN" dirty="0" err="1"/>
              <a:t>Kubelet</a:t>
            </a:r>
            <a:r>
              <a:rPr lang="en-IN" dirty="0"/>
              <a:t>) </a:t>
            </a:r>
            <a:r>
              <a:rPr lang="en-IN" dirty="0">
                <a:solidFill>
                  <a:srgbClr val="0070C0"/>
                </a:solidFill>
              </a:rPr>
              <a:t>everything talk </a:t>
            </a:r>
            <a:r>
              <a:rPr lang="en-IN" dirty="0"/>
              <a:t>with API Server.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etcd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Consistent and highly-available </a:t>
            </a:r>
            <a:r>
              <a:rPr lang="en-US" dirty="0">
                <a:solidFill>
                  <a:srgbClr val="0070C0"/>
                </a:solidFill>
              </a:rPr>
              <a:t>key value store </a:t>
            </a:r>
            <a:r>
              <a:rPr lang="en-US" dirty="0"/>
              <a:t>used as Kubernetes’ </a:t>
            </a:r>
            <a:r>
              <a:rPr lang="en-US" dirty="0">
                <a:solidFill>
                  <a:srgbClr val="0070C0"/>
                </a:solidFill>
              </a:rPr>
              <a:t>backing store</a:t>
            </a:r>
            <a:r>
              <a:rPr lang="en-US" dirty="0"/>
              <a:t> for all cluster data.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stores</a:t>
            </a:r>
            <a:r>
              <a:rPr lang="en-US" dirty="0"/>
              <a:t> all the masters and worker node information.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-scheduler</a:t>
            </a:r>
          </a:p>
          <a:p>
            <a:pPr lvl="1"/>
            <a:r>
              <a:rPr lang="en-US" dirty="0"/>
              <a:t>Scheduler is responsible for distributing containers across multiple nodes.  </a:t>
            </a:r>
          </a:p>
          <a:p>
            <a:pPr lvl="1"/>
            <a:r>
              <a:rPr lang="en-US" dirty="0"/>
              <a:t>It watches for newly created Pods with no assigned node, and selects a node for them to run on.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746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-controller-manager</a:t>
            </a:r>
          </a:p>
          <a:p>
            <a:pPr lvl="1"/>
            <a:r>
              <a:rPr lang="en-US" dirty="0"/>
              <a:t>Controllers are responsible for noticing and responding when nodes, containers or endpoints go down. They make decisions to bring up new containers in such cases.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Responsible for noticing and responding when </a:t>
            </a:r>
            <a:r>
              <a:rPr lang="en-US" dirty="0">
                <a:solidFill>
                  <a:srgbClr val="0070C0"/>
                </a:solidFill>
              </a:rPr>
              <a:t>nodes go down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Replication Controller: </a:t>
            </a:r>
            <a:r>
              <a:rPr lang="en-US" dirty="0"/>
              <a:t>Responsible for maintaining the </a:t>
            </a:r>
            <a:r>
              <a:rPr lang="en-US" dirty="0">
                <a:solidFill>
                  <a:srgbClr val="0070C0"/>
                </a:solidFill>
              </a:rPr>
              <a:t>correct number of pods</a:t>
            </a:r>
            <a:r>
              <a:rPr lang="en-US" dirty="0"/>
              <a:t> for every replication controller object in the system.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Endpoints Controller:  </a:t>
            </a:r>
            <a:r>
              <a:rPr lang="en-US" dirty="0">
                <a:solidFill>
                  <a:srgbClr val="0070C0"/>
                </a:solidFill>
              </a:rPr>
              <a:t>Populates</a:t>
            </a:r>
            <a:r>
              <a:rPr lang="en-US" dirty="0"/>
              <a:t> the Endpoints object (that is, joins Services &amp; Pods)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Account &amp; Token Controller: </a:t>
            </a:r>
            <a:r>
              <a:rPr lang="en-US" dirty="0"/>
              <a:t>Creates default accounts and API Access for </a:t>
            </a:r>
            <a:r>
              <a:rPr lang="en-US" dirty="0">
                <a:solidFill>
                  <a:srgbClr val="0070C0"/>
                </a:solidFill>
              </a:rPr>
              <a:t>new namespaces</a:t>
            </a:r>
            <a:r>
              <a:rPr lang="en-US" dirty="0"/>
              <a:t>. 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74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cloud-controller-manager</a:t>
            </a:r>
          </a:p>
          <a:p>
            <a:pPr lvl="1"/>
            <a:r>
              <a:rPr lang="en-US" dirty="0"/>
              <a:t>A Kubernetes control plane component that embeds </a:t>
            </a:r>
            <a:r>
              <a:rPr lang="en-US" dirty="0">
                <a:solidFill>
                  <a:srgbClr val="0070C0"/>
                </a:solidFill>
              </a:rPr>
              <a:t>cloud-specific control logic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only runs controllers that are </a:t>
            </a:r>
            <a:r>
              <a:rPr lang="en-US" dirty="0">
                <a:solidFill>
                  <a:srgbClr val="0070C0"/>
                </a:solidFill>
              </a:rPr>
              <a:t>specific</a:t>
            </a:r>
            <a:r>
              <a:rPr lang="en-US" dirty="0"/>
              <a:t> to your cloud provider. 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On-Premise</a:t>
            </a:r>
            <a:r>
              <a:rPr lang="en-US" dirty="0"/>
              <a:t> Kubernetes clusters will not have this component.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checking</a:t>
            </a:r>
            <a:r>
              <a:rPr lang="en-US" dirty="0"/>
              <a:t> the cloud provider to determine if a node has been deleted in the cloud after it stops responding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Route controller: </a:t>
            </a:r>
            <a:r>
              <a:rPr lang="en-US" dirty="0"/>
              <a:t>For setting up </a:t>
            </a:r>
            <a:r>
              <a:rPr lang="en-US" dirty="0">
                <a:solidFill>
                  <a:srgbClr val="0070C0"/>
                </a:solidFill>
              </a:rPr>
              <a:t>routes</a:t>
            </a:r>
            <a:r>
              <a:rPr lang="en-US" dirty="0"/>
              <a:t> in the underlying cloud infrastructure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controller: </a:t>
            </a:r>
            <a:r>
              <a:rPr lang="en-US" dirty="0"/>
              <a:t>For creating, updating and deleting cloud provider </a:t>
            </a:r>
            <a:r>
              <a:rPr lang="en-US" dirty="0">
                <a:solidFill>
                  <a:srgbClr val="0070C0"/>
                </a:solidFill>
              </a:rPr>
              <a:t>load balancer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4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5311" y="632871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5310" y="2343879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55310" y="4118246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55310" y="5887350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F004E3C2-A7A2-4F4D-AB86-15E5BE706FE0}"/>
              </a:ext>
            </a:extLst>
          </p:cNvPr>
          <p:cNvSpPr/>
          <p:nvPr/>
        </p:nvSpPr>
        <p:spPr>
          <a:xfrm>
            <a:off x="9132849" y="1909824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D19D7C4-1518-364F-96CC-5F3FAC8DE037}"/>
              </a:ext>
            </a:extLst>
          </p:cNvPr>
          <p:cNvSpPr/>
          <p:nvPr/>
        </p:nvSpPr>
        <p:spPr>
          <a:xfrm>
            <a:off x="9132849" y="3635239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8B1753B-95CA-1B4A-ACDE-CCD4CA93C2B9}"/>
              </a:ext>
            </a:extLst>
          </p:cNvPr>
          <p:cNvSpPr/>
          <p:nvPr/>
        </p:nvSpPr>
        <p:spPr>
          <a:xfrm>
            <a:off x="9132849" y="5410358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65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192B2-D6BD-489B-AC0D-D2D523768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FCB-A013-44E3-BBCD-8EFDF68C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78" y="1593017"/>
            <a:ext cx="7947044" cy="5590922"/>
          </a:xfrm>
        </p:spPr>
        <p:txBody>
          <a:bodyPr/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Kubelet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Kubelet</a:t>
            </a:r>
            <a:r>
              <a:rPr lang="en-IN" dirty="0"/>
              <a:t> is the </a:t>
            </a:r>
            <a:r>
              <a:rPr lang="en-IN" dirty="0">
                <a:solidFill>
                  <a:srgbClr val="0070C0"/>
                </a:solidFill>
              </a:rPr>
              <a:t>agent</a:t>
            </a:r>
            <a:r>
              <a:rPr lang="en-IN" dirty="0"/>
              <a:t> that runs on every node in the cluster</a:t>
            </a:r>
          </a:p>
          <a:p>
            <a:pPr lvl="1"/>
            <a:r>
              <a:rPr lang="en-IN" dirty="0"/>
              <a:t>This agent is </a:t>
            </a:r>
            <a:r>
              <a:rPr lang="en-IN" dirty="0">
                <a:solidFill>
                  <a:srgbClr val="0070C0"/>
                </a:solidFill>
              </a:rPr>
              <a:t>responsible</a:t>
            </a:r>
            <a:r>
              <a:rPr lang="en-IN" dirty="0"/>
              <a:t> for making sure that containers are running in a Pod on a node.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-Proxy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network proxy </a:t>
            </a:r>
            <a:r>
              <a:rPr lang="en-US" dirty="0"/>
              <a:t>that runs on each node in your cluster.</a:t>
            </a:r>
          </a:p>
          <a:p>
            <a:pPr lvl="1"/>
            <a:r>
              <a:rPr lang="en-US" dirty="0"/>
              <a:t>It maintains </a:t>
            </a:r>
            <a:r>
              <a:rPr lang="en-US" dirty="0">
                <a:solidFill>
                  <a:srgbClr val="0070C0"/>
                </a:solidFill>
              </a:rPr>
              <a:t>network rules </a:t>
            </a:r>
            <a:r>
              <a:rPr lang="en-US" dirty="0"/>
              <a:t>on nodes</a:t>
            </a:r>
          </a:p>
          <a:p>
            <a:pPr lvl="1"/>
            <a:r>
              <a:rPr lang="en-US" dirty="0"/>
              <a:t>In short, these network rules allow network communication to your Pods from network sessions inside or outside of your cluster.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27B718-2820-4423-8DA3-52B48E15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Architecture – </a:t>
            </a:r>
            <a:r>
              <a:rPr lang="en-IN" dirty="0">
                <a:solidFill>
                  <a:srgbClr val="00B050"/>
                </a:solidFill>
              </a:rPr>
              <a:t>Worker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438FC-67CB-4D2F-AA35-5180353C4EB5}"/>
              </a:ext>
            </a:extLst>
          </p:cNvPr>
          <p:cNvSpPr/>
          <p:nvPr/>
        </p:nvSpPr>
        <p:spPr>
          <a:xfrm>
            <a:off x="317374" y="1619743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6941F-717B-48A5-B147-20200A85CAED}"/>
              </a:ext>
            </a:extLst>
          </p:cNvPr>
          <p:cNvSpPr/>
          <p:nvPr/>
        </p:nvSpPr>
        <p:spPr>
          <a:xfrm>
            <a:off x="3223291" y="2460103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56661-C9FC-46CF-A13C-716D46BD7127}"/>
              </a:ext>
            </a:extLst>
          </p:cNvPr>
          <p:cNvSpPr txBox="1"/>
          <p:nvPr/>
        </p:nvSpPr>
        <p:spPr>
          <a:xfrm>
            <a:off x="1539342" y="160530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62996-8BBC-465C-864C-B7513E173178}"/>
              </a:ext>
            </a:extLst>
          </p:cNvPr>
          <p:cNvSpPr/>
          <p:nvPr/>
        </p:nvSpPr>
        <p:spPr>
          <a:xfrm>
            <a:off x="3087358" y="2342780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4093C-A69E-49E0-9ECC-D29562A9BF1D}"/>
              </a:ext>
            </a:extLst>
          </p:cNvPr>
          <p:cNvSpPr/>
          <p:nvPr/>
        </p:nvSpPr>
        <p:spPr>
          <a:xfrm>
            <a:off x="763103" y="2460941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E57-0662-4C65-B4D4-B02FD4F0BD91}"/>
              </a:ext>
            </a:extLst>
          </p:cNvPr>
          <p:cNvSpPr/>
          <p:nvPr/>
        </p:nvSpPr>
        <p:spPr>
          <a:xfrm>
            <a:off x="638745" y="2343618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9A6F-2B41-43AF-9CC8-A9AC2FCB8A71}"/>
              </a:ext>
            </a:extLst>
          </p:cNvPr>
          <p:cNvSpPr/>
          <p:nvPr/>
        </p:nvSpPr>
        <p:spPr>
          <a:xfrm>
            <a:off x="638745" y="3491696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A6D425-6595-4DC0-A356-AB9F3D5D0667}"/>
              </a:ext>
            </a:extLst>
          </p:cNvPr>
          <p:cNvSpPr txBox="1">
            <a:spLocks/>
          </p:cNvSpPr>
          <p:nvPr/>
        </p:nvSpPr>
        <p:spPr>
          <a:xfrm>
            <a:off x="165178" y="4268159"/>
            <a:ext cx="6768057" cy="376762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Container Runtime</a:t>
            </a:r>
          </a:p>
          <a:p>
            <a:pPr lvl="1"/>
            <a:r>
              <a:rPr lang="en-IN" dirty="0"/>
              <a:t>Container Runtime is the </a:t>
            </a:r>
            <a:r>
              <a:rPr lang="en-IN" dirty="0">
                <a:solidFill>
                  <a:srgbClr val="0070C0"/>
                </a:solidFill>
              </a:rPr>
              <a:t>underlying software </a:t>
            </a:r>
            <a:r>
              <a:rPr lang="en-IN" dirty="0"/>
              <a:t>where we run all these Kubernetes components. </a:t>
            </a:r>
          </a:p>
          <a:p>
            <a:pPr lvl="1"/>
            <a:r>
              <a:rPr lang="en-IN" dirty="0"/>
              <a:t>We are using Docker, but we have other runtime options like </a:t>
            </a:r>
            <a:r>
              <a:rPr lang="en-IN" dirty="0" err="1"/>
              <a:t>rkt</a:t>
            </a:r>
            <a:r>
              <a:rPr lang="en-IN" dirty="0"/>
              <a:t>, container-d etc.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666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1160642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664" y="1525174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" y="2468199"/>
            <a:ext cx="954339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Fundamentals</a:t>
            </a:r>
          </a:p>
          <a:p>
            <a:pPr marL="0" indent="0" algn="ctr">
              <a:buNone/>
            </a:pPr>
            <a:r>
              <a:rPr lang="en-US" sz="4500" b="1" dirty="0">
                <a:solidFill>
                  <a:srgbClr val="0070C0"/>
                </a:solidFill>
              </a:rPr>
              <a:t>Pod, ReplicaSet, Deployment &amp; Service</a:t>
            </a:r>
          </a:p>
        </p:txBody>
      </p:sp>
    </p:spTree>
    <p:extLst>
      <p:ext uri="{BB962C8B-B14F-4D97-AF65-F5344CB8AC3E}">
        <p14:creationId xmlns:p14="http://schemas.microsoft.com/office/powerpoint/2010/main" val="65173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6DC66-8036-4EE9-928C-778BC28DD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0ADAE6-B9D6-4E4B-B3C1-8FE45A0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63517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Fundamentals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B6DD3-9022-44D6-B5E4-411D5AA6276B}"/>
              </a:ext>
            </a:extLst>
          </p:cNvPr>
          <p:cNvSpPr/>
          <p:nvPr/>
        </p:nvSpPr>
        <p:spPr>
          <a:xfrm>
            <a:off x="3697539" y="1269753"/>
            <a:ext cx="2480441" cy="1270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1E955-0ABC-48C6-AE10-55B17EE3C739}"/>
              </a:ext>
            </a:extLst>
          </p:cNvPr>
          <p:cNvSpPr/>
          <p:nvPr/>
        </p:nvSpPr>
        <p:spPr>
          <a:xfrm>
            <a:off x="3697539" y="2779644"/>
            <a:ext cx="2480441" cy="1308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D3F0C-12FC-4C48-942F-B4E5BC982149}"/>
              </a:ext>
            </a:extLst>
          </p:cNvPr>
          <p:cNvSpPr/>
          <p:nvPr/>
        </p:nvSpPr>
        <p:spPr>
          <a:xfrm>
            <a:off x="3697539" y="4376492"/>
            <a:ext cx="2480441" cy="13131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F7ADB-587B-4D69-BD40-6BC188D8F646}"/>
              </a:ext>
            </a:extLst>
          </p:cNvPr>
          <p:cNvSpPr/>
          <p:nvPr/>
        </p:nvSpPr>
        <p:spPr>
          <a:xfrm>
            <a:off x="3697538" y="5966857"/>
            <a:ext cx="2480441" cy="13131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81190-AF7F-46E7-AB97-1543B32BBFEB}"/>
              </a:ext>
            </a:extLst>
          </p:cNvPr>
          <p:cNvSpPr/>
          <p:nvPr/>
        </p:nvSpPr>
        <p:spPr>
          <a:xfrm>
            <a:off x="89338" y="3734329"/>
            <a:ext cx="2480441" cy="5780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k8s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F97AA3-3FBD-4A65-8715-008766C8DBA1}"/>
              </a:ext>
            </a:extLst>
          </p:cNvPr>
          <p:cNvSpPr/>
          <p:nvPr/>
        </p:nvSpPr>
        <p:spPr>
          <a:xfrm>
            <a:off x="6966255" y="1273712"/>
            <a:ext cx="7490723" cy="12662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 POD is a single instance of an Application. </a:t>
            </a:r>
          </a:p>
          <a:p>
            <a:r>
              <a:rPr lang="en-IN" dirty="0"/>
              <a:t>A POD is the smallest object, that you can create in Kubernetes.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683E9-D0AE-4446-BBC3-3EE638E43B0E}"/>
              </a:ext>
            </a:extLst>
          </p:cNvPr>
          <p:cNvSpPr/>
          <p:nvPr/>
        </p:nvSpPr>
        <p:spPr>
          <a:xfrm>
            <a:off x="6966256" y="2774551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ReplicaSet will maintain a stable set of replica Pods running at any given time. </a:t>
            </a:r>
          </a:p>
          <a:p>
            <a:r>
              <a:rPr lang="en-US" dirty="0"/>
              <a:t>In short, it is often used to guarantee the availability of a specified number of identical Pods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14085B-E48A-4FBD-9477-901FAE1550B4}"/>
              </a:ext>
            </a:extLst>
          </p:cNvPr>
          <p:cNvSpPr/>
          <p:nvPr/>
        </p:nvSpPr>
        <p:spPr>
          <a:xfrm>
            <a:off x="6966256" y="4376492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 Deployment runs multiple replicas of your application and automatically replaces any instances that fail or become unresponsive.</a:t>
            </a:r>
          </a:p>
          <a:p>
            <a:r>
              <a:rPr lang="en-US" sz="2000" dirty="0"/>
              <a:t>Rollout &amp; rollback changes to applications. Deployments are well-suited for stateless applications.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89AB66-39FE-4131-A7B1-DCD6A49B0A4A}"/>
              </a:ext>
            </a:extLst>
          </p:cNvPr>
          <p:cNvSpPr/>
          <p:nvPr/>
        </p:nvSpPr>
        <p:spPr>
          <a:xfrm>
            <a:off x="6966256" y="5966856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service is an abstraction for pods, providing a stable, so called virtual IP (VIP) address.</a:t>
            </a:r>
          </a:p>
          <a:p>
            <a:r>
              <a:rPr lang="en-US" sz="2000" dirty="0"/>
              <a:t>In simple terms, service sits Infront of a POD and acts as a load balancer. </a:t>
            </a:r>
            <a:endParaRPr lang="en-IN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C930E0-D0B1-4C51-8615-D8519F81C30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2569779" y="1904880"/>
            <a:ext cx="1127760" cy="211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D4A195-5701-4330-A653-298D07EB61A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2569779" y="3433649"/>
            <a:ext cx="1127760" cy="58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4244D-406D-4CF9-B97A-E5F4CAE3A01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569779" y="4023364"/>
            <a:ext cx="1127760" cy="100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402698-140B-4B1A-8ACD-C6BBE7C6A6C4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569779" y="4023364"/>
            <a:ext cx="1127759" cy="26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A9E88-D833-AA46-9BCE-83C16E3F1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- Imperative &amp; Declarative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13075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683723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461093" y="4045050"/>
            <a:ext cx="592623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1932506" y="6344055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19838" y="67128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10881520" y="641701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1B7CBC9-8310-49B0-9EE0-65E47C5DF722}"/>
              </a:ext>
            </a:extLst>
          </p:cNvPr>
          <p:cNvGrpSpPr/>
          <p:nvPr/>
        </p:nvGrpSpPr>
        <p:grpSpPr>
          <a:xfrm>
            <a:off x="11024823" y="1472787"/>
            <a:ext cx="1006998" cy="827590"/>
            <a:chOff x="853440" y="4579716"/>
            <a:chExt cx="1006998" cy="82759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B60BFF6-4BD0-47FF-A7D8-950ED9B60C6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29806D-A6F8-451D-9A83-9BA0F2A077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D6BCB6-0502-4B24-97DC-BB01A7B7C7B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F3FB49-7BE2-4E9C-9E97-FA326CF1AE7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B1674AE-2523-4C63-BB6B-11AFBF9B62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4378B37-8C64-47D3-8957-BDC13F0AC3C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545E87C-1D09-4CD1-9FCA-6FD5CB0066D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5BBA7C-70D1-48DA-ABDB-2F96E75465DE}"/>
              </a:ext>
            </a:extLst>
          </p:cNvPr>
          <p:cNvSpPr txBox="1"/>
          <p:nvPr/>
        </p:nvSpPr>
        <p:spPr>
          <a:xfrm>
            <a:off x="10597111" y="2386037"/>
            <a:ext cx="2080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Nginx Container </a:t>
            </a:r>
          </a:p>
          <a:p>
            <a:pPr algn="ctr"/>
            <a:r>
              <a:rPr lang="en-IN" dirty="0"/>
              <a:t>Image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512D29-8434-4D7D-9509-32E71137D88F}"/>
              </a:ext>
            </a:extLst>
          </p:cNvPr>
          <p:cNvSpPr/>
          <p:nvPr/>
        </p:nvSpPr>
        <p:spPr>
          <a:xfrm>
            <a:off x="1156528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C4E481-6A06-401C-B2D2-5C203293EA91}"/>
              </a:ext>
            </a:extLst>
          </p:cNvPr>
          <p:cNvSpPr/>
          <p:nvPr/>
        </p:nvSpPr>
        <p:spPr>
          <a:xfrm>
            <a:off x="1197999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7C1F2D-BF26-4E38-ADB3-0C00247F66C2}"/>
              </a:ext>
            </a:extLst>
          </p:cNvPr>
          <p:cNvSpPr txBox="1"/>
          <p:nvPr/>
        </p:nvSpPr>
        <p:spPr>
          <a:xfrm>
            <a:off x="1245619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5412ACC-B1F1-4E18-BB54-73B41B1F9D8F}"/>
              </a:ext>
            </a:extLst>
          </p:cNvPr>
          <p:cNvGrpSpPr/>
          <p:nvPr/>
        </p:nvGrpSpPr>
        <p:grpSpPr>
          <a:xfrm>
            <a:off x="12321450" y="5005959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7E0BB6E-9631-4D7B-B83D-48FE5617BC4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92AA4A-FB86-437C-8D8A-3E414E32B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6C26DE-D41D-41C6-B399-01A5694C55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59766DF-EE5E-401A-A7BC-737EA43FF80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E51AEF-C3F1-4C64-9BC4-07FB062585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79629E9-AEB0-4DB1-B976-987A21F893C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12E4AD2-DD8E-4211-A6A1-D89A9B17E2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7FF907F-DFF6-4DD4-BA81-51021CFF9668}"/>
              </a:ext>
            </a:extLst>
          </p:cNvPr>
          <p:cNvSpPr txBox="1"/>
          <p:nvPr/>
        </p:nvSpPr>
        <p:spPr>
          <a:xfrm>
            <a:off x="1199651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622FB64-1701-4FA2-88BB-D3A6DC996199}"/>
              </a:ext>
            </a:extLst>
          </p:cNvPr>
          <p:cNvSpPr/>
          <p:nvPr/>
        </p:nvSpPr>
        <p:spPr>
          <a:xfrm>
            <a:off x="882795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ECCF66-47A0-44EB-8693-DA90A7AC8C13}"/>
              </a:ext>
            </a:extLst>
          </p:cNvPr>
          <p:cNvSpPr/>
          <p:nvPr/>
        </p:nvSpPr>
        <p:spPr>
          <a:xfrm>
            <a:off x="924266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18B37C-98D2-4779-AC43-FB41B173DDCF}"/>
              </a:ext>
            </a:extLst>
          </p:cNvPr>
          <p:cNvSpPr txBox="1"/>
          <p:nvPr/>
        </p:nvSpPr>
        <p:spPr>
          <a:xfrm>
            <a:off x="971886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455ECC0-FD46-4F29-9E01-CDC249C36C7F}"/>
              </a:ext>
            </a:extLst>
          </p:cNvPr>
          <p:cNvGrpSpPr/>
          <p:nvPr/>
        </p:nvGrpSpPr>
        <p:grpSpPr>
          <a:xfrm>
            <a:off x="9584120" y="5005959"/>
            <a:ext cx="1006998" cy="82759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1CE9656-7C15-4BDF-88FD-56AE18C601C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13D22F4-89E5-4F43-9A8A-BD934BEE94B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6F1061B-9D26-43E5-A9F1-B1EA4D9B07D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60E7258-012D-482C-825A-6F64C09CAF4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E4EB4D1-2DA9-4B8B-8ABC-20494E2A62D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14900B-FDC9-476C-86FB-CA755DBD0D9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291AF6-B0BC-4A9F-8B09-D1CCB877EB0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3F8306B-4E8F-407E-85F3-4F984E5A505D}"/>
              </a:ext>
            </a:extLst>
          </p:cNvPr>
          <p:cNvSpPr txBox="1"/>
          <p:nvPr/>
        </p:nvSpPr>
        <p:spPr>
          <a:xfrm>
            <a:off x="925918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040E8-7910-4475-837F-35F30D74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109609"/>
            <a:ext cx="7852125" cy="610077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With Kubernetes our core goal will be to </a:t>
            </a:r>
            <a:r>
              <a:rPr lang="en-IN" dirty="0">
                <a:solidFill>
                  <a:srgbClr val="0070C0"/>
                </a:solidFill>
              </a:rPr>
              <a:t>deploy our applications </a:t>
            </a:r>
            <a:r>
              <a:rPr lang="en-IN" dirty="0"/>
              <a:t>in the form of </a:t>
            </a:r>
            <a:r>
              <a:rPr lang="en-IN" dirty="0">
                <a:solidFill>
                  <a:srgbClr val="0070C0"/>
                </a:solidFill>
              </a:rPr>
              <a:t>containers</a:t>
            </a:r>
            <a:r>
              <a:rPr lang="en-IN" dirty="0"/>
              <a:t> on </a:t>
            </a:r>
            <a:r>
              <a:rPr lang="en-IN" dirty="0">
                <a:solidFill>
                  <a:srgbClr val="0070C0"/>
                </a:solidFill>
              </a:rPr>
              <a:t>worker nodes </a:t>
            </a:r>
            <a:r>
              <a:rPr lang="en-IN" dirty="0"/>
              <a:t>in a k8s cluster. </a:t>
            </a:r>
          </a:p>
          <a:p>
            <a:r>
              <a:rPr lang="en-IN" dirty="0"/>
              <a:t>Kubernetes </a:t>
            </a:r>
            <a:r>
              <a:rPr lang="en-IN" dirty="0">
                <a:solidFill>
                  <a:srgbClr val="0070C0"/>
                </a:solidFill>
              </a:rPr>
              <a:t>does not </a:t>
            </a:r>
            <a:r>
              <a:rPr lang="en-IN" dirty="0"/>
              <a:t>deploy containers directly on the worker nodes.</a:t>
            </a:r>
          </a:p>
          <a:p>
            <a:r>
              <a:rPr lang="en-IN" dirty="0"/>
              <a:t>Container is </a:t>
            </a:r>
            <a:r>
              <a:rPr lang="en-IN" dirty="0">
                <a:solidFill>
                  <a:srgbClr val="0070C0"/>
                </a:solidFill>
              </a:rPr>
              <a:t>encapsulated</a:t>
            </a:r>
            <a:r>
              <a:rPr lang="en-IN" dirty="0"/>
              <a:t> in to a Kubernetes Object named </a:t>
            </a:r>
            <a:r>
              <a:rPr lang="en-IN" dirty="0">
                <a:solidFill>
                  <a:srgbClr val="00B050"/>
                </a:solidFill>
              </a:rPr>
              <a:t>POD</a:t>
            </a:r>
            <a:r>
              <a:rPr lang="en-IN" dirty="0"/>
              <a:t>.</a:t>
            </a:r>
          </a:p>
          <a:p>
            <a:r>
              <a:rPr lang="en-IN" dirty="0"/>
              <a:t>A POD is a </a:t>
            </a:r>
            <a:r>
              <a:rPr lang="en-IN" dirty="0">
                <a:solidFill>
                  <a:srgbClr val="0070C0"/>
                </a:solidFill>
              </a:rPr>
              <a:t>single instance </a:t>
            </a:r>
            <a:r>
              <a:rPr lang="en-IN" dirty="0"/>
              <a:t>of an application.</a:t>
            </a:r>
          </a:p>
          <a:p>
            <a:r>
              <a:rPr lang="en-IN" dirty="0"/>
              <a:t>A POD is the </a:t>
            </a:r>
            <a:r>
              <a:rPr lang="en-IN" dirty="0">
                <a:solidFill>
                  <a:srgbClr val="0070C0"/>
                </a:solidFill>
              </a:rPr>
              <a:t>smallest object </a:t>
            </a:r>
            <a:r>
              <a:rPr lang="en-IN" dirty="0"/>
              <a:t>that we can create in Kubernetes.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/>
      <p:bldP spid="8" grpId="0"/>
      <p:bldP spid="99" grpId="0" animBg="1"/>
      <p:bldP spid="100" grpId="0" animBg="1"/>
      <p:bldP spid="101" grpId="0"/>
      <p:bldP spid="118" grpId="0"/>
      <p:bldP spid="119" grpId="0" animBg="1"/>
      <p:bldP spid="120" grpId="0" animBg="1"/>
      <p:bldP spid="121" grpId="0"/>
      <p:bldP spid="1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3" y="4383687"/>
            <a:ext cx="1079145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2" y="4733654"/>
            <a:ext cx="4541964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033200" y="6675717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5673470" y="71086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46" y="1035650"/>
            <a:ext cx="12935415" cy="1694067"/>
          </a:xfrm>
        </p:spPr>
        <p:txBody>
          <a:bodyPr>
            <a:normAutofit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7377653" y="4696802"/>
            <a:ext cx="4618196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9893404" y="495574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0369598" y="624079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0234857" y="5316754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8703407" y="6671685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8ADADD6-33CE-364A-94E6-4997823B1491}"/>
              </a:ext>
            </a:extLst>
          </p:cNvPr>
          <p:cNvSpPr/>
          <p:nvPr/>
        </p:nvSpPr>
        <p:spPr>
          <a:xfrm>
            <a:off x="7745032" y="4981454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15FD1A-B65D-5A4A-AE09-9A6710001508}"/>
              </a:ext>
            </a:extLst>
          </p:cNvPr>
          <p:cNvSpPr txBox="1"/>
          <p:nvPr/>
        </p:nvSpPr>
        <p:spPr>
          <a:xfrm>
            <a:off x="8221226" y="626651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025C362-6688-1D41-9DCD-CBD0A0D76A15}"/>
              </a:ext>
            </a:extLst>
          </p:cNvPr>
          <p:cNvGrpSpPr/>
          <p:nvPr/>
        </p:nvGrpSpPr>
        <p:grpSpPr>
          <a:xfrm>
            <a:off x="8086485" y="5342467"/>
            <a:ext cx="1006998" cy="827590"/>
            <a:chOff x="853440" y="4579716"/>
            <a:chExt cx="1006998" cy="82759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274DFFB-6CAA-7B45-A90D-52AEB48F4A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7A2470-70D0-DB4F-9AFB-6A080B737E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2C6177-23F9-3945-9FFD-E0823E99B06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C8AD880-17F0-2A4C-AEC4-081A65633A9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B956FBC-2833-2041-9DA0-2EEAA8270F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027EE2F-8CBE-A143-8F78-D61C6DDB38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F0D0A08-208E-3845-9178-2638FA5D293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74" grpId="0" animBg="1"/>
      <p:bldP spid="175" grpId="0"/>
      <p:bldP spid="184" grpId="0" animBg="1"/>
      <p:bldP spid="185" grpId="0" animBg="1"/>
      <p:bldP spid="186" grpId="0"/>
      <p:bldP spid="204" grpId="0"/>
      <p:bldP spid="78" grpId="0" animBg="1"/>
      <p:bldP spid="7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844413" y="4756619"/>
            <a:ext cx="5972512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647714" y="6695773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733197" y="70967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2100254" y="5015558"/>
            <a:ext cx="3313427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3452143" y="630061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2386762" y="5373677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3927080" y="5255915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8213606" y="4733654"/>
            <a:ext cx="4723065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9638014" y="6661261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657922" y="811075"/>
            <a:ext cx="13926386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99FB98-CCCE-B144-9E7C-C2E52FC7A3FC}"/>
              </a:ext>
            </a:extLst>
          </p:cNvPr>
          <p:cNvSpPr/>
          <p:nvPr/>
        </p:nvSpPr>
        <p:spPr>
          <a:xfrm>
            <a:off x="5755134" y="5037337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3FAB05-08C2-1644-B751-D8171AF85035}"/>
              </a:ext>
            </a:extLst>
          </p:cNvPr>
          <p:cNvSpPr txBox="1"/>
          <p:nvPr/>
        </p:nvSpPr>
        <p:spPr>
          <a:xfrm>
            <a:off x="6231328" y="6322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9EEB18-17DE-504F-8684-207EFD1E7057}"/>
              </a:ext>
            </a:extLst>
          </p:cNvPr>
          <p:cNvGrpSpPr/>
          <p:nvPr/>
        </p:nvGrpSpPr>
        <p:grpSpPr>
          <a:xfrm>
            <a:off x="6096587" y="5398350"/>
            <a:ext cx="1006998" cy="827590"/>
            <a:chOff x="853440" y="4579716"/>
            <a:chExt cx="1006998" cy="82759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9206D2-50A3-6341-A69E-EC72D7A196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EAF052B-F89E-814C-A56B-8956426ACD8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60109C5-03D2-7941-8CBD-348D859A03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86A509C-6618-5042-9CA8-FD21171B197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CA7EB29-2A79-6844-B2F8-6E20577823B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30FF944-E3F7-1343-A9CA-9CA70A681B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B4C46DC-A0B1-1F49-8A3B-49F4CF53A3A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C417BEF4-4387-F848-A993-962DE31DDA73}"/>
              </a:ext>
            </a:extLst>
          </p:cNvPr>
          <p:cNvSpPr/>
          <p:nvPr/>
        </p:nvSpPr>
        <p:spPr>
          <a:xfrm>
            <a:off x="8621827" y="499097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F58C66C-0B57-7B49-8A4D-57C23199FD8A}"/>
              </a:ext>
            </a:extLst>
          </p:cNvPr>
          <p:cNvSpPr txBox="1"/>
          <p:nvPr/>
        </p:nvSpPr>
        <p:spPr>
          <a:xfrm>
            <a:off x="9098021" y="627602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67D5F92-1202-BE41-B731-7F59E3D80059}"/>
              </a:ext>
            </a:extLst>
          </p:cNvPr>
          <p:cNvGrpSpPr/>
          <p:nvPr/>
        </p:nvGrpSpPr>
        <p:grpSpPr>
          <a:xfrm>
            <a:off x="8963280" y="5351983"/>
            <a:ext cx="1006998" cy="827590"/>
            <a:chOff x="853440" y="4579716"/>
            <a:chExt cx="1006998" cy="82759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377B6B3-11DD-654A-AACB-0FEB6DECC5D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996E2E8-22EF-2D40-8093-C7E6706C175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51E02C9-BA60-CB43-A58E-2B31C304A21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88A45FA-6AA1-124B-938B-6BD143F34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69FF39-B62E-2848-8CE8-C2FB75A687F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1048B84-C044-E346-9D0C-C32275A489B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DC0C41-DE76-1C43-B0A2-77BB0E106E5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4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85" grpId="0"/>
      <p:bldP spid="142" grpId="0" animBg="1"/>
      <p:bldP spid="143" grpId="0"/>
      <p:bldP spid="184" grpId="0" animBg="1"/>
      <p:bldP spid="185" grpId="0" animBg="1"/>
      <p:bldP spid="186" grpId="0"/>
      <p:bldP spid="204" grpId="0"/>
      <p:bldP spid="80" grpId="0" animBg="1"/>
      <p:bldP spid="81" grpId="0"/>
      <p:bldP spid="91" grpId="0" animBg="1"/>
      <p:bldP spid="9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Multi-Container 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619735" y="1461659"/>
            <a:ext cx="5625296" cy="323461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8874378" y="1716302"/>
            <a:ext cx="5058136" cy="25389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9369225" y="2107218"/>
            <a:ext cx="4054003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11030133" y="335036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0575481" y="38019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55169" y="4265389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9680612" y="2448853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26A0D6-9996-423A-B0A9-0F2CB0BDCC31}"/>
              </a:ext>
            </a:extLst>
          </p:cNvPr>
          <p:cNvCxnSpPr>
            <a:cxnSpLocks/>
            <a:stCxn id="103" idx="3"/>
            <a:endCxn id="73" idx="1"/>
          </p:cNvCxnSpPr>
          <p:nvPr/>
        </p:nvCxnSpPr>
        <p:spPr>
          <a:xfrm flipV="1">
            <a:off x="10687610" y="2860068"/>
            <a:ext cx="1324470" cy="25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C5C335-166E-4489-ACDD-5F0DD5D8CD9B}"/>
              </a:ext>
            </a:extLst>
          </p:cNvPr>
          <p:cNvGrpSpPr/>
          <p:nvPr/>
        </p:nvGrpSpPr>
        <p:grpSpPr>
          <a:xfrm>
            <a:off x="12012080" y="2446273"/>
            <a:ext cx="1006998" cy="827590"/>
            <a:chOff x="5318084" y="2957814"/>
            <a:chExt cx="1006998" cy="82759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FC1473-A0E3-4051-8867-94962616307B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33E544-DB01-4466-8A4C-9F5A0C9F439C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48E477-8DE6-491F-B02D-991D4FAE865D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AB9F90-EBF1-49AF-BED7-FC777EE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386B78-45D9-4F68-948F-2B1BCDED5B12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33A842-E4CB-4582-9B64-1D54276584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2B548D-4182-4591-90CD-8DEB4BE55A48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68FEB10-CDC3-4E9E-92EE-C66B55420339}"/>
              </a:ext>
            </a:extLst>
          </p:cNvPr>
          <p:cNvSpPr/>
          <p:nvPr/>
        </p:nvSpPr>
        <p:spPr>
          <a:xfrm rot="10800000">
            <a:off x="12609596" y="5142406"/>
            <a:ext cx="1498092" cy="934207"/>
          </a:xfrm>
          <a:prstGeom prst="wedgeRectCallout">
            <a:avLst>
              <a:gd name="adj1" fmla="val 44463"/>
              <a:gd name="adj2" fmla="val 25695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98B8A-2441-45E9-879E-43770D795AC2}"/>
              </a:ext>
            </a:extLst>
          </p:cNvPr>
          <p:cNvSpPr txBox="1"/>
          <p:nvPr/>
        </p:nvSpPr>
        <p:spPr>
          <a:xfrm>
            <a:off x="12696404" y="5201453"/>
            <a:ext cx="1411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Helper </a:t>
            </a:r>
          </a:p>
          <a:p>
            <a:r>
              <a:rPr lang="en-IN" dirty="0"/>
              <a:t>Containers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AA38688E-2F9B-414A-BC25-32FF7F1C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240221"/>
            <a:ext cx="8158278" cy="634824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have multiple containers in a single POD, provided </a:t>
            </a:r>
            <a:r>
              <a:rPr lang="en-IN" dirty="0">
                <a:solidFill>
                  <a:srgbClr val="0070C0"/>
                </a:solidFill>
              </a:rPr>
              <a:t>they are not of same kind</a:t>
            </a:r>
            <a:r>
              <a:rPr lang="en-IN" dirty="0"/>
              <a:t>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Helper Containers (Side-car)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Pullers: </a:t>
            </a:r>
            <a:r>
              <a:rPr lang="en-US" dirty="0"/>
              <a:t>Pull data required by Main Container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pushers: </a:t>
            </a:r>
            <a:r>
              <a:rPr lang="en-US" dirty="0"/>
              <a:t>Push data by collecting from main container (logs)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Proxies: </a:t>
            </a:r>
            <a:r>
              <a:rPr lang="en-US" dirty="0"/>
              <a:t>Writes static data to html files using Helper container and Reads using Main Container.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Communication</a:t>
            </a:r>
          </a:p>
          <a:p>
            <a:pPr lvl="1"/>
            <a:r>
              <a:rPr lang="en-US" dirty="0"/>
              <a:t>The two containers can easily communicate with each other easily as they share same </a:t>
            </a:r>
            <a:r>
              <a:rPr lang="en-US" dirty="0">
                <a:solidFill>
                  <a:srgbClr val="0070C0"/>
                </a:solidFill>
              </a:rPr>
              <a:t>network 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can also easily share </a:t>
            </a:r>
            <a:r>
              <a:rPr lang="en-US" dirty="0">
                <a:solidFill>
                  <a:srgbClr val="0070C0"/>
                </a:solidFill>
              </a:rPr>
              <a:t>same storage space</a:t>
            </a:r>
            <a:r>
              <a:rPr lang="en-US" dirty="0"/>
              <a:t>. </a:t>
            </a:r>
          </a:p>
          <a:p>
            <a:r>
              <a:rPr lang="en-US" dirty="0"/>
              <a:t>Multi-Container Pods is a </a:t>
            </a:r>
            <a:r>
              <a:rPr lang="en-US" dirty="0">
                <a:solidFill>
                  <a:srgbClr val="0070C0"/>
                </a:solidFill>
              </a:rPr>
              <a:t>rare use-case </a:t>
            </a:r>
            <a:r>
              <a:rPr lang="en-US" dirty="0"/>
              <a:t>and we will try to focus on core fundamentals.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41" grpId="0" animBg="1"/>
      <p:bldP spid="49" grpId="0"/>
      <p:bldP spid="59" grpId="0"/>
      <p:bldP spid="85" grpId="0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CLIs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59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447710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8008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-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40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Service - </a:t>
            </a:r>
            <a:r>
              <a:rPr lang="en-IN" dirty="0" err="1">
                <a:solidFill>
                  <a:srgbClr val="00B050"/>
                </a:solidFill>
              </a:rPr>
              <a:t>NodePort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FD6C19-289A-2A4D-A8A5-0DF0AEDD21A2}"/>
              </a:ext>
            </a:extLst>
          </p:cNvPr>
          <p:cNvSpPr/>
          <p:nvPr/>
        </p:nvSpPr>
        <p:spPr>
          <a:xfrm>
            <a:off x="11142186" y="892450"/>
            <a:ext cx="3225456" cy="639647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F0C66E-E889-D242-9709-497CDF53320C}"/>
              </a:ext>
            </a:extLst>
          </p:cNvPr>
          <p:cNvSpPr txBox="1"/>
          <p:nvPr/>
        </p:nvSpPr>
        <p:spPr>
          <a:xfrm>
            <a:off x="12427960" y="64698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D4A700-B380-F941-B8F4-F2E51BBFD2DA}"/>
              </a:ext>
            </a:extLst>
          </p:cNvPr>
          <p:cNvSpPr txBox="1"/>
          <p:nvPr/>
        </p:nvSpPr>
        <p:spPr>
          <a:xfrm>
            <a:off x="11619963" y="690626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D21552-B198-7444-89B8-12F621F7BCF0}"/>
              </a:ext>
            </a:extLst>
          </p:cNvPr>
          <p:cNvSpPr txBox="1"/>
          <p:nvPr/>
        </p:nvSpPr>
        <p:spPr>
          <a:xfrm>
            <a:off x="13562613" y="656515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1E1E6A-79B7-A64F-83E8-01EF9915260E}"/>
              </a:ext>
            </a:extLst>
          </p:cNvPr>
          <p:cNvSpPr txBox="1"/>
          <p:nvPr/>
        </p:nvSpPr>
        <p:spPr>
          <a:xfrm>
            <a:off x="12491967" y="648672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7C795D-7767-7146-862B-3D5F6E32811F}"/>
              </a:ext>
            </a:extLst>
          </p:cNvPr>
          <p:cNvSpPr/>
          <p:nvPr/>
        </p:nvSpPr>
        <p:spPr>
          <a:xfrm>
            <a:off x="11509044" y="1214285"/>
            <a:ext cx="2517161" cy="56764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B8C4D2-A1D9-DC42-82EB-5EF90A4C0C79}"/>
              </a:ext>
            </a:extLst>
          </p:cNvPr>
          <p:cNvSpPr/>
          <p:nvPr/>
        </p:nvSpPr>
        <p:spPr>
          <a:xfrm>
            <a:off x="11923760" y="4793085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4839F-54A7-944F-95D8-0133941EE2A8}"/>
              </a:ext>
            </a:extLst>
          </p:cNvPr>
          <p:cNvSpPr txBox="1"/>
          <p:nvPr/>
        </p:nvSpPr>
        <p:spPr>
          <a:xfrm>
            <a:off x="12399954" y="607814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11CE72-1EB0-6942-AB2B-4806592ED87A}"/>
              </a:ext>
            </a:extLst>
          </p:cNvPr>
          <p:cNvGrpSpPr/>
          <p:nvPr/>
        </p:nvGrpSpPr>
        <p:grpSpPr>
          <a:xfrm>
            <a:off x="12265213" y="5154098"/>
            <a:ext cx="1006998" cy="827590"/>
            <a:chOff x="853440" y="4579716"/>
            <a:chExt cx="1006998" cy="82759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43F37C-2344-FE44-AC2E-CDA7F8AF5ED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5624C9-6FFC-D24A-B739-045474F0F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879388E-C164-1343-9E38-05810D8A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D86FA8E-A283-E44D-9E2C-8A2C7F3A47E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27E92C-68DB-F848-AC70-351E65184BF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FA06AB1-64EF-AF44-AD68-223D6AF2F5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B56961-74CD-834E-A819-82B6C3DD3D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9D98976-46C4-8D40-8390-7A108E66EE99}"/>
              </a:ext>
            </a:extLst>
          </p:cNvPr>
          <p:cNvSpPr txBox="1"/>
          <p:nvPr/>
        </p:nvSpPr>
        <p:spPr>
          <a:xfrm>
            <a:off x="11940276" y="6509029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8736E3-55E7-D047-A3E5-7BBE788BE618}"/>
              </a:ext>
            </a:extLst>
          </p:cNvPr>
          <p:cNvSpPr/>
          <p:nvPr/>
        </p:nvSpPr>
        <p:spPr>
          <a:xfrm>
            <a:off x="11923760" y="2463501"/>
            <a:ext cx="1689904" cy="18986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EA20C856-4F50-A447-8284-8FDCD28D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7" y="1240221"/>
            <a:ext cx="9059661" cy="634824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expose an application </a:t>
            </a:r>
            <a:r>
              <a:rPr lang="en-IN" dirty="0"/>
              <a:t>running on a set of </a:t>
            </a:r>
            <a:r>
              <a:rPr lang="en-IN" dirty="0">
                <a:solidFill>
                  <a:srgbClr val="0070C0"/>
                </a:solidFill>
              </a:rPr>
              <a:t>PODs</a:t>
            </a:r>
            <a:r>
              <a:rPr lang="en-IN" dirty="0"/>
              <a:t> using different types of Services available in k8s. </a:t>
            </a:r>
          </a:p>
          <a:p>
            <a:pPr lvl="1"/>
            <a:r>
              <a:rPr lang="en-IN" dirty="0" err="1"/>
              <a:t>ClusterIP</a:t>
            </a:r>
            <a:endParaRPr lang="en-IN" dirty="0"/>
          </a:p>
          <a:p>
            <a:pPr lvl="1"/>
            <a:r>
              <a:rPr lang="en-IN" dirty="0" err="1"/>
              <a:t>NodePort</a:t>
            </a:r>
            <a:endParaRPr lang="en-IN" dirty="0"/>
          </a:p>
          <a:p>
            <a:pPr lvl="1"/>
            <a:r>
              <a:rPr lang="en-IN" dirty="0" err="1"/>
              <a:t>LoadBalancer</a:t>
            </a:r>
            <a:endParaRPr lang="en-IN" dirty="0"/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NodePort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Service </a:t>
            </a:r>
          </a:p>
          <a:p>
            <a:pPr lvl="1"/>
            <a:r>
              <a:rPr lang="en-IN" dirty="0"/>
              <a:t>To access our application </a:t>
            </a:r>
            <a:r>
              <a:rPr lang="en-IN" dirty="0">
                <a:solidFill>
                  <a:srgbClr val="0070C0"/>
                </a:solidFill>
              </a:rPr>
              <a:t>outside of k8s cluster</a:t>
            </a:r>
            <a:r>
              <a:rPr lang="en-IN" dirty="0"/>
              <a:t>, we can use </a:t>
            </a:r>
            <a:r>
              <a:rPr lang="en-IN" dirty="0" err="1"/>
              <a:t>NodePort</a:t>
            </a:r>
            <a:r>
              <a:rPr lang="en-IN" dirty="0"/>
              <a:t> service. </a:t>
            </a:r>
          </a:p>
          <a:p>
            <a:pPr lvl="1"/>
            <a:r>
              <a:rPr lang="en-IN" dirty="0"/>
              <a:t>Exposes the Service on each </a:t>
            </a:r>
            <a:r>
              <a:rPr lang="en-IN" dirty="0">
                <a:solidFill>
                  <a:srgbClr val="0070C0"/>
                </a:solidFill>
              </a:rPr>
              <a:t>Worker Node's IP </a:t>
            </a:r>
            <a:r>
              <a:rPr lang="en-IN" dirty="0"/>
              <a:t>at a static port (nothing but </a:t>
            </a:r>
            <a:r>
              <a:rPr lang="en-IN" dirty="0" err="1"/>
              <a:t>NodePort</a:t>
            </a:r>
            <a:r>
              <a:rPr lang="en-IN" dirty="0"/>
              <a:t>). </a:t>
            </a:r>
          </a:p>
          <a:p>
            <a:pPr lvl="1"/>
            <a:r>
              <a:rPr lang="en-IN" dirty="0"/>
              <a:t>A </a:t>
            </a:r>
            <a:r>
              <a:rPr lang="en-IN" dirty="0" err="1">
                <a:solidFill>
                  <a:srgbClr val="0070C0"/>
                </a:solidFill>
              </a:rPr>
              <a:t>ClusterIP</a:t>
            </a:r>
            <a:r>
              <a:rPr lang="en-IN" dirty="0"/>
              <a:t> Service, to which the </a:t>
            </a:r>
            <a:r>
              <a:rPr lang="en-IN" dirty="0" err="1">
                <a:solidFill>
                  <a:srgbClr val="0070C0"/>
                </a:solidFill>
              </a:rPr>
              <a:t>NodePort</a:t>
            </a:r>
            <a:r>
              <a:rPr lang="en-IN" dirty="0"/>
              <a:t> Service routes, is </a:t>
            </a:r>
            <a:r>
              <a:rPr lang="en-IN" dirty="0">
                <a:solidFill>
                  <a:srgbClr val="00B050"/>
                </a:solidFill>
              </a:rPr>
              <a:t>automatically</a:t>
            </a:r>
            <a:r>
              <a:rPr lang="en-IN" dirty="0"/>
              <a:t> created. </a:t>
            </a:r>
          </a:p>
          <a:p>
            <a:pPr lvl="1"/>
            <a:r>
              <a:rPr lang="en-IN" dirty="0"/>
              <a:t>Port Range </a:t>
            </a:r>
            <a:r>
              <a:rPr lang="en-IN" dirty="0">
                <a:solidFill>
                  <a:srgbClr val="0070C0"/>
                </a:solidFill>
              </a:rPr>
              <a:t>30000-32767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05869E-B830-DD4F-8AFE-28F8896743C6}"/>
              </a:ext>
            </a:extLst>
          </p:cNvPr>
          <p:cNvSpPr/>
          <p:nvPr/>
        </p:nvSpPr>
        <p:spPr>
          <a:xfrm>
            <a:off x="12025815" y="3805739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targetPort</a:t>
            </a:r>
            <a:r>
              <a:rPr lang="en-US" sz="1600" dirty="0">
                <a:solidFill>
                  <a:schemeClr val="tx1"/>
                </a:solidFill>
              </a:rPr>
              <a:t>: 80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264116-3213-614B-B766-8F8DF2AF9517}"/>
              </a:ext>
            </a:extLst>
          </p:cNvPr>
          <p:cNvSpPr/>
          <p:nvPr/>
        </p:nvSpPr>
        <p:spPr>
          <a:xfrm>
            <a:off x="12025814" y="2550810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Port: 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00D3F-EAAD-0C49-A1FF-52C25B681B4D}"/>
              </a:ext>
            </a:extLst>
          </p:cNvPr>
          <p:cNvSpPr txBox="1"/>
          <p:nvPr/>
        </p:nvSpPr>
        <p:spPr>
          <a:xfrm>
            <a:off x="12229560" y="3169984"/>
            <a:ext cx="1006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Service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80C257-4FD6-D546-80AA-C92B1C68EB45}"/>
              </a:ext>
            </a:extLst>
          </p:cNvPr>
          <p:cNvSpPr/>
          <p:nvPr/>
        </p:nvSpPr>
        <p:spPr>
          <a:xfrm>
            <a:off x="11619963" y="1341119"/>
            <a:ext cx="2256954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NodePort</a:t>
            </a:r>
            <a:r>
              <a:rPr lang="en-US" sz="1600" dirty="0">
                <a:solidFill>
                  <a:schemeClr val="tx1"/>
                </a:solidFill>
              </a:rPr>
              <a:t>: 3xxx</a:t>
            </a:r>
          </a:p>
        </p:txBody>
      </p:sp>
      <p:pic>
        <p:nvPicPr>
          <p:cNvPr id="75" name="Graphic 74" descr="User">
            <a:extLst>
              <a:ext uri="{FF2B5EF4-FFF2-40B4-BE49-F238E27FC236}">
                <a16:creationId xmlns:a16="http://schemas.microsoft.com/office/drawing/2014/main" id="{053FCBD3-F120-304F-9C33-5BEAF7F40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0380" y="994365"/>
            <a:ext cx="1110539" cy="1110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AB0385-3AEC-3B4E-9901-36434E0E7A1E}"/>
              </a:ext>
            </a:extLst>
          </p:cNvPr>
          <p:cNvSpPr txBox="1"/>
          <p:nvPr/>
        </p:nvSpPr>
        <p:spPr>
          <a:xfrm>
            <a:off x="8612172" y="1866926"/>
            <a:ext cx="724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732786-B8BE-BE4C-A8D8-12DE6CD1429C}"/>
              </a:ext>
            </a:extLst>
          </p:cNvPr>
          <p:cNvCxnSpPr>
            <a:stCxn id="75" idx="3"/>
            <a:endCxn id="71" idx="1"/>
          </p:cNvCxnSpPr>
          <p:nvPr/>
        </p:nvCxnSpPr>
        <p:spPr>
          <a:xfrm>
            <a:off x="9520919" y="1549635"/>
            <a:ext cx="209904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361DFF-63A5-E642-8B2F-ECD15561A94F}"/>
              </a:ext>
            </a:extLst>
          </p:cNvPr>
          <p:cNvCxnSpPr>
            <a:stCxn id="71" idx="2"/>
            <a:endCxn id="9" idx="0"/>
          </p:cNvCxnSpPr>
          <p:nvPr/>
        </p:nvCxnSpPr>
        <p:spPr>
          <a:xfrm>
            <a:off x="12748440" y="1758151"/>
            <a:ext cx="20272" cy="7053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B1F4E3-A83E-E043-A0D6-29CA35EF710C}"/>
              </a:ext>
            </a:extLst>
          </p:cNvPr>
          <p:cNvCxnSpPr>
            <a:stCxn id="9" idx="2"/>
            <a:endCxn id="52" idx="0"/>
          </p:cNvCxnSpPr>
          <p:nvPr/>
        </p:nvCxnSpPr>
        <p:spPr>
          <a:xfrm>
            <a:off x="12768712" y="4362198"/>
            <a:ext cx="0" cy="43088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FD949922-2938-0A4C-A908-B431E498D014}"/>
              </a:ext>
            </a:extLst>
          </p:cNvPr>
          <p:cNvSpPr/>
          <p:nvPr/>
        </p:nvSpPr>
        <p:spPr>
          <a:xfrm>
            <a:off x="7515923" y="2642839"/>
            <a:ext cx="2062976" cy="527145"/>
          </a:xfrm>
          <a:prstGeom prst="wedgeRectCallout">
            <a:avLst>
              <a:gd name="adj1" fmla="val 168163"/>
              <a:gd name="adj2" fmla="val -252695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Worker </a:t>
            </a:r>
            <a:r>
              <a:rPr lang="en-US" sz="1600" dirty="0" err="1"/>
              <a:t>NodePort</a:t>
            </a:r>
            <a:endParaRPr lang="en-US" sz="1600" dirty="0"/>
          </a:p>
        </p:txBody>
      </p:sp>
      <p:sp>
        <p:nvSpPr>
          <p:cNvPr id="83" name="Rectangular Callout 82">
            <a:extLst>
              <a:ext uri="{FF2B5EF4-FFF2-40B4-BE49-F238E27FC236}">
                <a16:creationId xmlns:a16="http://schemas.microsoft.com/office/drawing/2014/main" id="{065645B4-277C-2E46-A31B-2012BA58279B}"/>
              </a:ext>
            </a:extLst>
          </p:cNvPr>
          <p:cNvSpPr/>
          <p:nvPr/>
        </p:nvSpPr>
        <p:spPr>
          <a:xfrm>
            <a:off x="7540348" y="3385427"/>
            <a:ext cx="2062976" cy="527145"/>
          </a:xfrm>
          <a:prstGeom prst="wedgeRectCallout">
            <a:avLst>
              <a:gd name="adj1" fmla="val 178085"/>
              <a:gd name="adj2" fmla="val -163848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ClusterIP</a:t>
            </a:r>
            <a:r>
              <a:rPr lang="en-US" sz="1600" dirty="0"/>
              <a:t> Service Port</a:t>
            </a:r>
          </a:p>
        </p:txBody>
      </p:sp>
      <p:sp>
        <p:nvSpPr>
          <p:cNvPr id="86" name="Rectangular Callout 85">
            <a:extLst>
              <a:ext uri="{FF2B5EF4-FFF2-40B4-BE49-F238E27FC236}">
                <a16:creationId xmlns:a16="http://schemas.microsoft.com/office/drawing/2014/main" id="{AFB64851-55BA-BB4B-9A38-3797045E40AE}"/>
              </a:ext>
            </a:extLst>
          </p:cNvPr>
          <p:cNvSpPr/>
          <p:nvPr/>
        </p:nvSpPr>
        <p:spPr>
          <a:xfrm>
            <a:off x="7515923" y="4026045"/>
            <a:ext cx="2062976" cy="527145"/>
          </a:xfrm>
          <a:prstGeom prst="wedgeRectCallout">
            <a:avLst>
              <a:gd name="adj1" fmla="val 173761"/>
              <a:gd name="adj2" fmla="val -45386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Port in a 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D249D4-6279-C543-9DA1-4D33ABF3EBBA}"/>
              </a:ext>
            </a:extLst>
          </p:cNvPr>
          <p:cNvSpPr txBox="1"/>
          <p:nvPr/>
        </p:nvSpPr>
        <p:spPr>
          <a:xfrm>
            <a:off x="9129516" y="1225986"/>
            <a:ext cx="2560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http://&lt;Worker-Node-IP&gt;:&lt;</a:t>
            </a:r>
            <a:r>
              <a:rPr lang="en-US" sz="1200" dirty="0" err="1"/>
              <a:t>NodePort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210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51" grpId="0" animBg="1"/>
      <p:bldP spid="52" grpId="0" animBg="1"/>
      <p:bldP spid="53" grpId="0"/>
      <p:bldP spid="63" grpId="0"/>
      <p:bldP spid="9" grpId="0" animBg="1"/>
      <p:bldP spid="68" grpId="0" animBg="1"/>
      <p:bldP spid="69" grpId="0" animBg="1"/>
      <p:bldP spid="12" grpId="0"/>
      <p:bldP spid="71" grpId="0" animBg="1"/>
      <p:bldP spid="13" grpId="0"/>
      <p:bldP spid="24" grpId="0" animBg="1"/>
      <p:bldP spid="83" grpId="0" animBg="1"/>
      <p:bldP spid="86" grpId="0" animBg="1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02744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 &amp;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r>
              <a:rPr lang="en-US" sz="7000" b="1" dirty="0">
                <a:solidFill>
                  <a:srgbClr val="00B050"/>
                </a:solidFill>
              </a:rPr>
              <a:t> Service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2990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65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 err="1">
                <a:solidFill>
                  <a:srgbClr val="00B050"/>
                </a:solidFill>
              </a:rPr>
              <a:t>ReplicaSets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2902931" y="3771106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7444452" y="170214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 or Reliability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7444452" y="3072938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7444452" y="438377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7444452" y="5760892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 &amp; Selectors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75741" y="2020444"/>
            <a:ext cx="2168711" cy="206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75741" y="3391242"/>
            <a:ext cx="2168711" cy="69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275741" y="4089410"/>
            <a:ext cx="2168711" cy="61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75741" y="4089410"/>
            <a:ext cx="2168711" cy="198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4" y="1225743"/>
            <a:ext cx="7279753" cy="1722377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 err="1"/>
              <a:t>ReplicaSet’s</a:t>
            </a:r>
            <a:r>
              <a:rPr lang="en-IN" dirty="0"/>
              <a:t> purpose is to maintain a </a:t>
            </a:r>
            <a:r>
              <a:rPr lang="en-IN" dirty="0">
                <a:solidFill>
                  <a:srgbClr val="0070C0"/>
                </a:solidFill>
              </a:rPr>
              <a:t>stable set of replica Pods </a:t>
            </a:r>
            <a:r>
              <a:rPr lang="en-IN" dirty="0"/>
              <a:t>running at any given time.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6892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3675323" y="3261861"/>
            <a:ext cx="7279754" cy="403582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3860518" y="3622460"/>
            <a:ext cx="6933236" cy="3246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6521179" y="6470806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137986" y="691433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C319B-471B-144E-932D-0A9F0B5483D9}"/>
              </a:ext>
            </a:extLst>
          </p:cNvPr>
          <p:cNvSpPr/>
          <p:nvPr/>
        </p:nvSpPr>
        <p:spPr>
          <a:xfrm>
            <a:off x="4196184" y="3992849"/>
            <a:ext cx="6281099" cy="24455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B3430-0E60-0A4C-9943-836C47E17E6B}"/>
              </a:ext>
            </a:extLst>
          </p:cNvPr>
          <p:cNvSpPr/>
          <p:nvPr/>
        </p:nvSpPr>
        <p:spPr>
          <a:xfrm>
            <a:off x="458615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45D659-E2B6-2F45-8035-89981F0F966D}"/>
              </a:ext>
            </a:extLst>
          </p:cNvPr>
          <p:cNvSpPr txBox="1"/>
          <p:nvPr/>
        </p:nvSpPr>
        <p:spPr>
          <a:xfrm>
            <a:off x="509431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F1A018-28D9-D048-972A-BED631C4ED96}"/>
              </a:ext>
            </a:extLst>
          </p:cNvPr>
          <p:cNvGrpSpPr/>
          <p:nvPr/>
        </p:nvGrpSpPr>
        <p:grpSpPr>
          <a:xfrm>
            <a:off x="4897541" y="4680780"/>
            <a:ext cx="1006998" cy="827590"/>
            <a:chOff x="853440" y="4579716"/>
            <a:chExt cx="1006998" cy="8275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BADFE1-FFD2-A141-A7FC-ED891314805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0F18C4-AED4-E542-9E67-AB67036BC4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020A8A-76C4-2E42-8A05-AB59076B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AC1F80-4A5E-A54B-9BEA-7066D0B546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1755BE-E034-A541-958C-BDE33954AB7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1BA34D-2FA7-4945-B528-5780F0B2E8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308547-3D7A-CB49-BAB1-4260C3EAA59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7FA394A-4E66-B943-B9E2-4BF5ABE63819}"/>
              </a:ext>
            </a:extLst>
          </p:cNvPr>
          <p:cNvSpPr/>
          <p:nvPr/>
        </p:nvSpPr>
        <p:spPr>
          <a:xfrm>
            <a:off x="6501483" y="434965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C4B6B2-6922-1F44-9C32-FD62DCB5128E}"/>
              </a:ext>
            </a:extLst>
          </p:cNvPr>
          <p:cNvSpPr txBox="1"/>
          <p:nvPr/>
        </p:nvSpPr>
        <p:spPr>
          <a:xfrm>
            <a:off x="7009639" y="561394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170897-38E4-3C48-B5D9-8C4031EC8FA8}"/>
              </a:ext>
            </a:extLst>
          </p:cNvPr>
          <p:cNvGrpSpPr/>
          <p:nvPr/>
        </p:nvGrpSpPr>
        <p:grpSpPr>
          <a:xfrm>
            <a:off x="6812869" y="4691290"/>
            <a:ext cx="1006998" cy="827590"/>
            <a:chOff x="853440" y="4579716"/>
            <a:chExt cx="1006998" cy="8275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8F4F0B-7EC3-1849-8861-F2032CFDE4C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DE085A5-F39B-6847-AF59-3C49B6F227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5F1286C-1941-964D-8577-B4814933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59340CB-3CD4-CE49-AAB7-F292D8E8095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74E97A6-DB47-664F-894A-228DA576BB3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F0FC15-2866-6B49-ACC4-52251A621F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66FC44-D3C8-6644-B0DB-49E92FC9B14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300A229-DB5D-C442-BEB2-6A79F8122EE8}"/>
              </a:ext>
            </a:extLst>
          </p:cNvPr>
          <p:cNvSpPr txBox="1"/>
          <p:nvPr/>
        </p:nvSpPr>
        <p:spPr>
          <a:xfrm>
            <a:off x="6654110" y="6018114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35696F-6566-1844-981F-8A0AC33855EE}"/>
              </a:ext>
            </a:extLst>
          </p:cNvPr>
          <p:cNvSpPr/>
          <p:nvPr/>
        </p:nvSpPr>
        <p:spPr>
          <a:xfrm>
            <a:off x="842493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15E212-17E1-264D-AB18-4F03F81D0A4F}"/>
              </a:ext>
            </a:extLst>
          </p:cNvPr>
          <p:cNvSpPr txBox="1"/>
          <p:nvPr/>
        </p:nvSpPr>
        <p:spPr>
          <a:xfrm>
            <a:off x="893309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4266CB-DBC3-3245-B634-EACD1BFC7914}"/>
              </a:ext>
            </a:extLst>
          </p:cNvPr>
          <p:cNvGrpSpPr/>
          <p:nvPr/>
        </p:nvGrpSpPr>
        <p:grpSpPr>
          <a:xfrm>
            <a:off x="8736321" y="468078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BFEDF-E919-6345-B06F-1F825F2772C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4FD3CA-A176-BF4F-9BFF-899AB73DC5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3231B0-177F-014D-B104-F9643B804DC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870448-A768-AD4C-9AE8-CDC7835C40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ADEF82-F61F-6B4D-8765-089143185C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CF54102-526E-C944-BA57-7BBF32FFCD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939C36-B483-514B-A36B-F89EAC4485E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FE093700-4D10-B54B-8423-6E9F5CB0A8A7}"/>
              </a:ext>
            </a:extLst>
          </p:cNvPr>
          <p:cNvSpPr txBox="1">
            <a:spLocks/>
          </p:cNvSpPr>
          <p:nvPr/>
        </p:nvSpPr>
        <p:spPr>
          <a:xfrm>
            <a:off x="7277023" y="1227452"/>
            <a:ext cx="7279753" cy="172237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If our </a:t>
            </a:r>
            <a:r>
              <a:rPr lang="en-IN" dirty="0">
                <a:solidFill>
                  <a:srgbClr val="0070C0"/>
                </a:solidFill>
              </a:rPr>
              <a:t>application crashes (any pod dies), </a:t>
            </a:r>
            <a:r>
              <a:rPr lang="en-IN" dirty="0" err="1"/>
              <a:t>replicaset</a:t>
            </a:r>
            <a:r>
              <a:rPr lang="en-IN" dirty="0"/>
              <a:t> will </a:t>
            </a:r>
            <a:r>
              <a:rPr lang="en-IN" dirty="0">
                <a:solidFill>
                  <a:srgbClr val="00B050"/>
                </a:solidFill>
              </a:rPr>
              <a:t>recreate</a:t>
            </a:r>
            <a:r>
              <a:rPr lang="en-IN" dirty="0"/>
              <a:t> the pod immediately to ensure the configured number of pods running at any given time.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8DFDC-EFBD-6E45-A6DB-F425E82E1368}"/>
              </a:ext>
            </a:extLst>
          </p:cNvPr>
          <p:cNvSpPr/>
          <p:nvPr/>
        </p:nvSpPr>
        <p:spPr>
          <a:xfrm>
            <a:off x="219016" y="3891572"/>
            <a:ext cx="3193763" cy="17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Reliability</a:t>
            </a:r>
          </a:p>
          <a:p>
            <a:pPr algn="ctr"/>
            <a:r>
              <a:rPr lang="en-US" sz="3000" dirty="0"/>
              <a:t>Or </a:t>
            </a:r>
          </a:p>
          <a:p>
            <a:pPr algn="ctr"/>
            <a:r>
              <a:rPr lang="en-US" sz="3000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6361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3627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9" grpId="0" animBg="1"/>
      <p:bldP spid="40" grpId="0" animBg="1"/>
      <p:bldP spid="41" grpId="0"/>
      <p:bldP spid="50" grpId="0" animBg="1"/>
      <p:bldP spid="51" grpId="0"/>
      <p:bldP spid="61" grpId="0"/>
      <p:bldP spid="62" grpId="0" animBg="1"/>
      <p:bldP spid="63" grpId="0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9" y="1088020"/>
            <a:ext cx="5049487" cy="6324335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Load Balancing</a:t>
            </a:r>
          </a:p>
          <a:p>
            <a:r>
              <a:rPr lang="en-IN" dirty="0"/>
              <a:t>To avoid overloading of traffic to single pod we can use </a:t>
            </a:r>
            <a:r>
              <a:rPr lang="en-IN" dirty="0">
                <a:solidFill>
                  <a:srgbClr val="0070C0"/>
                </a:solidFill>
              </a:rPr>
              <a:t>load balancing</a:t>
            </a:r>
            <a:r>
              <a:rPr lang="en-IN" dirty="0"/>
              <a:t>. </a:t>
            </a:r>
          </a:p>
          <a:p>
            <a:r>
              <a:rPr lang="en-IN" dirty="0"/>
              <a:t>Kubernetes provides pod load balancing </a:t>
            </a:r>
            <a:r>
              <a:rPr lang="en-IN" dirty="0">
                <a:solidFill>
                  <a:srgbClr val="0070C0"/>
                </a:solidFill>
              </a:rPr>
              <a:t>out of the box </a:t>
            </a:r>
            <a:r>
              <a:rPr lang="en-IN" dirty="0"/>
              <a:t>using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  <a:r>
              <a:rPr lang="en-IN" dirty="0"/>
              <a:t>  for the pods which are part of a ReplicaSet</a:t>
            </a:r>
          </a:p>
          <a:p>
            <a:r>
              <a:rPr lang="en-IN" dirty="0">
                <a:solidFill>
                  <a:srgbClr val="0070C0"/>
                </a:solidFill>
              </a:rPr>
              <a:t>Labels &amp; Selectors </a:t>
            </a:r>
            <a:r>
              <a:rPr lang="en-IN" dirty="0"/>
              <a:t>are the </a:t>
            </a:r>
            <a:r>
              <a:rPr lang="en-IN" dirty="0">
                <a:solidFill>
                  <a:srgbClr val="C00000"/>
                </a:solidFill>
              </a:rPr>
              <a:t>key items </a:t>
            </a:r>
            <a:r>
              <a:rPr lang="en-IN" dirty="0"/>
              <a:t>which </a:t>
            </a:r>
            <a:r>
              <a:rPr lang="en-IN" dirty="0">
                <a:solidFill>
                  <a:srgbClr val="C00000"/>
                </a:solidFill>
              </a:rPr>
              <a:t>ties</a:t>
            </a:r>
            <a:r>
              <a:rPr lang="en-IN" dirty="0"/>
              <a:t> all 3 together (Pod, ReplicaSet &amp; Service), we will know in detail when we are writing YAML manifests for these objects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6086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" y="1088020"/>
            <a:ext cx="5180660" cy="632433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Scaling</a:t>
            </a:r>
          </a:p>
          <a:p>
            <a:r>
              <a:rPr lang="en-IN" dirty="0"/>
              <a:t>When load become too much for the number of existing pods, Kubernetes enables us to easily </a:t>
            </a:r>
            <a:r>
              <a:rPr lang="en-IN" dirty="0">
                <a:solidFill>
                  <a:srgbClr val="0070C0"/>
                </a:solidFill>
              </a:rPr>
              <a:t>scale</a:t>
            </a:r>
            <a:r>
              <a:rPr lang="en-IN" dirty="0"/>
              <a:t> up our application, adding additional pods as needed.</a:t>
            </a:r>
          </a:p>
          <a:p>
            <a:r>
              <a:rPr lang="en-IN" dirty="0"/>
              <a:t>This is going to be </a:t>
            </a:r>
            <a:r>
              <a:rPr lang="en-IN" dirty="0">
                <a:solidFill>
                  <a:srgbClr val="0070C0"/>
                </a:solidFill>
              </a:rPr>
              <a:t>seamless and super quick</a:t>
            </a:r>
            <a:r>
              <a:rPr lang="en-IN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193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r>
              <a:rPr lang="en-US" sz="7000" b="1" dirty="0">
                <a:solidFill>
                  <a:srgbClr val="00B05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329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938667-CBCA-D54B-9B67-395FEE2C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EKS Cluster - CLIs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3B91D-61E1-E94F-848D-8A91EFD52FEC}"/>
              </a:ext>
            </a:extLst>
          </p:cNvPr>
          <p:cNvSpPr/>
          <p:nvPr/>
        </p:nvSpPr>
        <p:spPr>
          <a:xfrm>
            <a:off x="392523" y="3718931"/>
            <a:ext cx="2051824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4041945" y="2040367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CLI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0FFF-8E44-A04D-9020-E0A6EDF1A32D}"/>
              </a:ext>
            </a:extLst>
          </p:cNvPr>
          <p:cNvSpPr/>
          <p:nvPr/>
        </p:nvSpPr>
        <p:spPr>
          <a:xfrm>
            <a:off x="4039715" y="3712739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9AB1F-8D48-4F49-BC0D-7EB8A571E407}"/>
              </a:ext>
            </a:extLst>
          </p:cNvPr>
          <p:cNvSpPr/>
          <p:nvPr/>
        </p:nvSpPr>
        <p:spPr>
          <a:xfrm>
            <a:off x="4041945" y="5437771"/>
            <a:ext cx="2051824" cy="19097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eksctl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C5A3D-AF34-6044-8330-2504650E2C4A}"/>
              </a:ext>
            </a:extLst>
          </p:cNvPr>
          <p:cNvSpPr/>
          <p:nvPr/>
        </p:nvSpPr>
        <p:spPr>
          <a:xfrm>
            <a:off x="6357681" y="2040367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We can control multiple AWS services from the command line and automate them through scripts.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BB2228-FCF1-684E-8E53-933857681758}"/>
              </a:ext>
            </a:extLst>
          </p:cNvPr>
          <p:cNvSpPr/>
          <p:nvPr/>
        </p:nvSpPr>
        <p:spPr>
          <a:xfrm>
            <a:off x="6357681" y="3712741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can control Kubernetes clusters and objects using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4758-CF8B-AC4A-81BA-F2245F50C752}"/>
              </a:ext>
            </a:extLst>
          </p:cNvPr>
          <p:cNvSpPr/>
          <p:nvPr/>
        </p:nvSpPr>
        <p:spPr>
          <a:xfrm>
            <a:off x="6357681" y="5437772"/>
            <a:ext cx="7570191" cy="1909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dirty="0" err="1"/>
              <a:t>eksctl</a:t>
            </a:r>
            <a:r>
              <a:rPr lang="en-US" dirty="0"/>
              <a:t> is used for creating &amp; deleting clusters on AWS EKS.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create, </a:t>
            </a:r>
            <a:r>
              <a:rPr lang="en-US" dirty="0" err="1"/>
              <a:t>autoscale</a:t>
            </a:r>
            <a:r>
              <a:rPr lang="en-US" dirty="0"/>
              <a:t> and delete node groups.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 </a:t>
            </a:r>
            <a:r>
              <a:rPr lang="en-US" dirty="0" err="1"/>
              <a:t>fargate</a:t>
            </a:r>
            <a:r>
              <a:rPr lang="en-US" dirty="0"/>
              <a:t> profiles using </a:t>
            </a:r>
            <a:r>
              <a:rPr lang="en-US" dirty="0" err="1"/>
              <a:t>eksctl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 In short, it is VERY VERY POWERFUL tool for managing EKS clusters on AWS.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82551D-499A-E045-AA22-39B5F459385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444347" y="2436236"/>
            <a:ext cx="1597598" cy="167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8AC5D9-CD1B-E74F-91D3-645F3C6F472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444347" y="4108608"/>
            <a:ext cx="1595368" cy="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9CF75-AA83-7640-8F7E-FD8ED35589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444347" y="4114800"/>
            <a:ext cx="1597598" cy="227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2032746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51184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2163619" y="1875616"/>
            <a:ext cx="11065398" cy="573819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2528692" y="2107576"/>
            <a:ext cx="4891743" cy="51111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4050187" y="6851204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593300" y="71829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8120591" y="2107577"/>
            <a:ext cx="4737265" cy="51111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9246876" y="6849089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A8889-4B40-438D-8CCA-E6401D68D57B}"/>
              </a:ext>
            </a:extLst>
          </p:cNvPr>
          <p:cNvSpPr/>
          <p:nvPr/>
        </p:nvSpPr>
        <p:spPr>
          <a:xfrm>
            <a:off x="3000064" y="3225045"/>
            <a:ext cx="9421793" cy="3573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B6B174-7764-428C-9D94-57D8A2CA3579}"/>
              </a:ext>
            </a:extLst>
          </p:cNvPr>
          <p:cNvSpPr/>
          <p:nvPr/>
        </p:nvSpPr>
        <p:spPr>
          <a:xfrm>
            <a:off x="3338644" y="3728553"/>
            <a:ext cx="8807669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E1852A-132D-4565-9274-87D61794A98A}"/>
              </a:ext>
            </a:extLst>
          </p:cNvPr>
          <p:cNvSpPr/>
          <p:nvPr/>
        </p:nvSpPr>
        <p:spPr>
          <a:xfrm>
            <a:off x="3542031" y="403172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4703B3-718E-43C7-A56B-C23DCDEBB419}"/>
              </a:ext>
            </a:extLst>
          </p:cNvPr>
          <p:cNvSpPr txBox="1"/>
          <p:nvPr/>
        </p:nvSpPr>
        <p:spPr>
          <a:xfrm>
            <a:off x="4050187" y="529602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0FA42A-789F-4CEA-AB7D-BDC9C0B91597}"/>
              </a:ext>
            </a:extLst>
          </p:cNvPr>
          <p:cNvGrpSpPr/>
          <p:nvPr/>
        </p:nvGrpSpPr>
        <p:grpSpPr>
          <a:xfrm>
            <a:off x="3853417" y="4373361"/>
            <a:ext cx="1006998" cy="82759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4C0AF28-8B21-4A2B-981F-A71AAF55CB5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4F10CEE-80F1-4768-985A-8F80390827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B9AAB00-B7DF-407B-9488-EDB194E99B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7A63F5C-8A65-4381-9F09-C29C99D70D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C07C87A-A94D-4999-96FB-1B0517FCC9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1E02E33-DB4F-4765-B2BA-1290471FCB4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2683EFD-D826-4875-B146-46D5F2CEF6A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841CD70-F1BB-4EBB-AA45-06793C50F81B}"/>
              </a:ext>
            </a:extLst>
          </p:cNvPr>
          <p:cNvSpPr/>
          <p:nvPr/>
        </p:nvSpPr>
        <p:spPr>
          <a:xfrm>
            <a:off x="5457359" y="404223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F705E2-62B9-4CF4-94C3-6DD6D4F36661}"/>
              </a:ext>
            </a:extLst>
          </p:cNvPr>
          <p:cNvSpPr txBox="1"/>
          <p:nvPr/>
        </p:nvSpPr>
        <p:spPr>
          <a:xfrm>
            <a:off x="5965515" y="530653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D95D049-63CC-42EE-85A9-24334D355C47}"/>
              </a:ext>
            </a:extLst>
          </p:cNvPr>
          <p:cNvGrpSpPr/>
          <p:nvPr/>
        </p:nvGrpSpPr>
        <p:grpSpPr>
          <a:xfrm>
            <a:off x="5768745" y="4383871"/>
            <a:ext cx="1006998" cy="827590"/>
            <a:chOff x="853440" y="4579716"/>
            <a:chExt cx="1006998" cy="82759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FB3F022-3A02-4B70-8285-F5569E20823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8DDDF3D-DB58-4913-9B55-A5C54F7C6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4C98003-840D-4714-9535-8C5434E8FA5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5AF247D-D3A8-4FE6-B95A-C061398D53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BE2E516-1792-46B5-A8D0-C031374AD35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CEFBB31-D5CA-410A-B21D-7FE497314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937A577-2FC2-4502-8683-0D096A137A9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9574623-8C6C-4677-B1AA-C5125CA8789E}"/>
              </a:ext>
            </a:extLst>
          </p:cNvPr>
          <p:cNvSpPr/>
          <p:nvPr/>
        </p:nvSpPr>
        <p:spPr>
          <a:xfrm>
            <a:off x="8416422" y="402719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1636F2C-A2E3-46C6-A643-92932F5DD410}"/>
              </a:ext>
            </a:extLst>
          </p:cNvPr>
          <p:cNvSpPr txBox="1"/>
          <p:nvPr/>
        </p:nvSpPr>
        <p:spPr>
          <a:xfrm>
            <a:off x="8924578" y="529149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431A5D-7486-46BC-8DC4-18FA276F12A2}"/>
              </a:ext>
            </a:extLst>
          </p:cNvPr>
          <p:cNvGrpSpPr/>
          <p:nvPr/>
        </p:nvGrpSpPr>
        <p:grpSpPr>
          <a:xfrm>
            <a:off x="8727808" y="4368831"/>
            <a:ext cx="1006998" cy="82759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3758EB2-4C28-4209-8448-E11FFED8591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12CEA2A-FC0D-4BE7-89AC-426B7C18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3328CEE-9DB9-4124-A54B-AD1BF2C229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9B862D2-A385-499A-B225-3985A91B559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C11FEEC-A1AD-4903-B163-51415E8C8D3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CB1CE-C3F0-40F4-9EF0-E7480AB2C4E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91B1A-6F7F-4E53-9F1B-CFF894F74B0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E1A29D0-08FD-444A-91BF-06FB024B40D3}"/>
              </a:ext>
            </a:extLst>
          </p:cNvPr>
          <p:cNvSpPr/>
          <p:nvPr/>
        </p:nvSpPr>
        <p:spPr>
          <a:xfrm>
            <a:off x="10331750" y="3996271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5A69A01-3EBF-438A-9BAC-88E97E07A699}"/>
              </a:ext>
            </a:extLst>
          </p:cNvPr>
          <p:cNvSpPr txBox="1"/>
          <p:nvPr/>
        </p:nvSpPr>
        <p:spPr>
          <a:xfrm>
            <a:off x="10839906" y="526056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37FFE1C-2F84-44B0-8F35-B19C246D0451}"/>
              </a:ext>
            </a:extLst>
          </p:cNvPr>
          <p:cNvGrpSpPr/>
          <p:nvPr/>
        </p:nvGrpSpPr>
        <p:grpSpPr>
          <a:xfrm>
            <a:off x="10643136" y="4337906"/>
            <a:ext cx="1006998" cy="827590"/>
            <a:chOff x="853440" y="4579716"/>
            <a:chExt cx="1006998" cy="82759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46BB20-3353-4DCE-BBF5-3006554863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37FED72-0BA7-42A8-BB05-66C5E15ED6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C18E1D-0918-4CB3-954D-91BBB96779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A7CB74-2A7F-48F2-82DB-C832F148A96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FDC518A-3289-4A86-B277-D48A4DC9B0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02874B-6E3C-4181-88D1-B27EDCBE7F2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4CD832-D6F6-4021-A6BE-C8F74ECEAAB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BBE62429-E342-4C0B-9431-2F12E2E99789}"/>
              </a:ext>
            </a:extLst>
          </p:cNvPr>
          <p:cNvSpPr txBox="1"/>
          <p:nvPr/>
        </p:nvSpPr>
        <p:spPr>
          <a:xfrm>
            <a:off x="7051176" y="5744212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A140A-628B-4FBF-A8F8-ECA3DF5C74A1}"/>
              </a:ext>
            </a:extLst>
          </p:cNvPr>
          <p:cNvSpPr txBox="1"/>
          <p:nvPr/>
        </p:nvSpPr>
        <p:spPr>
          <a:xfrm>
            <a:off x="6974142" y="6407587"/>
            <a:ext cx="1592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C84E7B-7538-0B42-9F81-DA1C575F6B69}"/>
              </a:ext>
            </a:extLst>
          </p:cNvPr>
          <p:cNvSpPr/>
          <p:nvPr/>
        </p:nvSpPr>
        <p:spPr>
          <a:xfrm>
            <a:off x="2980266" y="2322906"/>
            <a:ext cx="9421793" cy="54295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075E19E8-EB5E-504B-BC3C-F9AB5D023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444" y="475561"/>
            <a:ext cx="914400" cy="9144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79ACD6-B84B-E142-96D7-BE602B6A0EA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338644" y="138996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05B38FFD-5332-094F-A5AC-0F7E3DC6A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9022" y="472143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261AFD-132D-A340-B1E4-C1D4A77A7D5B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626222" y="138654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User">
            <a:extLst>
              <a:ext uri="{FF2B5EF4-FFF2-40B4-BE49-F238E27FC236}">
                <a16:creationId xmlns:a16="http://schemas.microsoft.com/office/drawing/2014/main" id="{7912C8F7-33C1-CD48-BF9C-4C741C85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398" y="483083"/>
            <a:ext cx="914400" cy="9144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45E4E1-6814-6F4F-A93A-579A9905AC6A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763598" y="139748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05557C88-EB52-8A42-BA50-9F30A49A0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976" y="479665"/>
            <a:ext cx="914400" cy="9144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63857D-F3B0-9448-AE7E-FA7608F3577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7051176" y="1394065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User">
            <a:extLst>
              <a:ext uri="{FF2B5EF4-FFF2-40B4-BE49-F238E27FC236}">
                <a16:creationId xmlns:a16="http://schemas.microsoft.com/office/drawing/2014/main" id="{0810D150-4EE2-E64E-BC40-F87646369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749" y="484902"/>
            <a:ext cx="914400" cy="9144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E25A85-0481-5A47-AE86-791C9F0B2063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217949" y="139930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6F567BFC-DC6A-7543-AD35-6079773C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327" y="481484"/>
            <a:ext cx="914400" cy="914400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A4AE564-40DB-4042-A2B0-93F60D6020C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9505527" y="139588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User">
            <a:extLst>
              <a:ext uri="{FF2B5EF4-FFF2-40B4-BE49-F238E27FC236}">
                <a16:creationId xmlns:a16="http://schemas.microsoft.com/office/drawing/2014/main" id="{4C68DB3A-F7A7-3148-94BE-6E9ADC381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5703" y="492424"/>
            <a:ext cx="914400" cy="9144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C7AA84-8E96-224E-91C3-2FD96A7515F1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0642903" y="140682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User">
            <a:extLst>
              <a:ext uri="{FF2B5EF4-FFF2-40B4-BE49-F238E27FC236}">
                <a16:creationId xmlns:a16="http://schemas.microsoft.com/office/drawing/2014/main" id="{C21822B2-AF48-734F-BE08-31880A7D4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3281" y="489006"/>
            <a:ext cx="914400" cy="9144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0925340-7873-6345-9A3A-F7EFAE0027BD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11930481" y="140340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7" grpId="0" animBg="1"/>
      <p:bldP spid="136" grpId="0" animBg="1"/>
      <p:bldP spid="137" grpId="0" animBg="1"/>
      <p:bldP spid="138" grpId="0"/>
      <p:bldP spid="147" grpId="0" animBg="1"/>
      <p:bldP spid="148" grpId="0"/>
      <p:bldP spid="157" grpId="0" animBg="1"/>
      <p:bldP spid="158" grpId="0"/>
      <p:bldP spid="167" grpId="0" animBg="1"/>
      <p:bldP spid="168" grpId="0"/>
      <p:bldP spid="177" grpId="0"/>
      <p:bldP spid="8" grpId="0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844952" y="3592175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6286982" y="122469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 Deployment to rollout a ReplicaSet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6286982" y="199857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Updating the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6286982" y="278565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Rolling Back a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6286982" y="355953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Scaling a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9506E3-669A-3642-86B6-D1AF99D15BA6}"/>
              </a:ext>
            </a:extLst>
          </p:cNvPr>
          <p:cNvSpPr/>
          <p:nvPr/>
        </p:nvSpPr>
        <p:spPr>
          <a:xfrm>
            <a:off x="6286982" y="436496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Pausing and Resuming a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6286982" y="513884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Deployment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6286982" y="592592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Clean up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6286982" y="669980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Canary Deployments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17762" y="1542998"/>
            <a:ext cx="3069220" cy="236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17762" y="2316877"/>
            <a:ext cx="3069220" cy="159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217762" y="3103957"/>
            <a:ext cx="3069220" cy="8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217762" y="3877836"/>
            <a:ext cx="3069220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CE01D3-2377-CD49-B4C5-3A37FC69FB5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217762" y="3910479"/>
            <a:ext cx="3069220" cy="77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217762" y="3910479"/>
            <a:ext cx="3069220" cy="154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217762" y="3910479"/>
            <a:ext cx="3069220" cy="233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217762" y="3910479"/>
            <a:ext cx="3069220" cy="310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2344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8263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189572" y="3667763"/>
            <a:ext cx="2165472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3410043" y="182168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3410042" y="281039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3410043" y="3780548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LoadBalancer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3387740" y="4825774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55044" y="2218030"/>
            <a:ext cx="1054999" cy="176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355044" y="3206740"/>
            <a:ext cx="1054998" cy="77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355044" y="3986067"/>
            <a:ext cx="1054999" cy="19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355044" y="3986067"/>
            <a:ext cx="1032696" cy="123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B5B4C71-5D25-BE44-B17F-541A87FA5A0B}"/>
              </a:ext>
            </a:extLst>
          </p:cNvPr>
          <p:cNvSpPr/>
          <p:nvPr/>
        </p:nvSpPr>
        <p:spPr>
          <a:xfrm>
            <a:off x="3387739" y="5871000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E372F8-6F42-9B4F-98E6-1487211C91FB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355044" y="3986067"/>
            <a:ext cx="1032695" cy="22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56210C3-BE24-0F43-850F-BB3EEA3E4898}"/>
              </a:ext>
            </a:extLst>
          </p:cNvPr>
          <p:cNvSpPr/>
          <p:nvPr/>
        </p:nvSpPr>
        <p:spPr>
          <a:xfrm>
            <a:off x="5904198" y="182168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communication between applications inside k8s cluster (Example: Frontend application accessing backend application)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7CBF98-CE08-4049-A0E0-A18CF9CD1F28}"/>
              </a:ext>
            </a:extLst>
          </p:cNvPr>
          <p:cNvSpPr/>
          <p:nvPr/>
        </p:nvSpPr>
        <p:spPr>
          <a:xfrm>
            <a:off x="5904197" y="281039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accessing applications outside of of k8s cluster using Worker Node Ports (Example: Accessing Frontend application on browser)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0A250F-ED3A-C447-869B-6C047AC2C61C}"/>
              </a:ext>
            </a:extLst>
          </p:cNvPr>
          <p:cNvSpPr/>
          <p:nvPr/>
        </p:nvSpPr>
        <p:spPr>
          <a:xfrm>
            <a:off x="5904198" y="3780548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Primarily for Cloud Providers to integrate with their Load Balancer services (Example: AWS Elastic Load Balancer)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F2E42E-82C6-0941-A652-585EE30C6E85}"/>
              </a:ext>
            </a:extLst>
          </p:cNvPr>
          <p:cNvSpPr/>
          <p:nvPr/>
        </p:nvSpPr>
        <p:spPr>
          <a:xfrm>
            <a:off x="5881895" y="4825774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Ingress is an advanced load balancer which provides Context path based routing, SSL, SSL Redirect and many more (Example: AWS ALB)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FBAFCA-8F76-5448-9798-BAFA2773BA82}"/>
              </a:ext>
            </a:extLst>
          </p:cNvPr>
          <p:cNvSpPr/>
          <p:nvPr/>
        </p:nvSpPr>
        <p:spPr>
          <a:xfrm>
            <a:off x="5881894" y="5871000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 access externally hosted apps in k8s cluster (Example: Access AWS RDS Database endpoint by application present inside k8s cluster)</a:t>
            </a:r>
          </a:p>
        </p:txBody>
      </p:sp>
    </p:spTree>
    <p:extLst>
      <p:ext uri="{BB962C8B-B14F-4D97-AF65-F5344CB8AC3E}">
        <p14:creationId xmlns:p14="http://schemas.microsoft.com/office/powerpoint/2010/main" val="18762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42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2975624" y="334538"/>
            <a:ext cx="9491439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3960224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186123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4389510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4829596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4700896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837904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7306524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7149290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887375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6149179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3960223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3979777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4205676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4409063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4849149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794829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7263449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864065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6071696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3979776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4639799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7035776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9223550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9692170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9464497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9286298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9754918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9597684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9278751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2418336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7656659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7577058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7561818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16200000">
            <a:off x="10434116" y="5662977"/>
            <a:ext cx="3069968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6149F45-E11D-1347-B9D9-BF010C3E4743}"/>
              </a:ext>
            </a:extLst>
          </p:cNvPr>
          <p:cNvSpPr/>
          <p:nvPr/>
        </p:nvSpPr>
        <p:spPr>
          <a:xfrm>
            <a:off x="12853137" y="5119264"/>
            <a:ext cx="1709185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4B4B9C1-B880-4B49-AC48-05D73A28F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53136" y="5119264"/>
            <a:ext cx="277535" cy="27753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8C85A9E-B80F-D049-8D3E-A96A498ED4F4}"/>
              </a:ext>
            </a:extLst>
          </p:cNvPr>
          <p:cNvSpPr txBox="1"/>
          <p:nvPr/>
        </p:nvSpPr>
        <p:spPr>
          <a:xfrm>
            <a:off x="12866447" y="6265221"/>
            <a:ext cx="1757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 RDS Database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A064A23E-ED47-3742-8A93-4F6756609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49630" y="5495117"/>
            <a:ext cx="711200" cy="71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35BAB2-44A8-8C49-A321-61A7E4C0EFBD}"/>
              </a:ext>
            </a:extLst>
          </p:cNvPr>
          <p:cNvCxnSpPr>
            <a:cxnSpLocks/>
            <a:endCxn id="210" idx="0"/>
          </p:cNvCxnSpPr>
          <p:nvPr/>
        </p:nvCxnSpPr>
        <p:spPr>
          <a:xfrm>
            <a:off x="11432491" y="5873355"/>
            <a:ext cx="326231" cy="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88A58EA-4ED9-084C-9240-D669C1087FAB}"/>
              </a:ext>
            </a:extLst>
          </p:cNvPr>
          <p:cNvCxnSpPr>
            <a:cxnSpLocks/>
            <a:stCxn id="210" idx="2"/>
            <a:endCxn id="93" idx="1"/>
          </p:cNvCxnSpPr>
          <p:nvPr/>
        </p:nvCxnSpPr>
        <p:spPr>
          <a:xfrm>
            <a:off x="12179479" y="5873356"/>
            <a:ext cx="673658" cy="164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285" y="6718837"/>
            <a:ext cx="2596802" cy="79498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815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84" grpId="0" animBg="1"/>
      <p:bldP spid="85" grpId="0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4" grpId="0" animBg="1"/>
      <p:bldP spid="115" grpId="0"/>
      <p:bldP spid="116" grpId="0" animBg="1"/>
      <p:bldP spid="117" grpId="0"/>
      <p:bldP spid="118" grpId="0"/>
      <p:bldP spid="119" grpId="0"/>
      <p:bldP spid="120" grpId="0" animBg="1"/>
      <p:bldP spid="185" grpId="0" animBg="1"/>
      <p:bldP spid="186" grpId="0"/>
      <p:bldP spid="197" grpId="0" animBg="1"/>
      <p:bldP spid="198" grpId="0"/>
      <p:bldP spid="33" grpId="0"/>
      <p:bldP spid="210" grpId="0" animBg="1"/>
      <p:bldP spid="93" grpId="0" animBg="1"/>
      <p:bldP spid="103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01757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404732" y="334538"/>
            <a:ext cx="505150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4850780" y="1713767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998056" y="1918678"/>
            <a:ext cx="390793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320912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6789532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6632298" y="2439086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370383" y="34515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5714221" y="3770088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4831275" y="1044374"/>
            <a:ext cx="432541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4870333" y="4967509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5015313" y="5172420"/>
            <a:ext cx="389687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306443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6775063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375679" y="675534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5660793" y="7000560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4848530" y="4298116"/>
            <a:ext cx="43081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6547390" y="553834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6926066" y="346430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cxnSpLocks/>
            <a:stCxn id="182" idx="3"/>
            <a:endCxn id="111" idx="1"/>
          </p:cNvCxnSpPr>
          <p:nvPr/>
        </p:nvCxnSpPr>
        <p:spPr>
          <a:xfrm>
            <a:off x="2418336" y="1248340"/>
            <a:ext cx="2412939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cxnSpLocks/>
            <a:stCxn id="111" idx="2"/>
            <a:endCxn id="77" idx="0"/>
          </p:cNvCxnSpPr>
          <p:nvPr/>
        </p:nvCxnSpPr>
        <p:spPr>
          <a:xfrm flipH="1">
            <a:off x="6993957" y="1465131"/>
            <a:ext cx="24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6984180" y="406114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6968940" y="469346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465" y="129203"/>
            <a:ext cx="4041433" cy="7949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Services Demo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DD047-E604-2940-9943-D066FFE43BBA}"/>
              </a:ext>
            </a:extLst>
          </p:cNvPr>
          <p:cNvSpPr txBox="1"/>
          <p:nvPr/>
        </p:nvSpPr>
        <p:spPr>
          <a:xfrm>
            <a:off x="0" y="1830001"/>
            <a:ext cx="4298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http://&lt;</a:t>
            </a:r>
            <a:r>
              <a:rPr lang="en-US" sz="1600" dirty="0" err="1"/>
              <a:t>workernode</a:t>
            </a:r>
            <a:r>
              <a:rPr lang="en-US" sz="1600" dirty="0"/>
              <a:t>-public-</a:t>
            </a:r>
            <a:r>
              <a:rPr lang="en-US" sz="1600" dirty="0" err="1"/>
              <a:t>ip</a:t>
            </a:r>
            <a:r>
              <a:rPr lang="en-US" sz="1600" dirty="0"/>
              <a:t>&gt;:&lt;</a:t>
            </a:r>
            <a:r>
              <a:rPr lang="en-US" sz="1600" dirty="0" err="1"/>
              <a:t>NodePort</a:t>
            </a:r>
            <a:r>
              <a:rPr lang="en-US" sz="1600" dirty="0"/>
              <a:t>&gt;/hello</a:t>
            </a:r>
          </a:p>
        </p:txBody>
      </p:sp>
    </p:spTree>
    <p:extLst>
      <p:ext uri="{BB962C8B-B14F-4D97-AF65-F5344CB8AC3E}">
        <p14:creationId xmlns:p14="http://schemas.microsoft.com/office/powerpoint/2010/main" val="318518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6" grpId="0" animBg="1"/>
      <p:bldP spid="117" grpId="0"/>
      <p:bldP spid="118" grpId="0"/>
      <p:bldP spid="119" grpId="0"/>
      <p:bldP spid="120" grpId="0" animBg="1"/>
      <p:bldP spid="33" grpId="0"/>
      <p:bldP spid="14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65555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12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F20B13-8EAF-6440-8914-27FD415D1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51CD-9F3D-7B42-A5CB-2264BA10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96E99A-7D02-7745-B595-8E887D94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22245659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Storage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183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356195" y="148876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174487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174488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39321B-E7B2-C542-AF59-80B5A0580323}"/>
              </a:ext>
            </a:extLst>
          </p:cNvPr>
          <p:cNvSpPr/>
          <p:nvPr/>
        </p:nvSpPr>
        <p:spPr>
          <a:xfrm>
            <a:off x="4033766" y="310902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CSI means Container Storage Interface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1BE073-C7DE-D449-90FF-2B614AC84EA1}"/>
              </a:ext>
            </a:extLst>
          </p:cNvPr>
          <p:cNvSpPr/>
          <p:nvPr/>
        </p:nvSpPr>
        <p:spPr>
          <a:xfrm>
            <a:off x="4033766" y="4049022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Latest &amp; Greatest available today &amp; in Beta release &amp; ready for production 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F473F0-5EAB-894D-A9E9-F1B6C91AD74C}"/>
              </a:ext>
            </a:extLst>
          </p:cNvPr>
          <p:cNvSpPr/>
          <p:nvPr/>
        </p:nvSpPr>
        <p:spPr>
          <a:xfrm>
            <a:off x="4033766" y="492620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 on today, </a:t>
            </a:r>
            <a:r>
              <a:rPr lang="en-US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supported</a:t>
            </a:r>
            <a:r>
              <a:rPr lang="en-US" dirty="0">
                <a:solidFill>
                  <a:schemeClr val="tx1"/>
                </a:solidFill>
              </a:rPr>
              <a:t> on AWS EKS Fargate (Serverless)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C45BDC-3710-5845-BF32-C8CF50629CE9}"/>
              </a:ext>
            </a:extLst>
          </p:cNvPr>
          <p:cNvSpPr/>
          <p:nvPr/>
        </p:nvSpPr>
        <p:spPr>
          <a:xfrm>
            <a:off x="4033766" y="5812144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Allows EKS Clusters to </a:t>
            </a:r>
            <a:r>
              <a:rPr lang="en-US" dirty="0">
                <a:solidFill>
                  <a:srgbClr val="00B050"/>
                </a:solidFill>
              </a:rPr>
              <a:t>manage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lifecycle</a:t>
            </a:r>
            <a:r>
              <a:rPr lang="en-US" dirty="0">
                <a:solidFill>
                  <a:schemeClr val="tx1"/>
                </a:solidFill>
              </a:rPr>
              <a:t> of EBS Volumes for persistent storage, EFS File systems &amp; </a:t>
            </a:r>
            <a:r>
              <a:rPr lang="en-US" dirty="0" err="1">
                <a:solidFill>
                  <a:schemeClr val="tx1"/>
                </a:solidFill>
              </a:rPr>
              <a:t>FSx</a:t>
            </a:r>
            <a:r>
              <a:rPr lang="en-US" dirty="0">
                <a:solidFill>
                  <a:schemeClr val="tx1"/>
                </a:solidFill>
              </a:rPr>
              <a:t> for Luster File systems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B9063C-18E3-7D47-9D16-E3949303E53E}"/>
              </a:ext>
            </a:extLst>
          </p:cNvPr>
          <p:cNvSpPr/>
          <p:nvPr/>
        </p:nvSpPr>
        <p:spPr>
          <a:xfrm>
            <a:off x="4033766" y="6698083"/>
            <a:ext cx="6775483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1.14 &amp; later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1241E-2396-284C-81C3-365C712F5525}"/>
              </a:ext>
            </a:extLst>
          </p:cNvPr>
          <p:cNvSpPr/>
          <p:nvPr/>
        </p:nvSpPr>
        <p:spPr>
          <a:xfrm>
            <a:off x="11411413" y="6707457"/>
            <a:ext cx="3086658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1.16 &amp; later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CFCE96-F73E-974E-A982-EA5B5C2DC507}"/>
              </a:ext>
            </a:extLst>
          </p:cNvPr>
          <p:cNvSpPr/>
          <p:nvPr/>
        </p:nvSpPr>
        <p:spPr>
          <a:xfrm>
            <a:off x="344944" y="3146241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Legacy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3861D7-A75A-E449-B464-0DE158912B12}"/>
              </a:ext>
            </a:extLst>
          </p:cNvPr>
          <p:cNvSpPr/>
          <p:nvPr/>
        </p:nvSpPr>
        <p:spPr>
          <a:xfrm>
            <a:off x="344944" y="4017735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Will be deprecated soon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888273" y="829101"/>
            <a:ext cx="57224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577096" y="829101"/>
            <a:ext cx="2033612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610708" y="829101"/>
            <a:ext cx="1655212" cy="134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57088E-6339-3F4B-97A5-8A8DAB2AB5F0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610708" y="829101"/>
            <a:ext cx="53440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7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205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1785" y="5523976"/>
            <a:ext cx="1964887" cy="19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108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FE7240-EE05-304C-A2D8-C942DA7590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DBAD-50B3-7D4D-9083-065F77A4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EBS provides </a:t>
            </a:r>
            <a:r>
              <a:rPr lang="en-US" dirty="0">
                <a:solidFill>
                  <a:srgbClr val="0070C0"/>
                </a:solidFill>
              </a:rPr>
              <a:t>block level storage volumes </a:t>
            </a:r>
            <a:r>
              <a:rPr lang="en-US" dirty="0"/>
              <a:t>for use with </a:t>
            </a:r>
            <a:r>
              <a:rPr lang="en-US" dirty="0">
                <a:solidFill>
                  <a:srgbClr val="00B050"/>
                </a:solidFill>
              </a:rPr>
              <a:t>EC2 &amp; Container instances</a:t>
            </a:r>
            <a:r>
              <a:rPr lang="en-US" dirty="0"/>
              <a:t>.</a:t>
            </a:r>
          </a:p>
          <a:p>
            <a:r>
              <a:rPr lang="en-IN" dirty="0"/>
              <a:t>We can mount these </a:t>
            </a:r>
            <a:r>
              <a:rPr lang="en-IN" dirty="0">
                <a:solidFill>
                  <a:srgbClr val="0070C0"/>
                </a:solidFill>
              </a:rPr>
              <a:t>volumes as devices </a:t>
            </a:r>
            <a:r>
              <a:rPr lang="en-IN" dirty="0"/>
              <a:t>on our EC2 &amp; Container instances. </a:t>
            </a:r>
          </a:p>
          <a:p>
            <a:r>
              <a:rPr lang="en-IN" dirty="0"/>
              <a:t>EBS volumes that are attached to an instance are </a:t>
            </a:r>
            <a:r>
              <a:rPr lang="en-IN" dirty="0">
                <a:solidFill>
                  <a:srgbClr val="0070C0"/>
                </a:solidFill>
              </a:rPr>
              <a:t>exposed as storage volumes that persist independently </a:t>
            </a:r>
            <a:r>
              <a:rPr lang="en-IN" dirty="0"/>
              <a:t>from the life of the EC2 or Container instance.</a:t>
            </a:r>
          </a:p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dynamically change </a:t>
            </a:r>
            <a:r>
              <a:rPr lang="en-IN" dirty="0"/>
              <a:t>the configuration of a volume attached to an instance.</a:t>
            </a:r>
          </a:p>
          <a:p>
            <a:r>
              <a:rPr lang="en-IN" dirty="0"/>
              <a:t>AWS recommends EBS for data that must be </a:t>
            </a:r>
            <a:r>
              <a:rPr lang="en-IN" dirty="0">
                <a:solidFill>
                  <a:srgbClr val="0070C0"/>
                </a:solidFill>
              </a:rPr>
              <a:t>quickly accessible </a:t>
            </a:r>
            <a:r>
              <a:rPr lang="en-IN" dirty="0"/>
              <a:t>and requires </a:t>
            </a:r>
            <a:r>
              <a:rPr lang="en-IN" dirty="0">
                <a:solidFill>
                  <a:srgbClr val="0070C0"/>
                </a:solidFill>
              </a:rPr>
              <a:t>long-term persistence</a:t>
            </a:r>
            <a:r>
              <a:rPr lang="en-IN" dirty="0"/>
              <a:t>. </a:t>
            </a:r>
          </a:p>
          <a:p>
            <a:r>
              <a:rPr lang="en-IN" dirty="0"/>
              <a:t>EBS is well suited to both </a:t>
            </a:r>
            <a:r>
              <a:rPr lang="en-IN" dirty="0">
                <a:solidFill>
                  <a:srgbClr val="0070C0"/>
                </a:solidFill>
              </a:rPr>
              <a:t>database-style applications </a:t>
            </a:r>
            <a:r>
              <a:rPr lang="en-IN" dirty="0"/>
              <a:t>that rely on random reads and writes, and to </a:t>
            </a:r>
            <a:r>
              <a:rPr lang="en-IN" dirty="0">
                <a:solidFill>
                  <a:srgbClr val="0070C0"/>
                </a:solidFill>
              </a:rPr>
              <a:t>throughput-intensive applications </a:t>
            </a:r>
            <a:r>
              <a:rPr lang="en-IN" dirty="0"/>
              <a:t>that perform long, continuous reads and writes.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7D3AB8-1DBF-A747-9D33-7E93272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Elastic Block Store - </a:t>
            </a:r>
            <a:r>
              <a:rPr lang="en-US" dirty="0">
                <a:solidFill>
                  <a:srgbClr val="00B05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235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52" name="Title 3">
            <a:extLst>
              <a:ext uri="{FF2B5EF4-FFF2-40B4-BE49-F238E27FC236}">
                <a16:creationId xmlns:a16="http://schemas.microsoft.com/office/drawing/2014/main" id="{01742101-2768-F744-9215-C16F4B01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2819"/>
            <a:ext cx="3064355" cy="1188851"/>
          </a:xfrm>
        </p:spPr>
        <p:txBody>
          <a:bodyPr>
            <a:noAutofit/>
          </a:bodyPr>
          <a:lstStyle/>
          <a:p>
            <a:r>
              <a:rPr lang="en-US" sz="3800" b="1" dirty="0"/>
              <a:t>EKS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EBS CSI Driver</a:t>
            </a:r>
          </a:p>
        </p:txBody>
      </p:sp>
    </p:spTree>
    <p:extLst>
      <p:ext uri="{BB962C8B-B14F-4D97-AF65-F5344CB8AC3E}">
        <p14:creationId xmlns:p14="http://schemas.microsoft.com/office/powerpoint/2010/main" val="334516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37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6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 animBg="1"/>
      <p:bldP spid="49" grpId="0" animBg="1"/>
      <p:bldP spid="50" grpId="0" animBg="1"/>
      <p:bldP spid="51" grpId="0" animBg="1"/>
      <p:bldP spid="76" grpId="0"/>
      <p:bldP spid="7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577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Important k8s Concepts 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for Application Deployments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771" y="138747"/>
            <a:ext cx="1111615" cy="11116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0EC535-6F0C-E140-B929-EA45366DE1F2}"/>
              </a:ext>
            </a:extLst>
          </p:cNvPr>
          <p:cNvSpPr txBox="1"/>
          <p:nvPr/>
        </p:nvSpPr>
        <p:spPr>
          <a:xfrm>
            <a:off x="74638" y="1242951"/>
            <a:ext cx="169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Elastic Block Store</a:t>
            </a:r>
          </a:p>
        </p:txBody>
      </p:sp>
    </p:spTree>
    <p:extLst>
      <p:ext uri="{BB962C8B-B14F-4D97-AF65-F5344CB8AC3E}">
        <p14:creationId xmlns:p14="http://schemas.microsoft.com/office/powerpoint/2010/main" val="20093797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879711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590911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35615C3-3412-AE4A-9FD7-380BF466FCDC}"/>
              </a:ext>
            </a:extLst>
          </p:cNvPr>
          <p:cNvSpPr/>
          <p:nvPr/>
        </p:nvSpPr>
        <p:spPr>
          <a:xfrm>
            <a:off x="10814668" y="1336873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Namespaces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709EF0-E5FE-164C-AEE1-3DFF6F01DF58}"/>
              </a:ext>
            </a:extLst>
          </p:cNvPr>
          <p:cNvSpPr/>
          <p:nvPr/>
        </p:nvSpPr>
        <p:spPr>
          <a:xfrm>
            <a:off x="3629859" y="2026269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 Containers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165E6FB-6739-8643-B27C-A5F548665971}"/>
              </a:ext>
            </a:extLst>
          </p:cNvPr>
          <p:cNvSpPr/>
          <p:nvPr/>
        </p:nvSpPr>
        <p:spPr>
          <a:xfrm>
            <a:off x="3629859" y="2663340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/>
              <a:t>Liveness &amp; Readiness Probes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2503C3-6E75-F343-8B43-91AA3D2C90C9}"/>
              </a:ext>
            </a:extLst>
          </p:cNvPr>
          <p:cNvSpPr/>
          <p:nvPr/>
        </p:nvSpPr>
        <p:spPr>
          <a:xfrm>
            <a:off x="3629859" y="3300914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&amp; Limits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6AA7636-894F-4F42-8065-CC842C5A89DF}"/>
              </a:ext>
            </a:extLst>
          </p:cNvPr>
          <p:cNvSpPr/>
          <p:nvPr/>
        </p:nvSpPr>
        <p:spPr>
          <a:xfrm>
            <a:off x="3597785" y="1376621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Secrets</a:t>
            </a:r>
          </a:p>
        </p:txBody>
      </p:sp>
    </p:spTree>
    <p:extLst>
      <p:ext uri="{BB962C8B-B14F-4D97-AF65-F5344CB8AC3E}">
        <p14:creationId xmlns:p14="http://schemas.microsoft.com/office/powerpoint/2010/main" val="334372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5476510" y="159387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Probes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239971" y="1500331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Liveness Probe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5476511" y="1500333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Readiness Probe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10203032" y="1500332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Startup Probe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322276" y="839612"/>
            <a:ext cx="5236539" cy="66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7558815" y="839612"/>
            <a:ext cx="1" cy="66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558815" y="839612"/>
            <a:ext cx="4726522" cy="66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CE10727-7551-B549-B846-29DE11F42E0D}"/>
              </a:ext>
            </a:extLst>
          </p:cNvPr>
          <p:cNvSpPr/>
          <p:nvPr/>
        </p:nvSpPr>
        <p:spPr>
          <a:xfrm>
            <a:off x="239970" y="230962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liveness probes to know </a:t>
            </a:r>
            <a:r>
              <a:rPr lang="en-US" sz="1800" dirty="0">
                <a:solidFill>
                  <a:srgbClr val="FFC000"/>
                </a:solidFill>
              </a:rPr>
              <a:t>when to restart a container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5DD69C-FE5B-C944-BF00-26512726F0D7}"/>
              </a:ext>
            </a:extLst>
          </p:cNvPr>
          <p:cNvSpPr/>
          <p:nvPr/>
        </p:nvSpPr>
        <p:spPr>
          <a:xfrm>
            <a:off x="5476509" y="230962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readiness probes to know </a:t>
            </a:r>
            <a:r>
              <a:rPr lang="en-US" sz="1800" dirty="0">
                <a:solidFill>
                  <a:srgbClr val="FFC000"/>
                </a:solidFill>
              </a:rPr>
              <a:t>when a container is ready to accept traffic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D37219-726B-3848-AFF8-ADF796B081F0}"/>
              </a:ext>
            </a:extLst>
          </p:cNvPr>
          <p:cNvSpPr/>
          <p:nvPr/>
        </p:nvSpPr>
        <p:spPr>
          <a:xfrm>
            <a:off x="10225823" y="2315480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startup probes to know when </a:t>
            </a:r>
            <a:r>
              <a:rPr lang="en-US" sz="1800" dirty="0">
                <a:solidFill>
                  <a:srgbClr val="FFC000"/>
                </a:solidFill>
              </a:rPr>
              <a:t>a container application has started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A5A8DD-927A-5C43-B3AE-53B95B7AB93D}"/>
              </a:ext>
            </a:extLst>
          </p:cNvPr>
          <p:cNvSpPr/>
          <p:nvPr/>
        </p:nvSpPr>
        <p:spPr>
          <a:xfrm>
            <a:off x="239969" y="3569500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Liveness probes could catch a </a:t>
            </a:r>
            <a:r>
              <a:rPr lang="en-IN" sz="1800" dirty="0">
                <a:solidFill>
                  <a:srgbClr val="FFC000"/>
                </a:solidFill>
              </a:rPr>
              <a:t>deadlock</a:t>
            </a:r>
            <a:r>
              <a:rPr lang="en-IN" sz="1800" dirty="0"/>
              <a:t>, where an application is running, but unable to make progress and </a:t>
            </a:r>
            <a:r>
              <a:rPr lang="en-IN" sz="1800" dirty="0">
                <a:solidFill>
                  <a:srgbClr val="FFC000"/>
                </a:solidFill>
              </a:rPr>
              <a:t>restarting container</a:t>
            </a:r>
            <a:r>
              <a:rPr lang="en-IN" sz="1800" dirty="0"/>
              <a:t>  helps in such state</a:t>
            </a:r>
            <a:endParaRPr lang="en-US" sz="1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43C628-4EBF-9E45-9CCB-079B9D023E11}"/>
              </a:ext>
            </a:extLst>
          </p:cNvPr>
          <p:cNvSpPr/>
          <p:nvPr/>
        </p:nvSpPr>
        <p:spPr>
          <a:xfrm>
            <a:off x="10225823" y="356949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Firstly this </a:t>
            </a:r>
            <a:r>
              <a:rPr lang="en-US" sz="1800" dirty="0" err="1"/>
              <a:t>proble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C000"/>
                </a:solidFill>
              </a:rPr>
              <a:t>disables </a:t>
            </a:r>
            <a:r>
              <a:rPr lang="en-US" sz="1800" dirty="0"/>
              <a:t>liveness &amp; readiness checks until it </a:t>
            </a:r>
            <a:r>
              <a:rPr lang="en-US" sz="1800" dirty="0">
                <a:solidFill>
                  <a:srgbClr val="00B050"/>
                </a:solidFill>
              </a:rPr>
              <a:t>succeeds</a:t>
            </a:r>
            <a:r>
              <a:rPr lang="en-US" sz="1800" dirty="0"/>
              <a:t> ensuring those pods don’t interfere with app startup.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1015D8-EFD7-CB46-8E67-D2D8B5FD86C6}"/>
              </a:ext>
            </a:extLst>
          </p:cNvPr>
          <p:cNvSpPr/>
          <p:nvPr/>
        </p:nvSpPr>
        <p:spPr>
          <a:xfrm>
            <a:off x="10225823" y="4823516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700" dirty="0"/>
          </a:p>
          <a:p>
            <a:r>
              <a:rPr lang="en-IN" sz="1700" dirty="0"/>
              <a:t>This can be used to adopt liveness checks on </a:t>
            </a:r>
            <a:r>
              <a:rPr lang="en-IN" sz="1700" dirty="0">
                <a:solidFill>
                  <a:srgbClr val="FFC000"/>
                </a:solidFill>
              </a:rPr>
              <a:t>slow starting containers</a:t>
            </a:r>
            <a:r>
              <a:rPr lang="en-IN" sz="1700" dirty="0"/>
              <a:t>, avoiding them getting killed by the </a:t>
            </a:r>
            <a:r>
              <a:rPr lang="en-IN" sz="1700" dirty="0" err="1"/>
              <a:t>kubelet</a:t>
            </a:r>
            <a:r>
              <a:rPr lang="en-IN" sz="1700" dirty="0"/>
              <a:t> before they are up and running.</a:t>
            </a:r>
            <a:br>
              <a:rPr lang="en-IN" sz="1700" dirty="0"/>
            </a:br>
            <a:endParaRPr lang="en-US" sz="17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034A86-67EB-0143-86E1-D299EBC547E3}"/>
              </a:ext>
            </a:extLst>
          </p:cNvPr>
          <p:cNvSpPr/>
          <p:nvPr/>
        </p:nvSpPr>
        <p:spPr>
          <a:xfrm>
            <a:off x="5476509" y="356949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When a Pod is not ready, it is </a:t>
            </a:r>
            <a:r>
              <a:rPr lang="en-IN" sz="1800" dirty="0">
                <a:solidFill>
                  <a:srgbClr val="FFC000"/>
                </a:solidFill>
              </a:rPr>
              <a:t>removed</a:t>
            </a:r>
            <a:r>
              <a:rPr lang="en-IN" sz="1800" dirty="0"/>
              <a:t> from Service load balancers based on this </a:t>
            </a:r>
            <a:r>
              <a:rPr lang="en-IN" sz="1800" dirty="0">
                <a:solidFill>
                  <a:srgbClr val="FFC000"/>
                </a:solidFill>
              </a:rPr>
              <a:t>readiness probe signal</a:t>
            </a:r>
            <a:r>
              <a:rPr lang="en-IN" sz="1800" dirty="0"/>
              <a:t>.</a:t>
            </a:r>
            <a:endParaRPr lang="en-US" sz="18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096F48-A726-CA46-8137-5C1BF4D99707}"/>
              </a:ext>
            </a:extLst>
          </p:cNvPr>
          <p:cNvSpPr/>
          <p:nvPr/>
        </p:nvSpPr>
        <p:spPr>
          <a:xfrm>
            <a:off x="239969" y="6155514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Commands</a:t>
            </a:r>
            <a:endParaRPr lang="en-IN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4B864B2-B467-A44C-B640-CCC404802E54}"/>
              </a:ext>
            </a:extLst>
          </p:cNvPr>
          <p:cNvSpPr/>
          <p:nvPr/>
        </p:nvSpPr>
        <p:spPr>
          <a:xfrm>
            <a:off x="239969" y="6672827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HTTP GET Request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3CD2B7-530A-BA47-9D9C-F50EED317557}"/>
              </a:ext>
            </a:extLst>
          </p:cNvPr>
          <p:cNvSpPr/>
          <p:nvPr/>
        </p:nvSpPr>
        <p:spPr>
          <a:xfrm>
            <a:off x="239968" y="7190140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TCP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7474DF-7007-444B-A434-74211E0C4336}"/>
              </a:ext>
            </a:extLst>
          </p:cNvPr>
          <p:cNvSpPr/>
          <p:nvPr/>
        </p:nvSpPr>
        <p:spPr>
          <a:xfrm>
            <a:off x="4649059" y="6167221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/bin/</a:t>
            </a:r>
            <a:r>
              <a:rPr lang="en-IN" dirty="0" err="1"/>
              <a:t>sh</a:t>
            </a:r>
            <a:r>
              <a:rPr lang="en-IN" dirty="0"/>
              <a:t> –c </a:t>
            </a:r>
            <a:r>
              <a:rPr lang="en-IN" dirty="0" err="1"/>
              <a:t>nc</a:t>
            </a:r>
            <a:r>
              <a:rPr lang="en-IN" dirty="0"/>
              <a:t> -z localhost 8095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30F2B4-2B69-6A48-BC07-B5C28604CD46}"/>
              </a:ext>
            </a:extLst>
          </p:cNvPr>
          <p:cNvSpPr/>
          <p:nvPr/>
        </p:nvSpPr>
        <p:spPr>
          <a:xfrm>
            <a:off x="4649059" y="6684534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httpget</a:t>
            </a:r>
            <a:r>
              <a:rPr lang="en-US" dirty="0"/>
              <a:t> path:/health-status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E2A772-15D7-DB44-AB84-CEC6EC6BAD06}"/>
              </a:ext>
            </a:extLst>
          </p:cNvPr>
          <p:cNvSpPr/>
          <p:nvPr/>
        </p:nvSpPr>
        <p:spPr>
          <a:xfrm>
            <a:off x="4649058" y="7201847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tcpSocket</a:t>
            </a:r>
            <a:r>
              <a:rPr lang="en-US" dirty="0"/>
              <a:t> Port: 8095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74DF48-71C2-964C-A191-F9C913863D71}"/>
              </a:ext>
            </a:extLst>
          </p:cNvPr>
          <p:cNvSpPr/>
          <p:nvPr/>
        </p:nvSpPr>
        <p:spPr>
          <a:xfrm>
            <a:off x="239968" y="5527524"/>
            <a:ext cx="8157796" cy="4258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 to define Probes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B624F936-E9F4-E642-A02D-07967AA3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5935" y="-143495"/>
            <a:ext cx="4164609" cy="1188851"/>
          </a:xfrm>
        </p:spPr>
        <p:txBody>
          <a:bodyPr/>
          <a:lstStyle/>
          <a:p>
            <a:r>
              <a:rPr lang="en-US" dirty="0"/>
              <a:t>Probes</a:t>
            </a:r>
          </a:p>
        </p:txBody>
      </p:sp>
    </p:spTree>
    <p:extLst>
      <p:ext uri="{BB962C8B-B14F-4D97-AF65-F5344CB8AC3E}">
        <p14:creationId xmlns:p14="http://schemas.microsoft.com/office/powerpoint/2010/main" val="182370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8" grpId="0" animBg="1"/>
      <p:bldP spid="59" grpId="0" animBg="1"/>
      <p:bldP spid="60" grpId="0" animBg="1"/>
      <p:bldP spid="61" grpId="0" animBg="1"/>
      <p:bldP spid="20" grpId="0" animBg="1"/>
      <p:bldP spid="21" grpId="0" animBg="1"/>
      <p:bldP spid="2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6EDDEC-8F1C-AC43-9751-DC57265404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A09D58-7B0E-F541-9DFF-C05ECFC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5073"/>
            <a:ext cx="12618720" cy="1188851"/>
          </a:xfrm>
        </p:spPr>
        <p:txBody>
          <a:bodyPr/>
          <a:lstStyle/>
          <a:p>
            <a:r>
              <a:rPr lang="en-US" dirty="0"/>
              <a:t>AWS EKS – Core Objects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55347-88F3-0E4C-B005-2AC8DF3AC8A2}"/>
              </a:ext>
            </a:extLst>
          </p:cNvPr>
          <p:cNvSpPr/>
          <p:nvPr/>
        </p:nvSpPr>
        <p:spPr>
          <a:xfrm>
            <a:off x="5720576" y="1426703"/>
            <a:ext cx="2555859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3A8F7-7B19-9741-B34D-A7EBDE18B4CC}"/>
              </a:ext>
            </a:extLst>
          </p:cNvPr>
          <p:cNvSpPr/>
          <p:nvPr/>
        </p:nvSpPr>
        <p:spPr>
          <a:xfrm>
            <a:off x="722598" y="3503037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32847-705F-034C-A3CA-525CFCB4B6BC}"/>
              </a:ext>
            </a:extLst>
          </p:cNvPr>
          <p:cNvSpPr/>
          <p:nvPr/>
        </p:nvSpPr>
        <p:spPr>
          <a:xfrm>
            <a:off x="4164608" y="3503036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 &amp; Node Groups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B13AD-9D81-1741-86B3-E0EC6C8B7C35}"/>
              </a:ext>
            </a:extLst>
          </p:cNvPr>
          <p:cNvSpPr/>
          <p:nvPr/>
        </p:nvSpPr>
        <p:spPr>
          <a:xfrm>
            <a:off x="7570934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  <a:p>
            <a:pPr algn="ctr"/>
            <a:r>
              <a:rPr lang="en-US" dirty="0"/>
              <a:t>(Serverless)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1E087-12FF-D649-91CD-F7B740434D64}"/>
              </a:ext>
            </a:extLst>
          </p:cNvPr>
          <p:cNvSpPr/>
          <p:nvPr/>
        </p:nvSpPr>
        <p:spPr>
          <a:xfrm>
            <a:off x="11202515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7559E0-3563-D241-BD8F-594755D11A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00528" y="2218440"/>
            <a:ext cx="4997978" cy="128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92FF31-4058-034F-930D-88D755EF384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442538" y="2218440"/>
            <a:ext cx="1555968" cy="128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5AA34-C68C-3F49-A6E6-35729C28666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998506" y="2218440"/>
            <a:ext cx="1850358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33ED71-243F-504F-A27F-CFE4372E95F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998506" y="2218440"/>
            <a:ext cx="5481939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8212F5-4361-7548-8C84-67D765DD211A}"/>
              </a:ext>
            </a:extLst>
          </p:cNvPr>
          <p:cNvSpPr/>
          <p:nvPr/>
        </p:nvSpPr>
        <p:spPr>
          <a:xfrm>
            <a:off x="722598" y="4434513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Contains Kubernetes Master components like </a:t>
            </a:r>
            <a:r>
              <a:rPr lang="en-US" dirty="0" err="1"/>
              <a:t>etcd</a:t>
            </a:r>
            <a:r>
              <a:rPr lang="en-US" dirty="0"/>
              <a:t>, </a:t>
            </a:r>
            <a:r>
              <a:rPr lang="en-US" dirty="0" err="1"/>
              <a:t>kube-apiserver</a:t>
            </a:r>
            <a:r>
              <a:rPr lang="en-US" dirty="0"/>
              <a:t>, </a:t>
            </a:r>
            <a:r>
              <a:rPr lang="en-US" dirty="0" err="1"/>
              <a:t>kube</a:t>
            </a:r>
            <a:r>
              <a:rPr lang="en-US" dirty="0"/>
              <a:t>-controller.</a:t>
            </a:r>
          </a:p>
          <a:p>
            <a:r>
              <a:rPr lang="en-US" dirty="0"/>
              <a:t>It’s a managed service by AWS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47946-81FC-E643-936F-B95B608A6196}"/>
              </a:ext>
            </a:extLst>
          </p:cNvPr>
          <p:cNvSpPr/>
          <p:nvPr/>
        </p:nvSpPr>
        <p:spPr>
          <a:xfrm>
            <a:off x="4164608" y="4434512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Group of EC2 Instances where we run our Application workloads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4D63B6-0E40-4E4B-8581-3FE2B0707371}"/>
              </a:ext>
            </a:extLst>
          </p:cNvPr>
          <p:cNvSpPr/>
          <p:nvPr/>
        </p:nvSpPr>
        <p:spPr>
          <a:xfrm>
            <a:off x="7570934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Instead of EC2 Instances, we run our Application workloads on Serverless Fargate profiles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2CEDA7-27B0-DA49-9329-D6E8D053EAF6}"/>
              </a:ext>
            </a:extLst>
          </p:cNvPr>
          <p:cNvSpPr/>
          <p:nvPr/>
        </p:nvSpPr>
        <p:spPr>
          <a:xfrm>
            <a:off x="11202515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AWS VPC we follow secure networking standards which will allow us to run production workloads on EKS. </a:t>
            </a:r>
          </a:p>
        </p:txBody>
      </p:sp>
    </p:spTree>
    <p:extLst>
      <p:ext uri="{BB962C8B-B14F-4D97-AF65-F5344CB8AC3E}">
        <p14:creationId xmlns:p14="http://schemas.microsoft.com/office/powerpoint/2010/main" val="11717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Namespaces</a:t>
            </a:r>
          </a:p>
        </p:txBody>
      </p:sp>
    </p:spTree>
    <p:extLst>
      <p:ext uri="{BB962C8B-B14F-4D97-AF65-F5344CB8AC3E}">
        <p14:creationId xmlns:p14="http://schemas.microsoft.com/office/powerpoint/2010/main" val="19019498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8F7772-A470-8D4C-9FE8-615FA43915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68408-C96E-414B-A306-7D2826DA2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01" y="1461658"/>
            <a:ext cx="7603904" cy="55909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Namespaces are also called </a:t>
            </a:r>
            <a:r>
              <a:rPr lang="en-US" dirty="0">
                <a:solidFill>
                  <a:srgbClr val="0070C0"/>
                </a:solidFill>
              </a:rPr>
              <a:t>Virtual clusters </a:t>
            </a:r>
            <a:r>
              <a:rPr lang="en-US" dirty="0"/>
              <a:t>in our </a:t>
            </a:r>
            <a:r>
              <a:rPr lang="en-US" dirty="0">
                <a:solidFill>
                  <a:srgbClr val="0070C0"/>
                </a:solidFill>
              </a:rPr>
              <a:t>physical</a:t>
            </a:r>
            <a:r>
              <a:rPr lang="en-US" dirty="0"/>
              <a:t> k8s cluster</a:t>
            </a:r>
          </a:p>
          <a:p>
            <a:r>
              <a:rPr lang="en-US" dirty="0"/>
              <a:t>We use this in environments where we have  </a:t>
            </a:r>
            <a:r>
              <a:rPr lang="en-US" dirty="0">
                <a:solidFill>
                  <a:srgbClr val="0070C0"/>
                </a:solidFill>
              </a:rPr>
              <a:t>many users spread</a:t>
            </a:r>
            <a:r>
              <a:rPr lang="en-US" dirty="0"/>
              <a:t> across multiple teams or projects</a:t>
            </a:r>
          </a:p>
          <a:p>
            <a:r>
              <a:rPr lang="en-US" dirty="0"/>
              <a:t>Clusters with </a:t>
            </a:r>
            <a:r>
              <a:rPr lang="en-US" dirty="0">
                <a:solidFill>
                  <a:srgbClr val="0070C0"/>
                </a:solidFill>
              </a:rPr>
              <a:t>tens of users </a:t>
            </a:r>
            <a:r>
              <a:rPr lang="en-US" dirty="0"/>
              <a:t>ideally don’t need to use namespaces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Benefits</a:t>
            </a:r>
          </a:p>
          <a:p>
            <a:pPr lvl="1"/>
            <a:r>
              <a:rPr lang="en-US" dirty="0"/>
              <a:t>Creates </a:t>
            </a:r>
            <a:r>
              <a:rPr lang="en-US" dirty="0">
                <a:solidFill>
                  <a:srgbClr val="0070C0"/>
                </a:solidFill>
              </a:rPr>
              <a:t>isolation boundary </a:t>
            </a:r>
            <a:r>
              <a:rPr lang="en-US" dirty="0"/>
              <a:t>from other k8s objects</a:t>
            </a:r>
          </a:p>
          <a:p>
            <a:pPr lvl="1"/>
            <a:r>
              <a:rPr lang="en-US" dirty="0"/>
              <a:t>We can limit the resources like </a:t>
            </a:r>
            <a:r>
              <a:rPr lang="en-US" dirty="0">
                <a:solidFill>
                  <a:srgbClr val="0070C0"/>
                </a:solidFill>
              </a:rPr>
              <a:t>CPU, Memory </a:t>
            </a:r>
            <a:r>
              <a:rPr lang="en-US" dirty="0"/>
              <a:t>on per namespace basis (</a:t>
            </a:r>
            <a:r>
              <a:rPr lang="en-US" dirty="0">
                <a:solidFill>
                  <a:srgbClr val="0070C0"/>
                </a:solidFill>
              </a:rPr>
              <a:t>Resource Quota</a:t>
            </a:r>
            <a:r>
              <a:rPr lang="en-US" dirty="0"/>
              <a:t>).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BAC614-2369-4446-B8DE-780E3360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-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09150-1CC2-2143-87B3-2D614B18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928" y="1640125"/>
            <a:ext cx="4584700" cy="44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E5D167-3EA8-F94B-9911-81DE27F01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928" y="2263092"/>
            <a:ext cx="6527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3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630213" y="7222365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616449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854430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1141979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1400339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858262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651260" y="2364309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602728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1498151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854427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1141976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1400336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858259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651257" y="4890974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602725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854428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854428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1452627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911233" y="6461536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4016820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4254801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542350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800710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5258633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5051631" y="2364309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5003099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898522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4254798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542347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800707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5258630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5051628" y="4890974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5003096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4254799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4254799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852998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486322" y="6449954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7395140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633121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920670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8179030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636953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8429951" y="2364309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8381419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8276842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633118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920667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8179027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636950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8429948" y="4890974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8381416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633119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633119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8231318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773380" y="6459698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212" name="Title 211">
            <a:extLst>
              <a:ext uri="{FF2B5EF4-FFF2-40B4-BE49-F238E27FC236}">
                <a16:creationId xmlns:a16="http://schemas.microsoft.com/office/drawing/2014/main" id="{958C8097-F721-4441-8F91-633114DA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743" y="-2615"/>
            <a:ext cx="12618720" cy="1188851"/>
          </a:xfrm>
        </p:spPr>
        <p:txBody>
          <a:bodyPr/>
          <a:lstStyle/>
          <a:p>
            <a:r>
              <a:rPr lang="en-US" dirty="0"/>
              <a:t>Namespaces</a:t>
            </a:r>
          </a:p>
        </p:txBody>
      </p:sp>
      <p:pic>
        <p:nvPicPr>
          <p:cNvPr id="213" name="Picture 212">
            <a:extLst>
              <a:ext uri="{FF2B5EF4-FFF2-40B4-BE49-F238E27FC236}">
                <a16:creationId xmlns:a16="http://schemas.microsoft.com/office/drawing/2014/main" id="{40D27EB6-17E0-6549-8DC4-D38677FD6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624" y="3561993"/>
            <a:ext cx="3854332" cy="1906332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66893BEC-9043-1F47-8DB6-9ABEF308D95F}"/>
              </a:ext>
            </a:extLst>
          </p:cNvPr>
          <p:cNvSpPr txBox="1"/>
          <p:nvPr/>
        </p:nvSpPr>
        <p:spPr>
          <a:xfrm>
            <a:off x="10527045" y="2976455"/>
            <a:ext cx="41838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Namespace Manifest - Declarative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1F60E-997A-3C47-9496-BB3B2F7D7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737" y="7008336"/>
            <a:ext cx="6007100" cy="520700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589AF44A-0430-F14F-8D36-6C6898F2F376}"/>
              </a:ext>
            </a:extLst>
          </p:cNvPr>
          <p:cNvSpPr txBox="1"/>
          <p:nvPr/>
        </p:nvSpPr>
        <p:spPr>
          <a:xfrm>
            <a:off x="10527045" y="6418013"/>
            <a:ext cx="4134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Namespace Manifest - Imperative</a:t>
            </a:r>
          </a:p>
        </p:txBody>
      </p:sp>
    </p:spTree>
    <p:extLst>
      <p:ext uri="{BB962C8B-B14F-4D97-AF65-F5344CB8AC3E}">
        <p14:creationId xmlns:p14="http://schemas.microsoft.com/office/powerpoint/2010/main" val="424983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215" grpId="0"/>
      <p:bldP spid="17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147337" y="5342194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113621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35160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63915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89751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35543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148432" y="1196157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09990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99532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35159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63914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89750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35543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148429" y="3722822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09989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35160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35160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94979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440941" y="7164765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3514214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3751973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039522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297882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4755805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4548803" y="1196157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4500271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395694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3751970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039519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297879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4755802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4548800" y="3722822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4500268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3751971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3751971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350170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018623" y="7141101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6892312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130293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417842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7676202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134125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7927123" y="1196157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7878591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7774014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130290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417839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7676199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134122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7927120" y="3722822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7878588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130291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130291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7728490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241561" y="7162846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6ABE9-909E-824D-B466-8875BA801E11}"/>
              </a:ext>
            </a:extLst>
          </p:cNvPr>
          <p:cNvSpPr/>
          <p:nvPr/>
        </p:nvSpPr>
        <p:spPr>
          <a:xfrm>
            <a:off x="3751970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058EB8-F800-E44A-8A7B-2BFF788B066E}"/>
              </a:ext>
            </a:extLst>
          </p:cNvPr>
          <p:cNvSpPr/>
          <p:nvPr/>
        </p:nvSpPr>
        <p:spPr>
          <a:xfrm>
            <a:off x="3837019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3F8E14-EDC9-D94A-8F0C-66458DA76AD8}"/>
              </a:ext>
            </a:extLst>
          </p:cNvPr>
          <p:cNvSpPr/>
          <p:nvPr/>
        </p:nvSpPr>
        <p:spPr>
          <a:xfrm>
            <a:off x="5042907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6027C92-A69A-7146-9BF2-C08DA0AA8879}"/>
              </a:ext>
            </a:extLst>
          </p:cNvPr>
          <p:cNvSpPr/>
          <p:nvPr/>
        </p:nvSpPr>
        <p:spPr>
          <a:xfrm>
            <a:off x="3831840" y="6229486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805C109-9892-9644-907E-FCEAE7EE36D9}"/>
              </a:ext>
            </a:extLst>
          </p:cNvPr>
          <p:cNvSpPr/>
          <p:nvPr/>
        </p:nvSpPr>
        <p:spPr>
          <a:xfrm>
            <a:off x="5037728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4CA248B-BBCF-7643-B3A8-1D6497B9D590}"/>
              </a:ext>
            </a:extLst>
          </p:cNvPr>
          <p:cNvSpPr txBox="1"/>
          <p:nvPr/>
        </p:nvSpPr>
        <p:spPr>
          <a:xfrm>
            <a:off x="3803576" y="6723190"/>
            <a:ext cx="2468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Limit Range</a:t>
            </a:r>
            <a:r>
              <a:rPr lang="en-IN" sz="1600" dirty="0">
                <a:solidFill>
                  <a:srgbClr val="FF0000"/>
                </a:solidFill>
              </a:rPr>
              <a:t> (Per Container)</a:t>
            </a:r>
            <a:endParaRPr lang="en-IN" sz="1600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2094D2B-4A90-AB42-92B3-28A46CB8E85D}"/>
              </a:ext>
            </a:extLst>
          </p:cNvPr>
          <p:cNvSpPr/>
          <p:nvPr/>
        </p:nvSpPr>
        <p:spPr>
          <a:xfrm>
            <a:off x="351001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C9681B3-A16F-794A-8C07-3FD7D4EC660B}"/>
              </a:ext>
            </a:extLst>
          </p:cNvPr>
          <p:cNvSpPr/>
          <p:nvPr/>
        </p:nvSpPr>
        <p:spPr>
          <a:xfrm>
            <a:off x="436050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E72A4BA-69C0-EB44-A6F8-BFD40A781827}"/>
              </a:ext>
            </a:extLst>
          </p:cNvPr>
          <p:cNvSpPr/>
          <p:nvPr/>
        </p:nvSpPr>
        <p:spPr>
          <a:xfrm>
            <a:off x="1641938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52B168D-6E06-2440-B2A9-19060816552F}"/>
              </a:ext>
            </a:extLst>
          </p:cNvPr>
          <p:cNvSpPr/>
          <p:nvPr/>
        </p:nvSpPr>
        <p:spPr>
          <a:xfrm>
            <a:off x="430871" y="6229486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0178AF6-7E1F-1F41-9CC7-7B0AAE11FEA4}"/>
              </a:ext>
            </a:extLst>
          </p:cNvPr>
          <p:cNvSpPr/>
          <p:nvPr/>
        </p:nvSpPr>
        <p:spPr>
          <a:xfrm>
            <a:off x="1636759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582323C-0682-7D4C-907A-50F426906EC6}"/>
              </a:ext>
            </a:extLst>
          </p:cNvPr>
          <p:cNvSpPr txBox="1"/>
          <p:nvPr/>
        </p:nvSpPr>
        <p:spPr>
          <a:xfrm>
            <a:off x="440941" y="6723190"/>
            <a:ext cx="244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Limit</a:t>
            </a:r>
            <a:r>
              <a:rPr lang="en-IN" sz="1500" dirty="0"/>
              <a:t> Range </a:t>
            </a:r>
            <a:r>
              <a:rPr lang="en-IN" sz="1500" dirty="0">
                <a:solidFill>
                  <a:srgbClr val="FF0000"/>
                </a:solidFill>
              </a:rPr>
              <a:t>(Per Container)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1CA201F-2807-BA41-88B0-54E263FCAF53}"/>
              </a:ext>
            </a:extLst>
          </p:cNvPr>
          <p:cNvSpPr/>
          <p:nvPr/>
        </p:nvSpPr>
        <p:spPr>
          <a:xfrm>
            <a:off x="7137440" y="5473179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94321FA-1E95-A94E-83FD-3D9AA6C36B96}"/>
              </a:ext>
            </a:extLst>
          </p:cNvPr>
          <p:cNvSpPr/>
          <p:nvPr/>
        </p:nvSpPr>
        <p:spPr>
          <a:xfrm>
            <a:off x="7222489" y="5604501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02A9D67-A027-FD45-84BD-732A1D51D0A0}"/>
              </a:ext>
            </a:extLst>
          </p:cNvPr>
          <p:cNvSpPr/>
          <p:nvPr/>
        </p:nvSpPr>
        <p:spPr>
          <a:xfrm>
            <a:off x="8428377" y="5595342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B9C5E9-577B-CF41-BCD8-247B20C87F4E}"/>
              </a:ext>
            </a:extLst>
          </p:cNvPr>
          <p:cNvSpPr/>
          <p:nvPr/>
        </p:nvSpPr>
        <p:spPr>
          <a:xfrm>
            <a:off x="7217310" y="6260348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D3467CA-189E-7F42-969B-045B09E62474}"/>
              </a:ext>
            </a:extLst>
          </p:cNvPr>
          <p:cNvSpPr/>
          <p:nvPr/>
        </p:nvSpPr>
        <p:spPr>
          <a:xfrm>
            <a:off x="8423198" y="6251189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52E8E34-F0E0-064F-B847-6BCFF59F0EDE}"/>
              </a:ext>
            </a:extLst>
          </p:cNvPr>
          <p:cNvSpPr txBox="1"/>
          <p:nvPr/>
        </p:nvSpPr>
        <p:spPr>
          <a:xfrm>
            <a:off x="7203966" y="6754206"/>
            <a:ext cx="2468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Limit Range </a:t>
            </a:r>
            <a:r>
              <a:rPr lang="en-IN" sz="1600" dirty="0">
                <a:solidFill>
                  <a:srgbClr val="FF0000"/>
                </a:solidFill>
              </a:rPr>
              <a:t>(Per Container)</a:t>
            </a:r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C9061-0823-ED4D-8367-1F7761FE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685" y="2601820"/>
            <a:ext cx="4523094" cy="49875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65355A-F170-5943-BC38-18C5AF4BBF31}"/>
              </a:ext>
            </a:extLst>
          </p:cNvPr>
          <p:cNvSpPr txBox="1"/>
          <p:nvPr/>
        </p:nvSpPr>
        <p:spPr>
          <a:xfrm>
            <a:off x="10926118" y="1955418"/>
            <a:ext cx="26582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 Range Manifest</a:t>
            </a:r>
          </a:p>
        </p:txBody>
      </p:sp>
      <p:sp>
        <p:nvSpPr>
          <p:cNvPr id="211" name="Title 211">
            <a:extLst>
              <a:ext uri="{FF2B5EF4-FFF2-40B4-BE49-F238E27FC236}">
                <a16:creationId xmlns:a16="http://schemas.microsoft.com/office/drawing/2014/main" id="{B462FEC3-1406-B646-A155-48AA3761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329" y="7306"/>
            <a:ext cx="4288071" cy="1188851"/>
          </a:xfrm>
        </p:spPr>
        <p:txBody>
          <a:bodyPr>
            <a:normAutofit/>
          </a:bodyPr>
          <a:lstStyle/>
          <a:p>
            <a:r>
              <a:rPr lang="en-US" dirty="0"/>
              <a:t>Limit Range</a:t>
            </a:r>
          </a:p>
        </p:txBody>
      </p:sp>
    </p:spTree>
    <p:extLst>
      <p:ext uri="{BB962C8B-B14F-4D97-AF65-F5344CB8AC3E}">
        <p14:creationId xmlns:p14="http://schemas.microsoft.com/office/powerpoint/2010/main" val="339951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8" grpId="0" animBg="1"/>
      <p:bldP spid="217" grpId="0" animBg="1"/>
      <p:bldP spid="218" grpId="0" animBg="1"/>
      <p:bldP spid="219" grpId="0" animBg="1"/>
      <p:bldP spid="220" grpId="0" animBg="1"/>
      <p:bldP spid="221" grpId="0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28" grpId="0" animBg="1"/>
      <p:bldP spid="229" grpId="0" animBg="1"/>
      <p:bldP spid="230" grpId="0" animBg="1"/>
      <p:bldP spid="231" grpId="0" animBg="1"/>
      <p:bldP spid="232" grpId="0" animBg="1"/>
      <p:bldP spid="233" grpId="0"/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219256" y="5342194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185540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423521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711070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969430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427353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220351" y="1196157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171819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1067242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423518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711067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969427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427350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220348" y="3722822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171816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423519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423519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1021718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512860" y="7164765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3586133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382389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11144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36980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482772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4620722" y="1196157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457219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46761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382388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11143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36979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482772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4620719" y="3722822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457218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382389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382389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42208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090542" y="7141101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6964231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20221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48976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774812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20604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7999042" y="1196157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795051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784593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20220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48975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774811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20604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7999039" y="3722822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795050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20221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20221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780040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335566" y="7173982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6ABE9-909E-824D-B466-8875BA801E11}"/>
              </a:ext>
            </a:extLst>
          </p:cNvPr>
          <p:cNvSpPr/>
          <p:nvPr/>
        </p:nvSpPr>
        <p:spPr>
          <a:xfrm>
            <a:off x="3823889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058EB8-F800-E44A-8A7B-2BFF788B066E}"/>
              </a:ext>
            </a:extLst>
          </p:cNvPr>
          <p:cNvSpPr/>
          <p:nvPr/>
        </p:nvSpPr>
        <p:spPr>
          <a:xfrm>
            <a:off x="3908938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3F8E14-EDC9-D94A-8F0C-66458DA76AD8}"/>
              </a:ext>
            </a:extLst>
          </p:cNvPr>
          <p:cNvSpPr/>
          <p:nvPr/>
        </p:nvSpPr>
        <p:spPr>
          <a:xfrm>
            <a:off x="5114826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6027C92-A69A-7146-9BF2-C08DA0AA8879}"/>
              </a:ext>
            </a:extLst>
          </p:cNvPr>
          <p:cNvSpPr/>
          <p:nvPr/>
        </p:nvSpPr>
        <p:spPr>
          <a:xfrm>
            <a:off x="3903759" y="6229486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805C109-9892-9644-907E-FCEAE7EE36D9}"/>
              </a:ext>
            </a:extLst>
          </p:cNvPr>
          <p:cNvSpPr/>
          <p:nvPr/>
        </p:nvSpPr>
        <p:spPr>
          <a:xfrm>
            <a:off x="5109647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4CA248B-BBCF-7643-B3A8-1D6497B9D590}"/>
              </a:ext>
            </a:extLst>
          </p:cNvPr>
          <p:cNvSpPr txBox="1"/>
          <p:nvPr/>
        </p:nvSpPr>
        <p:spPr>
          <a:xfrm>
            <a:off x="4295365" y="6716208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2094D2B-4A90-AB42-92B3-28A46CB8E85D}"/>
              </a:ext>
            </a:extLst>
          </p:cNvPr>
          <p:cNvSpPr/>
          <p:nvPr/>
        </p:nvSpPr>
        <p:spPr>
          <a:xfrm>
            <a:off x="422920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C9681B3-A16F-794A-8C07-3FD7D4EC660B}"/>
              </a:ext>
            </a:extLst>
          </p:cNvPr>
          <p:cNvSpPr/>
          <p:nvPr/>
        </p:nvSpPr>
        <p:spPr>
          <a:xfrm>
            <a:off x="507969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E72A4BA-69C0-EB44-A6F8-BFD40A781827}"/>
              </a:ext>
            </a:extLst>
          </p:cNvPr>
          <p:cNvSpPr/>
          <p:nvPr/>
        </p:nvSpPr>
        <p:spPr>
          <a:xfrm>
            <a:off x="1713857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52B168D-6E06-2440-B2A9-19060816552F}"/>
              </a:ext>
            </a:extLst>
          </p:cNvPr>
          <p:cNvSpPr/>
          <p:nvPr/>
        </p:nvSpPr>
        <p:spPr>
          <a:xfrm>
            <a:off x="502790" y="6229486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0178AF6-7E1F-1F41-9CC7-7B0AAE11FEA4}"/>
              </a:ext>
            </a:extLst>
          </p:cNvPr>
          <p:cNvSpPr/>
          <p:nvPr/>
        </p:nvSpPr>
        <p:spPr>
          <a:xfrm>
            <a:off x="1708678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582323C-0682-7D4C-907A-50F426906EC6}"/>
              </a:ext>
            </a:extLst>
          </p:cNvPr>
          <p:cNvSpPr txBox="1"/>
          <p:nvPr/>
        </p:nvSpPr>
        <p:spPr>
          <a:xfrm>
            <a:off x="894396" y="6716208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1CA201F-2807-BA41-88B0-54E263FCAF53}"/>
              </a:ext>
            </a:extLst>
          </p:cNvPr>
          <p:cNvSpPr/>
          <p:nvPr/>
        </p:nvSpPr>
        <p:spPr>
          <a:xfrm>
            <a:off x="7209359" y="5473179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94321FA-1E95-A94E-83FD-3D9AA6C36B96}"/>
              </a:ext>
            </a:extLst>
          </p:cNvPr>
          <p:cNvSpPr/>
          <p:nvPr/>
        </p:nvSpPr>
        <p:spPr>
          <a:xfrm>
            <a:off x="7294408" y="5604501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02A9D67-A027-FD45-84BD-732A1D51D0A0}"/>
              </a:ext>
            </a:extLst>
          </p:cNvPr>
          <p:cNvSpPr/>
          <p:nvPr/>
        </p:nvSpPr>
        <p:spPr>
          <a:xfrm>
            <a:off x="8500296" y="5595342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B9C5E9-577B-CF41-BCD8-247B20C87F4E}"/>
              </a:ext>
            </a:extLst>
          </p:cNvPr>
          <p:cNvSpPr/>
          <p:nvPr/>
        </p:nvSpPr>
        <p:spPr>
          <a:xfrm>
            <a:off x="7289229" y="6260348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D3467CA-189E-7F42-969B-045B09E62474}"/>
              </a:ext>
            </a:extLst>
          </p:cNvPr>
          <p:cNvSpPr/>
          <p:nvPr/>
        </p:nvSpPr>
        <p:spPr>
          <a:xfrm>
            <a:off x="8495117" y="6251189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52E8E34-F0E0-064F-B847-6BCFF59F0EDE}"/>
              </a:ext>
            </a:extLst>
          </p:cNvPr>
          <p:cNvSpPr txBox="1"/>
          <p:nvPr/>
        </p:nvSpPr>
        <p:spPr>
          <a:xfrm>
            <a:off x="7680835" y="6747070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DCC1D-5073-D744-856B-8D783B188242}"/>
              </a:ext>
            </a:extLst>
          </p:cNvPr>
          <p:cNvSpPr txBox="1"/>
          <p:nvPr/>
        </p:nvSpPr>
        <p:spPr>
          <a:xfrm>
            <a:off x="10644027" y="1461530"/>
            <a:ext cx="31553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Resource Quota Manifest</a:t>
            </a:r>
          </a:p>
        </p:txBody>
      </p:sp>
      <p:sp>
        <p:nvSpPr>
          <p:cNvPr id="240" name="Title 211">
            <a:extLst>
              <a:ext uri="{FF2B5EF4-FFF2-40B4-BE49-F238E27FC236}">
                <a16:creationId xmlns:a16="http://schemas.microsoft.com/office/drawing/2014/main" id="{57123F34-A715-F94F-A495-64B3DCCF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329" y="7306"/>
            <a:ext cx="4288071" cy="1188851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 Quota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CB9323-7EA7-0941-B336-8AD42CA66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225" y="2006476"/>
            <a:ext cx="4395845" cy="543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9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8" grpId="0" animBg="1"/>
      <p:bldP spid="217" grpId="0" animBg="1"/>
      <p:bldP spid="218" grpId="0" animBg="1"/>
      <p:bldP spid="219" grpId="0" animBg="1"/>
      <p:bldP spid="220" grpId="0" animBg="1"/>
      <p:bldP spid="221" grpId="0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28" grpId="0" animBg="1"/>
      <p:bldP spid="229" grpId="0" animBg="1"/>
      <p:bldP spid="230" grpId="0" animBg="1"/>
      <p:bldP spid="231" grpId="0" animBg="1"/>
      <p:bldP spid="232" grpId="0" animBg="1"/>
      <p:bldP spid="233" grpId="0"/>
      <p:bldP spid="1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9849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Database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39121" y="122184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6711974" y="1500260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</p:spTree>
    <p:extLst>
      <p:ext uri="{BB962C8B-B14F-4D97-AF65-F5344CB8AC3E}">
        <p14:creationId xmlns:p14="http://schemas.microsoft.com/office/powerpoint/2010/main" val="14469416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668867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628851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8017843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406306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874926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717692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554553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856228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628851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628851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8017843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391837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860457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529840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8076246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628851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632784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2305329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1237154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1237154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1237154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1237154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963615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963615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963615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963615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1237154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1237154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1237154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7659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4148371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92596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62455" y="2526427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EKS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EBS CSI Driver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5210515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117579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9136283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9136283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33A0EF8-01F0-CF41-AEE8-3512225B3900}"/>
              </a:ext>
            </a:extLst>
          </p:cNvPr>
          <p:cNvSpPr/>
          <p:nvPr/>
        </p:nvSpPr>
        <p:spPr>
          <a:xfrm>
            <a:off x="11216823" y="4316643"/>
            <a:ext cx="2977454" cy="4758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StatefulSets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E9C286B-2D7B-3E40-B6A2-BC09B1005E2A}"/>
              </a:ext>
            </a:extLst>
          </p:cNvPr>
          <p:cNvSpPr/>
          <p:nvPr/>
        </p:nvSpPr>
        <p:spPr>
          <a:xfrm>
            <a:off x="31150" y="4303208"/>
            <a:ext cx="3459183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setup to achieve  HA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B004FD4-AE88-C144-8FFF-3456EBE7FDFA}"/>
              </a:ext>
            </a:extLst>
          </p:cNvPr>
          <p:cNvSpPr/>
          <p:nvPr/>
        </p:nvSpPr>
        <p:spPr>
          <a:xfrm>
            <a:off x="31151" y="4796934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Multi-Az support for EBS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C92D3FA-5081-764D-B8AD-E0708782AB27}"/>
              </a:ext>
            </a:extLst>
          </p:cNvPr>
          <p:cNvSpPr/>
          <p:nvPr/>
        </p:nvSpPr>
        <p:spPr>
          <a:xfrm>
            <a:off x="31151" y="5296259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Master-Master MySQL setup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1593AC5-BE96-B146-8461-A5A475369A94}"/>
              </a:ext>
            </a:extLst>
          </p:cNvPr>
          <p:cNvSpPr/>
          <p:nvPr/>
        </p:nvSpPr>
        <p:spPr>
          <a:xfrm>
            <a:off x="31151" y="5796923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Master-Slave MySQL setup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B6413DA-0296-8442-8110-4346FD2FBEDC}"/>
              </a:ext>
            </a:extLst>
          </p:cNvPr>
          <p:cNvSpPr/>
          <p:nvPr/>
        </p:nvSpPr>
        <p:spPr>
          <a:xfrm>
            <a:off x="46819" y="6266256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No Automatic Backup &amp; Recovery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BD9B01-E744-A249-8906-C838744BBD41}"/>
              </a:ext>
            </a:extLst>
          </p:cNvPr>
          <p:cNvSpPr/>
          <p:nvPr/>
        </p:nvSpPr>
        <p:spPr>
          <a:xfrm>
            <a:off x="46819" y="3809482"/>
            <a:ext cx="3459183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Drawbacks of EBS CSI for MySQL DB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3E0F948-FD39-0644-9C70-09494DA7DA1C}"/>
              </a:ext>
            </a:extLst>
          </p:cNvPr>
          <p:cNvSpPr/>
          <p:nvPr/>
        </p:nvSpPr>
        <p:spPr>
          <a:xfrm>
            <a:off x="62455" y="6748156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No Auto-Upgrade MySQL</a:t>
            </a:r>
          </a:p>
        </p:txBody>
      </p:sp>
    </p:spTree>
    <p:extLst>
      <p:ext uri="{BB962C8B-B14F-4D97-AF65-F5344CB8AC3E}">
        <p14:creationId xmlns:p14="http://schemas.microsoft.com/office/powerpoint/2010/main" val="276373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4" grpId="0" animBg="1"/>
      <p:bldP spid="66" grpId="0" animBg="1"/>
      <p:bldP spid="67" grpId="0" animBg="1"/>
      <p:bldP spid="78" grpId="0" animBg="1"/>
      <p:bldP spid="79" grpId="0" animBg="1"/>
      <p:bldP spid="80" grpId="0" animBg="1"/>
      <p:bldP spid="8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03090"/>
            <a:ext cx="10872440" cy="41969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251433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456344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1635117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2714745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1976757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29778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296101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582040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3835782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/>
              <a:t>MySQL – </a:t>
            </a:r>
            <a:r>
              <a:rPr lang="en-IN" sz="1700" dirty="0" err="1"/>
              <a:t>ExternalName</a:t>
            </a:r>
            <a:r>
              <a:rPr lang="en-IN" sz="1700" dirty="0"/>
              <a:t> Service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12566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10846742" y="3480767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r>
              <a:rPr lang="en-US" dirty="0"/>
              <a:t> Service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524187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161258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279883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02184" y="373263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-341480" y="234611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AWS </a:t>
            </a:r>
          </a:p>
          <a:p>
            <a:r>
              <a:rPr lang="en-US" sz="3800" b="1" dirty="0">
                <a:solidFill>
                  <a:srgbClr val="00B050"/>
                </a:solidFill>
              </a:rPr>
              <a:t>RDS Database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470197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786006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044280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463786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02278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3642532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3DF1CAF-125D-7A47-A276-5A7CEE9CF163}"/>
              </a:ext>
            </a:extLst>
          </p:cNvPr>
          <p:cNvSpPr/>
          <p:nvPr/>
        </p:nvSpPr>
        <p:spPr>
          <a:xfrm>
            <a:off x="4345968" y="5210210"/>
            <a:ext cx="8804953" cy="208526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F8F79E-2D37-724B-B05D-DADEC4A9BC57}"/>
              </a:ext>
            </a:extLst>
          </p:cNvPr>
          <p:cNvSpPr txBox="1"/>
          <p:nvPr/>
        </p:nvSpPr>
        <p:spPr>
          <a:xfrm>
            <a:off x="7913693" y="6688718"/>
            <a:ext cx="164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Amazon RDS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53592121-4D36-9A4E-88AB-4B5A5558EC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8165" y="5672762"/>
            <a:ext cx="974655" cy="97465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940533-56FA-E849-B36C-7C15B59CF451}"/>
              </a:ext>
            </a:extLst>
          </p:cNvPr>
          <p:cNvCxnSpPr>
            <a:cxnSpLocks/>
            <a:stCxn id="28" idx="2"/>
            <a:endCxn id="79" idx="0"/>
          </p:cNvCxnSpPr>
          <p:nvPr/>
        </p:nvCxnSpPr>
        <p:spPr>
          <a:xfrm>
            <a:off x="8727167" y="4256539"/>
            <a:ext cx="8326" cy="14162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4B4850B-5D8D-5749-9AC5-A97865240AA7}"/>
              </a:ext>
            </a:extLst>
          </p:cNvPr>
          <p:cNvSpPr/>
          <p:nvPr/>
        </p:nvSpPr>
        <p:spPr>
          <a:xfrm>
            <a:off x="4696738" y="5584045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D173D9A-13ED-D54B-BA00-62275565F449}"/>
              </a:ext>
            </a:extLst>
          </p:cNvPr>
          <p:cNvSpPr/>
          <p:nvPr/>
        </p:nvSpPr>
        <p:spPr>
          <a:xfrm>
            <a:off x="4696738" y="6077771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 &amp; Recovery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5186DA7-296B-C748-9280-A049339F8483}"/>
              </a:ext>
            </a:extLst>
          </p:cNvPr>
          <p:cNvSpPr/>
          <p:nvPr/>
        </p:nvSpPr>
        <p:spPr>
          <a:xfrm>
            <a:off x="4696738" y="6577096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Replicas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683A22D-AAD9-7649-A545-46CA5AB3F0C9}"/>
              </a:ext>
            </a:extLst>
          </p:cNvPr>
          <p:cNvSpPr/>
          <p:nvPr/>
        </p:nvSpPr>
        <p:spPr>
          <a:xfrm>
            <a:off x="9863218" y="5584045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Metrics &amp; Monitoring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60D5DA3-48FC-8B4D-B460-37E020BFC605}"/>
              </a:ext>
            </a:extLst>
          </p:cNvPr>
          <p:cNvSpPr/>
          <p:nvPr/>
        </p:nvSpPr>
        <p:spPr>
          <a:xfrm>
            <a:off x="9863218" y="6077771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Automatic Upgrades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1077318-BBA3-3341-B1A4-DFC1EB869EAB}"/>
              </a:ext>
            </a:extLst>
          </p:cNvPr>
          <p:cNvSpPr/>
          <p:nvPr/>
        </p:nvSpPr>
        <p:spPr>
          <a:xfrm>
            <a:off x="9863218" y="6577096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Multi-AZ Support</a:t>
            </a:r>
          </a:p>
        </p:txBody>
      </p:sp>
    </p:spTree>
    <p:extLst>
      <p:ext uri="{BB962C8B-B14F-4D97-AF65-F5344CB8AC3E}">
        <p14:creationId xmlns:p14="http://schemas.microsoft.com/office/powerpoint/2010/main" val="1319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 animBg="1"/>
      <p:bldP spid="28" grpId="0" animBg="1"/>
      <p:bldP spid="37" grpId="0"/>
      <p:bldP spid="48" grpId="0" animBg="1"/>
      <p:bldP spid="49" grpId="0" animBg="1"/>
      <p:bldP spid="50" grpId="0" animBg="1"/>
      <p:bldP spid="51" grpId="0" animBg="1"/>
      <p:bldP spid="76" grpId="0"/>
      <p:bldP spid="77" grpId="0"/>
      <p:bldP spid="67" grpId="0" animBg="1"/>
      <p:bldP spid="78" grpId="0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Node Port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6041208" y="940976"/>
            <a:ext cx="2513540" cy="6431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3"/>
          </p:cNvCxnSpPr>
          <p:nvPr/>
        </p:nvCxnSpPr>
        <p:spPr>
          <a:xfrm>
            <a:off x="9246439" y="940976"/>
            <a:ext cx="2526596" cy="63384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24756" y="570969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/>
              <a:t>Network Design</a:t>
            </a:r>
          </a:p>
          <a:p>
            <a:r>
              <a:rPr lang="en-US" sz="3000" b="1" dirty="0"/>
              <a:t>With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&amp;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RDS Database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E5135B9-DBC5-B14B-84B2-8C29FFCAEC13}"/>
              </a:ext>
            </a:extLst>
          </p:cNvPr>
          <p:cNvSpPr txBox="1"/>
          <p:nvPr/>
        </p:nvSpPr>
        <p:spPr>
          <a:xfrm>
            <a:off x="7412" y="158189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8745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50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85" grpId="0"/>
      <p:bldP spid="88" grpId="0"/>
      <p:bldP spid="97" grpId="0"/>
      <p:bldP spid="98" grpId="0" animBg="1"/>
      <p:bldP spid="107" grpId="0"/>
      <p:bldP spid="127" grpId="0" animBg="1"/>
      <p:bldP spid="136" grpId="0"/>
      <p:bldP spid="137" grpId="0" animBg="1"/>
      <p:bldP spid="146" grpId="0"/>
      <p:bldP spid="147" grpId="1" animBg="1"/>
      <p:bldP spid="148" grpId="0" animBg="1"/>
      <p:bldP spid="149" grpId="0" animBg="1"/>
      <p:bldP spid="152" grpId="0" animBg="1"/>
      <p:bldP spid="154" grpId="0"/>
      <p:bldP spid="156" grpId="0"/>
      <p:bldP spid="175" grpId="0"/>
      <p:bldP spid="195" grpId="0"/>
      <p:bldP spid="21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349" y="2809841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Elastic Load Balancing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Overview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935" y="2604169"/>
            <a:ext cx="3745900" cy="3745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935" y="1268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9925" y="97478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67539" y="1430897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710299" y="1543137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948883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12771986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57227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B8359E-F080-D948-AF2A-39E9793B66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959E8A-BF10-5C41-8605-5331DCC4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EKS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9D2A-AA10-B149-B937-E5FBBCC0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828800"/>
            <a:ext cx="122936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2B5E78-238F-8542-BF9B-F35F8D4E3207}"/>
              </a:ext>
            </a:extLst>
          </p:cNvPr>
          <p:cNvSpPr txBox="1"/>
          <p:nvPr/>
        </p:nvSpPr>
        <p:spPr>
          <a:xfrm>
            <a:off x="6858000" y="7724224"/>
            <a:ext cx="14350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© Amazon</a:t>
            </a:r>
          </a:p>
        </p:txBody>
      </p:sp>
    </p:spTree>
    <p:extLst>
      <p:ext uri="{BB962C8B-B14F-4D97-AF65-F5344CB8AC3E}">
        <p14:creationId xmlns:p14="http://schemas.microsoft.com/office/powerpoint/2010/main" val="30948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9BDAF1-DEFA-EB49-816E-1B6929428D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1F9D63-28F4-754F-8D2C-2081386C2903}"/>
              </a:ext>
            </a:extLst>
          </p:cNvPr>
          <p:cNvSpPr/>
          <p:nvPr/>
        </p:nvSpPr>
        <p:spPr>
          <a:xfrm>
            <a:off x="5599415" y="1359821"/>
            <a:ext cx="3431569" cy="5251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 Load Balancing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7E3C99-925A-AF42-BC8D-3FABE5096E97}"/>
              </a:ext>
            </a:extLst>
          </p:cNvPr>
          <p:cNvSpPr/>
          <p:nvPr/>
        </p:nvSpPr>
        <p:spPr>
          <a:xfrm>
            <a:off x="836316" y="3726680"/>
            <a:ext cx="3431569" cy="52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Classic Load Balancer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08E68-4FDF-AB4D-8068-9C79B98D17E6}"/>
              </a:ext>
            </a:extLst>
          </p:cNvPr>
          <p:cNvSpPr/>
          <p:nvPr/>
        </p:nvSpPr>
        <p:spPr>
          <a:xfrm>
            <a:off x="5599415" y="3726680"/>
            <a:ext cx="3431569" cy="52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Load Balancer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E08EF4-B87D-CC4F-932A-B38B9BAA5A15}"/>
              </a:ext>
            </a:extLst>
          </p:cNvPr>
          <p:cNvSpPr/>
          <p:nvPr/>
        </p:nvSpPr>
        <p:spPr>
          <a:xfrm>
            <a:off x="10483749" y="3726680"/>
            <a:ext cx="3431569" cy="52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Load Balancer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02122A-4F63-AE46-BD15-38D917BD8608}"/>
              </a:ext>
            </a:extLst>
          </p:cNvPr>
          <p:cNvSpPr/>
          <p:nvPr/>
        </p:nvSpPr>
        <p:spPr>
          <a:xfrm>
            <a:off x="836316" y="5126805"/>
            <a:ext cx="13079001" cy="525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elasticloadbalancing</a:t>
            </a:r>
            <a:r>
              <a:rPr lang="en-US" dirty="0"/>
              <a:t>/features/#compare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A3B470-0DB7-1446-B8A6-E2F83439F61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552101" y="1884931"/>
            <a:ext cx="4763099" cy="1841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6CF930-AE37-1843-9A35-B1472F5A032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315200" y="1884931"/>
            <a:ext cx="0" cy="184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F6A45B-1652-9240-95B8-CFB578D5328A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315200" y="1884931"/>
            <a:ext cx="4884334" cy="184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7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4472422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Node Port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6041208" y="940976"/>
            <a:ext cx="2513540" cy="6431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3"/>
          </p:cNvCxnSpPr>
          <p:nvPr/>
        </p:nvCxnSpPr>
        <p:spPr>
          <a:xfrm>
            <a:off x="9246439" y="940976"/>
            <a:ext cx="2526596" cy="63384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24756" y="570969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/>
              <a:t>Network Design</a:t>
            </a:r>
          </a:p>
          <a:p>
            <a:r>
              <a:rPr lang="en-US" sz="3000" b="1" dirty="0"/>
              <a:t>With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&amp;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RDS Database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E5135B9-DBC5-B14B-84B2-8C29FFCAEC13}"/>
              </a:ext>
            </a:extLst>
          </p:cNvPr>
          <p:cNvSpPr txBox="1"/>
          <p:nvPr/>
        </p:nvSpPr>
        <p:spPr>
          <a:xfrm>
            <a:off x="7412" y="158189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585949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Classic Load Balancer Service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49531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100941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0C7611F8-600C-F745-BFD3-FE77ED86EE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39870" y="1599998"/>
            <a:ext cx="469900" cy="46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405103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Classic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0F0DA69-A847-7440-B69E-F97EC6D3E5B5}"/>
              </a:ext>
            </a:extLst>
          </p:cNvPr>
          <p:cNvGrpSpPr/>
          <p:nvPr/>
        </p:nvGrpSpPr>
        <p:grpSpPr>
          <a:xfrm>
            <a:off x="4630903" y="3978951"/>
            <a:ext cx="8722760" cy="1312289"/>
            <a:chOff x="4600081" y="4843235"/>
            <a:chExt cx="8722760" cy="1312289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26E4128-A90E-A347-8CA6-2CA62E0C122C}"/>
                </a:ext>
              </a:extLst>
            </p:cNvPr>
            <p:cNvSpPr/>
            <p:nvPr/>
          </p:nvSpPr>
          <p:spPr>
            <a:xfrm>
              <a:off x="4600081" y="4843235"/>
              <a:ext cx="8722760" cy="12870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18AABBEA-2A6E-5A41-94BF-154883BA4061}"/>
                </a:ext>
              </a:extLst>
            </p:cNvPr>
            <p:cNvSpPr/>
            <p:nvPr/>
          </p:nvSpPr>
          <p:spPr>
            <a:xfrm>
              <a:off x="4862102" y="5024059"/>
              <a:ext cx="8257997" cy="8941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EF4ECF3-DC90-574C-9E0B-4EF34ED2444D}"/>
                </a:ext>
              </a:extLst>
            </p:cNvPr>
            <p:cNvSpPr/>
            <p:nvPr/>
          </p:nvSpPr>
          <p:spPr>
            <a:xfrm>
              <a:off x="5219272" y="5159991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263E11E-AEAD-664A-9E03-2D06DCB89346}"/>
                </a:ext>
              </a:extLst>
            </p:cNvPr>
            <p:cNvSpPr txBox="1"/>
            <p:nvPr/>
          </p:nvSpPr>
          <p:spPr>
            <a:xfrm>
              <a:off x="8477662" y="5878525"/>
              <a:ext cx="951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Deployment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4B5308F-4D7A-B046-BD7E-1D2032695D51}"/>
                </a:ext>
              </a:extLst>
            </p:cNvPr>
            <p:cNvSpPr txBox="1"/>
            <p:nvPr/>
          </p:nvSpPr>
          <p:spPr>
            <a:xfrm>
              <a:off x="8529915" y="5312059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ReplicaSet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49022FD-CB4A-4D4D-BE62-D4068B4BC8C8}"/>
                </a:ext>
              </a:extLst>
            </p:cNvPr>
            <p:cNvGrpSpPr/>
            <p:nvPr/>
          </p:nvGrpSpPr>
          <p:grpSpPr>
            <a:xfrm>
              <a:off x="5366085" y="5267040"/>
              <a:ext cx="555550" cy="352840"/>
              <a:chOff x="853440" y="4579716"/>
              <a:chExt cx="1006998" cy="827590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23EBC3F4-7D5B-7840-81DF-84514A268118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AEC02F4E-10C0-2240-A25E-65086B1F9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9FE088C8-75E5-7842-B827-A115AE533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11DD807C-47A3-3740-8FD3-8D4B669A0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5F76F63B-740B-164D-B118-B130F2F6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0BAF8DF3-38B3-6748-9528-5EE039BD0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4825F91F-F747-8542-9E94-AF7E479252AB}"/>
                  </a:ext>
                </a:extLst>
              </p:cNvPr>
              <p:cNvSpPr txBox="1"/>
              <p:nvPr/>
            </p:nvSpPr>
            <p:spPr>
              <a:xfrm>
                <a:off x="1135876" y="4643397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8086C78-AB58-4C4B-B3D5-A0E3763707B5}"/>
                </a:ext>
              </a:extLst>
            </p:cNvPr>
            <p:cNvSpPr txBox="1"/>
            <p:nvPr/>
          </p:nvSpPr>
          <p:spPr>
            <a:xfrm>
              <a:off x="5396095" y="5585548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0079314-8551-ED42-878F-B5D41A6D32C3}"/>
                </a:ext>
              </a:extLst>
            </p:cNvPr>
            <p:cNvSpPr/>
            <p:nvPr/>
          </p:nvSpPr>
          <p:spPr>
            <a:xfrm>
              <a:off x="6633633" y="5159034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479B8AC-33AE-0544-818F-151EAEB777F6}"/>
                </a:ext>
              </a:extLst>
            </p:cNvPr>
            <p:cNvGrpSpPr/>
            <p:nvPr/>
          </p:nvGrpSpPr>
          <p:grpSpPr>
            <a:xfrm>
              <a:off x="6780446" y="5266083"/>
              <a:ext cx="555550" cy="352840"/>
              <a:chOff x="853440" y="4579716"/>
              <a:chExt cx="1006998" cy="82759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BE4B459-73EB-234B-94B2-1B91C58BE10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47DEEA41-7631-A94D-A2E0-EA99810BB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F1189C7-9EB3-4541-998A-C6B1DF6AA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9EAB556C-7F6A-AB47-82B0-3986F36FC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7982969-5B3B-9441-A6B4-7344A86F2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BF2E782-331D-F141-9C42-595FA56AC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6760BB0C-E717-D74C-8B9A-33D65C803F1C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7946F70-7299-2B4B-B58E-CCEC41FAD615}"/>
                </a:ext>
              </a:extLst>
            </p:cNvPr>
            <p:cNvSpPr txBox="1"/>
            <p:nvPr/>
          </p:nvSpPr>
          <p:spPr>
            <a:xfrm>
              <a:off x="6810456" y="5584591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EC90B60-53B3-6645-A03E-7B762987BBDC}"/>
                </a:ext>
              </a:extLst>
            </p:cNvPr>
            <p:cNvSpPr/>
            <p:nvPr/>
          </p:nvSpPr>
          <p:spPr>
            <a:xfrm>
              <a:off x="10519560" y="5124702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6963E2D-9B50-B943-B00A-63A5802A7AE7}"/>
                </a:ext>
              </a:extLst>
            </p:cNvPr>
            <p:cNvGrpSpPr/>
            <p:nvPr/>
          </p:nvGrpSpPr>
          <p:grpSpPr>
            <a:xfrm>
              <a:off x="10666373" y="5231751"/>
              <a:ext cx="555550" cy="352840"/>
              <a:chOff x="853440" y="4579716"/>
              <a:chExt cx="1006998" cy="82759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CDA270D-1200-E04E-92B3-605C6A15F78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C978713-B4B8-7248-82D1-F3C2ABDD2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E0073B2-9008-3649-9BB4-523BB8060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82F44FA0-5719-8D40-94AE-59ADBC2C8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9F67291-917D-E24E-B9D8-1B8B801B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6EFBADD-A67F-244B-96AC-9BF75CD02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1F9A6C6-3EFA-3344-9E9E-64BC64834F36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AEA68FB-2282-F94E-98B9-740A2D80FAB1}"/>
                </a:ext>
              </a:extLst>
            </p:cNvPr>
            <p:cNvSpPr txBox="1"/>
            <p:nvPr/>
          </p:nvSpPr>
          <p:spPr>
            <a:xfrm>
              <a:off x="10696383" y="5550259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2BB2C88-4CF4-E14E-989C-E32F43C69E0E}"/>
                </a:ext>
              </a:extLst>
            </p:cNvPr>
            <p:cNvSpPr/>
            <p:nvPr/>
          </p:nvSpPr>
          <p:spPr>
            <a:xfrm>
              <a:off x="11933921" y="5123745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7611AD4-5A1D-104D-BAC5-AF279BA44A3D}"/>
                </a:ext>
              </a:extLst>
            </p:cNvPr>
            <p:cNvGrpSpPr/>
            <p:nvPr/>
          </p:nvGrpSpPr>
          <p:grpSpPr>
            <a:xfrm>
              <a:off x="12080734" y="5230794"/>
              <a:ext cx="555550" cy="352840"/>
              <a:chOff x="853440" y="4579716"/>
              <a:chExt cx="1006998" cy="827590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E3980C4-79D8-2948-9FA9-E7354CEA55F1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F153D09-06A5-FF41-9868-FDFBF58C6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C0994F3-4E7D-CA4C-B586-5FC91C9B6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A15AABD0-DDB3-3142-BEF8-340C47D6E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F6FE7C9D-60A0-F943-881D-62F935747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C151D16-BF8F-5042-A29E-C3851E2BB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E690186-8F42-5C48-B93C-E08AD7838731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943AE1-4A19-2F40-B99B-70B6DEA308C1}"/>
                </a:ext>
              </a:extLst>
            </p:cNvPr>
            <p:cNvSpPr txBox="1"/>
            <p:nvPr/>
          </p:nvSpPr>
          <p:spPr>
            <a:xfrm>
              <a:off x="12110744" y="5549302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</p:grp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08" idx="1"/>
          </p:cNvCxnSpPr>
          <p:nvPr/>
        </p:nvCxnSpPr>
        <p:spPr>
          <a:xfrm rot="10800000" flipH="1" flipV="1">
            <a:off x="495318" y="769594"/>
            <a:ext cx="8144552" cy="1065353"/>
          </a:xfrm>
          <a:prstGeom prst="bentConnector3">
            <a:avLst>
              <a:gd name="adj1" fmla="val -280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647272" y="1545284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Classic CLB DNS URL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1226CC-0AED-954E-961D-2EB5A90347F4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5661061" y="2362264"/>
            <a:ext cx="3200691" cy="19334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2D63D14-61F4-F24E-A224-A4196802823B}"/>
              </a:ext>
            </a:extLst>
          </p:cNvPr>
          <p:cNvCxnSpPr>
            <a:cxnSpLocks/>
            <a:stCxn id="147" idx="2"/>
            <a:endCxn id="165" idx="0"/>
          </p:cNvCxnSpPr>
          <p:nvPr/>
        </p:nvCxnSpPr>
        <p:spPr>
          <a:xfrm flipH="1">
            <a:off x="7075422" y="2362264"/>
            <a:ext cx="1786330" cy="193248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F9EBFFB-4D9F-3340-B59F-CE6E73C1F049}"/>
              </a:ext>
            </a:extLst>
          </p:cNvPr>
          <p:cNvCxnSpPr>
            <a:cxnSpLocks/>
            <a:stCxn id="147" idx="2"/>
            <a:endCxn id="176" idx="0"/>
          </p:cNvCxnSpPr>
          <p:nvPr/>
        </p:nvCxnSpPr>
        <p:spPr>
          <a:xfrm>
            <a:off x="8861752" y="2362264"/>
            <a:ext cx="2099597" cy="189815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6EBEAFE2-FC40-BA41-AF75-A082C4F320E3}"/>
              </a:ext>
            </a:extLst>
          </p:cNvPr>
          <p:cNvCxnSpPr>
            <a:cxnSpLocks/>
            <a:stCxn id="147" idx="2"/>
            <a:endCxn id="179" idx="0"/>
          </p:cNvCxnSpPr>
          <p:nvPr/>
        </p:nvCxnSpPr>
        <p:spPr>
          <a:xfrm>
            <a:off x="8861752" y="2362264"/>
            <a:ext cx="3513958" cy="189719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F76380-D038-E043-871C-AE60EFA9469F}"/>
              </a:ext>
            </a:extLst>
          </p:cNvPr>
          <p:cNvCxnSpPr>
            <a:cxnSpLocks/>
            <a:stCxn id="164" idx="2"/>
            <a:endCxn id="126" idx="0"/>
          </p:cNvCxnSpPr>
          <p:nvPr/>
        </p:nvCxnSpPr>
        <p:spPr>
          <a:xfrm>
            <a:off x="5638738" y="4998263"/>
            <a:ext cx="3353545" cy="39637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090AE28-0F10-8F45-B558-9D8F47F7EA8C}"/>
              </a:ext>
            </a:extLst>
          </p:cNvPr>
          <p:cNvCxnSpPr>
            <a:cxnSpLocks/>
            <a:stCxn id="167" idx="2"/>
            <a:endCxn id="126" idx="0"/>
          </p:cNvCxnSpPr>
          <p:nvPr/>
        </p:nvCxnSpPr>
        <p:spPr>
          <a:xfrm>
            <a:off x="7053099" y="4997306"/>
            <a:ext cx="1939184" cy="39733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C022CCE-BE90-1B4A-A52F-5347CC9B891E}"/>
              </a:ext>
            </a:extLst>
          </p:cNvPr>
          <p:cNvCxnSpPr>
            <a:cxnSpLocks/>
            <a:stCxn id="178" idx="2"/>
            <a:endCxn id="126" idx="0"/>
          </p:cNvCxnSpPr>
          <p:nvPr/>
        </p:nvCxnSpPr>
        <p:spPr>
          <a:xfrm flipH="1">
            <a:off x="8992283" y="4962974"/>
            <a:ext cx="1946743" cy="4316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AF6FDA5-8A9A-404B-AA05-3E302E639C39}"/>
              </a:ext>
            </a:extLst>
          </p:cNvPr>
          <p:cNvCxnSpPr>
            <a:cxnSpLocks/>
            <a:stCxn id="181" idx="2"/>
            <a:endCxn id="126" idx="0"/>
          </p:cNvCxnSpPr>
          <p:nvPr/>
        </p:nvCxnSpPr>
        <p:spPr>
          <a:xfrm flipH="1">
            <a:off x="8992283" y="4962017"/>
            <a:ext cx="3361104" cy="43262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9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75" grpId="0"/>
      <p:bldP spid="195" grpId="0"/>
      <p:bldP spid="3" grpId="0"/>
      <p:bldP spid="112" grpId="0" animBg="1"/>
      <p:bldP spid="114" grpId="0" animBg="1"/>
      <p:bldP spid="116" grpId="0"/>
      <p:bldP spid="118" grpId="0"/>
      <p:bldP spid="121" grpId="0" animBg="1"/>
      <p:bldP spid="125" grpId="0" animBg="1"/>
      <p:bldP spid="126" grpId="0" animBg="1"/>
      <p:bldP spid="21" grpId="0"/>
      <p:bldP spid="72" grpId="0" animBg="1"/>
      <p:bldP spid="73" grpId="0"/>
      <p:bldP spid="229" grpId="0"/>
      <p:bldP spid="23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Network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3970239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Network</a:t>
            </a:r>
            <a:r>
              <a:rPr lang="en-US" sz="1400" dirty="0"/>
              <a:t> Load Balancer Service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49531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100941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Network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405103"/>
            <a:ext cx="1637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0F0DA69-A847-7440-B69E-F97EC6D3E5B5}"/>
              </a:ext>
            </a:extLst>
          </p:cNvPr>
          <p:cNvGrpSpPr/>
          <p:nvPr/>
        </p:nvGrpSpPr>
        <p:grpSpPr>
          <a:xfrm>
            <a:off x="4630903" y="3978951"/>
            <a:ext cx="8722760" cy="1312289"/>
            <a:chOff x="4600081" y="4843235"/>
            <a:chExt cx="8722760" cy="1312289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26E4128-A90E-A347-8CA6-2CA62E0C122C}"/>
                </a:ext>
              </a:extLst>
            </p:cNvPr>
            <p:cNvSpPr/>
            <p:nvPr/>
          </p:nvSpPr>
          <p:spPr>
            <a:xfrm>
              <a:off x="4600081" y="4843235"/>
              <a:ext cx="8722760" cy="12870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18AABBEA-2A6E-5A41-94BF-154883BA4061}"/>
                </a:ext>
              </a:extLst>
            </p:cNvPr>
            <p:cNvSpPr/>
            <p:nvPr/>
          </p:nvSpPr>
          <p:spPr>
            <a:xfrm>
              <a:off x="4862102" y="5024059"/>
              <a:ext cx="8257997" cy="8941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EF4ECF3-DC90-574C-9E0B-4EF34ED2444D}"/>
                </a:ext>
              </a:extLst>
            </p:cNvPr>
            <p:cNvSpPr/>
            <p:nvPr/>
          </p:nvSpPr>
          <p:spPr>
            <a:xfrm>
              <a:off x="5219272" y="5159991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263E11E-AEAD-664A-9E03-2D06DCB89346}"/>
                </a:ext>
              </a:extLst>
            </p:cNvPr>
            <p:cNvSpPr txBox="1"/>
            <p:nvPr/>
          </p:nvSpPr>
          <p:spPr>
            <a:xfrm>
              <a:off x="8477662" y="5878525"/>
              <a:ext cx="951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Deployment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4B5308F-4D7A-B046-BD7E-1D2032695D51}"/>
                </a:ext>
              </a:extLst>
            </p:cNvPr>
            <p:cNvSpPr txBox="1"/>
            <p:nvPr/>
          </p:nvSpPr>
          <p:spPr>
            <a:xfrm>
              <a:off x="8529915" y="5312059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ReplicaSet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49022FD-CB4A-4D4D-BE62-D4068B4BC8C8}"/>
                </a:ext>
              </a:extLst>
            </p:cNvPr>
            <p:cNvGrpSpPr/>
            <p:nvPr/>
          </p:nvGrpSpPr>
          <p:grpSpPr>
            <a:xfrm>
              <a:off x="5366085" y="5267040"/>
              <a:ext cx="555550" cy="352840"/>
              <a:chOff x="853440" y="4579716"/>
              <a:chExt cx="1006998" cy="827590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23EBC3F4-7D5B-7840-81DF-84514A268118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AEC02F4E-10C0-2240-A25E-65086B1F9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9FE088C8-75E5-7842-B827-A115AE533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11DD807C-47A3-3740-8FD3-8D4B669A0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5F76F63B-740B-164D-B118-B130F2F6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0BAF8DF3-38B3-6748-9528-5EE039BD0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4825F91F-F747-8542-9E94-AF7E479252AB}"/>
                  </a:ext>
                </a:extLst>
              </p:cNvPr>
              <p:cNvSpPr txBox="1"/>
              <p:nvPr/>
            </p:nvSpPr>
            <p:spPr>
              <a:xfrm>
                <a:off x="1135876" y="4643397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8086C78-AB58-4C4B-B3D5-A0E3763707B5}"/>
                </a:ext>
              </a:extLst>
            </p:cNvPr>
            <p:cNvSpPr txBox="1"/>
            <p:nvPr/>
          </p:nvSpPr>
          <p:spPr>
            <a:xfrm>
              <a:off x="5396095" y="5585548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0079314-8551-ED42-878F-B5D41A6D32C3}"/>
                </a:ext>
              </a:extLst>
            </p:cNvPr>
            <p:cNvSpPr/>
            <p:nvPr/>
          </p:nvSpPr>
          <p:spPr>
            <a:xfrm>
              <a:off x="6633633" y="5159034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479B8AC-33AE-0544-818F-151EAEB777F6}"/>
                </a:ext>
              </a:extLst>
            </p:cNvPr>
            <p:cNvGrpSpPr/>
            <p:nvPr/>
          </p:nvGrpSpPr>
          <p:grpSpPr>
            <a:xfrm>
              <a:off x="6780446" y="5266083"/>
              <a:ext cx="555550" cy="352840"/>
              <a:chOff x="853440" y="4579716"/>
              <a:chExt cx="1006998" cy="82759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BE4B459-73EB-234B-94B2-1B91C58BE10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47DEEA41-7631-A94D-A2E0-EA99810BB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F1189C7-9EB3-4541-998A-C6B1DF6AA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9EAB556C-7F6A-AB47-82B0-3986F36FC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7982969-5B3B-9441-A6B4-7344A86F2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BF2E782-331D-F141-9C42-595FA56AC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6760BB0C-E717-D74C-8B9A-33D65C803F1C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7946F70-7299-2B4B-B58E-CCEC41FAD615}"/>
                </a:ext>
              </a:extLst>
            </p:cNvPr>
            <p:cNvSpPr txBox="1"/>
            <p:nvPr/>
          </p:nvSpPr>
          <p:spPr>
            <a:xfrm>
              <a:off x="6810456" y="5584591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EC90B60-53B3-6645-A03E-7B762987BBDC}"/>
                </a:ext>
              </a:extLst>
            </p:cNvPr>
            <p:cNvSpPr/>
            <p:nvPr/>
          </p:nvSpPr>
          <p:spPr>
            <a:xfrm>
              <a:off x="10519560" y="5124702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6963E2D-9B50-B943-B00A-63A5802A7AE7}"/>
                </a:ext>
              </a:extLst>
            </p:cNvPr>
            <p:cNvGrpSpPr/>
            <p:nvPr/>
          </p:nvGrpSpPr>
          <p:grpSpPr>
            <a:xfrm>
              <a:off x="10666373" y="5231751"/>
              <a:ext cx="555550" cy="352840"/>
              <a:chOff x="853440" y="4579716"/>
              <a:chExt cx="1006998" cy="82759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CDA270D-1200-E04E-92B3-605C6A15F78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C978713-B4B8-7248-82D1-F3C2ABDD2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E0073B2-9008-3649-9BB4-523BB8060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82F44FA0-5719-8D40-94AE-59ADBC2C8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9F67291-917D-E24E-B9D8-1B8B801B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6EFBADD-A67F-244B-96AC-9BF75CD02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1F9A6C6-3EFA-3344-9E9E-64BC64834F36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AEA68FB-2282-F94E-98B9-740A2D80FAB1}"/>
                </a:ext>
              </a:extLst>
            </p:cNvPr>
            <p:cNvSpPr txBox="1"/>
            <p:nvPr/>
          </p:nvSpPr>
          <p:spPr>
            <a:xfrm>
              <a:off x="10696383" y="5550259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2BB2C88-4CF4-E14E-989C-E32F43C69E0E}"/>
                </a:ext>
              </a:extLst>
            </p:cNvPr>
            <p:cNvSpPr/>
            <p:nvPr/>
          </p:nvSpPr>
          <p:spPr>
            <a:xfrm>
              <a:off x="11933921" y="5123745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7611AD4-5A1D-104D-BAC5-AF279BA44A3D}"/>
                </a:ext>
              </a:extLst>
            </p:cNvPr>
            <p:cNvGrpSpPr/>
            <p:nvPr/>
          </p:nvGrpSpPr>
          <p:grpSpPr>
            <a:xfrm>
              <a:off x="12080734" y="5230794"/>
              <a:ext cx="555550" cy="352840"/>
              <a:chOff x="853440" y="4579716"/>
              <a:chExt cx="1006998" cy="827590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E3980C4-79D8-2948-9FA9-E7354CEA55F1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F153D09-06A5-FF41-9868-FDFBF58C6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C0994F3-4E7D-CA4C-B586-5FC91C9B6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A15AABD0-DDB3-3142-BEF8-340C47D6E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F6FE7C9D-60A0-F943-881D-62F935747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C151D16-BF8F-5042-A29E-C3851E2BB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E690186-8F42-5C48-B93C-E08AD7838731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943AE1-4A19-2F40-B99B-70B6DEA308C1}"/>
                </a:ext>
              </a:extLst>
            </p:cNvPr>
            <p:cNvSpPr txBox="1"/>
            <p:nvPr/>
          </p:nvSpPr>
          <p:spPr>
            <a:xfrm>
              <a:off x="12110744" y="5549302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</p:grp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</p:cNvCxnSpPr>
          <p:nvPr/>
        </p:nvCxnSpPr>
        <p:spPr>
          <a:xfrm rot="10800000" flipH="1" flipV="1">
            <a:off x="495318" y="769594"/>
            <a:ext cx="8144552" cy="1065353"/>
          </a:xfrm>
          <a:prstGeom prst="bentConnector3">
            <a:avLst>
              <a:gd name="adj1" fmla="val -280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647272" y="1545284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NLB DNS URL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1226CC-0AED-954E-961D-2EB5A90347F4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5661061" y="2362264"/>
            <a:ext cx="3200691" cy="19334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2D63D14-61F4-F24E-A224-A4196802823B}"/>
              </a:ext>
            </a:extLst>
          </p:cNvPr>
          <p:cNvCxnSpPr>
            <a:cxnSpLocks/>
            <a:stCxn id="147" idx="2"/>
            <a:endCxn id="165" idx="0"/>
          </p:cNvCxnSpPr>
          <p:nvPr/>
        </p:nvCxnSpPr>
        <p:spPr>
          <a:xfrm flipH="1">
            <a:off x="7075422" y="2362264"/>
            <a:ext cx="1786330" cy="193248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F9EBFFB-4D9F-3340-B59F-CE6E73C1F049}"/>
              </a:ext>
            </a:extLst>
          </p:cNvPr>
          <p:cNvCxnSpPr>
            <a:cxnSpLocks/>
            <a:stCxn id="147" idx="2"/>
            <a:endCxn id="176" idx="0"/>
          </p:cNvCxnSpPr>
          <p:nvPr/>
        </p:nvCxnSpPr>
        <p:spPr>
          <a:xfrm>
            <a:off x="8861752" y="2362264"/>
            <a:ext cx="2099597" cy="189815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6EBEAFE2-FC40-BA41-AF75-A082C4F320E3}"/>
              </a:ext>
            </a:extLst>
          </p:cNvPr>
          <p:cNvCxnSpPr>
            <a:cxnSpLocks/>
            <a:stCxn id="147" idx="2"/>
            <a:endCxn id="179" idx="0"/>
          </p:cNvCxnSpPr>
          <p:nvPr/>
        </p:nvCxnSpPr>
        <p:spPr>
          <a:xfrm>
            <a:off x="8861752" y="2362264"/>
            <a:ext cx="3513958" cy="189719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F76380-D038-E043-871C-AE60EFA9469F}"/>
              </a:ext>
            </a:extLst>
          </p:cNvPr>
          <p:cNvCxnSpPr>
            <a:cxnSpLocks/>
            <a:stCxn id="164" idx="2"/>
            <a:endCxn id="126" idx="0"/>
          </p:cNvCxnSpPr>
          <p:nvPr/>
        </p:nvCxnSpPr>
        <p:spPr>
          <a:xfrm>
            <a:off x="5638738" y="4998263"/>
            <a:ext cx="3353545" cy="39637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090AE28-0F10-8F45-B558-9D8F47F7EA8C}"/>
              </a:ext>
            </a:extLst>
          </p:cNvPr>
          <p:cNvCxnSpPr>
            <a:cxnSpLocks/>
            <a:stCxn id="167" idx="2"/>
            <a:endCxn id="126" idx="0"/>
          </p:cNvCxnSpPr>
          <p:nvPr/>
        </p:nvCxnSpPr>
        <p:spPr>
          <a:xfrm>
            <a:off x="7053099" y="4997306"/>
            <a:ext cx="1939184" cy="39733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C022CCE-BE90-1B4A-A52F-5347CC9B891E}"/>
              </a:ext>
            </a:extLst>
          </p:cNvPr>
          <p:cNvCxnSpPr>
            <a:cxnSpLocks/>
            <a:stCxn id="178" idx="2"/>
            <a:endCxn id="126" idx="0"/>
          </p:cNvCxnSpPr>
          <p:nvPr/>
        </p:nvCxnSpPr>
        <p:spPr>
          <a:xfrm flipH="1">
            <a:off x="8992283" y="4962974"/>
            <a:ext cx="1946743" cy="4316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AF6FDA5-8A9A-404B-AA05-3E302E639C39}"/>
              </a:ext>
            </a:extLst>
          </p:cNvPr>
          <p:cNvCxnSpPr>
            <a:cxnSpLocks/>
            <a:stCxn id="181" idx="2"/>
            <a:endCxn id="126" idx="0"/>
          </p:cNvCxnSpPr>
          <p:nvPr/>
        </p:nvCxnSpPr>
        <p:spPr>
          <a:xfrm flipH="1">
            <a:off x="8992283" y="4962017"/>
            <a:ext cx="3361104" cy="43262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Graphic 105">
            <a:extLst>
              <a:ext uri="{FF2B5EF4-FFF2-40B4-BE49-F238E27FC236}">
                <a16:creationId xmlns:a16="http://schemas.microsoft.com/office/drawing/2014/main" id="{9FBB240E-4DE2-624A-9FEF-5AE83A9F8D5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7504" y="1581956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865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6672544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355A81-AC2E-6D40-9E24-C401636C5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F6C9E2-AF98-EF4C-8D9F-1FBB2CD55011}"/>
              </a:ext>
            </a:extLst>
          </p:cNvPr>
          <p:cNvSpPr/>
          <p:nvPr/>
        </p:nvSpPr>
        <p:spPr>
          <a:xfrm>
            <a:off x="4304872" y="2137025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US" dirty="0" err="1"/>
              <a:t>ClusterRole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80796-CE5C-7047-BECC-3773F914A998}"/>
              </a:ext>
            </a:extLst>
          </p:cNvPr>
          <p:cNvSpPr/>
          <p:nvPr/>
        </p:nvSpPr>
        <p:spPr>
          <a:xfrm>
            <a:off x="4304871" y="2751762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ClusterRoleBinding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45B11-017B-0B48-BA4F-DCD61BD5109C}"/>
              </a:ext>
            </a:extLst>
          </p:cNvPr>
          <p:cNvSpPr/>
          <p:nvPr/>
        </p:nvSpPr>
        <p:spPr>
          <a:xfrm>
            <a:off x="4304871" y="3366499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ServiceAccount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0A4BD-2387-6944-B036-0F64B3AA4236}"/>
              </a:ext>
            </a:extLst>
          </p:cNvPr>
          <p:cNvSpPr/>
          <p:nvPr/>
        </p:nvSpPr>
        <p:spPr>
          <a:xfrm>
            <a:off x="4304871" y="4003496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Policy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90B491-9702-6F41-8DA8-B4AF477D80D9}"/>
              </a:ext>
            </a:extLst>
          </p:cNvPr>
          <p:cNvSpPr/>
          <p:nvPr/>
        </p:nvSpPr>
        <p:spPr>
          <a:xfrm>
            <a:off x="4304871" y="4618233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Role</a:t>
            </a:r>
          </a:p>
        </p:txBody>
      </p:sp>
    </p:spTree>
    <p:extLst>
      <p:ext uri="{BB962C8B-B14F-4D97-AF65-F5344CB8AC3E}">
        <p14:creationId xmlns:p14="http://schemas.microsoft.com/office/powerpoint/2010/main" val="35300761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3069CD-E621-DD4B-83AF-B593D6287D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14BB2-86F0-2848-BB9F-03495AD7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F7625-FD5D-DB40-9CE4-67803BAC3AB4}"/>
              </a:ext>
            </a:extLst>
          </p:cNvPr>
          <p:cNvSpPr/>
          <p:nvPr/>
        </p:nvSpPr>
        <p:spPr>
          <a:xfrm>
            <a:off x="3575407" y="2260315"/>
            <a:ext cx="4685015" cy="388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006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355A81-AC2E-6D40-9E24-C401636C5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F6C9E2-AF98-EF4C-8D9F-1FBB2CD55011}"/>
              </a:ext>
            </a:extLst>
          </p:cNvPr>
          <p:cNvSpPr/>
          <p:nvPr/>
        </p:nvSpPr>
        <p:spPr>
          <a:xfrm>
            <a:off x="133564" y="748829"/>
            <a:ext cx="4530904" cy="431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US" dirty="0" err="1"/>
              <a:t>ClusterRole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80796-CE5C-7047-BECC-3773F914A998}"/>
              </a:ext>
            </a:extLst>
          </p:cNvPr>
          <p:cNvSpPr/>
          <p:nvPr/>
        </p:nvSpPr>
        <p:spPr>
          <a:xfrm>
            <a:off x="9888876" y="748829"/>
            <a:ext cx="4530904" cy="431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ClusterRoleBinding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45B11-017B-0B48-BA4F-DCD61BD5109C}"/>
              </a:ext>
            </a:extLst>
          </p:cNvPr>
          <p:cNvSpPr/>
          <p:nvPr/>
        </p:nvSpPr>
        <p:spPr>
          <a:xfrm>
            <a:off x="4937760" y="737370"/>
            <a:ext cx="4530904" cy="431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ServiceAccount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BA154-E8AA-F141-BACB-6E3045C97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4" y="1347299"/>
            <a:ext cx="4530904" cy="62489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00ADEF-8265-1145-BC8C-AD7138E00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8876" y="1347299"/>
            <a:ext cx="4537248" cy="30667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00AACD-EE55-924A-B86B-F5479A5B2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760" y="1347299"/>
            <a:ext cx="4530904" cy="16308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0C6919C-F365-A041-9D68-4C4BA8D0C214}"/>
              </a:ext>
            </a:extLst>
          </p:cNvPr>
          <p:cNvSpPr/>
          <p:nvPr/>
        </p:nvSpPr>
        <p:spPr>
          <a:xfrm>
            <a:off x="5090161" y="5493231"/>
            <a:ext cx="9170369" cy="4315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https://</a:t>
            </a:r>
            <a:r>
              <a:rPr lang="en-US" sz="1400" dirty="0" err="1">
                <a:solidFill>
                  <a:schemeClr val="tx1"/>
                </a:solidFill>
              </a:rPr>
              <a:t>raw.githubusercontent.com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kubernetes</a:t>
            </a:r>
            <a:r>
              <a:rPr lang="en-US" sz="1400" dirty="0">
                <a:solidFill>
                  <a:schemeClr val="tx1"/>
                </a:solidFill>
              </a:rPr>
              <a:t>-sigs/</a:t>
            </a:r>
            <a:r>
              <a:rPr lang="en-US" sz="1400" dirty="0" err="1">
                <a:solidFill>
                  <a:schemeClr val="tx1"/>
                </a:solidFill>
              </a:rPr>
              <a:t>aws</a:t>
            </a:r>
            <a:r>
              <a:rPr lang="en-US" sz="1400" dirty="0">
                <a:solidFill>
                  <a:schemeClr val="tx1"/>
                </a:solidFill>
              </a:rPr>
              <a:t>-</a:t>
            </a:r>
            <a:r>
              <a:rPr lang="en-US" sz="1400" dirty="0" err="1">
                <a:solidFill>
                  <a:schemeClr val="tx1"/>
                </a:solidFill>
              </a:rPr>
              <a:t>alb</a:t>
            </a:r>
            <a:r>
              <a:rPr lang="en-US" sz="1400" dirty="0">
                <a:solidFill>
                  <a:schemeClr val="tx1"/>
                </a:solidFill>
              </a:rPr>
              <a:t>-ingress-controller/master/docs/examples/</a:t>
            </a:r>
            <a:r>
              <a:rPr lang="en-US" sz="1400" dirty="0" err="1">
                <a:solidFill>
                  <a:schemeClr val="tx1"/>
                </a:solidFill>
              </a:rPr>
              <a:t>iam-policy.json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1E405F-33F8-1942-B42E-F291E8C6C147}"/>
              </a:ext>
            </a:extLst>
          </p:cNvPr>
          <p:cNvSpPr/>
          <p:nvPr/>
        </p:nvSpPr>
        <p:spPr>
          <a:xfrm>
            <a:off x="5090161" y="4864795"/>
            <a:ext cx="4530904" cy="4315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Policy</a:t>
            </a:r>
          </a:p>
        </p:txBody>
      </p:sp>
    </p:spTree>
    <p:extLst>
      <p:ext uri="{BB962C8B-B14F-4D97-AF65-F5344CB8AC3E}">
        <p14:creationId xmlns:p14="http://schemas.microsoft.com/office/powerpoint/2010/main" val="247879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222280" y="1232563"/>
            <a:ext cx="2051824" cy="25093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9375E-277D-D341-B923-394DD65F5203}"/>
              </a:ext>
            </a:extLst>
          </p:cNvPr>
          <p:cNvSpPr/>
          <p:nvPr/>
        </p:nvSpPr>
        <p:spPr>
          <a:xfrm>
            <a:off x="2509024" y="1232563"/>
            <a:ext cx="11899096" cy="25093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runs a single tenant Kubernetes control plane for each cluster, and control plane infrastructure is </a:t>
            </a:r>
            <a:r>
              <a:rPr lang="en-IN" dirty="0">
                <a:solidFill>
                  <a:srgbClr val="0070C0"/>
                </a:solidFill>
              </a:rPr>
              <a:t>not shared</a:t>
            </a:r>
            <a:r>
              <a:rPr lang="en-IN" dirty="0"/>
              <a:t> across clusters or AWS accounts.</a:t>
            </a:r>
          </a:p>
          <a:p>
            <a:pPr marL="457200" indent="-457200">
              <a:buAutoNum type="arabicPeriod"/>
            </a:pPr>
            <a:r>
              <a:rPr lang="en-IN" dirty="0"/>
              <a:t>This control plane consists of at least two API server nodes and three </a:t>
            </a:r>
            <a:r>
              <a:rPr lang="en-IN" dirty="0" err="1"/>
              <a:t>etcd</a:t>
            </a:r>
            <a:r>
              <a:rPr lang="en-IN" dirty="0"/>
              <a:t> nodes that run across </a:t>
            </a:r>
            <a:r>
              <a:rPr lang="en-IN" dirty="0">
                <a:solidFill>
                  <a:srgbClr val="0070C0"/>
                </a:solidFill>
              </a:rPr>
              <a:t>three Availability Zones within a Region</a:t>
            </a:r>
          </a:p>
          <a:p>
            <a:pPr marL="457200" indent="-457200">
              <a:buAutoNum type="arabicPeriod"/>
            </a:pPr>
            <a:r>
              <a:rPr lang="en-IN" dirty="0"/>
              <a:t>EKS </a:t>
            </a:r>
            <a:r>
              <a:rPr lang="en-IN" dirty="0">
                <a:solidFill>
                  <a:srgbClr val="0070C0"/>
                </a:solidFill>
              </a:rPr>
              <a:t>automatically detects and replaces unhealthy </a:t>
            </a:r>
            <a:r>
              <a:rPr lang="en-IN" dirty="0"/>
              <a:t>control plane instances, restarting them across the Availability Zones within the Region as needed.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C3A327-AB2B-D44F-971E-5C2EA1E6829C}"/>
              </a:ext>
            </a:extLst>
          </p:cNvPr>
          <p:cNvSpPr/>
          <p:nvPr/>
        </p:nvSpPr>
        <p:spPr>
          <a:xfrm>
            <a:off x="222280" y="4089864"/>
            <a:ext cx="2051824" cy="3303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Node Groups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D5681A-2638-754C-8F13-F7392D19FB56}"/>
              </a:ext>
            </a:extLst>
          </p:cNvPr>
          <p:cNvSpPr/>
          <p:nvPr/>
        </p:nvSpPr>
        <p:spPr>
          <a:xfrm>
            <a:off x="2509024" y="4114800"/>
            <a:ext cx="11899096" cy="330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Worker machines in Kubernetes are called nodes.  These are EC2 Instances</a:t>
            </a:r>
          </a:p>
          <a:p>
            <a:pPr marL="457200" indent="-457200">
              <a:buAutoNum type="arabicPeriod"/>
            </a:pPr>
            <a:r>
              <a:rPr lang="en-IN" dirty="0"/>
              <a:t>EKS worker nodes run in our AWS account and connect to our cluster's control plane via the </a:t>
            </a:r>
            <a:r>
              <a:rPr lang="en-IN" dirty="0">
                <a:solidFill>
                  <a:srgbClr val="0070C0"/>
                </a:solidFill>
              </a:rPr>
              <a:t>cluster API server endpoint. </a:t>
            </a:r>
          </a:p>
          <a:p>
            <a:pPr marL="457200" indent="-457200">
              <a:buAutoNum type="arabicPeriod"/>
            </a:pPr>
            <a:r>
              <a:rPr lang="en-IN" dirty="0"/>
              <a:t>A node group is </a:t>
            </a:r>
            <a:r>
              <a:rPr lang="en-IN" dirty="0">
                <a:solidFill>
                  <a:srgbClr val="0070C0"/>
                </a:solidFill>
              </a:rPr>
              <a:t>one or more EC2 instances </a:t>
            </a:r>
            <a:r>
              <a:rPr lang="en-IN" dirty="0"/>
              <a:t>that are deployed in an EC2 Autoscaling group. </a:t>
            </a:r>
          </a:p>
          <a:p>
            <a:pPr marL="457200" indent="-457200">
              <a:buAutoNum type="arabicPeriod"/>
            </a:pPr>
            <a:r>
              <a:rPr lang="en-IN" dirty="0"/>
              <a:t>All instances in a node group must </a:t>
            </a:r>
          </a:p>
          <a:p>
            <a:pPr marL="1005840" lvl="1" indent="-457200">
              <a:buAutoNum type="arabicPeriod"/>
            </a:pPr>
            <a:r>
              <a:rPr lang="en-IN" dirty="0"/>
              <a:t>Be the </a:t>
            </a:r>
            <a:r>
              <a:rPr lang="en-IN" dirty="0">
                <a:solidFill>
                  <a:srgbClr val="0070C0"/>
                </a:solidFill>
              </a:rPr>
              <a:t>same instance type</a:t>
            </a:r>
          </a:p>
          <a:p>
            <a:pPr marL="1005840" lvl="1" indent="-457200">
              <a:buAutoNum type="arabicPeriod"/>
            </a:pPr>
            <a:r>
              <a:rPr lang="en-IN" dirty="0"/>
              <a:t>Be </a:t>
            </a:r>
            <a:r>
              <a:rPr lang="en-IN" dirty="0">
                <a:solidFill>
                  <a:srgbClr val="0070C0"/>
                </a:solidFill>
              </a:rPr>
              <a:t>running the same AMI</a:t>
            </a:r>
          </a:p>
          <a:p>
            <a:pPr marL="1005840" lvl="1" indent="-457200">
              <a:buAutoNum type="arabicPeriod"/>
            </a:pPr>
            <a:r>
              <a:rPr lang="en-IN" dirty="0"/>
              <a:t>Use the </a:t>
            </a:r>
            <a:r>
              <a:rPr lang="en-IN" dirty="0">
                <a:solidFill>
                  <a:srgbClr val="0070C0"/>
                </a:solidFill>
              </a:rPr>
              <a:t>same EKS worker node IAM role</a:t>
            </a:r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5C74761B-8F6F-B946-9F3D-31C6E89B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2753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372379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35" grpId="0" animBg="1"/>
      <p:bldP spid="3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355A81-AC2E-6D40-9E24-C401636C5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0A4BD-2387-6944-B036-0F64B3AA4236}"/>
              </a:ext>
            </a:extLst>
          </p:cNvPr>
          <p:cNvSpPr/>
          <p:nvPr/>
        </p:nvSpPr>
        <p:spPr>
          <a:xfrm>
            <a:off x="1746605" y="2595936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Role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0EEC4-371C-AF43-8049-B01B9FE73BD7}"/>
              </a:ext>
            </a:extLst>
          </p:cNvPr>
          <p:cNvSpPr/>
          <p:nvPr/>
        </p:nvSpPr>
        <p:spPr>
          <a:xfrm>
            <a:off x="1746604" y="3366498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Policy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41D0A5-C050-B745-B7D2-5CAA6716F541}"/>
              </a:ext>
            </a:extLst>
          </p:cNvPr>
          <p:cNvSpPr/>
          <p:nvPr/>
        </p:nvSpPr>
        <p:spPr>
          <a:xfrm>
            <a:off x="1746603" y="4114800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ServiceAccount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3784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DFC3AE-EB6E-E54B-9A9E-49C9A8BA49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38B6E-017B-0A4A-8FAB-98C53B4F6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9C4EE7-308F-C841-8D9E-ED467A1F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Controller</a:t>
            </a:r>
          </a:p>
        </p:txBody>
      </p:sp>
    </p:spTree>
    <p:extLst>
      <p:ext uri="{BB962C8B-B14F-4D97-AF65-F5344CB8AC3E}">
        <p14:creationId xmlns:p14="http://schemas.microsoft.com/office/powerpoint/2010/main" val="20453613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Load Balancer Service </a:t>
            </a:r>
            <a:r>
              <a:rPr lang="en-US" sz="1400" dirty="0">
                <a:solidFill>
                  <a:srgbClr val="FFFF00"/>
                </a:solidFill>
              </a:rPr>
              <a:t>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668339" y="57102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245" idx="1"/>
          </p:cNvCxnSpPr>
          <p:nvPr/>
        </p:nvCxnSpPr>
        <p:spPr>
          <a:xfrm rot="10800000" flipH="1" flipV="1">
            <a:off x="341208" y="769595"/>
            <a:ext cx="2355878" cy="1088680"/>
          </a:xfrm>
          <a:prstGeom prst="bentConnector3">
            <a:avLst>
              <a:gd name="adj1" fmla="val -9703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246503" y="1503468"/>
            <a:ext cx="2089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apps.stacksimplify.com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94C6539-6366-2B4F-B21E-C72E0616C5E6}"/>
              </a:ext>
            </a:extLst>
          </p:cNvPr>
          <p:cNvSpPr/>
          <p:nvPr/>
        </p:nvSpPr>
        <p:spPr>
          <a:xfrm>
            <a:off x="4493094" y="399501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F603666-4DC8-9A4C-83DD-CF3F0207E77D}"/>
              </a:ext>
            </a:extLst>
          </p:cNvPr>
          <p:cNvSpPr/>
          <p:nvPr/>
        </p:nvSpPr>
        <p:spPr>
          <a:xfrm>
            <a:off x="4587195" y="410528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BED29FE-42BD-1F46-9A30-C62C882CC83B}"/>
              </a:ext>
            </a:extLst>
          </p:cNvPr>
          <p:cNvSpPr/>
          <p:nvPr/>
        </p:nvSpPr>
        <p:spPr>
          <a:xfrm>
            <a:off x="4721870" y="416929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BF99B34-3E99-1647-AA00-778956915630}"/>
              </a:ext>
            </a:extLst>
          </p:cNvPr>
          <p:cNvSpPr txBox="1"/>
          <p:nvPr/>
        </p:nvSpPr>
        <p:spPr>
          <a:xfrm>
            <a:off x="4475136" y="494800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C3A8C4-D435-E746-A3B5-1CB4C7E5B990}"/>
              </a:ext>
            </a:extLst>
          </p:cNvPr>
          <p:cNvSpPr txBox="1"/>
          <p:nvPr/>
        </p:nvSpPr>
        <p:spPr>
          <a:xfrm>
            <a:off x="4679413" y="477238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4BC70AD-0FE9-8441-B78D-317B4F202E35}"/>
              </a:ext>
            </a:extLst>
          </p:cNvPr>
          <p:cNvGrpSpPr/>
          <p:nvPr/>
        </p:nvGrpSpPr>
        <p:grpSpPr>
          <a:xfrm>
            <a:off x="4868683" y="4276344"/>
            <a:ext cx="555550" cy="35284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14D37CC-ACEE-FB45-951C-B9A377D9336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C5C1DD7-48D4-8943-A3F8-0FF8018E3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67048EF-68D1-0446-B347-5969E2F8052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BB0D3F7-186A-EF4F-8487-7650B8247E2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6FA0AF9-AF9E-8D4F-9EA6-F7DE052B185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9875910-0DD2-7942-8E77-965021D518B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90AFDCA-47C0-9A43-BFB7-1ED4DF0AC09B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8F202A5-A7AA-0B46-96F6-E0BE7BB817C4}"/>
              </a:ext>
            </a:extLst>
          </p:cNvPr>
          <p:cNvSpPr txBox="1"/>
          <p:nvPr/>
        </p:nvSpPr>
        <p:spPr>
          <a:xfrm>
            <a:off x="4898693" y="459485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F8BE7FD-79C4-B24C-AE3C-66EA2BA8CA6D}"/>
              </a:ext>
            </a:extLst>
          </p:cNvPr>
          <p:cNvSpPr/>
          <p:nvPr/>
        </p:nvSpPr>
        <p:spPr>
          <a:xfrm>
            <a:off x="6492670" y="3959340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396BFCD-9E91-2C49-8248-45CC788FE10A}"/>
              </a:ext>
            </a:extLst>
          </p:cNvPr>
          <p:cNvSpPr/>
          <p:nvPr/>
        </p:nvSpPr>
        <p:spPr>
          <a:xfrm>
            <a:off x="6586771" y="4069607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62B494D-C00F-BC49-B87E-5466B33B67CD}"/>
              </a:ext>
            </a:extLst>
          </p:cNvPr>
          <p:cNvSpPr/>
          <p:nvPr/>
        </p:nvSpPr>
        <p:spPr>
          <a:xfrm>
            <a:off x="6721446" y="413362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9F0FAF6-EC79-0042-AF84-F91F611ABCE6}"/>
              </a:ext>
            </a:extLst>
          </p:cNvPr>
          <p:cNvSpPr txBox="1"/>
          <p:nvPr/>
        </p:nvSpPr>
        <p:spPr>
          <a:xfrm>
            <a:off x="6439393" y="4923014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67E9A4A-3936-674A-AEE4-24179976B0FC}"/>
              </a:ext>
            </a:extLst>
          </p:cNvPr>
          <p:cNvSpPr txBox="1"/>
          <p:nvPr/>
        </p:nvSpPr>
        <p:spPr>
          <a:xfrm>
            <a:off x="6678989" y="4736709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3C45D8F-7866-9B4F-B836-3BDB607366E4}"/>
              </a:ext>
            </a:extLst>
          </p:cNvPr>
          <p:cNvGrpSpPr/>
          <p:nvPr/>
        </p:nvGrpSpPr>
        <p:grpSpPr>
          <a:xfrm>
            <a:off x="6868259" y="4240670"/>
            <a:ext cx="555550" cy="35284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1A3D025-9C14-824C-93CC-019B1992D02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CAF5669-0A06-7541-8EF6-268421461C8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6A6D975-5338-264F-9C7F-D11445DBCB3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F4DDF80-A6A2-204A-A941-2B5298CA14B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F28EF66-EDD1-1E4A-A3F9-2A95311776D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FAEE25A-942E-9349-8F88-CB5BFC26562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7379D69-416F-394D-98D5-3B378B88430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65AFB4D3-EFB6-FF4E-8B56-66D644B28DE4}"/>
              </a:ext>
            </a:extLst>
          </p:cNvPr>
          <p:cNvSpPr txBox="1"/>
          <p:nvPr/>
        </p:nvSpPr>
        <p:spPr>
          <a:xfrm>
            <a:off x="6898269" y="455917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3960748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071015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4914875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4738117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242078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560586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4" name="Rectangle 233">
            <a:extLst>
              <a:ext uri="{FF2B5EF4-FFF2-40B4-BE49-F238E27FC236}">
                <a16:creationId xmlns:a16="http://schemas.microsoft.com/office/drawing/2014/main" id="{2C156888-6CF6-4145-8882-250ACBA7A8EB}"/>
              </a:ext>
            </a:extLst>
          </p:cNvPr>
          <p:cNvSpPr/>
          <p:nvPr/>
        </p:nvSpPr>
        <p:spPr>
          <a:xfrm>
            <a:off x="5745801" y="25082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/app1*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DCE82D91-F943-5340-93E9-13542367DE81}"/>
              </a:ext>
            </a:extLst>
          </p:cNvPr>
          <p:cNvSpPr/>
          <p:nvPr/>
        </p:nvSpPr>
        <p:spPr>
          <a:xfrm>
            <a:off x="8309669" y="25082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/app2*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760226" y="248475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1E0D71-A9FA-8C48-BD07-AC8EFD6E9D65}"/>
              </a:ext>
            </a:extLst>
          </p:cNvPr>
          <p:cNvCxnSpPr>
            <a:stCxn id="234" idx="2"/>
            <a:endCxn id="106" idx="0"/>
          </p:cNvCxnSpPr>
          <p:nvPr/>
        </p:nvCxnSpPr>
        <p:spPr>
          <a:xfrm flipH="1">
            <a:off x="5141737" y="2823895"/>
            <a:ext cx="1194761" cy="117111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29B06F6B-1847-694D-AB97-56DF17FAFE53}"/>
              </a:ext>
            </a:extLst>
          </p:cNvPr>
          <p:cNvCxnSpPr>
            <a:cxnSpLocks/>
            <a:stCxn id="236" idx="2"/>
            <a:endCxn id="134" idx="0"/>
          </p:cNvCxnSpPr>
          <p:nvPr/>
        </p:nvCxnSpPr>
        <p:spPr>
          <a:xfrm flipH="1">
            <a:off x="7141313" y="2823895"/>
            <a:ext cx="1759053" cy="113544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E34A162-DE2D-324C-94E0-F5649EBA4B6F}"/>
              </a:ext>
            </a:extLst>
          </p:cNvPr>
          <p:cNvCxnSpPr>
            <a:cxnSpLocks/>
            <a:stCxn id="237" idx="2"/>
            <a:endCxn id="149" idx="0"/>
          </p:cNvCxnSpPr>
          <p:nvPr/>
        </p:nvCxnSpPr>
        <p:spPr>
          <a:xfrm>
            <a:off x="11350923" y="2800405"/>
            <a:ext cx="462324" cy="11603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ABBDACEA-20B5-A547-806C-BF34548ECD9F}"/>
              </a:ext>
            </a:extLst>
          </p:cNvPr>
          <p:cNvSpPr/>
          <p:nvPr/>
        </p:nvSpPr>
        <p:spPr>
          <a:xfrm>
            <a:off x="9818905" y="1674606"/>
            <a:ext cx="554166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F89E6B9-5303-EF42-976F-465B44DBF820}"/>
              </a:ext>
            </a:extLst>
          </p:cNvPr>
          <p:cNvSpPr/>
          <p:nvPr/>
        </p:nvSpPr>
        <p:spPr>
          <a:xfrm>
            <a:off x="10486871" y="1672264"/>
            <a:ext cx="112291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FF00"/>
                </a:solidFill>
              </a:rPr>
              <a:t>ExternalDNS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43F7685-C198-5142-9A6A-0016C50AB2F9}"/>
              </a:ext>
            </a:extLst>
          </p:cNvPr>
          <p:cNvSpPr/>
          <p:nvPr/>
        </p:nvSpPr>
        <p:spPr>
          <a:xfrm>
            <a:off x="6827962" y="1506268"/>
            <a:ext cx="112291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26505" y="1809128"/>
            <a:ext cx="2136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users.stacksimplify.com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245" name="Graphic 244">
            <a:extLst>
              <a:ext uri="{FF2B5EF4-FFF2-40B4-BE49-F238E27FC236}">
                <a16:creationId xmlns:a16="http://schemas.microsoft.com/office/drawing/2014/main" id="{C20ED602-CCE9-AF44-BC5B-4CCD7431A6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97086" y="1502675"/>
            <a:ext cx="711200" cy="711200"/>
          </a:xfrm>
          <a:prstGeom prst="rect">
            <a:avLst/>
          </a:prstGeom>
        </p:spPr>
      </p:pic>
      <p:sp>
        <p:nvSpPr>
          <p:cNvPr id="246" name="TextBox 245">
            <a:extLst>
              <a:ext uri="{FF2B5EF4-FFF2-40B4-BE49-F238E27FC236}">
                <a16:creationId xmlns:a16="http://schemas.microsoft.com/office/drawing/2014/main" id="{FD284398-89DE-DE44-B53B-318BE6702E1D}"/>
              </a:ext>
            </a:extLst>
          </p:cNvPr>
          <p:cNvSpPr txBox="1"/>
          <p:nvPr/>
        </p:nvSpPr>
        <p:spPr>
          <a:xfrm>
            <a:off x="2592436" y="2194105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Route53</a:t>
            </a: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5ACD50D9-AC12-C44C-BF89-ED86D1C87818}"/>
              </a:ext>
            </a:extLst>
          </p:cNvPr>
          <p:cNvCxnSpPr>
            <a:cxnSpLocks/>
            <a:stCxn id="245" idx="3"/>
            <a:endCxn id="227" idx="1"/>
          </p:cNvCxnSpPr>
          <p:nvPr/>
        </p:nvCxnSpPr>
        <p:spPr>
          <a:xfrm flipV="1">
            <a:off x="3408286" y="1849161"/>
            <a:ext cx="5211564" cy="911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6DAB26-124C-884D-997D-8891103925B2}"/>
              </a:ext>
            </a:extLst>
          </p:cNvPr>
          <p:cNvCxnSpPr>
            <a:cxnSpLocks/>
            <a:endCxn id="234" idx="0"/>
          </p:cNvCxnSpPr>
          <p:nvPr/>
        </p:nvCxnSpPr>
        <p:spPr>
          <a:xfrm>
            <a:off x="6332729" y="2342342"/>
            <a:ext cx="3769" cy="16589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19E6DB20-B636-FE4D-AFB3-03F19E26C943}"/>
              </a:ext>
            </a:extLst>
          </p:cNvPr>
          <p:cNvCxnSpPr>
            <a:cxnSpLocks/>
          </p:cNvCxnSpPr>
          <p:nvPr/>
        </p:nvCxnSpPr>
        <p:spPr>
          <a:xfrm>
            <a:off x="8899507" y="2349731"/>
            <a:ext cx="3769" cy="16589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</p:cNvCxnSpPr>
          <p:nvPr/>
        </p:nvCxnSpPr>
        <p:spPr>
          <a:xfrm>
            <a:off x="11346463" y="2346592"/>
            <a:ext cx="3769" cy="16589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3419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Ingress Controller Basics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184130748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668339" y="57102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589845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227" idx="1"/>
          </p:cNvCxnSpPr>
          <p:nvPr/>
        </p:nvCxnSpPr>
        <p:spPr>
          <a:xfrm rot="10800000" flipH="1" flipV="1">
            <a:off x="341208" y="769595"/>
            <a:ext cx="8278642" cy="1079566"/>
          </a:xfrm>
          <a:prstGeom prst="bentConnector3">
            <a:avLst>
              <a:gd name="adj1" fmla="val -2761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2654762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905500"/>
            <a:ext cx="2506509" cy="5981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8267931" y="2526409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23915" y="1541599"/>
            <a:ext cx="3311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http://ALB-DNS-URL/</a:t>
            </a:r>
            <a:r>
              <a:rPr lang="en-US" sz="1600" dirty="0" err="1">
                <a:solidFill>
                  <a:srgbClr val="0070C0"/>
                </a:solidFill>
              </a:rPr>
              <a:t>usermgmt</a:t>
            </a:r>
            <a:r>
              <a:rPr lang="en-US" sz="1600" dirty="0">
                <a:solidFill>
                  <a:srgbClr val="0070C0"/>
                </a:solidFill>
              </a:rPr>
              <a:t>/users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stCxn id="147" idx="2"/>
            <a:endCxn id="237" idx="0"/>
          </p:cNvCxnSpPr>
          <p:nvPr/>
        </p:nvCxnSpPr>
        <p:spPr>
          <a:xfrm flipH="1">
            <a:off x="8858628" y="2362264"/>
            <a:ext cx="3124" cy="16414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4608275" y="3852508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1"/>
          </p:cNvCxnSpPr>
          <p:nvPr/>
        </p:nvCxnSpPr>
        <p:spPr>
          <a:xfrm>
            <a:off x="8969655" y="4168163"/>
            <a:ext cx="2194949" cy="76088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</p:cNvCxnSpPr>
          <p:nvPr/>
        </p:nvCxnSpPr>
        <p:spPr>
          <a:xfrm flipH="1">
            <a:off x="8855185" y="2842064"/>
            <a:ext cx="3443" cy="10436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00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75" grpId="0"/>
      <p:bldP spid="195" grpId="0"/>
      <p:bldP spid="3" grpId="0"/>
      <p:bldP spid="112" grpId="0" animBg="1"/>
      <p:bldP spid="114" grpId="0" animBg="1"/>
      <p:bldP spid="116" grpId="0"/>
      <p:bldP spid="118" grpId="0"/>
      <p:bldP spid="121" grpId="0" animBg="1"/>
      <p:bldP spid="125" grpId="0" animBg="1"/>
      <p:bldP spid="126" grpId="0" animBg="1"/>
      <p:bldP spid="72" grpId="0" animBg="1"/>
      <p:bldP spid="73" grpId="0"/>
      <p:bldP spid="229" grpId="0"/>
      <p:bldP spid="231" grpId="0"/>
      <p:bldP spid="149" grpId="0" animBg="1"/>
      <p:bldP spid="150" grpId="0" animBg="1"/>
      <p:bldP spid="152" grpId="0"/>
      <p:bldP spid="153" grpId="0"/>
      <p:bldP spid="226" grpId="0"/>
      <p:bldP spid="237" grpId="0" animBg="1"/>
      <p:bldP spid="16" grpId="0" animBg="1"/>
      <p:bldP spid="17" grpId="0"/>
      <p:bldP spid="244" grpId="0"/>
      <p:bldP spid="26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680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 &amp; Route53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52642" y="97478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01896" y="66468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546246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5492270" y="1512127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14645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8137748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7223B4A4-907A-E640-B9B9-28E1E5EE74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710933" y="134495"/>
            <a:ext cx="1304041" cy="13040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2B6E8A-952F-854B-A6C6-C943AD5FC44D}"/>
              </a:ext>
            </a:extLst>
          </p:cNvPr>
          <p:cNvSpPr txBox="1"/>
          <p:nvPr/>
        </p:nvSpPr>
        <p:spPr>
          <a:xfrm>
            <a:off x="10789303" y="1542248"/>
            <a:ext cx="1147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AWS</a:t>
            </a:r>
          </a:p>
          <a:p>
            <a:pPr algn="ctr"/>
            <a:r>
              <a:rPr lang="en-US" dirty="0"/>
              <a:t>Route53</a:t>
            </a:r>
          </a:p>
        </p:txBody>
      </p:sp>
    </p:spTree>
    <p:extLst>
      <p:ext uri="{BB962C8B-B14F-4D97-AF65-F5344CB8AC3E}">
        <p14:creationId xmlns:p14="http://schemas.microsoft.com/office/powerpoint/2010/main" val="23425698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7CD6DD-0A50-FF44-B21B-15E112340D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2E6A66-C4C1-4A49-B14E-2BCED20D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5F41D-93C4-E041-BC9A-7F66C50BEA74}"/>
              </a:ext>
            </a:extLst>
          </p:cNvPr>
          <p:cNvSpPr txBox="1"/>
          <p:nvPr/>
        </p:nvSpPr>
        <p:spPr>
          <a:xfrm>
            <a:off x="9218505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Balancing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3A40D3-7A79-F34A-9192-F47FDE2D5330}"/>
              </a:ext>
            </a:extLst>
          </p:cNvPr>
          <p:cNvSpPr txBox="1"/>
          <p:nvPr/>
        </p:nvSpPr>
        <p:spPr>
          <a:xfrm>
            <a:off x="9134048" y="4298303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load balancer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86F54-CF66-3E4B-A96C-25656EF913FF}"/>
              </a:ext>
            </a:extLst>
          </p:cNvPr>
          <p:cNvSpPr txBox="1"/>
          <p:nvPr/>
        </p:nvSpPr>
        <p:spPr>
          <a:xfrm>
            <a:off x="9134048" y="5055867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Classic load balancer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3E644-70B5-B949-A746-0EF4EB6904D3}"/>
              </a:ext>
            </a:extLst>
          </p:cNvPr>
          <p:cNvSpPr txBox="1"/>
          <p:nvPr/>
        </p:nvSpPr>
        <p:spPr>
          <a:xfrm>
            <a:off x="9134048" y="5788277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Network load balancer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D79E2B1-77ED-984C-B163-DC0DBD0F0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3383" y="4652445"/>
            <a:ext cx="469900" cy="469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7C9402-A46C-5842-B74F-C0AD1AB7C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93383" y="3833064"/>
            <a:ext cx="469900" cy="469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474EEF0-49BD-3543-B846-2DAD0CF437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95560" y="5382933"/>
            <a:ext cx="469900" cy="469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876B042-8E03-8642-A7F2-76E5DA68B2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72732" y="1256394"/>
            <a:ext cx="711200" cy="71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3FD5B7-B634-5B4A-8D2A-102B36E9E78D}"/>
              </a:ext>
            </a:extLst>
          </p:cNvPr>
          <p:cNvSpPr txBox="1"/>
          <p:nvPr/>
        </p:nvSpPr>
        <p:spPr>
          <a:xfrm>
            <a:off x="6607098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CA36F7B-73A7-C84A-9A09-770C2759CD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2450" y="1218703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810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422F0A-8C35-B842-8FFD-A8F0BFDE1E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C5924-82FD-C34C-9390-715CF419C8E8}"/>
              </a:ext>
            </a:extLst>
          </p:cNvPr>
          <p:cNvSpPr/>
          <p:nvPr/>
        </p:nvSpPr>
        <p:spPr>
          <a:xfrm>
            <a:off x="2247089" y="2980147"/>
            <a:ext cx="1765300" cy="1143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3110C-C60E-2B4F-8EF5-D192DA0CD5AD}"/>
              </a:ext>
            </a:extLst>
          </p:cNvPr>
          <p:cNvSpPr/>
          <p:nvPr/>
        </p:nvSpPr>
        <p:spPr>
          <a:xfrm>
            <a:off x="4151086" y="2980147"/>
            <a:ext cx="1765300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0CBFD4-332F-DE4F-8E77-AEABB3CA472A}"/>
              </a:ext>
            </a:extLst>
          </p:cNvPr>
          <p:cNvSpPr/>
          <p:nvPr/>
        </p:nvSpPr>
        <p:spPr>
          <a:xfrm>
            <a:off x="4151086" y="1520915"/>
            <a:ext cx="1765300" cy="114300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Region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1FA12D-270F-3947-A8B4-D2B4BE0D13E3}"/>
              </a:ext>
            </a:extLst>
          </p:cNvPr>
          <p:cNvSpPr/>
          <p:nvPr/>
        </p:nvSpPr>
        <p:spPr>
          <a:xfrm>
            <a:off x="354815" y="1519392"/>
            <a:ext cx="17653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48E0E3-F4AD-2D42-83DD-7F87B87A4AB8}"/>
              </a:ext>
            </a:extLst>
          </p:cNvPr>
          <p:cNvSpPr/>
          <p:nvPr/>
        </p:nvSpPr>
        <p:spPr>
          <a:xfrm>
            <a:off x="6055083" y="1519392"/>
            <a:ext cx="1765300" cy="114300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7AC1CD-63E1-E446-B788-EF82E0BC14D4}"/>
              </a:ext>
            </a:extLst>
          </p:cNvPr>
          <p:cNvSpPr/>
          <p:nvPr/>
        </p:nvSpPr>
        <p:spPr>
          <a:xfrm>
            <a:off x="7990407" y="2980147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Server contents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6856C8-6B2B-074C-8AF8-1F9045B5A6C7}"/>
              </a:ext>
            </a:extLst>
          </p:cNvPr>
          <p:cNvSpPr/>
          <p:nvPr/>
        </p:nvSpPr>
        <p:spPr>
          <a:xfrm>
            <a:off x="354815" y="2980147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D84CEE-0A43-7E42-8F8F-67006FC784FE}"/>
              </a:ext>
            </a:extLst>
          </p:cNvPr>
          <p:cNvSpPr/>
          <p:nvPr/>
        </p:nvSpPr>
        <p:spPr>
          <a:xfrm>
            <a:off x="7990407" y="4360182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Generic group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FC3EAB-AACB-C74C-B28B-3F4FD1B90086}"/>
              </a:ext>
            </a:extLst>
          </p:cNvPr>
          <p:cNvSpPr/>
          <p:nvPr/>
        </p:nvSpPr>
        <p:spPr>
          <a:xfrm>
            <a:off x="9914008" y="2980147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Corporate </a:t>
            </a:r>
          </a:p>
          <a:p>
            <a:pPr algn="l"/>
            <a:r>
              <a:rPr lang="en-US" sz="1200" dirty="0">
                <a:solidFill>
                  <a:srgbClr val="5A6B86"/>
                </a:solidFill>
              </a:rPr>
              <a:t>data center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426EC8-C3D9-A64D-B580-9EB2715AEB19}"/>
              </a:ext>
            </a:extLst>
          </p:cNvPr>
          <p:cNvSpPr/>
          <p:nvPr/>
        </p:nvSpPr>
        <p:spPr>
          <a:xfrm>
            <a:off x="354815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86613"/>
                </a:solidFill>
              </a:rPr>
              <a:t>Elastic Beanstalk container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711E7C-AA8A-834A-B2BC-1D251C34AABC}"/>
              </a:ext>
            </a:extLst>
          </p:cNvPr>
          <p:cNvSpPr/>
          <p:nvPr/>
        </p:nvSpPr>
        <p:spPr>
          <a:xfrm>
            <a:off x="6055083" y="4360182"/>
            <a:ext cx="1765300" cy="114300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CD2264"/>
                </a:solidFill>
              </a:rPr>
              <a:t>AWS Step Functions workflow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306D12-B605-4C42-95D8-308E1950C7AA}"/>
              </a:ext>
            </a:extLst>
          </p:cNvPr>
          <p:cNvSpPr/>
          <p:nvPr/>
        </p:nvSpPr>
        <p:spPr>
          <a:xfrm>
            <a:off x="4151086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86613"/>
                </a:solidFill>
              </a:rPr>
              <a:t>Spot Fleet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3D9D2F6-E2FC-7B49-8528-65B6B21A8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365" y="2980147"/>
            <a:ext cx="330200" cy="3302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B0809BCD-F940-6C4D-8BBE-B8C84257F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7089" y="1519392"/>
            <a:ext cx="330200" cy="3302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36A6560-DFF3-6A40-8C01-91F106ADD9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4815" y="1519392"/>
            <a:ext cx="330200" cy="3302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134B48F4-44F9-DC41-BD03-8F07537300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5083" y="4360182"/>
            <a:ext cx="330200" cy="3302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12712F98-480B-2940-96EF-12A20C2EB4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14008" y="2980147"/>
            <a:ext cx="330200" cy="330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7E854F8D-9CFA-8F43-8DB7-4D59AAA20A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47089" y="4360182"/>
            <a:ext cx="330200" cy="3302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C3B7F07-4E1E-8B45-94B3-400E09A6DB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4815" y="4360182"/>
            <a:ext cx="330200" cy="3302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5E802305-CAF3-4E48-BB0E-4D88B081DAB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51086" y="1520915"/>
            <a:ext cx="330200" cy="3302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59027B3-5365-2244-9E92-2FD7BB7ECDA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90407" y="2980147"/>
            <a:ext cx="330200" cy="3302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4EBD91-BCED-2441-BDFC-E8F2D2A170E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51086" y="4360182"/>
            <a:ext cx="330200" cy="330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FA054567-BF78-0048-A4A5-B09A6791B18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47089" y="2980147"/>
            <a:ext cx="330200" cy="3302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DF74883-A81B-A94D-8D64-E5B0DC58C782}"/>
              </a:ext>
            </a:extLst>
          </p:cNvPr>
          <p:cNvSpPr/>
          <p:nvPr/>
        </p:nvSpPr>
        <p:spPr>
          <a:xfrm>
            <a:off x="2247089" y="1519392"/>
            <a:ext cx="17653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398EBD-FA4F-8F4C-95BF-88E67FFD0E8B}"/>
              </a:ext>
            </a:extLst>
          </p:cNvPr>
          <p:cNvSpPr/>
          <p:nvPr/>
        </p:nvSpPr>
        <p:spPr>
          <a:xfrm>
            <a:off x="7990407" y="1519392"/>
            <a:ext cx="1765300" cy="114300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96E434-B3FC-1742-BBEC-FB3F9DD5291D}"/>
              </a:ext>
            </a:extLst>
          </p:cNvPr>
          <p:cNvSpPr/>
          <p:nvPr/>
        </p:nvSpPr>
        <p:spPr>
          <a:xfrm>
            <a:off x="2247089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instance contents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0FC43B-1FF8-D242-81B5-F1E2DB3FD825}"/>
              </a:ext>
            </a:extLst>
          </p:cNvPr>
          <p:cNvSpPr/>
          <p:nvPr/>
        </p:nvSpPr>
        <p:spPr>
          <a:xfrm>
            <a:off x="6055083" y="2980147"/>
            <a:ext cx="1765300" cy="1143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480F7C0-9DFC-7540-94FF-D3E27E1F86F2}"/>
              </a:ext>
            </a:extLst>
          </p:cNvPr>
          <p:cNvSpPr/>
          <p:nvPr/>
        </p:nvSpPr>
        <p:spPr>
          <a:xfrm>
            <a:off x="9899698" y="4360182"/>
            <a:ext cx="1765300" cy="11430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Generic group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565BE13E-72E2-9448-AA5B-0189A0363B1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055083" y="2977788"/>
            <a:ext cx="274320" cy="27432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1190198-3567-B44F-B403-2A2BB221B3E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51086" y="2977788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9119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2AAF52-931C-3F41-96FC-AA73367BB1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5DD36D-1055-1344-8151-79C8A055236F}"/>
              </a:ext>
            </a:extLst>
          </p:cNvPr>
          <p:cNvGrpSpPr/>
          <p:nvPr/>
        </p:nvGrpSpPr>
        <p:grpSpPr>
          <a:xfrm>
            <a:off x="7859730" y="1592494"/>
            <a:ext cx="1809412" cy="1648247"/>
            <a:chOff x="7859730" y="1592494"/>
            <a:chExt cx="1809413" cy="18175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C62211-CE57-3445-B79B-9F82A56D91BD}"/>
                </a:ext>
              </a:extLst>
            </p:cNvPr>
            <p:cNvSpPr/>
            <p:nvPr/>
          </p:nvSpPr>
          <p:spPr>
            <a:xfrm>
              <a:off x="7859730" y="1592494"/>
              <a:ext cx="1809412" cy="164824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C5E39D-017A-E044-B29C-0CE85634791E}"/>
                </a:ext>
              </a:extLst>
            </p:cNvPr>
            <p:cNvSpPr/>
            <p:nvPr/>
          </p:nvSpPr>
          <p:spPr>
            <a:xfrm>
              <a:off x="7993301" y="1736333"/>
              <a:ext cx="1563985" cy="12923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A4662-3C41-0241-B596-4F7F32CA01B6}"/>
                </a:ext>
              </a:extLst>
            </p:cNvPr>
            <p:cNvSpPr/>
            <p:nvPr/>
          </p:nvSpPr>
          <p:spPr>
            <a:xfrm>
              <a:off x="8164141" y="1849348"/>
              <a:ext cx="1239212" cy="9993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A0CDAB-017B-1A4D-9F8A-E60A99451EB6}"/>
                </a:ext>
              </a:extLst>
            </p:cNvPr>
            <p:cNvSpPr txBox="1"/>
            <p:nvPr/>
          </p:nvSpPr>
          <p:spPr>
            <a:xfrm>
              <a:off x="8565121" y="2633039"/>
              <a:ext cx="492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Pod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7D6AE59-3817-BE4D-9087-93CE471E988A}"/>
                </a:ext>
              </a:extLst>
            </p:cNvPr>
            <p:cNvGrpSpPr/>
            <p:nvPr/>
          </p:nvGrpSpPr>
          <p:grpSpPr>
            <a:xfrm>
              <a:off x="8327280" y="1976757"/>
              <a:ext cx="914036" cy="704092"/>
              <a:chOff x="853440" y="4579716"/>
              <a:chExt cx="1006998" cy="82759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6D3604-DC9E-9D46-8F68-75A1E6D05C64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9ACC862-BE29-2942-81B9-A27C498B6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26D4F3B-54E7-9F44-B1BF-DA7880403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3E4584B-1F6B-F249-8F57-3B36AF5E46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2BCB289-22FF-FA4D-A5AE-243E31D92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437D8E1-997C-3944-A1FA-1DA1D7939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31C8C9-A7B5-854B-B4A1-9FB433CBDE70}"/>
                  </a:ext>
                </a:extLst>
              </p:cNvPr>
              <p:cNvSpPr txBox="1"/>
              <p:nvPr/>
            </p:nvSpPr>
            <p:spPr>
              <a:xfrm>
                <a:off x="1069564" y="4767188"/>
                <a:ext cx="542548" cy="470289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000" b="1" dirty="0">
                    <a:solidFill>
                      <a:schemeClr val="bg1"/>
                    </a:solidFill>
                    <a:latin typeface="+mj-lt"/>
                  </a:rPr>
                  <a:t>REST API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0DF4E5-F77E-9048-9598-9BD150EF74F9}"/>
                </a:ext>
              </a:extLst>
            </p:cNvPr>
            <p:cNvSpPr txBox="1"/>
            <p:nvPr/>
          </p:nvSpPr>
          <p:spPr>
            <a:xfrm>
              <a:off x="8390057" y="2782401"/>
              <a:ext cx="842591" cy="627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ReplicaSet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2DE12-3748-EC46-AEDF-50A006ECBE7B}"/>
                </a:ext>
              </a:extLst>
            </p:cNvPr>
            <p:cNvSpPr txBox="1"/>
            <p:nvPr/>
          </p:nvSpPr>
          <p:spPr>
            <a:xfrm>
              <a:off x="7933859" y="2963743"/>
              <a:ext cx="1735284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</a:rPr>
                <a:t>Deployment (</a:t>
              </a:r>
              <a:r>
                <a:rPr lang="en-IN" sz="1200" dirty="0" err="1">
                  <a:solidFill>
                    <a:schemeClr val="bg1"/>
                  </a:solidFill>
                </a:rPr>
                <a:t>UserMgmt</a:t>
              </a:r>
              <a:r>
                <a:rPr lang="en-IN" sz="1200" dirty="0">
                  <a:solidFill>
                    <a:schemeClr val="bg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905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C2288F-1334-434D-BE97-D4FBECF974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1E3882-819C-495D-B066-49B957AF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848174"/>
            <a:ext cx="12618720" cy="1188851"/>
          </a:xfrm>
        </p:spPr>
        <p:txBody>
          <a:bodyPr/>
          <a:lstStyle/>
          <a:p>
            <a:r>
              <a:rPr lang="en-IN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53540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8F6956-4955-FF4C-B155-7722E6825080}"/>
              </a:ext>
            </a:extLst>
          </p:cNvPr>
          <p:cNvSpPr/>
          <p:nvPr/>
        </p:nvSpPr>
        <p:spPr>
          <a:xfrm>
            <a:off x="217077" y="1085747"/>
            <a:ext cx="2051824" cy="30290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DE3CDC-51B3-CF40-AC02-96E467FFC3B4}"/>
              </a:ext>
            </a:extLst>
          </p:cNvPr>
          <p:cNvSpPr/>
          <p:nvPr/>
        </p:nvSpPr>
        <p:spPr>
          <a:xfrm>
            <a:off x="2468879" y="1085748"/>
            <a:ext cx="12021758" cy="3029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AWS </a:t>
            </a:r>
            <a:r>
              <a:rPr lang="en-IN" dirty="0" err="1"/>
              <a:t>Fargate</a:t>
            </a:r>
            <a:r>
              <a:rPr lang="en-IN" dirty="0"/>
              <a:t> is a technology that provides </a:t>
            </a:r>
            <a:r>
              <a:rPr lang="en-IN" dirty="0">
                <a:solidFill>
                  <a:srgbClr val="0070C0"/>
                </a:solidFill>
              </a:rPr>
              <a:t>on-demand, right-sized compute capacity </a:t>
            </a:r>
            <a:r>
              <a:rPr lang="en-IN" dirty="0"/>
              <a:t>for containers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With Fargate, we </a:t>
            </a:r>
            <a:r>
              <a:rPr lang="en-US" dirty="0">
                <a:solidFill>
                  <a:srgbClr val="0070C0"/>
                </a:solidFill>
              </a:rPr>
              <a:t>no longer </a:t>
            </a:r>
            <a:r>
              <a:rPr lang="en-US" dirty="0"/>
              <a:t>have to provision, configure, or scale groups of virtual machines to run containers. 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Each pod running on Fargate has its </a:t>
            </a:r>
            <a:r>
              <a:rPr lang="en-US" dirty="0">
                <a:solidFill>
                  <a:srgbClr val="0070C0"/>
                </a:solidFill>
              </a:rPr>
              <a:t>own isolation boundary </a:t>
            </a:r>
            <a:r>
              <a:rPr lang="en-US" dirty="0"/>
              <a:t>and does not share the underlying kernel, CPU resources, memory resources, or elastic network interface with another pod.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AWS specially built </a:t>
            </a:r>
            <a:r>
              <a:rPr lang="en-US" dirty="0">
                <a:solidFill>
                  <a:srgbClr val="0070C0"/>
                </a:solidFill>
              </a:rPr>
              <a:t>Fargate controllers </a:t>
            </a:r>
            <a:r>
              <a:rPr lang="en-US" dirty="0"/>
              <a:t>that recognizes the pods belonging to </a:t>
            </a:r>
            <a:r>
              <a:rPr lang="en-US" dirty="0" err="1"/>
              <a:t>fargate</a:t>
            </a:r>
            <a:r>
              <a:rPr lang="en-US" dirty="0"/>
              <a:t> and schedules them on Fargate profiles. 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We will see more in our Fargate learning section.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2BFEE2-574E-494C-ABD2-5EBBC09F3048}"/>
              </a:ext>
            </a:extLst>
          </p:cNvPr>
          <p:cNvSpPr/>
          <p:nvPr/>
        </p:nvSpPr>
        <p:spPr>
          <a:xfrm>
            <a:off x="217077" y="4798407"/>
            <a:ext cx="2051824" cy="2290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39D25A-AB40-824E-A119-F06842183C96}"/>
              </a:ext>
            </a:extLst>
          </p:cNvPr>
          <p:cNvSpPr/>
          <p:nvPr/>
        </p:nvSpPr>
        <p:spPr>
          <a:xfrm>
            <a:off x="2503077" y="4798407"/>
            <a:ext cx="12021757" cy="22905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uses AWS VPC network policies </a:t>
            </a:r>
            <a:r>
              <a:rPr lang="en-IN" dirty="0">
                <a:solidFill>
                  <a:srgbClr val="0070C0"/>
                </a:solidFill>
              </a:rPr>
              <a:t>to restrict traffic</a:t>
            </a:r>
            <a:r>
              <a:rPr lang="en-IN" dirty="0"/>
              <a:t> between control plane components to within a single cluster. </a:t>
            </a:r>
          </a:p>
          <a:p>
            <a:pPr marL="457200" indent="-457200">
              <a:buAutoNum type="arabicPeriod"/>
            </a:pPr>
            <a:r>
              <a:rPr lang="en-IN" dirty="0"/>
              <a:t>Control plane components for a EKS cluster </a:t>
            </a:r>
            <a:r>
              <a:rPr lang="en-IN" dirty="0">
                <a:solidFill>
                  <a:srgbClr val="0070C0"/>
                </a:solidFill>
              </a:rPr>
              <a:t>cannot view or receive </a:t>
            </a:r>
            <a:r>
              <a:rPr lang="en-IN" dirty="0"/>
              <a:t>communication from other clusters or other AWS accounts, except as authorized with Kubernetes RBAC policies. </a:t>
            </a:r>
          </a:p>
          <a:p>
            <a:pPr marL="457200" indent="-457200">
              <a:buAutoNum type="arabicPeriod"/>
            </a:pPr>
            <a:r>
              <a:rPr lang="en-IN" dirty="0"/>
              <a:t>This </a:t>
            </a:r>
            <a:r>
              <a:rPr lang="en-IN" dirty="0">
                <a:solidFill>
                  <a:srgbClr val="0070C0"/>
                </a:solidFill>
              </a:rPr>
              <a:t>secure and highly-available configuration </a:t>
            </a:r>
            <a:r>
              <a:rPr lang="en-IN" dirty="0"/>
              <a:t>makes EKS reliable and recommended for </a:t>
            </a:r>
            <a:r>
              <a:rPr lang="en-IN" dirty="0">
                <a:solidFill>
                  <a:srgbClr val="FFFF00"/>
                </a:solidFill>
              </a:rPr>
              <a:t>production workloads.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5FBD4DF6-C27B-874F-B296-13417DAF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10174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18272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19D3D2-AE86-C14B-9AAF-90074D8930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4881-A614-6F49-97D2-BA145B48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384AF3-4699-1A4B-AC39-3B196F0F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D3133-B00B-2D49-A7F2-606D08DDC216}"/>
              </a:ext>
            </a:extLst>
          </p:cNvPr>
          <p:cNvSpPr txBox="1"/>
          <p:nvPr/>
        </p:nvSpPr>
        <p:spPr>
          <a:xfrm>
            <a:off x="1873406" y="1837837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Elastic Block Store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01AD5-0167-3D4C-98BE-3FAFCE207EEF}"/>
              </a:ext>
            </a:extLst>
          </p:cNvPr>
          <p:cNvSpPr txBox="1"/>
          <p:nvPr/>
        </p:nvSpPr>
        <p:spPr>
          <a:xfrm>
            <a:off x="1084550" y="54016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Volume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9EE2308-597F-6D41-9B2D-768297389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0552" y="4904415"/>
            <a:ext cx="469900" cy="4699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BF79E3E-97E5-D043-AD22-67B397BBE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58" y="1126637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5367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904FD6-126C-425F-9DB5-BDE201837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3F0AC-0251-4811-8244-72D7E032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8" y="-719197"/>
            <a:ext cx="12618720" cy="1188851"/>
          </a:xfrm>
        </p:spPr>
        <p:txBody>
          <a:bodyPr/>
          <a:lstStyle/>
          <a:p>
            <a:r>
              <a:rPr lang="en-IN" dirty="0"/>
              <a:t>Icons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4A1A6-CE46-4436-9E10-1CBDC4355314}"/>
              </a:ext>
            </a:extLst>
          </p:cNvPr>
          <p:cNvSpPr/>
          <p:nvPr/>
        </p:nvSpPr>
        <p:spPr>
          <a:xfrm>
            <a:off x="502341" y="434050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38A473-DE2A-4E6C-88D9-02E940052CDB}"/>
              </a:ext>
            </a:extLst>
          </p:cNvPr>
          <p:cNvCxnSpPr>
            <a:cxnSpLocks/>
          </p:cNvCxnSpPr>
          <p:nvPr/>
        </p:nvCxnSpPr>
        <p:spPr>
          <a:xfrm>
            <a:off x="699111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0284E-A1E1-46EE-A133-3E00D36B32A1}"/>
              </a:ext>
            </a:extLst>
          </p:cNvPr>
          <p:cNvCxnSpPr>
            <a:cxnSpLocks/>
          </p:cNvCxnSpPr>
          <p:nvPr/>
        </p:nvCxnSpPr>
        <p:spPr>
          <a:xfrm>
            <a:off x="8534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4C91D9-1260-4B05-A484-FE1961AB8BAC}"/>
              </a:ext>
            </a:extLst>
          </p:cNvPr>
          <p:cNvCxnSpPr>
            <a:cxnSpLocks/>
          </p:cNvCxnSpPr>
          <p:nvPr/>
        </p:nvCxnSpPr>
        <p:spPr>
          <a:xfrm>
            <a:off x="10058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BA11F9-8B51-459C-844D-57B0BAC26768}"/>
              </a:ext>
            </a:extLst>
          </p:cNvPr>
          <p:cNvCxnSpPr>
            <a:cxnSpLocks/>
          </p:cNvCxnSpPr>
          <p:nvPr/>
        </p:nvCxnSpPr>
        <p:spPr>
          <a:xfrm>
            <a:off x="11582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E56927-81AA-4EDD-A91E-F4C41952FDDF}"/>
              </a:ext>
            </a:extLst>
          </p:cNvPr>
          <p:cNvCxnSpPr>
            <a:cxnSpLocks/>
          </p:cNvCxnSpPr>
          <p:nvPr/>
        </p:nvCxnSpPr>
        <p:spPr>
          <a:xfrm>
            <a:off x="13106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E75FDD-7AFF-40D8-9B1F-E7A63D9976D1}"/>
              </a:ext>
            </a:extLst>
          </p:cNvPr>
          <p:cNvGrpSpPr/>
          <p:nvPr/>
        </p:nvGrpSpPr>
        <p:grpSpPr>
          <a:xfrm>
            <a:off x="11730170" y="130215"/>
            <a:ext cx="1006998" cy="827590"/>
            <a:chOff x="6668947" y="2681468"/>
            <a:chExt cx="1006998" cy="8275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7493BF-18DA-4BBB-A8FE-1A2A67399815}"/>
                </a:ext>
              </a:extLst>
            </p:cNvPr>
            <p:cNvSpPr/>
            <p:nvPr/>
          </p:nvSpPr>
          <p:spPr>
            <a:xfrm>
              <a:off x="6668947" y="2681468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A936E3-4783-4CD0-A13C-55E5D219DC54}"/>
                </a:ext>
              </a:extLst>
            </p:cNvPr>
            <p:cNvCxnSpPr>
              <a:cxnSpLocks/>
            </p:cNvCxnSpPr>
            <p:nvPr/>
          </p:nvCxnSpPr>
          <p:spPr>
            <a:xfrm>
              <a:off x="6865717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9F5CAA-DF2C-4C90-9BA1-769CE1CB2C82}"/>
                </a:ext>
              </a:extLst>
            </p:cNvPr>
            <p:cNvCxnSpPr>
              <a:cxnSpLocks/>
            </p:cNvCxnSpPr>
            <p:nvPr/>
          </p:nvCxnSpPr>
          <p:spPr>
            <a:xfrm>
              <a:off x="70200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CB3284-6773-4DAC-8383-6E28078C20D1}"/>
                </a:ext>
              </a:extLst>
            </p:cNvPr>
            <p:cNvCxnSpPr>
              <a:cxnSpLocks/>
            </p:cNvCxnSpPr>
            <p:nvPr/>
          </p:nvCxnSpPr>
          <p:spPr>
            <a:xfrm>
              <a:off x="71724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D98FE6-14B8-4FB3-B280-9A463D56E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248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81632B-D6F3-4AB5-AE53-7CEA651A6872}"/>
                </a:ext>
              </a:extLst>
            </p:cNvPr>
            <p:cNvCxnSpPr>
              <a:cxnSpLocks/>
            </p:cNvCxnSpPr>
            <p:nvPr/>
          </p:nvCxnSpPr>
          <p:spPr>
            <a:xfrm>
              <a:off x="74772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F22E456-F708-4D84-8058-36DC2E7E7F32}"/>
              </a:ext>
            </a:extLst>
          </p:cNvPr>
          <p:cNvSpPr txBox="1"/>
          <p:nvPr/>
        </p:nvSpPr>
        <p:spPr>
          <a:xfrm>
            <a:off x="6031856" y="143900"/>
            <a:ext cx="34724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C31E67-4824-468E-9B33-2E954CE5F511}"/>
              </a:ext>
            </a:extLst>
          </p:cNvPr>
          <p:cNvSpPr/>
          <p:nvPr/>
        </p:nvSpPr>
        <p:spPr>
          <a:xfrm>
            <a:off x="2091930" y="469654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E16299-22AC-4315-99B2-9ADDA4BF46DF}"/>
              </a:ext>
            </a:extLst>
          </p:cNvPr>
          <p:cNvCxnSpPr>
            <a:cxnSpLocks/>
          </p:cNvCxnSpPr>
          <p:nvPr/>
        </p:nvCxnSpPr>
        <p:spPr>
          <a:xfrm>
            <a:off x="2288700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4FEE06-BBE8-454A-9790-EC416E240066}"/>
              </a:ext>
            </a:extLst>
          </p:cNvPr>
          <p:cNvCxnSpPr>
            <a:cxnSpLocks/>
          </p:cNvCxnSpPr>
          <p:nvPr/>
        </p:nvCxnSpPr>
        <p:spPr>
          <a:xfrm>
            <a:off x="24430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B42387-1E9F-4414-94E0-D96B049126D5}"/>
              </a:ext>
            </a:extLst>
          </p:cNvPr>
          <p:cNvCxnSpPr>
            <a:cxnSpLocks/>
          </p:cNvCxnSpPr>
          <p:nvPr/>
        </p:nvCxnSpPr>
        <p:spPr>
          <a:xfrm>
            <a:off x="25954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41C7A5-DD9D-47C1-90D0-26389798533D}"/>
              </a:ext>
            </a:extLst>
          </p:cNvPr>
          <p:cNvCxnSpPr>
            <a:cxnSpLocks/>
          </p:cNvCxnSpPr>
          <p:nvPr/>
        </p:nvCxnSpPr>
        <p:spPr>
          <a:xfrm>
            <a:off x="27478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FEFFDA-DEFB-4D82-BE21-1A390D8DD9C4}"/>
              </a:ext>
            </a:extLst>
          </p:cNvPr>
          <p:cNvCxnSpPr>
            <a:cxnSpLocks/>
          </p:cNvCxnSpPr>
          <p:nvPr/>
        </p:nvCxnSpPr>
        <p:spPr>
          <a:xfrm>
            <a:off x="29002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9FA94B-6D2C-4576-B3EF-3F99DCACA766}"/>
              </a:ext>
            </a:extLst>
          </p:cNvPr>
          <p:cNvCxnSpPr/>
          <p:nvPr/>
        </p:nvCxnSpPr>
        <p:spPr>
          <a:xfrm>
            <a:off x="1974254" y="361624"/>
            <a:ext cx="1250066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882604-210B-4201-A928-2D1A37542CAC}"/>
              </a:ext>
            </a:extLst>
          </p:cNvPr>
          <p:cNvCxnSpPr>
            <a:cxnSpLocks/>
          </p:cNvCxnSpPr>
          <p:nvPr/>
        </p:nvCxnSpPr>
        <p:spPr>
          <a:xfrm flipV="1">
            <a:off x="2040810" y="361624"/>
            <a:ext cx="1183510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4C9AB7B-7C05-495A-AD3E-38436B61AA30}"/>
              </a:ext>
            </a:extLst>
          </p:cNvPr>
          <p:cNvGrpSpPr/>
          <p:nvPr/>
        </p:nvGrpSpPr>
        <p:grpSpPr>
          <a:xfrm>
            <a:off x="13121061" y="130215"/>
            <a:ext cx="1006998" cy="827590"/>
            <a:chOff x="853440" y="4579716"/>
            <a:chExt cx="1006998" cy="82759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C3A1FAA-8D18-4B3F-A914-FBC18A6DA72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E7BFB6-D249-4C4B-8AB4-6D70EE36F49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4DD114-F486-4B92-B0C4-488AC67EAD3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CFAB276-49AD-4C52-A628-FFF2E7535CA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C2D6784-4010-4469-B76D-F740F67F85D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1AC4AD-C8EF-4709-8F3A-390BD8FE07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DDBB885-E1D4-4FF5-9A13-94101F0C7B0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5988933-5BE7-48D9-8822-2E8EF8768147}"/>
              </a:ext>
            </a:extLst>
          </p:cNvPr>
          <p:cNvGrpSpPr/>
          <p:nvPr/>
        </p:nvGrpSpPr>
        <p:grpSpPr>
          <a:xfrm>
            <a:off x="10215816" y="14078"/>
            <a:ext cx="1250066" cy="1030147"/>
            <a:chOff x="698628" y="4440514"/>
            <a:chExt cx="1250066" cy="103014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CC7A5F1-8522-49AE-B072-6DE01EA3EA1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7DF3A79-2479-47D5-9A3A-ECCF7C871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FCCE87C-1F26-4A00-9C80-76E58BE3230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51AF40E-FD03-4172-942D-AD61B2A372F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3E10F6D-F437-476F-BFAB-ABF1E28BDBA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B6279B0-20B1-4A96-81E1-4751851A1A4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FFEFD71-ACAE-4E8C-9E71-3AD3CAFB022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C52C30-400E-4977-8814-2633FEE59587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9C62A1A-9645-4635-9B14-68E224647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18DC94B-852D-40F7-8ABB-16006BC883AE}"/>
              </a:ext>
            </a:extLst>
          </p:cNvPr>
          <p:cNvGrpSpPr/>
          <p:nvPr/>
        </p:nvGrpSpPr>
        <p:grpSpPr>
          <a:xfrm>
            <a:off x="8705999" y="52001"/>
            <a:ext cx="1250066" cy="1030147"/>
            <a:chOff x="9246244" y="1757423"/>
            <a:chExt cx="1250066" cy="103014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C299ADA-5CF5-462F-A503-229129E7BFC1}"/>
                </a:ext>
              </a:extLst>
            </p:cNvPr>
            <p:cNvSpPr/>
            <p:nvPr/>
          </p:nvSpPr>
          <p:spPr>
            <a:xfrm>
              <a:off x="9363920" y="1865453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EC25F38-DA6A-41FE-A3C6-E93A14BFF274}"/>
                </a:ext>
              </a:extLst>
            </p:cNvPr>
            <p:cNvCxnSpPr>
              <a:cxnSpLocks/>
            </p:cNvCxnSpPr>
            <p:nvPr/>
          </p:nvCxnSpPr>
          <p:spPr>
            <a:xfrm>
              <a:off x="9560690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2FA05F2-0437-42D2-B3C6-71882F09E430}"/>
                </a:ext>
              </a:extLst>
            </p:cNvPr>
            <p:cNvCxnSpPr>
              <a:cxnSpLocks/>
            </p:cNvCxnSpPr>
            <p:nvPr/>
          </p:nvCxnSpPr>
          <p:spPr>
            <a:xfrm>
              <a:off x="97150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3F84F0-CCA0-45D5-95CC-6D012B9AD1ED}"/>
                </a:ext>
              </a:extLst>
            </p:cNvPr>
            <p:cNvCxnSpPr>
              <a:cxnSpLocks/>
            </p:cNvCxnSpPr>
            <p:nvPr/>
          </p:nvCxnSpPr>
          <p:spPr>
            <a:xfrm>
              <a:off x="98674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79E6CA-288B-4CF0-89B3-278882EBD0F7}"/>
                </a:ext>
              </a:extLst>
            </p:cNvPr>
            <p:cNvCxnSpPr>
              <a:cxnSpLocks/>
            </p:cNvCxnSpPr>
            <p:nvPr/>
          </p:nvCxnSpPr>
          <p:spPr>
            <a:xfrm>
              <a:off x="100198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97C5BC4-7F7C-486E-8826-70DC217BA0F1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2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6A174F1-5227-4BE1-859E-F109D33714F8}"/>
                </a:ext>
              </a:extLst>
            </p:cNvPr>
            <p:cNvCxnSpPr/>
            <p:nvPr/>
          </p:nvCxnSpPr>
          <p:spPr>
            <a:xfrm>
              <a:off x="9246244" y="1757423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4FF3881-3BC1-4A5A-8F90-00249B8DC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2800" y="1757423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A60ADD9-906F-4730-A17D-107510A0E63B}"/>
              </a:ext>
            </a:extLst>
          </p:cNvPr>
          <p:cNvSpPr txBox="1"/>
          <p:nvPr/>
        </p:nvSpPr>
        <p:spPr>
          <a:xfrm>
            <a:off x="6547321" y="159339"/>
            <a:ext cx="406079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H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0DBF8D-9272-4C93-8159-313EA1DB7563}"/>
              </a:ext>
            </a:extLst>
          </p:cNvPr>
          <p:cNvGrpSpPr/>
          <p:nvPr/>
        </p:nvGrpSpPr>
        <p:grpSpPr>
          <a:xfrm>
            <a:off x="13164947" y="1292088"/>
            <a:ext cx="1006998" cy="827590"/>
            <a:chOff x="5318084" y="2957814"/>
            <a:chExt cx="1006998" cy="82759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BEC20BD-E65D-45E4-B4E9-10ED358745FF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2F13984-723D-4D50-A0F9-71B719CA3B0D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B98151E-4F20-4431-B14E-9A52A831DCE3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781C65D-7915-428C-8716-BBCEDAC79DFC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8C099B8-DC32-4E0C-9F09-F59421551B3B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736E43-74B2-4938-B23C-11C87704645C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625FB56-7596-4D67-B6F3-E2916D99642D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8C49244B-A697-4DD3-9064-554F4AD88B4E}"/>
              </a:ext>
            </a:extLst>
          </p:cNvPr>
          <p:cNvSpPr txBox="1"/>
          <p:nvPr/>
        </p:nvSpPr>
        <p:spPr>
          <a:xfrm>
            <a:off x="5591536" y="143900"/>
            <a:ext cx="34724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B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F860771-ADF8-46B6-B912-9BF268CF75B0}"/>
              </a:ext>
            </a:extLst>
          </p:cNvPr>
          <p:cNvGrpSpPr/>
          <p:nvPr/>
        </p:nvGrpSpPr>
        <p:grpSpPr>
          <a:xfrm>
            <a:off x="11813120" y="1306441"/>
            <a:ext cx="1006998" cy="827590"/>
            <a:chOff x="2217322" y="4152694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505428-D783-44E8-B8EF-764CDF37086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BBCE700-0682-46EB-AB5F-D2817422183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2FD6DEC-C828-46FA-83FD-0904EECC690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5683D54-F672-4861-8C89-3C16BD5AFD2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3616BC4-16EC-4285-A6C0-9305DCD7E48D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4B3B5C0-43E6-43DE-9E6E-A3144C210E72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33FB664-8DF3-4F83-8D6E-7362B11F88FE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19D69A64-94A8-4642-9667-79DC01D43B60}"/>
              </a:ext>
            </a:extLst>
          </p:cNvPr>
          <p:cNvSpPr txBox="1"/>
          <p:nvPr/>
        </p:nvSpPr>
        <p:spPr>
          <a:xfrm>
            <a:off x="4993512" y="144491"/>
            <a:ext cx="34724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B371E7D-27EA-4F0B-8ABE-ACFBE67049CC}"/>
              </a:ext>
            </a:extLst>
          </p:cNvPr>
          <p:cNvGrpSpPr/>
          <p:nvPr/>
        </p:nvGrpSpPr>
        <p:grpSpPr>
          <a:xfrm>
            <a:off x="10512898" y="1330181"/>
            <a:ext cx="1006998" cy="827590"/>
            <a:chOff x="4434261" y="3673834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4F9442C-F108-4EA3-B6F0-EDE3BBD48DF3}"/>
                </a:ext>
              </a:extLst>
            </p:cNvPr>
            <p:cNvSpPr/>
            <p:nvPr/>
          </p:nvSpPr>
          <p:spPr>
            <a:xfrm>
              <a:off x="4434261" y="367383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B611FF-B687-4081-84CB-654D39E42C4C}"/>
                </a:ext>
              </a:extLst>
            </p:cNvPr>
            <p:cNvCxnSpPr>
              <a:cxnSpLocks/>
            </p:cNvCxnSpPr>
            <p:nvPr/>
          </p:nvCxnSpPr>
          <p:spPr>
            <a:xfrm>
              <a:off x="4631031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6BC60FB-BB7C-4534-90D5-55F454E2785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3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CD7B9F2-41C3-4579-B64E-10AE06D48F8A}"/>
                </a:ext>
              </a:extLst>
            </p:cNvPr>
            <p:cNvCxnSpPr>
              <a:cxnSpLocks/>
            </p:cNvCxnSpPr>
            <p:nvPr/>
          </p:nvCxnSpPr>
          <p:spPr>
            <a:xfrm>
              <a:off x="49377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7D22F60-7E53-4857-9227-D4EA6854A138}"/>
                </a:ext>
              </a:extLst>
            </p:cNvPr>
            <p:cNvCxnSpPr>
              <a:cxnSpLocks/>
            </p:cNvCxnSpPr>
            <p:nvPr/>
          </p:nvCxnSpPr>
          <p:spPr>
            <a:xfrm>
              <a:off x="50901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07E89B1-1407-49D0-BAAE-951AFCBBFAA3}"/>
                </a:ext>
              </a:extLst>
            </p:cNvPr>
            <p:cNvCxnSpPr>
              <a:cxnSpLocks/>
            </p:cNvCxnSpPr>
            <p:nvPr/>
          </p:nvCxnSpPr>
          <p:spPr>
            <a:xfrm>
              <a:off x="52425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EC41825-3EFF-44BA-B73F-9D0DA0895F7D}"/>
                </a:ext>
              </a:extLst>
            </p:cNvPr>
            <p:cNvSpPr txBox="1"/>
            <p:nvPr/>
          </p:nvSpPr>
          <p:spPr>
            <a:xfrm>
              <a:off x="4742920" y="3901259"/>
              <a:ext cx="347240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30191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082412" y="2312313"/>
            <a:ext cx="12618720" cy="460672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81A15-EBF4-4724-AF03-2ADB07C01147}"/>
              </a:ext>
            </a:extLst>
          </p:cNvPr>
          <p:cNvSpPr/>
          <p:nvPr/>
        </p:nvSpPr>
        <p:spPr>
          <a:xfrm>
            <a:off x="1536140" y="3006794"/>
            <a:ext cx="4838218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72B5D-7E6C-4FD4-A0FA-4390205AF623}"/>
              </a:ext>
            </a:extLst>
          </p:cNvPr>
          <p:cNvSpPr/>
          <p:nvPr/>
        </p:nvSpPr>
        <p:spPr>
          <a:xfrm>
            <a:off x="2057001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44C832-7E2D-4097-83DC-47E123EAA726}"/>
              </a:ext>
            </a:extLst>
          </p:cNvPr>
          <p:cNvSpPr txBox="1"/>
          <p:nvPr/>
        </p:nvSpPr>
        <p:spPr>
          <a:xfrm>
            <a:off x="2533195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9486B1-F66F-4A44-AC4A-E36480F40298}"/>
              </a:ext>
            </a:extLst>
          </p:cNvPr>
          <p:cNvSpPr/>
          <p:nvPr/>
        </p:nvSpPr>
        <p:spPr>
          <a:xfrm>
            <a:off x="4128869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278B90-39EB-4732-A6CE-BFC7F267C9F3}"/>
              </a:ext>
            </a:extLst>
          </p:cNvPr>
          <p:cNvSpPr txBox="1"/>
          <p:nvPr/>
        </p:nvSpPr>
        <p:spPr>
          <a:xfrm>
            <a:off x="4605063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6846397" y="3006794"/>
            <a:ext cx="6358953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7367258" y="3492931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8637579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9737549" y="546957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11024486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11500680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94985" y="649972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EC16613-6A4F-4BE3-A774-58B961EF4377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7255EE2-2C96-429C-969B-3A5A62BF759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9C843B4-B6DE-405C-AF67-6FB619CE436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2919900-3778-4F88-90BC-BA739A58DC8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90EA51E-39F7-49A4-9C6C-E1C74748596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794D4C6-6041-4F49-A371-2B84D974B2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98E2472-975D-4EAA-A03F-3B510924CB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90EBD2B-D944-4FF4-8B7A-0110B90AF68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50F4F0D-3F08-49AA-A4A1-F8AC4EE74532}"/>
              </a:ext>
            </a:extLst>
          </p:cNvPr>
          <p:cNvGrpSpPr/>
          <p:nvPr/>
        </p:nvGrpSpPr>
        <p:grpSpPr>
          <a:xfrm>
            <a:off x="4470322" y="3855871"/>
            <a:ext cx="1006998" cy="82759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03BD5D9-D153-4EC4-8994-187477E8FC1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136B3E1-937A-460A-8BF9-68ABDB2697C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849EAE-2AD9-421A-8EBC-55B11D74EF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CAA9BBA-88D2-418C-95A3-1406D3E1AA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5B865EA-77FB-492A-BC0D-D634615D3C5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EF39CE-0D2A-4E36-85CF-2477416492B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1D6EFA-94A9-44FB-A9C2-46520605589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7572198" y="3851050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11365939" y="3853944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9F15271-E2A1-4F9E-BE52-A37052A5C4DD}"/>
              </a:ext>
            </a:extLst>
          </p:cNvPr>
          <p:cNvGrpSpPr/>
          <p:nvPr/>
        </p:nvGrpSpPr>
        <p:grpSpPr>
          <a:xfrm>
            <a:off x="9112516" y="3733288"/>
            <a:ext cx="1250066" cy="1030147"/>
            <a:chOff x="698628" y="4440514"/>
            <a:chExt cx="1250066" cy="103014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9B3CBCF-5DAD-4695-88F2-D4BFC141C0B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9B3CF57-0470-4D2F-8010-3C83C1F17E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CB49130-63D7-4FE2-907F-105D94FF8A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CEEFC49-50DA-425E-8DA6-D60132BF883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ED00DE-93EA-4056-95D6-A42537A5E4F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5228D91-0640-4001-AED7-2AD0800E828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E106F5-9243-469C-B4ED-D8402C3126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26BA604-5EF7-4624-96DA-45BD4CA38BFA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2998589-AFA7-4A68-9DA8-DB2596388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72437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7212185" cy="5590922"/>
          </a:xfrm>
        </p:spPr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63220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Load Balancing &amp;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1005841" y="1416663"/>
            <a:ext cx="13452708" cy="613046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1427779" y="2606566"/>
            <a:ext cx="4174235" cy="4046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DDCC5-D4E6-4D9B-B3BB-2FDEABF933FA}"/>
              </a:ext>
            </a:extLst>
          </p:cNvPr>
          <p:cNvSpPr/>
          <p:nvPr/>
        </p:nvSpPr>
        <p:spPr>
          <a:xfrm>
            <a:off x="1723610" y="370132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2E226-A950-433D-8C5B-7D3A0D9DF03C}"/>
              </a:ext>
            </a:extLst>
          </p:cNvPr>
          <p:cNvSpPr txBox="1"/>
          <p:nvPr/>
        </p:nvSpPr>
        <p:spPr>
          <a:xfrm>
            <a:off x="2231766" y="496562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2922981" y="622233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9734474" y="707784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BE3668-7D14-44AF-9912-FFEF6B4AAE77}"/>
              </a:ext>
            </a:extLst>
          </p:cNvPr>
          <p:cNvGrpSpPr/>
          <p:nvPr/>
        </p:nvGrpSpPr>
        <p:grpSpPr>
          <a:xfrm>
            <a:off x="2034996" y="4042963"/>
            <a:ext cx="1006998" cy="827590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0D3B55-8925-4D21-9112-23637C4E7FA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BE16F3-9152-4428-B77F-C8787CD7C72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6C3141-F062-4830-BC98-8A1C489E496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41525B-5306-4857-AE9A-6526024C89F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DBF012-487A-44D5-BE66-6422B75D198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2EE46C-8A27-46BA-BBE9-4853313C927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B46F78-8539-4956-812B-A903CFD3FA8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84EC257-A4DE-4D5A-BF6C-844601393028}"/>
              </a:ext>
            </a:extLst>
          </p:cNvPr>
          <p:cNvSpPr/>
          <p:nvPr/>
        </p:nvSpPr>
        <p:spPr>
          <a:xfrm>
            <a:off x="3638938" y="371183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563D02-116A-4B5C-8D58-FD473567D685}"/>
              </a:ext>
            </a:extLst>
          </p:cNvPr>
          <p:cNvSpPr txBox="1"/>
          <p:nvPr/>
        </p:nvSpPr>
        <p:spPr>
          <a:xfrm>
            <a:off x="4147094" y="497613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9B3407-A0D4-4228-9BFF-06D906EF159E}"/>
              </a:ext>
            </a:extLst>
          </p:cNvPr>
          <p:cNvGrpSpPr/>
          <p:nvPr/>
        </p:nvGrpSpPr>
        <p:grpSpPr>
          <a:xfrm>
            <a:off x="3950324" y="4053473"/>
            <a:ext cx="1006998" cy="827590"/>
            <a:chOff x="853440" y="4579716"/>
            <a:chExt cx="1006998" cy="8275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533334-CDAA-4DB3-9E22-A3FD4B7A149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6146D9-5708-4FDF-8C24-68FB23FF0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4912EF-D05B-4EB8-9807-1DC4E493F5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13B389-8B0B-4ECE-82CF-41203F1B250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7A2E06C-F45E-4406-8187-8494C779E5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AE9E037-28F5-4537-B500-E5A6660210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EA9C47-90CE-4545-8E91-0E15E424BD0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6302170" y="2606565"/>
            <a:ext cx="4174235" cy="40464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84ED24-0F9C-4CB8-B9C2-868467D78286}"/>
              </a:ext>
            </a:extLst>
          </p:cNvPr>
          <p:cNvSpPr/>
          <p:nvPr/>
        </p:nvSpPr>
        <p:spPr>
          <a:xfrm>
            <a:off x="6598001" y="369679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E7ACDB-B47D-4B5A-9786-B6D90B9364F5}"/>
              </a:ext>
            </a:extLst>
          </p:cNvPr>
          <p:cNvSpPr txBox="1"/>
          <p:nvPr/>
        </p:nvSpPr>
        <p:spPr>
          <a:xfrm>
            <a:off x="7106157" y="496109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8081683" y="61927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08810A-B574-49E6-A7D8-8AAF2938D891}"/>
              </a:ext>
            </a:extLst>
          </p:cNvPr>
          <p:cNvGrpSpPr/>
          <p:nvPr/>
        </p:nvGrpSpPr>
        <p:grpSpPr>
          <a:xfrm>
            <a:off x="6909387" y="4038433"/>
            <a:ext cx="1006998" cy="827590"/>
            <a:chOff x="853440" y="4579716"/>
            <a:chExt cx="1006998" cy="82759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C540A5-8106-496B-98C2-CC7049D1C6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AFD204D-D1AF-4CDB-B519-0EA28D3955E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F751167-E11D-4A36-983E-8D50ABF3995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8DEDFA-CAD3-440B-B23F-AC637D699F8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7EEE6EB-2584-4962-9D81-8D708864ADC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F54E34-3262-4E00-9258-64428D35848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4614FC-8026-4435-999B-EBB96A1DEDF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21F9B04-699B-4251-8BCA-5DC7DB467B16}"/>
              </a:ext>
            </a:extLst>
          </p:cNvPr>
          <p:cNvSpPr/>
          <p:nvPr/>
        </p:nvSpPr>
        <p:spPr>
          <a:xfrm>
            <a:off x="8513329" y="370730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8A3F0F5-4126-4ED7-9558-6B8B37599CA1}"/>
              </a:ext>
            </a:extLst>
          </p:cNvPr>
          <p:cNvSpPr txBox="1"/>
          <p:nvPr/>
        </p:nvSpPr>
        <p:spPr>
          <a:xfrm>
            <a:off x="9021485" y="497160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4890317-BCB6-4BCA-B3E8-38A5892EDB6F}"/>
              </a:ext>
            </a:extLst>
          </p:cNvPr>
          <p:cNvGrpSpPr/>
          <p:nvPr/>
        </p:nvGrpSpPr>
        <p:grpSpPr>
          <a:xfrm>
            <a:off x="8824715" y="4048943"/>
            <a:ext cx="1006998" cy="827590"/>
            <a:chOff x="853440" y="4579716"/>
            <a:chExt cx="1006998" cy="82759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5A417A2-7016-4FFE-ACBC-0667985D3A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53EA97F-D892-4C81-A80F-C02C4083F53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D02CB75-35F3-4A43-B9C8-27937E033D0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4B2156-3DDA-4BCA-A55D-608AC2C8A76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DDE557-794B-42E6-A07C-B517CDD0ABA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1C0E69-ADAC-46A6-A75D-9A508FBEBA0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D6CEF4-5793-47EA-82E2-1F3DAAA759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9553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1" y="4733654"/>
            <a:ext cx="8288971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5270244" y="66826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46011" y="708755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00" y="858678"/>
            <a:ext cx="7134318" cy="211498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6427579" y="4992593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769790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6632519" y="5350712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8172837" y="5232950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10419510" y="4733654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10850742" y="670853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7449990" y="811075"/>
            <a:ext cx="7134318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 short, 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46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42" grpId="0" animBg="1"/>
      <p:bldP spid="143" grpId="0"/>
      <p:bldP spid="174" grpId="0" animBg="1"/>
      <p:bldP spid="175" grpId="0"/>
      <p:bldP spid="184" grpId="0" animBg="1"/>
      <p:bldP spid="185" grpId="0" animBg="1"/>
      <p:bldP spid="186" grpId="0"/>
      <p:bldP spid="204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</p:spTree>
    <p:extLst>
      <p:ext uri="{BB962C8B-B14F-4D97-AF65-F5344CB8AC3E}">
        <p14:creationId xmlns:p14="http://schemas.microsoft.com/office/powerpoint/2010/main" val="109224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23" grpId="0" animBg="1"/>
      <p:bldP spid="24" grpId="0"/>
      <p:bldP spid="53" grpId="0"/>
      <p:bldP spid="54" grpId="0"/>
      <p:bldP spid="79" grpId="0" animBg="1"/>
      <p:bldP spid="80" grpId="0" animBg="1"/>
      <p:bldP spid="81" grpId="0" animBg="1"/>
      <p:bldP spid="82" grpId="0" animBg="1"/>
      <p:bldP spid="83" grpId="0"/>
      <p:bldP spid="92" grpId="0" animBg="1"/>
      <p:bldP spid="93" grpId="0"/>
      <p:bldP spid="102" grpId="0"/>
      <p:bldP spid="103" grpId="0"/>
      <p:bldP spid="104" grpId="0" animBg="1"/>
      <p:bldP spid="129" grpId="0" animBg="1"/>
      <p:bldP spid="2063" grpId="0" animBg="1"/>
      <p:bldP spid="2064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159405" y="887536"/>
            <a:ext cx="8396868" cy="6742161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193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447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5462342" y="334538"/>
            <a:ext cx="875546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6446942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6672841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6876228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7316314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7187614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9324622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9793242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9636008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9374093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8635897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6446941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6466495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6692394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6895781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7335867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9281547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9750167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9350783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8558414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6466494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7126517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9522494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2867622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11710268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12178888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11951215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11773016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12241636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12084402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11765469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4905054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10143377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10063776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10048536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5400000">
            <a:off x="4208271" y="5535106"/>
            <a:ext cx="3248543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93CC542-A12A-034D-838D-C38F4F1D0526}"/>
              </a:ext>
            </a:extLst>
          </p:cNvPr>
          <p:cNvSpPr/>
          <p:nvPr/>
        </p:nvSpPr>
        <p:spPr>
          <a:xfrm>
            <a:off x="343043" y="5870727"/>
            <a:ext cx="2196888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212" name="Graphic 211">
            <a:extLst>
              <a:ext uri="{FF2B5EF4-FFF2-40B4-BE49-F238E27FC236}">
                <a16:creationId xmlns:a16="http://schemas.microsoft.com/office/drawing/2014/main" id="{DA76F2AD-D2D2-604E-B2CB-57D149557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042" y="5870727"/>
            <a:ext cx="277535" cy="277535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0C9DD08D-546D-D94B-8D32-AB0CB1D3566F}"/>
              </a:ext>
            </a:extLst>
          </p:cNvPr>
          <p:cNvSpPr txBox="1"/>
          <p:nvPr/>
        </p:nvSpPr>
        <p:spPr>
          <a:xfrm>
            <a:off x="216750" y="704267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Database</a:t>
            </a: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6F41E56D-EF79-CA4F-ADBD-1F1C6B7D2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706" y="625801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3517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FB5996-6A9E-C44E-BF54-7D47235717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CE8A-589F-8749-A280-8E212EB9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74605C-C14B-834E-A9F2-16D98C87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FB9E4-2792-A842-95C8-E49D6A65CAE9}"/>
              </a:ext>
            </a:extLst>
          </p:cNvPr>
          <p:cNvSpPr/>
          <p:nvPr/>
        </p:nvSpPr>
        <p:spPr>
          <a:xfrm>
            <a:off x="2116476" y="3708971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5D4E7-09B9-F14E-B3FE-D099BAC095E4}"/>
              </a:ext>
            </a:extLst>
          </p:cNvPr>
          <p:cNvSpPr txBox="1"/>
          <p:nvPr/>
        </p:nvSpPr>
        <p:spPr>
          <a:xfrm>
            <a:off x="2564125" y="4655453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19B0A3-1818-6F45-A905-B95E14C309DF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4B54C0-FFC0-8D4C-8AE7-C4284F4F62F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B5491E-86F7-6942-9397-8658A81DAF7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6F4DE8A-0A6B-D643-8FED-41060CB3B7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4E40B4-BAAF-344E-A27C-C338E2BDD3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7B28046-43B1-3243-BCF3-5C4861726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7F8F17-0586-0B4D-BC82-DF830D6F445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1C2F37-9E82-8048-B0C5-73954238627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F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7C74C7-497F-2D4F-AF2F-EEBB319A9C28}"/>
              </a:ext>
            </a:extLst>
          </p:cNvPr>
          <p:cNvSpPr/>
          <p:nvPr/>
        </p:nvSpPr>
        <p:spPr>
          <a:xfrm>
            <a:off x="4119938" y="3464222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705B19-F4CB-EC44-A071-2FC3B2B0F4EC}"/>
              </a:ext>
            </a:extLst>
          </p:cNvPr>
          <p:cNvSpPr/>
          <p:nvPr/>
        </p:nvSpPr>
        <p:spPr>
          <a:xfrm>
            <a:off x="4378298" y="3641948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A2410F-D25E-0F46-9BA6-A9EAC77F45C3}"/>
              </a:ext>
            </a:extLst>
          </p:cNvPr>
          <p:cNvSpPr txBox="1"/>
          <p:nvPr/>
        </p:nvSpPr>
        <p:spPr>
          <a:xfrm>
            <a:off x="4836221" y="4567882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790935-2C86-EC45-BF71-17DD8461F6CA}"/>
              </a:ext>
            </a:extLst>
          </p:cNvPr>
          <p:cNvGrpSpPr/>
          <p:nvPr/>
        </p:nvGrpSpPr>
        <p:grpSpPr>
          <a:xfrm>
            <a:off x="4629219" y="3795063"/>
            <a:ext cx="1006998" cy="827590"/>
            <a:chOff x="853440" y="4579716"/>
            <a:chExt cx="1006998" cy="82759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7169FE-EFC7-3944-942E-A51DF1DD8C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77D400D-55CB-D243-9A02-6774B0B9792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4622FA-C598-C84B-83A2-58AEF889A04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F80234-6208-A84D-9CD5-E4C304976B9C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688190-475E-9744-9362-79C89661730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1FFCE1-FB11-B847-AB1B-8074E093BB5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0EB0CE-13D7-B048-ADE7-9089DF955D0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F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55DD2F9-8AE3-184B-BDB3-359368454642}"/>
              </a:ext>
            </a:extLst>
          </p:cNvPr>
          <p:cNvSpPr txBox="1"/>
          <p:nvPr/>
        </p:nvSpPr>
        <p:spPr>
          <a:xfrm>
            <a:off x="4580687" y="4797078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B2E780-5DAE-AE4D-BDB4-27CF66EF6B7F}"/>
              </a:ext>
            </a:extLst>
          </p:cNvPr>
          <p:cNvSpPr/>
          <p:nvPr/>
        </p:nvSpPr>
        <p:spPr>
          <a:xfrm>
            <a:off x="6791281" y="1731195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260640-893B-AF44-9005-82E534D7456D}"/>
              </a:ext>
            </a:extLst>
          </p:cNvPr>
          <p:cNvSpPr/>
          <p:nvPr/>
        </p:nvSpPr>
        <p:spPr>
          <a:xfrm>
            <a:off x="7078830" y="1944299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0B7E72-FCA3-274E-BB3C-DD5EB7210FFF}"/>
              </a:ext>
            </a:extLst>
          </p:cNvPr>
          <p:cNvSpPr/>
          <p:nvPr/>
        </p:nvSpPr>
        <p:spPr>
          <a:xfrm>
            <a:off x="7337190" y="2122025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2F9E28-1FA9-A64E-9A47-2B898999F5E3}"/>
              </a:ext>
            </a:extLst>
          </p:cNvPr>
          <p:cNvSpPr txBox="1"/>
          <p:nvPr/>
        </p:nvSpPr>
        <p:spPr>
          <a:xfrm>
            <a:off x="7795113" y="3047959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AC0725-8D93-8640-8F6A-01F76BC317CB}"/>
              </a:ext>
            </a:extLst>
          </p:cNvPr>
          <p:cNvGrpSpPr/>
          <p:nvPr/>
        </p:nvGrpSpPr>
        <p:grpSpPr>
          <a:xfrm>
            <a:off x="7588111" y="2275140"/>
            <a:ext cx="1006998" cy="827590"/>
            <a:chOff x="853440" y="4579716"/>
            <a:chExt cx="1006998" cy="8275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0DA1640-75D1-6740-82F1-B012993A60E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6EA665-DB3B-014A-B550-678AA06EC5D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2BBA387-0116-684E-B78A-D0DF7AA945A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7155A5-6B54-E649-8C91-456051860E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6897DB7-4849-6C47-9A61-AA7535BAA85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89BBF71-CBB8-5F45-87B7-4F6D2AD9C0F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9104DC-8562-7A4F-A8B9-5C4382414BD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B9C717D-C81A-A84A-B7FE-C14EB4A7F085}"/>
              </a:ext>
            </a:extLst>
          </p:cNvPr>
          <p:cNvSpPr txBox="1"/>
          <p:nvPr/>
        </p:nvSpPr>
        <p:spPr>
          <a:xfrm>
            <a:off x="7539579" y="3277155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1042E0-54B9-D140-AC7E-C457581E7C2E}"/>
              </a:ext>
            </a:extLst>
          </p:cNvPr>
          <p:cNvSpPr txBox="1"/>
          <p:nvPr/>
        </p:nvSpPr>
        <p:spPr>
          <a:xfrm>
            <a:off x="7435002" y="351996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B018C6-9599-274F-BE4F-DF9E3C5601F0}"/>
              </a:ext>
            </a:extLst>
          </p:cNvPr>
          <p:cNvSpPr/>
          <p:nvPr/>
        </p:nvSpPr>
        <p:spPr>
          <a:xfrm>
            <a:off x="6791278" y="4257860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B26763-B807-FC48-A41A-BDA928D1FEC5}"/>
              </a:ext>
            </a:extLst>
          </p:cNvPr>
          <p:cNvSpPr/>
          <p:nvPr/>
        </p:nvSpPr>
        <p:spPr>
          <a:xfrm>
            <a:off x="7078827" y="4470964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D0C08F-4DBD-2247-860F-549CD1F309CE}"/>
              </a:ext>
            </a:extLst>
          </p:cNvPr>
          <p:cNvSpPr/>
          <p:nvPr/>
        </p:nvSpPr>
        <p:spPr>
          <a:xfrm>
            <a:off x="7337187" y="4648690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CF209C-5D68-A844-A782-3FB29A8D6131}"/>
              </a:ext>
            </a:extLst>
          </p:cNvPr>
          <p:cNvSpPr txBox="1"/>
          <p:nvPr/>
        </p:nvSpPr>
        <p:spPr>
          <a:xfrm>
            <a:off x="7795110" y="5574624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4701553-CF0E-A548-8A79-9A1200B34C86}"/>
              </a:ext>
            </a:extLst>
          </p:cNvPr>
          <p:cNvGrpSpPr/>
          <p:nvPr/>
        </p:nvGrpSpPr>
        <p:grpSpPr>
          <a:xfrm>
            <a:off x="7588108" y="4801805"/>
            <a:ext cx="1006998" cy="827590"/>
            <a:chOff x="853440" y="4579716"/>
            <a:chExt cx="1006998" cy="82759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0B095A4-EE5F-F844-B625-5C2B81A0322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D35E6F4-5B8F-0245-922F-379C85656A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FFE96F-F18C-C748-9FA3-E158B699622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860C11D-B661-CB4E-8B14-2DDB302730B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25E8D84-4E54-904E-8A29-6806102D49E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5BBC4AD-EAD3-2448-9D29-A465C29EBA7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7B04798-0708-4D43-9010-E8509C45110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BB97F9D-43A9-1C4B-BEE5-83BD2B8B25A0}"/>
              </a:ext>
            </a:extLst>
          </p:cNvPr>
          <p:cNvSpPr txBox="1"/>
          <p:nvPr/>
        </p:nvSpPr>
        <p:spPr>
          <a:xfrm>
            <a:off x="7539576" y="5803820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D599C9-D8D6-C840-A427-65D170FE928A}"/>
              </a:ext>
            </a:extLst>
          </p:cNvPr>
          <p:cNvSpPr/>
          <p:nvPr/>
        </p:nvSpPr>
        <p:spPr>
          <a:xfrm>
            <a:off x="6791279" y="3864258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8CA95E-2C88-4E40-BBBA-6D42F68E6D16}"/>
              </a:ext>
            </a:extLst>
          </p:cNvPr>
          <p:cNvSpPr/>
          <p:nvPr/>
        </p:nvSpPr>
        <p:spPr>
          <a:xfrm>
            <a:off x="6791279" y="1374898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06C76D-A63A-AC48-80B3-1C4A85D89EE2}"/>
              </a:ext>
            </a:extLst>
          </p:cNvPr>
          <p:cNvSpPr txBox="1"/>
          <p:nvPr/>
        </p:nvSpPr>
        <p:spPr>
          <a:xfrm>
            <a:off x="7389478" y="6022231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85820303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344613-DA7C-D74B-A98F-5D9C3083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01" y="-177387"/>
            <a:ext cx="12618720" cy="1188851"/>
          </a:xfrm>
        </p:spPr>
        <p:txBody>
          <a:bodyPr/>
          <a:lstStyle/>
          <a:p>
            <a:r>
              <a:rPr lang="en-US" dirty="0"/>
              <a:t>EKS - </a:t>
            </a:r>
            <a:r>
              <a:rPr lang="en-US" dirty="0">
                <a:solidFill>
                  <a:srgbClr val="00B050"/>
                </a:solidFill>
              </a:rPr>
              <a:t>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266985" y="1011464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631686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631686"/>
            <a:ext cx="3086658" cy="6802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631687"/>
            <a:ext cx="3086658" cy="6802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631686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341D8-0AA7-C947-8C83-AE9E5FBD4596}"/>
              </a:ext>
            </a:extLst>
          </p:cNvPr>
          <p:cNvSpPr/>
          <p:nvPr/>
        </p:nvSpPr>
        <p:spPr>
          <a:xfrm>
            <a:off x="344944" y="3604951"/>
            <a:ext cx="3086658" cy="3899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Legacy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 future, this will be deprecated and we should use EBS CSI Driver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866E28-0453-F148-BC12-83166B605467}"/>
              </a:ext>
            </a:extLst>
          </p:cNvPr>
          <p:cNvSpPr/>
          <p:nvPr/>
        </p:nvSpPr>
        <p:spPr>
          <a:xfrm>
            <a:off x="4033766" y="3604950"/>
            <a:ext cx="3086658" cy="38998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EBS Volumes for persistent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D2FC57-6F3C-F64D-9394-5BE6C8D7F23E}"/>
              </a:ext>
            </a:extLst>
          </p:cNvPr>
          <p:cNvSpPr/>
          <p:nvPr/>
        </p:nvSpPr>
        <p:spPr>
          <a:xfrm>
            <a:off x="7722591" y="3582037"/>
            <a:ext cx="3086658" cy="38998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EFS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1F8B68-11D5-C24E-BF38-A9C051CAC9C0}"/>
              </a:ext>
            </a:extLst>
          </p:cNvPr>
          <p:cNvSpPr/>
          <p:nvPr/>
        </p:nvSpPr>
        <p:spPr>
          <a:xfrm>
            <a:off x="11466426" y="3582036"/>
            <a:ext cx="3086658" cy="3899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1.16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Amazon </a:t>
            </a:r>
            <a:r>
              <a:rPr lang="en-US" sz="2000" dirty="0" err="1">
                <a:solidFill>
                  <a:schemeClr val="tx1"/>
                </a:solidFill>
              </a:rPr>
              <a:t>FSx</a:t>
            </a:r>
            <a:r>
              <a:rPr lang="en-US" sz="2000" dirty="0">
                <a:solidFill>
                  <a:schemeClr val="tx1"/>
                </a:solidFill>
              </a:rPr>
              <a:t> for </a:t>
            </a:r>
            <a:r>
              <a:rPr lang="en-US" sz="2000" dirty="0" err="1">
                <a:solidFill>
                  <a:schemeClr val="tx1"/>
                </a:solidFill>
              </a:rPr>
              <a:t>Lusture</a:t>
            </a:r>
            <a:r>
              <a:rPr lang="en-US" sz="2000" dirty="0">
                <a:solidFill>
                  <a:schemeClr val="tx1"/>
                </a:solidFill>
              </a:rPr>
              <a:t>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</p:spTree>
    <p:extLst>
      <p:ext uri="{BB962C8B-B14F-4D97-AF65-F5344CB8AC3E}">
        <p14:creationId xmlns:p14="http://schemas.microsoft.com/office/powerpoint/2010/main" val="3734498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154319</TotalTime>
  <Words>5507</Words>
  <Application>Microsoft Macintosh PowerPoint</Application>
  <PresentationFormat>Custom</PresentationFormat>
  <Paragraphs>1580</Paragraphs>
  <Slides>106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2" baseType="lpstr">
      <vt:lpstr>Aharoni</vt:lpstr>
      <vt:lpstr>Algerian</vt:lpstr>
      <vt:lpstr>Arial</vt:lpstr>
      <vt:lpstr>Calibri</vt:lpstr>
      <vt:lpstr>Calibri Light</vt:lpstr>
      <vt:lpstr>Office Theme</vt:lpstr>
      <vt:lpstr>AWS Elastic Kubernetes Service - Masterclass</vt:lpstr>
      <vt:lpstr>PowerPoint Presentation</vt:lpstr>
      <vt:lpstr>PowerPoint Presentation</vt:lpstr>
      <vt:lpstr>AWS EKS Cluster - CLIs</vt:lpstr>
      <vt:lpstr>PowerPoint Presentation</vt:lpstr>
      <vt:lpstr>AWS EKS – Core Objects </vt:lpstr>
      <vt:lpstr>How does EKS work?</vt:lpstr>
      <vt:lpstr>EKS Cluster – Core Objects Detailed</vt:lpstr>
      <vt:lpstr>EKS Cluster – Core Objects Detailed</vt:lpstr>
      <vt:lpstr>PowerPoint Presentation</vt:lpstr>
      <vt:lpstr>EKS Kubernetes - Architecture</vt:lpstr>
      <vt:lpstr>EKS Limits</vt:lpstr>
      <vt:lpstr>PowerPoint Presentation</vt:lpstr>
      <vt:lpstr>PowerPoint Presentation</vt:lpstr>
      <vt:lpstr>Why Kubernetes?</vt:lpstr>
      <vt:lpstr>Kubernetes - Architecture</vt:lpstr>
      <vt:lpstr>Kubernetes Architecture - Master</vt:lpstr>
      <vt:lpstr>Kubernetes Architecture - Master</vt:lpstr>
      <vt:lpstr>Kubernetes Architecture - Master</vt:lpstr>
      <vt:lpstr>Kubernetes Architecture – Worker Nodes</vt:lpstr>
      <vt:lpstr>Kubernetes - Architecture</vt:lpstr>
      <vt:lpstr>PowerPoint Presentation</vt:lpstr>
      <vt:lpstr>Kubernetes - Fundamentals</vt:lpstr>
      <vt:lpstr>Kubernetes - Imperative &amp; Declarative</vt:lpstr>
      <vt:lpstr>PowerPoint Presentation</vt:lpstr>
      <vt:lpstr>Kubernetes - POD</vt:lpstr>
      <vt:lpstr>Kubernetes - POD</vt:lpstr>
      <vt:lpstr>Kubernetes – PODs</vt:lpstr>
      <vt:lpstr>Kubernetes – Multi-Container Pods</vt:lpstr>
      <vt:lpstr>PowerPoint Presentation</vt:lpstr>
      <vt:lpstr>PowerPoint Presentation</vt:lpstr>
      <vt:lpstr>Kubernetes – Service - NodePort</vt:lpstr>
      <vt:lpstr>PowerPoint Presentation</vt:lpstr>
      <vt:lpstr>PowerPoint Presentation</vt:lpstr>
      <vt:lpstr>Kubernetes - ReplicaSets</vt:lpstr>
      <vt:lpstr>Kubernetes – ReplicaSet</vt:lpstr>
      <vt:lpstr>Kubernetes – ReplicaSet</vt:lpstr>
      <vt:lpstr>Kubernetes – ReplicaSet</vt:lpstr>
      <vt:lpstr>PowerPoint Presentation</vt:lpstr>
      <vt:lpstr>PowerPoint Presentation</vt:lpstr>
      <vt:lpstr>Kubernetes – Deployments</vt:lpstr>
      <vt:lpstr>Kubernetes - Deployment</vt:lpstr>
      <vt:lpstr>PowerPoint Presentation</vt:lpstr>
      <vt:lpstr>PowerPoint Presentation</vt:lpstr>
      <vt:lpstr>Kubernetes - Services</vt:lpstr>
      <vt:lpstr> Services</vt:lpstr>
      <vt:lpstr>PowerPoint Presentation</vt:lpstr>
      <vt:lpstr> Services Demo</vt:lpstr>
      <vt:lpstr>PowerPoint Presentation</vt:lpstr>
      <vt:lpstr>YAML Basics</vt:lpstr>
      <vt:lpstr>PowerPoint Presentation</vt:lpstr>
      <vt:lpstr>PowerPoint Presentation</vt:lpstr>
      <vt:lpstr>PowerPoint Presentation</vt:lpstr>
      <vt:lpstr>AWS Elastic Block Store - Introduction</vt:lpstr>
      <vt:lpstr>EKS Storage EBS CSI Driver</vt:lpstr>
      <vt:lpstr>PowerPoint Presentation</vt:lpstr>
      <vt:lpstr>PowerPoint Presentation</vt:lpstr>
      <vt:lpstr>PowerPoint Presentation</vt:lpstr>
      <vt:lpstr>Probes</vt:lpstr>
      <vt:lpstr>PowerPoint Presentation</vt:lpstr>
      <vt:lpstr>Namespaces - Introduction</vt:lpstr>
      <vt:lpstr>Namespaces</vt:lpstr>
      <vt:lpstr>Limit Range</vt:lpstr>
      <vt:lpstr>Resource Quota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Ingress 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 Slides</vt:lpstr>
      <vt:lpstr>PowerPoint Presentation</vt:lpstr>
      <vt:lpstr>Icons</vt:lpstr>
      <vt:lpstr>Kubernetes - POD</vt:lpstr>
      <vt:lpstr>Kubernetes – Load Balancing &amp; Scaling</vt:lpstr>
      <vt:lpstr>Kubernetes - POD</vt:lpstr>
      <vt:lpstr>Kubernetes - Services</vt:lpstr>
      <vt:lpstr>Kubernetes - Services</vt:lpstr>
      <vt:lpstr>Kubernetes - Services</vt:lpstr>
      <vt:lpstr>PowerPoint Presentation</vt:lpstr>
      <vt:lpstr>EKS - Storage</vt:lpstr>
      <vt:lpstr>Dynamic Volume Provisioning</vt:lpstr>
      <vt:lpstr>Dynamic Volume Provisioning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Stack Simplify</cp:lastModifiedBy>
  <cp:revision>697</cp:revision>
  <dcterms:created xsi:type="dcterms:W3CDTF">2019-11-12T03:20:49Z</dcterms:created>
  <dcterms:modified xsi:type="dcterms:W3CDTF">2020-07-02T03:46:04Z</dcterms:modified>
</cp:coreProperties>
</file>