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4"/>
  </p:notesMasterIdLst>
  <p:sldIdLst>
    <p:sldId id="256" r:id="rId5"/>
    <p:sldId id="1041" r:id="rId6"/>
    <p:sldId id="1136" r:id="rId7"/>
    <p:sldId id="1138" r:id="rId8"/>
    <p:sldId id="1052" r:id="rId9"/>
    <p:sldId id="1043" r:id="rId10"/>
    <p:sldId id="1042" r:id="rId11"/>
    <p:sldId id="1051" r:id="rId12"/>
    <p:sldId id="1048" r:id="rId13"/>
    <p:sldId id="1045" r:id="rId14"/>
    <p:sldId id="1050" r:id="rId15"/>
    <p:sldId id="1054" r:id="rId16"/>
    <p:sldId id="1053" r:id="rId17"/>
    <p:sldId id="1047" r:id="rId18"/>
    <p:sldId id="995" r:id="rId19"/>
    <p:sldId id="1002" r:id="rId20"/>
    <p:sldId id="997" r:id="rId21"/>
    <p:sldId id="1055" r:id="rId22"/>
    <p:sldId id="993" r:id="rId23"/>
    <p:sldId id="998" r:id="rId24"/>
    <p:sldId id="1000" r:id="rId25"/>
    <p:sldId id="1001" r:id="rId26"/>
    <p:sldId id="996" r:id="rId27"/>
    <p:sldId id="1006" r:id="rId28"/>
    <p:sldId id="994" r:id="rId29"/>
    <p:sldId id="1061" r:id="rId30"/>
    <p:sldId id="1004" r:id="rId31"/>
    <p:sldId id="1032" r:id="rId32"/>
    <p:sldId id="1059" r:id="rId33"/>
    <p:sldId id="1060" r:id="rId34"/>
    <p:sldId id="1009" r:id="rId35"/>
    <p:sldId id="1034" r:id="rId36"/>
    <p:sldId id="1057" r:id="rId37"/>
    <p:sldId id="1056" r:id="rId38"/>
    <p:sldId id="1058" r:id="rId39"/>
    <p:sldId id="1012" r:id="rId40"/>
    <p:sldId id="1039" r:id="rId41"/>
    <p:sldId id="1035" r:id="rId42"/>
    <p:sldId id="1016" r:id="rId43"/>
    <p:sldId id="1036" r:id="rId44"/>
    <p:sldId id="1037" r:id="rId45"/>
    <p:sldId id="1018" r:id="rId46"/>
    <p:sldId id="1021" r:id="rId47"/>
    <p:sldId id="1038" r:id="rId48"/>
    <p:sldId id="1062" r:id="rId49"/>
    <p:sldId id="1029" r:id="rId50"/>
    <p:sldId id="1065" r:id="rId51"/>
    <p:sldId id="1068" r:id="rId52"/>
    <p:sldId id="1063" r:id="rId53"/>
    <p:sldId id="1069" r:id="rId54"/>
    <p:sldId id="1070" r:id="rId55"/>
    <p:sldId id="1071" r:id="rId56"/>
    <p:sldId id="1073" r:id="rId57"/>
    <p:sldId id="1079" r:id="rId58"/>
    <p:sldId id="1081" r:id="rId59"/>
    <p:sldId id="1077" r:id="rId60"/>
    <p:sldId id="1075" r:id="rId61"/>
    <p:sldId id="1072" r:id="rId62"/>
    <p:sldId id="1083" r:id="rId63"/>
    <p:sldId id="1082" r:id="rId64"/>
    <p:sldId id="1086" r:id="rId65"/>
    <p:sldId id="1088" r:id="rId66"/>
    <p:sldId id="1097" r:id="rId67"/>
    <p:sldId id="1089" r:id="rId68"/>
    <p:sldId id="1092" r:id="rId69"/>
    <p:sldId id="1091" r:id="rId70"/>
    <p:sldId id="1093" r:id="rId71"/>
    <p:sldId id="1095" r:id="rId72"/>
    <p:sldId id="1098" r:id="rId73"/>
    <p:sldId id="1102" r:id="rId74"/>
    <p:sldId id="1116" r:id="rId75"/>
    <p:sldId id="1118" r:id="rId76"/>
    <p:sldId id="1109" r:id="rId77"/>
    <p:sldId id="1115" r:id="rId78"/>
    <p:sldId id="1114" r:id="rId79"/>
    <p:sldId id="1108" r:id="rId80"/>
    <p:sldId id="1119" r:id="rId81"/>
    <p:sldId id="1107" r:id="rId82"/>
    <p:sldId id="1160" r:id="rId83"/>
    <p:sldId id="1121" r:id="rId84"/>
    <p:sldId id="1137" r:id="rId85"/>
    <p:sldId id="1125" r:id="rId86"/>
    <p:sldId id="1122" r:id="rId87"/>
    <p:sldId id="1123" r:id="rId88"/>
    <p:sldId id="1124" r:id="rId89"/>
    <p:sldId id="1127" r:id="rId90"/>
    <p:sldId id="1126" r:id="rId91"/>
    <p:sldId id="1120" r:id="rId92"/>
    <p:sldId id="1128" r:id="rId93"/>
    <p:sldId id="1129" r:id="rId94"/>
    <p:sldId id="1130" r:id="rId95"/>
    <p:sldId id="1131" r:id="rId96"/>
    <p:sldId id="1132" r:id="rId97"/>
    <p:sldId id="1133" r:id="rId98"/>
    <p:sldId id="1134" r:id="rId99"/>
    <p:sldId id="1135" r:id="rId100"/>
    <p:sldId id="1139" r:id="rId101"/>
    <p:sldId id="1147" r:id="rId102"/>
    <p:sldId id="1156" r:id="rId103"/>
    <p:sldId id="1152" r:id="rId104"/>
    <p:sldId id="1153" r:id="rId105"/>
    <p:sldId id="1155" r:id="rId106"/>
    <p:sldId id="1151" r:id="rId107"/>
    <p:sldId id="1154" r:id="rId108"/>
    <p:sldId id="1163" r:id="rId109"/>
    <p:sldId id="1148" r:id="rId110"/>
    <p:sldId id="1149" r:id="rId111"/>
    <p:sldId id="1144" r:id="rId112"/>
    <p:sldId id="1146" r:id="rId113"/>
    <p:sldId id="1145" r:id="rId114"/>
    <p:sldId id="1158" r:id="rId115"/>
    <p:sldId id="1157" r:id="rId116"/>
    <p:sldId id="1159" r:id="rId117"/>
    <p:sldId id="1141" r:id="rId118"/>
    <p:sldId id="1165" r:id="rId119"/>
    <p:sldId id="1168" r:id="rId120"/>
    <p:sldId id="1169" r:id="rId121"/>
    <p:sldId id="1170" r:id="rId122"/>
    <p:sldId id="897" r:id="rId123"/>
    <p:sldId id="898" r:id="rId124"/>
    <p:sldId id="899" r:id="rId125"/>
    <p:sldId id="1171" r:id="rId126"/>
    <p:sldId id="1172" r:id="rId127"/>
    <p:sldId id="1104" r:id="rId128"/>
    <p:sldId id="1101" r:id="rId129"/>
    <p:sldId id="1096" r:id="rId130"/>
    <p:sldId id="1011" r:id="rId131"/>
    <p:sldId id="1074" r:id="rId132"/>
    <p:sldId id="1007" r:id="rId133"/>
    <p:sldId id="1005" r:id="rId134"/>
    <p:sldId id="1015" r:id="rId135"/>
    <p:sldId id="1010" r:id="rId136"/>
    <p:sldId id="1030" r:id="rId137"/>
    <p:sldId id="1066" r:id="rId138"/>
    <p:sldId id="1067" r:id="rId139"/>
    <p:sldId id="1090" r:id="rId140"/>
    <p:sldId id="1078" r:id="rId141"/>
    <p:sldId id="1076" r:id="rId142"/>
    <p:sldId id="1080" r:id="rId143"/>
    <p:sldId id="1094" r:id="rId144"/>
    <p:sldId id="1105" r:id="rId145"/>
    <p:sldId id="1106" r:id="rId146"/>
    <p:sldId id="1110" r:id="rId147"/>
    <p:sldId id="1112" r:id="rId148"/>
    <p:sldId id="1161" r:id="rId149"/>
    <p:sldId id="1162" r:id="rId150"/>
    <p:sldId id="1142" r:id="rId151"/>
    <p:sldId id="1167" r:id="rId152"/>
    <p:sldId id="1164" r:id="rId15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E4CF3D"/>
    <a:srgbClr val="224C8A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9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288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tableStyles" Target="tableStyles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commentAuthors" Target="commentAuthor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presProps" Target="presProp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4.svg"/><Relationship Id="rId5" Type="http://schemas.openxmlformats.org/officeDocument/2006/relationships/image" Target="../media/image26.svg"/><Relationship Id="rId15" Type="http://schemas.openxmlformats.org/officeDocument/2006/relationships/image" Target="../media/image3.svg"/><Relationship Id="rId10" Type="http://schemas.openxmlformats.org/officeDocument/2006/relationships/image" Target="../media/image53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.sv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2.svg"/><Relationship Id="rId3" Type="http://schemas.openxmlformats.org/officeDocument/2006/relationships/image" Target="../media/image14.svg"/><Relationship Id="rId7" Type="http://schemas.openxmlformats.org/officeDocument/2006/relationships/image" Target="../media/image52.svg"/><Relationship Id="rId12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11" Type="http://schemas.openxmlformats.org/officeDocument/2006/relationships/image" Target="../media/image28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5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4.svg"/><Relationship Id="rId18" Type="http://schemas.openxmlformats.org/officeDocument/2006/relationships/image" Target="../media/image57.pn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53.png"/><Relationship Id="rId17" Type="http://schemas.openxmlformats.org/officeDocument/2006/relationships/image" Target="../media/image3.svg"/><Relationship Id="rId2" Type="http://schemas.openxmlformats.org/officeDocument/2006/relationships/image" Target="../media/image1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52.svg"/><Relationship Id="rId5" Type="http://schemas.openxmlformats.org/officeDocument/2006/relationships/image" Target="../media/image26.svg"/><Relationship Id="rId15" Type="http://schemas.openxmlformats.org/officeDocument/2006/relationships/image" Target="../media/image56.svg"/><Relationship Id="rId10" Type="http://schemas.openxmlformats.org/officeDocument/2006/relationships/image" Target="../media/image51.png"/><Relationship Id="rId19" Type="http://schemas.openxmlformats.org/officeDocument/2006/relationships/image" Target="../media/image58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5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26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5" Type="http://schemas.openxmlformats.org/officeDocument/2006/relationships/image" Target="../media/image63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8.pn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16.sv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16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15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24" Type="http://schemas.openxmlformats.org/officeDocument/2006/relationships/image" Target="../media/image65.sv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23" Type="http://schemas.openxmlformats.org/officeDocument/2006/relationships/image" Target="../media/image64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3" Type="http://schemas.openxmlformats.org/officeDocument/2006/relationships/image" Target="../media/image64.png"/><Relationship Id="rId7" Type="http://schemas.openxmlformats.org/officeDocument/2006/relationships/image" Target="../media/image69.png"/><Relationship Id="rId12" Type="http://schemas.openxmlformats.org/officeDocument/2006/relationships/image" Target="../media/image73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8.svg"/><Relationship Id="rId11" Type="http://schemas.openxmlformats.org/officeDocument/2006/relationships/image" Target="../media/image2.png"/><Relationship Id="rId5" Type="http://schemas.openxmlformats.org/officeDocument/2006/relationships/image" Target="../media/image67.png"/><Relationship Id="rId10" Type="http://schemas.openxmlformats.org/officeDocument/2006/relationships/image" Target="../media/image72.svg"/><Relationship Id="rId4" Type="http://schemas.openxmlformats.org/officeDocument/2006/relationships/image" Target="../media/image65.svg"/><Relationship Id="rId9" Type="http://schemas.openxmlformats.org/officeDocument/2006/relationships/image" Target="../media/image71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0.svg"/><Relationship Id="rId18" Type="http://schemas.openxmlformats.org/officeDocument/2006/relationships/image" Target="../media/image51.png"/><Relationship Id="rId26" Type="http://schemas.openxmlformats.org/officeDocument/2006/relationships/image" Target="../media/image68.svg"/><Relationship Id="rId3" Type="http://schemas.openxmlformats.org/officeDocument/2006/relationships/image" Target="../media/image14.svg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49.png"/><Relationship Id="rId17" Type="http://schemas.openxmlformats.org/officeDocument/2006/relationships/image" Target="../media/image75.svg"/><Relationship Id="rId25" Type="http://schemas.openxmlformats.org/officeDocument/2006/relationships/image" Target="../media/image67.png"/><Relationship Id="rId2" Type="http://schemas.openxmlformats.org/officeDocument/2006/relationships/image" Target="../media/image13.png"/><Relationship Id="rId16" Type="http://schemas.openxmlformats.org/officeDocument/2006/relationships/image" Target="../media/image7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65.svg"/><Relationship Id="rId5" Type="http://schemas.openxmlformats.org/officeDocument/2006/relationships/image" Target="../media/image26.svg"/><Relationship Id="rId15" Type="http://schemas.openxmlformats.org/officeDocument/2006/relationships/image" Target="../media/image48.svg"/><Relationship Id="rId23" Type="http://schemas.openxmlformats.org/officeDocument/2006/relationships/image" Target="../media/image64.png"/><Relationship Id="rId10" Type="http://schemas.openxmlformats.org/officeDocument/2006/relationships/image" Target="../media/image2.png"/><Relationship Id="rId19" Type="http://schemas.openxmlformats.org/officeDocument/2006/relationships/image" Target="../media/image52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47.png"/><Relationship Id="rId22" Type="http://schemas.openxmlformats.org/officeDocument/2006/relationships/image" Target="../media/image6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5.sv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12" Type="http://schemas.openxmlformats.org/officeDocument/2006/relationships/image" Target="../media/image6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8.svg"/><Relationship Id="rId5" Type="http://schemas.openxmlformats.org/officeDocument/2006/relationships/image" Target="../media/image40.sv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30.svg"/><Relationship Id="rId18" Type="http://schemas.openxmlformats.org/officeDocument/2006/relationships/image" Target="../media/image86.png"/><Relationship Id="rId26" Type="http://schemas.openxmlformats.org/officeDocument/2006/relationships/image" Target="../media/image31.png"/><Relationship Id="rId3" Type="http://schemas.openxmlformats.org/officeDocument/2006/relationships/image" Target="../media/image54.svg"/><Relationship Id="rId21" Type="http://schemas.openxmlformats.org/officeDocument/2006/relationships/image" Target="../media/image89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85.svg"/><Relationship Id="rId25" Type="http://schemas.openxmlformats.org/officeDocument/2006/relationships/image" Target="../media/image28.svg"/><Relationship Id="rId2" Type="http://schemas.openxmlformats.org/officeDocument/2006/relationships/image" Target="../media/image53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81.svg"/><Relationship Id="rId24" Type="http://schemas.openxmlformats.org/officeDocument/2006/relationships/image" Target="../media/image27.png"/><Relationship Id="rId5" Type="http://schemas.openxmlformats.org/officeDocument/2006/relationships/image" Target="../media/image77.svg"/><Relationship Id="rId15" Type="http://schemas.openxmlformats.org/officeDocument/2006/relationships/image" Target="../media/image83.svg"/><Relationship Id="rId23" Type="http://schemas.openxmlformats.org/officeDocument/2006/relationships/image" Target="../media/image26.svg"/><Relationship Id="rId10" Type="http://schemas.openxmlformats.org/officeDocument/2006/relationships/image" Target="../media/image80.png"/><Relationship Id="rId19" Type="http://schemas.openxmlformats.org/officeDocument/2006/relationships/image" Target="../media/image87.svg"/><Relationship Id="rId4" Type="http://schemas.openxmlformats.org/officeDocument/2006/relationships/image" Target="../media/image76.png"/><Relationship Id="rId9" Type="http://schemas.openxmlformats.org/officeDocument/2006/relationships/image" Target="../media/image79.svg"/><Relationship Id="rId14" Type="http://schemas.openxmlformats.org/officeDocument/2006/relationships/image" Target="../media/image82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1.png"/><Relationship Id="rId18" Type="http://schemas.openxmlformats.org/officeDocument/2006/relationships/image" Target="../media/image50.sv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9.png"/><Relationship Id="rId2" Type="http://schemas.openxmlformats.org/officeDocument/2006/relationships/image" Target="../media/image13.png"/><Relationship Id="rId16" Type="http://schemas.openxmlformats.org/officeDocument/2006/relationships/image" Target="../media/image40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39.png"/><Relationship Id="rId10" Type="http://schemas.openxmlformats.org/officeDocument/2006/relationships/image" Target="../media/image3.svg"/><Relationship Id="rId19" Type="http://schemas.openxmlformats.org/officeDocument/2006/relationships/image" Target="../media/image4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42.svg"/><Relationship Id="rId22" Type="http://schemas.openxmlformats.org/officeDocument/2006/relationships/image" Target="../media/image52.svg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92.svg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0.svg"/><Relationship Id="rId18" Type="http://schemas.openxmlformats.org/officeDocument/2006/relationships/image" Target="../media/image49.png"/><Relationship Id="rId26" Type="http://schemas.openxmlformats.org/officeDocument/2006/relationships/image" Target="../media/image10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29.png"/><Relationship Id="rId17" Type="http://schemas.openxmlformats.org/officeDocument/2006/relationships/image" Target="../media/image40.svg"/><Relationship Id="rId25" Type="http://schemas.openxmlformats.org/officeDocument/2006/relationships/image" Target="../media/image16.sv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15.png"/><Relationship Id="rId5" Type="http://schemas.openxmlformats.org/officeDocument/2006/relationships/image" Target="../media/image26.svg"/><Relationship Id="rId15" Type="http://schemas.openxmlformats.org/officeDocument/2006/relationships/image" Target="../media/image42.svg"/><Relationship Id="rId23" Type="http://schemas.openxmlformats.org/officeDocument/2006/relationships/image" Target="../media/image52.svg"/><Relationship Id="rId10" Type="http://schemas.openxmlformats.org/officeDocument/2006/relationships/image" Target="../media/image31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.svg"/><Relationship Id="rId14" Type="http://schemas.openxmlformats.org/officeDocument/2006/relationships/image" Target="../media/image41.png"/><Relationship Id="rId22" Type="http://schemas.openxmlformats.org/officeDocument/2006/relationships/image" Target="../media/image51.png"/><Relationship Id="rId27" Type="http://schemas.openxmlformats.org/officeDocument/2006/relationships/image" Target="../media/image92.sv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92.svg"/><Relationship Id="rId2" Type="http://schemas.openxmlformats.org/officeDocument/2006/relationships/image" Target="../media/image13.png"/><Relationship Id="rId16" Type="http://schemas.openxmlformats.org/officeDocument/2006/relationships/image" Target="../media/image10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svg"/><Relationship Id="rId18" Type="http://schemas.openxmlformats.org/officeDocument/2006/relationships/image" Target="../media/image49.png"/><Relationship Id="rId26" Type="http://schemas.openxmlformats.org/officeDocument/2006/relationships/image" Target="../media/image15.png"/><Relationship Id="rId3" Type="http://schemas.openxmlformats.org/officeDocument/2006/relationships/image" Target="../media/image14.svg"/><Relationship Id="rId21" Type="http://schemas.openxmlformats.org/officeDocument/2006/relationships/image" Target="../media/image48.svg"/><Relationship Id="rId7" Type="http://schemas.openxmlformats.org/officeDocument/2006/relationships/image" Target="../media/image28.svg"/><Relationship Id="rId12" Type="http://schemas.openxmlformats.org/officeDocument/2006/relationships/image" Target="../media/image51.png"/><Relationship Id="rId17" Type="http://schemas.openxmlformats.org/officeDocument/2006/relationships/image" Target="../media/image60.svg"/><Relationship Id="rId25" Type="http://schemas.openxmlformats.org/officeDocument/2006/relationships/image" Target="../media/image63.svg"/><Relationship Id="rId2" Type="http://schemas.openxmlformats.org/officeDocument/2006/relationships/image" Target="../media/image13.png"/><Relationship Id="rId16" Type="http://schemas.openxmlformats.org/officeDocument/2006/relationships/image" Target="../media/image59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.svg"/><Relationship Id="rId24" Type="http://schemas.openxmlformats.org/officeDocument/2006/relationships/image" Target="../media/image8.png"/><Relationship Id="rId5" Type="http://schemas.openxmlformats.org/officeDocument/2006/relationships/image" Target="../media/image26.svg"/><Relationship Id="rId15" Type="http://schemas.openxmlformats.org/officeDocument/2006/relationships/image" Target="../media/image54.svg"/><Relationship Id="rId23" Type="http://schemas.openxmlformats.org/officeDocument/2006/relationships/image" Target="../media/image62.svg"/><Relationship Id="rId10" Type="http://schemas.openxmlformats.org/officeDocument/2006/relationships/image" Target="../media/image2.png"/><Relationship Id="rId19" Type="http://schemas.openxmlformats.org/officeDocument/2006/relationships/image" Target="../media/image50.svg"/><Relationship Id="rId4" Type="http://schemas.openxmlformats.org/officeDocument/2006/relationships/image" Target="../media/image25.png"/><Relationship Id="rId9" Type="http://schemas.openxmlformats.org/officeDocument/2006/relationships/image" Target="../media/image32.sv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kubernetes-sigs.github.io/aws-alb-ingress-controller/guide/controller/how-it-works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-sigs.github.io/aws-alb-ingress-controller/guide/ingress/annotation/#target-type" TargetMode="Externa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6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7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8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9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8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7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50.sv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18" Type="http://schemas.openxmlformats.org/officeDocument/2006/relationships/image" Target="../media/image50.sv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52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51.png"/><Relationship Id="rId10" Type="http://schemas.openxmlformats.org/officeDocument/2006/relationships/image" Target="../media/image36.svg"/><Relationship Id="rId19" Type="http://schemas.openxmlformats.org/officeDocument/2006/relationships/image" Target="../media/image47.pn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Relationship Id="rId22" Type="http://schemas.openxmlformats.org/officeDocument/2006/relationships/image" Target="../media/image18.sv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063" y="4302049"/>
            <a:ext cx="12615756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EKS </a:t>
            </a:r>
            <a:r>
              <a:rPr lang="en-US" sz="4400" dirty="0"/>
              <a:t>Kubernetes</a:t>
            </a:r>
            <a:r>
              <a:rPr lang="en-US" sz="4000" dirty="0"/>
              <a:t> - Masterclass | DevOps,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63" y="5814355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780890" y="806151"/>
            <a:ext cx="7530957" cy="67967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0890" y="806150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914456" y="2223984"/>
            <a:ext cx="714053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4455" y="2223984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4378221" y="2554184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4725043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5042" y="3095428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4587312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4743193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1617" y="4900707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8403191" y="3101581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3190" y="3095428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8265460" y="2708303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8421341" y="4900707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9765" y="4900707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5948488" y="6659474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4999362" y="3592637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3726857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3714934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5269865" y="4091847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3714934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8868686" y="4101379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6563095" y="4197257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4999362" y="532608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9696" y="5460305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9620" y="5448382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5269865" y="5825295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1223" y="5448382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8868686" y="5834827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6563095" y="593070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09213" y="1195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873163" y="816200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EC2 Node Groups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A70806-E4AE-FD4F-8227-1A9F000FB621}"/>
              </a:ext>
            </a:extLst>
          </p:cNvPr>
          <p:cNvCxnSpPr>
            <a:stCxn id="51" idx="2"/>
            <a:endCxn id="3" idx="0"/>
          </p:cNvCxnSpPr>
          <p:nvPr/>
        </p:nvCxnSpPr>
        <p:spPr>
          <a:xfrm>
            <a:off x="7555059" y="1887366"/>
            <a:ext cx="18425" cy="666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8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3236360" y="616449"/>
            <a:ext cx="8013842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6360" y="61217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646041" y="2034283"/>
            <a:ext cx="730278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041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225537" y="2460897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09827" y="6528432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37500" y="4295343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6851345" y="4956710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4800" y="1022801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53337" y="60111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0B796B-B60C-9240-9E78-0111415AC5D5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 flipH="1">
            <a:off x="7420800" y="1714492"/>
            <a:ext cx="9846" cy="74640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234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2989780" y="616449"/>
            <a:ext cx="8178230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9780" y="625342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3308279" y="2034283"/>
            <a:ext cx="7530957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7290" y="2030011"/>
            <a:ext cx="330200" cy="330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4119937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6228662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3282" y="5234936"/>
            <a:ext cx="293413" cy="29341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Only Fargate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450734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07340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436961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452549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13915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8185489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85488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8047758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8203639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92063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4852463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5546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4915343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0689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8560486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3EC004-C77F-2248-A5F0-B30FDF59B223}"/>
              </a:ext>
            </a:extLst>
          </p:cNvPr>
          <p:cNvCxnSpPr>
            <a:stCxn id="51" idx="2"/>
            <a:endCxn id="35" idx="0"/>
          </p:cNvCxnSpPr>
          <p:nvPr/>
        </p:nvCxnSpPr>
        <p:spPr>
          <a:xfrm>
            <a:off x="7315200" y="1691548"/>
            <a:ext cx="0" cy="67293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9C2D54B3-53C8-994D-8A63-82520A917C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1699" y="4068837"/>
            <a:ext cx="691691" cy="69169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7AAA610-3F79-3B45-B11E-F887DE354733}"/>
              </a:ext>
            </a:extLst>
          </p:cNvPr>
          <p:cNvSpPr txBox="1"/>
          <p:nvPr/>
        </p:nvSpPr>
        <p:spPr>
          <a:xfrm>
            <a:off x="6735544" y="473020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01428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60" grpId="0" animBg="1"/>
      <p:bldP spid="62" grpId="0" animBg="1"/>
      <p:bldP spid="63" grpId="0" animBg="1"/>
      <p:bldP spid="65" grpId="0" animBg="1"/>
      <p:bldP spid="67" grpId="0"/>
      <p:bldP spid="6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24641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D86613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</p:spTree>
    <p:extLst>
      <p:ext uri="{BB962C8B-B14F-4D97-AF65-F5344CB8AC3E}">
        <p14:creationId xmlns:p14="http://schemas.microsoft.com/office/powerpoint/2010/main" val="325951812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07E202-D264-A348-A285-0EBC87459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1DA93-E2E6-0F4F-B733-3E2482FA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Target Type : Instance vs IP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5CA77E-73CC-2F4C-9650-4E466401BA20}"/>
              </a:ext>
            </a:extLst>
          </p:cNvPr>
          <p:cNvCxnSpPr>
            <a:stCxn id="4" idx="2"/>
          </p:cNvCxnSpPr>
          <p:nvPr/>
        </p:nvCxnSpPr>
        <p:spPr>
          <a:xfrm>
            <a:off x="7315200" y="1461658"/>
            <a:ext cx="0" cy="6048751"/>
          </a:xfrm>
          <a:prstGeom prst="line">
            <a:avLst/>
          </a:prstGeom>
          <a:ln w="508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2526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0A4B9F-916F-164D-B41C-20AEDDEDCC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79917-1D90-7947-B2B1-678C3723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41192D-7493-F245-B984-3AD6C540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use Fargate for AWS EKS?</a:t>
            </a:r>
          </a:p>
        </p:txBody>
      </p:sp>
    </p:spTree>
    <p:extLst>
      <p:ext uri="{BB962C8B-B14F-4D97-AF65-F5344CB8AC3E}">
        <p14:creationId xmlns:p14="http://schemas.microsoft.com/office/powerpoint/2010/main" val="25559728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D323DE-8802-A942-91A5-97D474DA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ADB5-0712-0F4D-90CA-076D4C54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587481-87F9-8C42-AF47-07CA322E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Fargate vs </a:t>
            </a:r>
            <a:r>
              <a:rPr lang="en-US" dirty="0" err="1"/>
              <a:t>Manged</a:t>
            </a:r>
            <a:r>
              <a:rPr lang="en-US" dirty="0"/>
              <a:t> vs Unmanaged Nodes</a:t>
            </a:r>
          </a:p>
        </p:txBody>
      </p:sp>
    </p:spTree>
    <p:extLst>
      <p:ext uri="{BB962C8B-B14F-4D97-AF65-F5344CB8AC3E}">
        <p14:creationId xmlns:p14="http://schemas.microsoft.com/office/powerpoint/2010/main" val="277426929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Fargate is a serverless compute platform for containers on AWS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18274616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Mutli</a:t>
            </a:r>
            <a:r>
              <a:rPr lang="en-US" dirty="0"/>
              <a:t>-AZ and Highly Available architecture by default</a:t>
            </a:r>
          </a:p>
          <a:p>
            <a:r>
              <a:rPr lang="en-US" dirty="0"/>
              <a:t>99.9% Service Level Agreement for every cluster</a:t>
            </a:r>
          </a:p>
          <a:p>
            <a:r>
              <a:rPr lang="en-US" dirty="0"/>
              <a:t>Integrations</a:t>
            </a:r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Compute</a:t>
            </a:r>
          </a:p>
          <a:p>
            <a:pPr lvl="2"/>
            <a:r>
              <a:rPr lang="en-US" dirty="0"/>
              <a:t>Autoscaling Groups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16783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D3E9FE-D7F4-C440-BFE5-2668F06F21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5F30-C8C0-6F47-AA0C-78F1CF4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existing pods </a:t>
            </a:r>
          </a:p>
          <a:p>
            <a:r>
              <a:rPr lang="en-US" dirty="0"/>
              <a:t>Production Ready</a:t>
            </a:r>
          </a:p>
          <a:p>
            <a:r>
              <a:rPr lang="en-US" dirty="0"/>
              <a:t>Rightsized and integrated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3FA2-DCFA-214C-BFF2-8A873C6F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Fargate Profiles</a:t>
            </a:r>
          </a:p>
        </p:txBody>
      </p:sp>
    </p:spTree>
    <p:extLst>
      <p:ext uri="{BB962C8B-B14F-4D97-AF65-F5344CB8AC3E}">
        <p14:creationId xmlns:p14="http://schemas.microsoft.com/office/powerpoint/2010/main" val="42681493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0063578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920429" y="6443237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04D3A-D96F-8D4E-97DB-6BEAF2C94766}"/>
              </a:ext>
            </a:extLst>
          </p:cNvPr>
          <p:cNvSpPr txBox="1"/>
          <p:nvPr/>
        </p:nvSpPr>
        <p:spPr>
          <a:xfrm>
            <a:off x="10241817" y="4860296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392233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2" grpId="0"/>
      <p:bldP spid="38" grpId="0" animBg="1"/>
      <p:bldP spid="41" grpId="0"/>
      <p:bldP spid="43" grpId="0"/>
      <p:bldP spid="13" grpId="0"/>
      <p:bldP spid="44" grpId="0" animBg="1"/>
      <p:bldP spid="47" grpId="0"/>
      <p:bldP spid="49" grpId="0"/>
      <p:bldP spid="50" grpId="0"/>
      <p:bldP spid="1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616449"/>
            <a:ext cx="14168061" cy="6935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616449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030B8B4-420C-B74B-9749-4E8DA1B44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0908" y="5250641"/>
            <a:ext cx="293413" cy="2934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44095AD-23D9-F04B-BF02-006F0A4E2276}"/>
              </a:ext>
            </a:extLst>
          </p:cNvPr>
          <p:cNvSpPr/>
          <p:nvPr/>
        </p:nvSpPr>
        <p:spPr>
          <a:xfrm>
            <a:off x="1382859" y="3402936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BCA00D26-06FF-EC41-B34A-3525CE398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3537156"/>
            <a:ext cx="277535" cy="27753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98FC38E0-AFE0-314F-8CA4-A407FCF3C6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3525233"/>
            <a:ext cx="394953" cy="3949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D619A67-716F-4B42-810B-A1D64B08FBA8}"/>
              </a:ext>
            </a:extLst>
          </p:cNvPr>
          <p:cNvSpPr txBox="1"/>
          <p:nvPr/>
        </p:nvSpPr>
        <p:spPr>
          <a:xfrm>
            <a:off x="1653362" y="3902146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7D6B2EC-0882-9044-9A67-81A402B0A1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3525233"/>
            <a:ext cx="394953" cy="3949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39DA25-D32B-9844-BFCB-9E1E91F30E64}"/>
              </a:ext>
            </a:extLst>
          </p:cNvPr>
          <p:cNvSpPr txBox="1"/>
          <p:nvPr/>
        </p:nvSpPr>
        <p:spPr>
          <a:xfrm>
            <a:off x="5252183" y="3911678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 2Instance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0D13F-2253-294F-A1A7-BC900B66CE97}"/>
              </a:ext>
            </a:extLst>
          </p:cNvPr>
          <p:cNvSpPr txBox="1"/>
          <p:nvPr/>
        </p:nvSpPr>
        <p:spPr>
          <a:xfrm>
            <a:off x="2946592" y="4007556"/>
            <a:ext cx="224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Public Managed Node Group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70F14B-AE2A-414F-9871-9D568005AEF3}"/>
              </a:ext>
            </a:extLst>
          </p:cNvPr>
          <p:cNvSpPr/>
          <p:nvPr/>
        </p:nvSpPr>
        <p:spPr>
          <a:xfrm>
            <a:off x="1382859" y="5136384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6D1B775-54D9-7C4D-AE83-5207A5A1A2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3193" y="5270604"/>
            <a:ext cx="277535" cy="27753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13AA011-36E4-E945-B4D0-7BE52ADA7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93117" y="5258681"/>
            <a:ext cx="394953" cy="39495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D5D23AC-D49C-2E45-9C93-7C4A40D8A853}"/>
              </a:ext>
            </a:extLst>
          </p:cNvPr>
          <p:cNvSpPr txBox="1"/>
          <p:nvPr/>
        </p:nvSpPr>
        <p:spPr>
          <a:xfrm>
            <a:off x="1653362" y="5635594"/>
            <a:ext cx="10588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262C5E6-2395-E544-928F-E56AD0F9C7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4720" y="5258681"/>
            <a:ext cx="394953" cy="394953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A6C2320-AC69-2C45-AB03-F7E711A8D6C8}"/>
              </a:ext>
            </a:extLst>
          </p:cNvPr>
          <p:cNvSpPr txBox="1"/>
          <p:nvPr/>
        </p:nvSpPr>
        <p:spPr>
          <a:xfrm>
            <a:off x="5252183" y="5645126"/>
            <a:ext cx="940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EC2 Instance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663AB0-5CDC-484D-AD7F-EDF6E753C245}"/>
              </a:ext>
            </a:extLst>
          </p:cNvPr>
          <p:cNvSpPr txBox="1"/>
          <p:nvPr/>
        </p:nvSpPr>
        <p:spPr>
          <a:xfrm>
            <a:off x="2946592" y="5741004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6700639" y="61217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3BD1C1-944B-0B48-9186-936536F45508}"/>
              </a:ext>
            </a:extLst>
          </p:cNvPr>
          <p:cNvSpPr/>
          <p:nvPr/>
        </p:nvSpPr>
        <p:spPr>
          <a:xfrm>
            <a:off x="8003413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D7DAD916-8A5E-CD46-B3EC-A7C147A59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12" y="2902567"/>
            <a:ext cx="274320" cy="27432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09987" y="4707846"/>
            <a:ext cx="274320" cy="27432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E1F3637-D9B7-8C4D-85BA-EF5421409705}"/>
              </a:ext>
            </a:extLst>
          </p:cNvPr>
          <p:cNvSpPr/>
          <p:nvPr/>
        </p:nvSpPr>
        <p:spPr>
          <a:xfrm>
            <a:off x="11681561" y="290872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0F192BEA-6969-DA49-81DB-C528815A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81560" y="2902567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470784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88135" y="4707846"/>
            <a:ext cx="274320" cy="27432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96508F0-F8FF-3747-B258-53BB87FF922D}"/>
              </a:ext>
            </a:extLst>
          </p:cNvPr>
          <p:cNvSpPr/>
          <p:nvPr/>
        </p:nvSpPr>
        <p:spPr>
          <a:xfrm>
            <a:off x="8348535" y="5152219"/>
            <a:ext cx="5141288" cy="815341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94E32E42-C5FE-9342-86A4-C12D663859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61618" y="5311670"/>
            <a:ext cx="394953" cy="39495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01E3A49-0FDC-0D41-8111-CA780673E695}"/>
              </a:ext>
            </a:extLst>
          </p:cNvPr>
          <p:cNvSpPr txBox="1"/>
          <p:nvPr/>
        </p:nvSpPr>
        <p:spPr>
          <a:xfrm>
            <a:off x="8411415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CCA1D92A-5720-3E4E-BCBE-A9D7C15CEF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506761" y="5311670"/>
            <a:ext cx="394953" cy="39495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1BD203B-FF10-DB45-B6EB-B6A379CDB292}"/>
              </a:ext>
            </a:extLst>
          </p:cNvPr>
          <p:cNvSpPr txBox="1"/>
          <p:nvPr/>
        </p:nvSpPr>
        <p:spPr>
          <a:xfrm>
            <a:off x="12056558" y="5669996"/>
            <a:ext cx="1454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232F3E"/>
                </a:solidFill>
              </a:rPr>
              <a:t>Fargate EC2 Instance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7972" y="4198929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4818544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C7242-494C-EE4B-A1D2-461ED3CFA7FC}"/>
              </a:ext>
            </a:extLst>
          </p:cNvPr>
          <p:cNvSpPr/>
          <p:nvPr/>
        </p:nvSpPr>
        <p:spPr>
          <a:xfrm>
            <a:off x="11085350" y="10528"/>
            <a:ext cx="3396742" cy="804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Fargate Profiles can be deployed to EKS Cluster only when we have </a:t>
            </a:r>
            <a:r>
              <a:rPr lang="en-US" sz="1600" dirty="0">
                <a:solidFill>
                  <a:srgbClr val="FFFF00"/>
                </a:solidFill>
              </a:rPr>
              <a:t>at least </a:t>
            </a:r>
            <a:r>
              <a:rPr lang="en-US" sz="1600" dirty="0"/>
              <a:t>one private subnet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9330CD-1452-5341-9173-A30A6B3055DF}"/>
              </a:ext>
            </a:extLst>
          </p:cNvPr>
          <p:cNvCxnSpPr>
            <a:cxnSpLocks/>
          </p:cNvCxnSpPr>
          <p:nvPr/>
        </p:nvCxnSpPr>
        <p:spPr>
          <a:xfrm flipH="1">
            <a:off x="13171471" y="763136"/>
            <a:ext cx="719368" cy="45527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9193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699047"/>
            <a:ext cx="10369577" cy="669113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4238" y="70463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25468" y="86968"/>
            <a:ext cx="669994" cy="587232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5462" y="11712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40277" y="5962806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195462" y="380584"/>
            <a:ext cx="3685127" cy="150169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380584"/>
            <a:ext cx="3720648" cy="150905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099587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189305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3046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05129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516725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420465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47302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86034" y="549547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306992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422767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4732549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894C08-031B-6241-8D9B-A9A7B1F83E75}"/>
              </a:ext>
            </a:extLst>
          </p:cNvPr>
          <p:cNvCxnSpPr>
            <a:stCxn id="87" idx="2"/>
            <a:endCxn id="91" idx="0"/>
          </p:cNvCxnSpPr>
          <p:nvPr/>
        </p:nvCxnSpPr>
        <p:spPr>
          <a:xfrm flipH="1">
            <a:off x="5873830" y="2810820"/>
            <a:ext cx="2978047" cy="149387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F4532E-FACB-A749-BB79-E143F5E03B96}"/>
              </a:ext>
            </a:extLst>
          </p:cNvPr>
          <p:cNvCxnSpPr>
            <a:stCxn id="87" idx="2"/>
            <a:endCxn id="188" idx="0"/>
          </p:cNvCxnSpPr>
          <p:nvPr/>
        </p:nvCxnSpPr>
        <p:spPr>
          <a:xfrm>
            <a:off x="8851877" y="2810820"/>
            <a:ext cx="2753590" cy="149617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5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0"/>
      <p:bldP spid="122" grpId="0" animBg="1"/>
      <p:bldP spid="123" grpId="0"/>
      <p:bldP spid="127" grpId="0" animBg="1"/>
      <p:bldP spid="188" grpId="0" animBg="1"/>
      <p:bldP spid="19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Advanced with YAML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58654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9723" y="-107397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706655" y="175068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14385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EBB8A69-48F9-DA4B-BA16-CA9388CE5A23}"/>
              </a:ext>
            </a:extLst>
          </p:cNvPr>
          <p:cNvSpPr/>
          <p:nvPr/>
        </p:nvSpPr>
        <p:spPr>
          <a:xfrm>
            <a:off x="5050326" y="3363956"/>
            <a:ext cx="1438562" cy="3002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Ingress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4CF1BB-77C9-6C45-B016-73A5E3599752}"/>
              </a:ext>
            </a:extLst>
          </p:cNvPr>
          <p:cNvSpPr/>
          <p:nvPr/>
        </p:nvSpPr>
        <p:spPr>
          <a:xfrm>
            <a:off x="5067328" y="2898566"/>
            <a:ext cx="1438562" cy="300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385" y="-83085"/>
            <a:ext cx="914400" cy="914400"/>
          </a:xfrm>
          <a:prstGeom prst="rect">
            <a:avLst/>
          </a:prstGeom>
        </p:spPr>
      </p:pic>
      <p:pic>
        <p:nvPicPr>
          <p:cNvPr id="231" name="Graphic 230" descr="User">
            <a:extLst>
              <a:ext uri="{FF2B5EF4-FFF2-40B4-BE49-F238E27FC236}">
                <a16:creationId xmlns:a16="http://schemas.microsoft.com/office/drawing/2014/main" id="{7309BC6C-2066-C544-83A4-1316A15D96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28471" y="-83085"/>
            <a:ext cx="914400" cy="9144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714452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stCxn id="221" idx="3"/>
            <a:endCxn id="95" idx="2"/>
          </p:cNvCxnSpPr>
          <p:nvPr/>
        </p:nvCxnSpPr>
        <p:spPr>
          <a:xfrm>
            <a:off x="6488888" y="3514083"/>
            <a:ext cx="6243668" cy="2217245"/>
          </a:xfrm>
          <a:prstGeom prst="bentConnector4">
            <a:avLst>
              <a:gd name="adj1" fmla="val 12620"/>
              <a:gd name="adj2" fmla="val 11309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stCxn id="221" idx="3"/>
            <a:endCxn id="76" idx="1"/>
          </p:cNvCxnSpPr>
          <p:nvPr/>
        </p:nvCxnSpPr>
        <p:spPr>
          <a:xfrm>
            <a:off x="6488888" y="3514083"/>
            <a:ext cx="2131067" cy="1852054"/>
          </a:xfrm>
          <a:prstGeom prst="bentConnector3">
            <a:avLst>
              <a:gd name="adj1" fmla="val 3698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  <a:stCxn id="223" idx="3"/>
            <a:endCxn id="117" idx="2"/>
          </p:cNvCxnSpPr>
          <p:nvPr/>
        </p:nvCxnSpPr>
        <p:spPr>
          <a:xfrm>
            <a:off x="6505890" y="3048693"/>
            <a:ext cx="6213041" cy="963497"/>
          </a:xfrm>
          <a:prstGeom prst="bentConnector4">
            <a:avLst>
              <a:gd name="adj1" fmla="val 15191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stCxn id="223" idx="3"/>
            <a:endCxn id="98" idx="1"/>
          </p:cNvCxnSpPr>
          <p:nvPr/>
        </p:nvCxnSpPr>
        <p:spPr>
          <a:xfrm>
            <a:off x="6505890" y="3048693"/>
            <a:ext cx="2114065" cy="598306"/>
          </a:xfrm>
          <a:prstGeom prst="bentConnector3">
            <a:avLst>
              <a:gd name="adj1" fmla="val 4465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FEA7C3C4-366C-B749-8321-E1E232357F28}"/>
              </a:ext>
            </a:extLst>
          </p:cNvPr>
          <p:cNvCxnSpPr>
            <a:stCxn id="220" idx="3"/>
            <a:endCxn id="9" idx="0"/>
          </p:cNvCxnSpPr>
          <p:nvPr/>
        </p:nvCxnSpPr>
        <p:spPr>
          <a:xfrm>
            <a:off x="2887627" y="3048694"/>
            <a:ext cx="979739" cy="155788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stCxn id="191" idx="2"/>
            <a:endCxn id="220" idx="0"/>
          </p:cNvCxnSpPr>
          <p:nvPr/>
        </p:nvCxnSpPr>
        <p:spPr>
          <a:xfrm>
            <a:off x="2166923" y="807003"/>
            <a:ext cx="1423" cy="2091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CBBD462-9F08-F34C-B87D-7BF40B05D6B9}"/>
              </a:ext>
            </a:extLst>
          </p:cNvPr>
          <p:cNvCxnSpPr>
            <a:stCxn id="230" idx="2"/>
            <a:endCxn id="221" idx="1"/>
          </p:cNvCxnSpPr>
          <p:nvPr/>
        </p:nvCxnSpPr>
        <p:spPr>
          <a:xfrm rot="16200000" flipH="1">
            <a:off x="3160571" y="1624328"/>
            <a:ext cx="2682768" cy="1096741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D98AC7B-FE65-AF4E-9338-AF2D4EB5EEE0}"/>
              </a:ext>
            </a:extLst>
          </p:cNvPr>
          <p:cNvCxnSpPr>
            <a:stCxn id="231" idx="2"/>
            <a:endCxn id="223" idx="0"/>
          </p:cNvCxnSpPr>
          <p:nvPr/>
        </p:nvCxnSpPr>
        <p:spPr>
          <a:xfrm>
            <a:off x="5785671" y="831315"/>
            <a:ext cx="938" cy="20672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C863BA07-39B2-0C4E-B45A-486788D3CF5D}"/>
              </a:ext>
            </a:extLst>
          </p:cNvPr>
          <p:cNvSpPr txBox="1"/>
          <p:nvPr/>
        </p:nvSpPr>
        <p:spPr>
          <a:xfrm>
            <a:off x="645829" y="1232858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app1.kubeoncloud.com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771028" y="1241950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app2.kubeoncloud.com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C44C5CE-BC20-5645-A2EE-292D6393FFA2}"/>
              </a:ext>
            </a:extLst>
          </p:cNvPr>
          <p:cNvSpPr txBox="1"/>
          <p:nvPr/>
        </p:nvSpPr>
        <p:spPr>
          <a:xfrm>
            <a:off x="5008837" y="1247697"/>
            <a:ext cx="207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ums.kubeoncloud.com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4" name="Title 3">
            <a:extLst>
              <a:ext uri="{FF2B5EF4-FFF2-40B4-BE49-F238E27FC236}">
                <a16:creationId xmlns:a16="http://schemas.microsoft.com/office/drawing/2014/main" id="{6E485FC9-FA4E-9146-AE25-A5748594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626" y="52992"/>
            <a:ext cx="8323774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– </a:t>
            </a:r>
            <a:r>
              <a:rPr lang="en-US" sz="3600" dirty="0">
                <a:solidFill>
                  <a:srgbClr val="00B050"/>
                </a:solidFill>
              </a:rPr>
              <a:t>Mixed Mode - 3 Apps</a:t>
            </a:r>
          </a:p>
        </p:txBody>
      </p:sp>
    </p:spTree>
    <p:extLst>
      <p:ext uri="{BB962C8B-B14F-4D97-AF65-F5344CB8AC3E}">
        <p14:creationId xmlns:p14="http://schemas.microsoft.com/office/powerpoint/2010/main" val="47142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35" grpId="0" animBg="1"/>
      <p:bldP spid="36" grpId="0"/>
      <p:bldP spid="14" grpId="0"/>
      <p:bldP spid="57" grpId="0" animBg="1"/>
      <p:bldP spid="58" grpId="0" animBg="1"/>
      <p:bldP spid="62" grpId="0" animBg="1"/>
      <p:bldP spid="63" grpId="0" animBg="1"/>
      <p:bldP spid="72" grpId="0"/>
      <p:bldP spid="74" grpId="0" animBg="1"/>
      <p:bldP spid="76" grpId="0" animBg="1"/>
      <p:bldP spid="85" grpId="0"/>
      <p:bldP spid="86" grpId="0" animBg="1"/>
      <p:bldP spid="95" grpId="0"/>
      <p:bldP spid="96" grpId="0" animBg="1"/>
      <p:bldP spid="98" grpId="0" animBg="1"/>
      <p:bldP spid="107" grpId="0"/>
      <p:bldP spid="108" grpId="0" animBg="1"/>
      <p:bldP spid="117" grpId="0"/>
      <p:bldP spid="118" grpId="0" animBg="1"/>
      <p:bldP spid="141" grpId="0" animBg="1"/>
      <p:bldP spid="143" grpId="0"/>
      <p:bldP spid="144" grpId="0" animBg="1"/>
      <p:bldP spid="153" grpId="0"/>
      <p:bldP spid="154" grpId="0" animBg="1"/>
      <p:bldP spid="163" grpId="0"/>
      <p:bldP spid="9" grpId="0" animBg="1"/>
      <p:bldP spid="10" grpId="0"/>
      <p:bldP spid="192" grpId="0"/>
      <p:bldP spid="194" grpId="0"/>
      <p:bldP spid="196" grpId="0"/>
      <p:bldP spid="220" grpId="0" animBg="1"/>
      <p:bldP spid="221" grpId="0" animBg="1"/>
      <p:bldP spid="223" grpId="0" animBg="1"/>
      <p:bldP spid="244" grpId="0"/>
      <p:bldP spid="250" grpId="0" animBg="1"/>
      <p:bldP spid="251" grpId="0" animBg="1"/>
      <p:bldP spid="252" grpId="0" animBg="1"/>
      <p:bldP spid="259" grpId="0" animBg="1"/>
      <p:bldP spid="263" grpId="0"/>
      <p:bldP spid="269" grpId="0" animBg="1"/>
      <p:bldP spid="270" grpId="0"/>
      <p:bldP spid="271" grpId="0" animBg="1"/>
      <p:bldP spid="272" grpId="0"/>
      <p:bldP spid="317" grpId="0"/>
      <p:bldP spid="325" grpId="0"/>
      <p:bldP spid="326" grpId="0"/>
      <p:bldP spid="32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99781" y="-201348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52522" y="16617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50292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5996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cxnSpLocks/>
            <a:stCxn id="167" idx="3"/>
            <a:endCxn id="95" idx="2"/>
          </p:cNvCxnSpPr>
          <p:nvPr/>
        </p:nvCxnSpPr>
        <p:spPr>
          <a:xfrm>
            <a:off x="6390885" y="3633372"/>
            <a:ext cx="6341671" cy="2097956"/>
          </a:xfrm>
          <a:prstGeom prst="bentConnector4">
            <a:avLst>
              <a:gd name="adj1" fmla="val 13683"/>
              <a:gd name="adj2" fmla="val 110896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6390885" y="3646999"/>
            <a:ext cx="2229070" cy="1719138"/>
          </a:xfrm>
          <a:prstGeom prst="bentConnector3">
            <a:avLst>
              <a:gd name="adj1" fmla="val 38938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</p:cNvCxnSpPr>
          <p:nvPr/>
        </p:nvCxnSpPr>
        <p:spPr>
          <a:xfrm>
            <a:off x="6477435" y="3326282"/>
            <a:ext cx="6213041" cy="963497"/>
          </a:xfrm>
          <a:prstGeom prst="bentConnector4">
            <a:avLst>
              <a:gd name="adj1" fmla="val 16845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cxnSpLocks/>
          </p:cNvCxnSpPr>
          <p:nvPr/>
        </p:nvCxnSpPr>
        <p:spPr>
          <a:xfrm>
            <a:off x="6351489" y="3347808"/>
            <a:ext cx="2114065" cy="598306"/>
          </a:xfrm>
          <a:prstGeom prst="bentConnector3">
            <a:avLst>
              <a:gd name="adj1" fmla="val 5437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cxnSpLocks/>
            <a:stCxn id="191" idx="2"/>
            <a:endCxn id="220" idx="0"/>
          </p:cNvCxnSpPr>
          <p:nvPr/>
        </p:nvCxnSpPr>
        <p:spPr>
          <a:xfrm>
            <a:off x="3956981" y="713052"/>
            <a:ext cx="6715" cy="218551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D31CD18-B4F5-6746-903A-EF611C3D094E}"/>
              </a:ext>
            </a:extLst>
          </p:cNvPr>
          <p:cNvSpPr txBox="1"/>
          <p:nvPr/>
        </p:nvSpPr>
        <p:spPr>
          <a:xfrm>
            <a:off x="4364687" y="50243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99F707A1-569A-054F-A1D8-40728AB0D5D5}"/>
              </a:ext>
            </a:extLst>
          </p:cNvPr>
          <p:cNvSpPr/>
          <p:nvPr/>
        </p:nvSpPr>
        <p:spPr>
          <a:xfrm>
            <a:off x="3327928" y="3328436"/>
            <a:ext cx="1293107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/app1/*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68F015A-6D62-6743-85BF-D7209B973CF8}"/>
              </a:ext>
            </a:extLst>
          </p:cNvPr>
          <p:cNvSpPr/>
          <p:nvPr/>
        </p:nvSpPr>
        <p:spPr>
          <a:xfrm>
            <a:off x="5097778" y="3517385"/>
            <a:ext cx="1293107" cy="2319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/app2/*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949C9E4-6682-574B-802A-78B4368A61B9}"/>
              </a:ext>
            </a:extLst>
          </p:cNvPr>
          <p:cNvSpPr/>
          <p:nvPr/>
        </p:nvSpPr>
        <p:spPr>
          <a:xfrm>
            <a:off x="5086813" y="3247855"/>
            <a:ext cx="1293107" cy="23197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/ums/*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D7180C-3214-2C4E-8136-84B8265FFF16}"/>
              </a:ext>
            </a:extLst>
          </p:cNvPr>
          <p:cNvCxnSpPr>
            <a:stCxn id="165" idx="2"/>
            <a:endCxn id="9" idx="0"/>
          </p:cNvCxnSpPr>
          <p:nvPr/>
        </p:nvCxnSpPr>
        <p:spPr>
          <a:xfrm flipH="1">
            <a:off x="3867366" y="3628689"/>
            <a:ext cx="107116" cy="97789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BF5900-797C-204F-B8E7-175CC5541B46}"/>
              </a:ext>
            </a:extLst>
          </p:cNvPr>
          <p:cNvCxnSpPr>
            <a:stCxn id="220" idx="2"/>
            <a:endCxn id="165" idx="0"/>
          </p:cNvCxnSpPr>
          <p:nvPr/>
        </p:nvCxnSpPr>
        <p:spPr>
          <a:xfrm>
            <a:off x="3963696" y="3198820"/>
            <a:ext cx="10786" cy="12961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48D97AD-E279-2849-BA3B-BE2903F37322}"/>
              </a:ext>
            </a:extLst>
          </p:cNvPr>
          <p:cNvSpPr txBox="1"/>
          <p:nvPr/>
        </p:nvSpPr>
        <p:spPr>
          <a:xfrm>
            <a:off x="164387" y="1045573"/>
            <a:ext cx="895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Ingress with Cross Namespaces is not supported as on today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2C2F44-63D0-E044-BE8D-C74BFE8DF957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1108539" y="2529187"/>
            <a:ext cx="5601522" cy="1490958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6641214-2B4E-7A49-9581-F02A731CE751}"/>
              </a:ext>
            </a:extLst>
          </p:cNvPr>
          <p:cNvCxnSpPr>
            <a:cxnSpLocks/>
          </p:cNvCxnSpPr>
          <p:nvPr/>
        </p:nvCxnSpPr>
        <p:spPr>
          <a:xfrm flipV="1">
            <a:off x="1148449" y="2444768"/>
            <a:ext cx="5622565" cy="1537692"/>
          </a:xfrm>
          <a:prstGeom prst="line">
            <a:avLst/>
          </a:prstGeom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itle 3">
            <a:extLst>
              <a:ext uri="{FF2B5EF4-FFF2-40B4-BE49-F238E27FC236}">
                <a16:creationId xmlns:a16="http://schemas.microsoft.com/office/drawing/2014/main" id="{DE916665-C1B2-9540-8A41-68281928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885" y="42351"/>
            <a:ext cx="8558372" cy="537428"/>
          </a:xfrm>
        </p:spPr>
        <p:txBody>
          <a:bodyPr>
            <a:noAutofit/>
          </a:bodyPr>
          <a:lstStyle/>
          <a:p>
            <a:r>
              <a:rPr lang="en-US" sz="2600" dirty="0"/>
              <a:t>EKS Deployment – </a:t>
            </a:r>
            <a:r>
              <a:rPr lang="en-US" sz="2600" dirty="0">
                <a:solidFill>
                  <a:srgbClr val="00B050"/>
                </a:solidFill>
              </a:rPr>
              <a:t>Mixed – Ingress with Cross Namespaces</a:t>
            </a:r>
          </a:p>
        </p:txBody>
      </p:sp>
    </p:spTree>
    <p:extLst>
      <p:ext uri="{BB962C8B-B14F-4D97-AF65-F5344CB8AC3E}">
        <p14:creationId xmlns:p14="http://schemas.microsoft.com/office/powerpoint/2010/main" val="19383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ECR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Elastic Container Registry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6993114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22E2075-452C-FD41-9E2D-E22CAD8189B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702979" y="5599755"/>
            <a:ext cx="1371632" cy="13716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23176C-8D27-D94E-9198-05E5395C8583}"/>
              </a:ext>
            </a:extLst>
          </p:cNvPr>
          <p:cNvSpPr txBox="1"/>
          <p:nvPr/>
        </p:nvSpPr>
        <p:spPr>
          <a:xfrm>
            <a:off x="1343284" y="6993113"/>
            <a:ext cx="2091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Container</a:t>
            </a:r>
          </a:p>
          <a:p>
            <a:pPr algn="ctr"/>
            <a:r>
              <a:rPr lang="en-US" dirty="0"/>
              <a:t>Registry</a:t>
            </a:r>
          </a:p>
        </p:txBody>
      </p:sp>
    </p:spTree>
    <p:extLst>
      <p:ext uri="{BB962C8B-B14F-4D97-AF65-F5344CB8AC3E}">
        <p14:creationId xmlns:p14="http://schemas.microsoft.com/office/powerpoint/2010/main" val="10486929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29AAE9-83F3-1049-B074-494E00DBDB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71C3-9DBF-7F47-8623-114E7B9F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Elastic Container Registry (ECR) is a </a:t>
            </a:r>
            <a:r>
              <a:rPr lang="en-IN" dirty="0">
                <a:solidFill>
                  <a:srgbClr val="0070C0"/>
                </a:solidFill>
              </a:rPr>
              <a:t>fully-managed </a:t>
            </a:r>
            <a:r>
              <a:rPr lang="en-IN" dirty="0"/>
              <a:t>Docker container registry that makes it easy for developers to store, manage, and deploy Docker container images. </a:t>
            </a:r>
          </a:p>
          <a:p>
            <a:r>
              <a:rPr lang="en-IN" dirty="0"/>
              <a:t>ECR is integrated with </a:t>
            </a:r>
            <a:r>
              <a:rPr lang="en-IN" dirty="0">
                <a:solidFill>
                  <a:srgbClr val="0070C0"/>
                </a:solidFill>
              </a:rPr>
              <a:t>Elastic Kubernetes Service (EKS), </a:t>
            </a:r>
            <a:r>
              <a:rPr lang="en-IN" dirty="0"/>
              <a:t>simplifying our development to production workflow.</a:t>
            </a:r>
          </a:p>
          <a:p>
            <a:r>
              <a:rPr lang="en-IN" dirty="0"/>
              <a:t>ECR </a:t>
            </a:r>
            <a:r>
              <a:rPr lang="en-IN" dirty="0">
                <a:solidFill>
                  <a:srgbClr val="0070C0"/>
                </a:solidFill>
              </a:rPr>
              <a:t>eliminates</a:t>
            </a:r>
            <a:r>
              <a:rPr lang="en-IN" dirty="0"/>
              <a:t> the need to operate our own container repositories or worry about scaling the underlying infrastructure. </a:t>
            </a:r>
          </a:p>
          <a:p>
            <a:r>
              <a:rPr lang="en-IN" dirty="0"/>
              <a:t>ECR hosts our images in a </a:t>
            </a:r>
            <a:r>
              <a:rPr lang="en-IN" dirty="0">
                <a:solidFill>
                  <a:srgbClr val="0070C0"/>
                </a:solidFill>
              </a:rPr>
              <a:t>highly available </a:t>
            </a:r>
            <a:r>
              <a:rPr lang="en-IN" dirty="0"/>
              <a:t>and scalable architecture, allowing us to reliably deploy containers for our applications. </a:t>
            </a:r>
          </a:p>
          <a:p>
            <a:r>
              <a:rPr lang="en-IN" dirty="0"/>
              <a:t>Integration with </a:t>
            </a:r>
            <a:r>
              <a:rPr lang="en-IN" dirty="0">
                <a:solidFill>
                  <a:srgbClr val="0070C0"/>
                </a:solidFill>
              </a:rPr>
              <a:t>AWS Identity and Access Management (IAM) </a:t>
            </a:r>
            <a:r>
              <a:rPr lang="en-IN" dirty="0"/>
              <a:t>provides resource-level control of each repository. </a:t>
            </a:r>
          </a:p>
          <a:p>
            <a:r>
              <a:rPr lang="en-IN" dirty="0"/>
              <a:t>With Amazon ECR, there are </a:t>
            </a:r>
            <a:r>
              <a:rPr lang="en-IN" dirty="0">
                <a:solidFill>
                  <a:srgbClr val="0070C0"/>
                </a:solidFill>
              </a:rPr>
              <a:t>no upfront fees </a:t>
            </a:r>
            <a:r>
              <a:rPr lang="en-IN" dirty="0"/>
              <a:t>or commitments. We pay only for the amount of data you store in your repositories and data transferred to the Internet.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71371-E302-674C-BABC-7A79D885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</p:spTree>
    <p:extLst>
      <p:ext uri="{BB962C8B-B14F-4D97-AF65-F5344CB8AC3E}">
        <p14:creationId xmlns:p14="http://schemas.microsoft.com/office/powerpoint/2010/main" val="183301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4932AF-65C3-B249-86CE-CF2A07E51A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26CB-FAF9-6B41-AF40-E8D40EE5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Full managed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Highly Available</a:t>
            </a:r>
          </a:p>
          <a:p>
            <a:pPr lvl="1"/>
            <a:r>
              <a:rPr lang="en-US" dirty="0"/>
              <a:t>Simplified Workflow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1B4EAC-D5D1-9B42-98F4-B686F5AB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Registry - ECR</a:t>
            </a:r>
          </a:p>
        </p:txBody>
      </p:sp>
    </p:spTree>
    <p:extLst>
      <p:ext uri="{BB962C8B-B14F-4D97-AF65-F5344CB8AC3E}">
        <p14:creationId xmlns:p14="http://schemas.microsoft.com/office/powerpoint/2010/main" val="306440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887756-C4C3-CD49-9776-164377BEBB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CE65AC-3D9E-1445-842E-40C71F8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ECR Works?</a:t>
            </a:r>
          </a:p>
        </p:txBody>
      </p:sp>
      <p:pic>
        <p:nvPicPr>
          <p:cNvPr id="5" name="Picture 16" descr="Image result for developer smiley">
            <a:extLst>
              <a:ext uri="{FF2B5EF4-FFF2-40B4-BE49-F238E27FC236}">
                <a16:creationId xmlns:a16="http://schemas.microsoft.com/office/drawing/2014/main" id="{7F20DCCF-D63A-8B42-AA77-EEE1A1D6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09" y="1721775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3624-426B-B14F-AA38-92D73C6A3849}"/>
              </a:ext>
            </a:extLst>
          </p:cNvPr>
          <p:cNvSpPr txBox="1"/>
          <p:nvPr/>
        </p:nvSpPr>
        <p:spPr>
          <a:xfrm>
            <a:off x="515513" y="5061290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C05E2E-229F-8942-801D-395A8429A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513" y="3515456"/>
            <a:ext cx="711200" cy="71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C6A36E-CB04-5843-9A54-4158C2BC69B6}"/>
              </a:ext>
            </a:extLst>
          </p:cNvPr>
          <p:cNvSpPr txBox="1"/>
          <p:nvPr/>
        </p:nvSpPr>
        <p:spPr>
          <a:xfrm>
            <a:off x="1361978" y="3867781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C9100DB-FC73-A546-85E2-24748EAE7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5395" y="4067835"/>
            <a:ext cx="962678" cy="96267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B3372E-A006-154C-AA48-E56BD967D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16457" y="1893885"/>
            <a:ext cx="1082740" cy="1082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BF0F2D6-930E-3C45-B6F2-B004EABE6F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0163" y="1316898"/>
            <a:ext cx="711200" cy="711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AFEA56C-3135-B447-8B4C-9CB825DF6F09}"/>
              </a:ext>
            </a:extLst>
          </p:cNvPr>
          <p:cNvSpPr/>
          <p:nvPr/>
        </p:nvSpPr>
        <p:spPr>
          <a:xfrm>
            <a:off x="515512" y="3515456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06D58E-F5C1-724E-B557-CE06181A7FDD}"/>
              </a:ext>
            </a:extLst>
          </p:cNvPr>
          <p:cNvSpPr txBox="1"/>
          <p:nvPr/>
        </p:nvSpPr>
        <p:spPr>
          <a:xfrm>
            <a:off x="1415921" y="1381995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5EC12-2243-4F43-B4A7-8A54CD409533}"/>
              </a:ext>
            </a:extLst>
          </p:cNvPr>
          <p:cNvSpPr txBox="1"/>
          <p:nvPr/>
        </p:nvSpPr>
        <p:spPr>
          <a:xfrm>
            <a:off x="10686606" y="2862732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Service - ECS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9D40C8-9958-3642-8C56-172593BA7EF5}"/>
              </a:ext>
            </a:extLst>
          </p:cNvPr>
          <p:cNvSpPr txBox="1"/>
          <p:nvPr/>
        </p:nvSpPr>
        <p:spPr>
          <a:xfrm>
            <a:off x="11424921" y="1764949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ACF05-3996-E041-A0D4-3380E4631981}"/>
              </a:ext>
            </a:extLst>
          </p:cNvPr>
          <p:cNvSpPr/>
          <p:nvPr/>
        </p:nvSpPr>
        <p:spPr>
          <a:xfrm>
            <a:off x="10686605" y="1316898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628C278-4BFA-B042-B7DB-4A51DCBB3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30015" y="4061666"/>
            <a:ext cx="1082740" cy="10827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11231C5-A108-684C-BC52-BD2DF5F54493}"/>
              </a:ext>
            </a:extLst>
          </p:cNvPr>
          <p:cNvSpPr txBox="1"/>
          <p:nvPr/>
        </p:nvSpPr>
        <p:spPr>
          <a:xfrm>
            <a:off x="10700164" y="5030513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Kubernetes Service - EKS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71448-355C-F447-928D-A7D5D6E141FA}"/>
              </a:ext>
            </a:extLst>
          </p:cNvPr>
          <p:cNvSpPr txBox="1"/>
          <p:nvPr/>
        </p:nvSpPr>
        <p:spPr>
          <a:xfrm>
            <a:off x="11438479" y="3932730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36AD21-0471-7E4F-8808-ADD763E96A66}"/>
              </a:ext>
            </a:extLst>
          </p:cNvPr>
          <p:cNvSpPr/>
          <p:nvPr/>
        </p:nvSpPr>
        <p:spPr>
          <a:xfrm>
            <a:off x="10700163" y="3484679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5169DAE-E54A-744B-BE8A-863C5E114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43573" y="6229044"/>
            <a:ext cx="1082740" cy="1082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B62DD9B-E6BE-5E46-B7AE-9977F5318D53}"/>
              </a:ext>
            </a:extLst>
          </p:cNvPr>
          <p:cNvSpPr txBox="1"/>
          <p:nvPr/>
        </p:nvSpPr>
        <p:spPr>
          <a:xfrm>
            <a:off x="10713722" y="7197891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On-Premise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792ADB-EE1D-8E4C-BB2A-D349986FA77B}"/>
              </a:ext>
            </a:extLst>
          </p:cNvPr>
          <p:cNvSpPr txBox="1"/>
          <p:nvPr/>
        </p:nvSpPr>
        <p:spPr>
          <a:xfrm>
            <a:off x="11452037" y="6100108"/>
            <a:ext cx="1824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925895-E2F4-9A47-A7A7-13DFAFC1A4C0}"/>
              </a:ext>
            </a:extLst>
          </p:cNvPr>
          <p:cNvSpPr/>
          <p:nvPr/>
        </p:nvSpPr>
        <p:spPr>
          <a:xfrm>
            <a:off x="10713721" y="5652057"/>
            <a:ext cx="3142445" cy="18536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973A302-4205-2B47-A594-DCF304A407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00163" y="3509063"/>
            <a:ext cx="711200" cy="71120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D9E6B80C-B144-DE44-A857-32749C3371E7}"/>
              </a:ext>
            </a:extLst>
          </p:cNvPr>
          <p:cNvSpPr/>
          <p:nvPr/>
        </p:nvSpPr>
        <p:spPr>
          <a:xfrm>
            <a:off x="5563572" y="3546233"/>
            <a:ext cx="2030380" cy="185361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Images and Run Containers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5B03CE-05C4-2741-A389-D74370A0186B}"/>
              </a:ext>
            </a:extLst>
          </p:cNvPr>
          <p:cNvCxnSpPr>
            <a:stCxn id="26" idx="1"/>
            <a:endCxn id="43" idx="6"/>
          </p:cNvCxnSpPr>
          <p:nvPr/>
        </p:nvCxnSpPr>
        <p:spPr>
          <a:xfrm flipH="1">
            <a:off x="7593952" y="2243704"/>
            <a:ext cx="3092653" cy="222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4F0F51-1F18-7941-AFF2-084B702D8872}"/>
              </a:ext>
            </a:extLst>
          </p:cNvPr>
          <p:cNvCxnSpPr>
            <a:stCxn id="31" idx="1"/>
            <a:endCxn id="43" idx="6"/>
          </p:cNvCxnSpPr>
          <p:nvPr/>
        </p:nvCxnSpPr>
        <p:spPr>
          <a:xfrm flipH="1">
            <a:off x="7593952" y="4411485"/>
            <a:ext cx="3106211" cy="61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8352668-0F86-A140-ABD6-BCB84E8E836F}"/>
              </a:ext>
            </a:extLst>
          </p:cNvPr>
          <p:cNvCxnSpPr>
            <a:stCxn id="41" idx="1"/>
            <a:endCxn id="43" idx="6"/>
          </p:cNvCxnSpPr>
          <p:nvPr/>
        </p:nvCxnSpPr>
        <p:spPr>
          <a:xfrm flipH="1" flipV="1">
            <a:off x="7593952" y="4473039"/>
            <a:ext cx="3119769" cy="2105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65B3902-D9F5-9A46-980D-312F2AC6B8E0}"/>
              </a:ext>
            </a:extLst>
          </p:cNvPr>
          <p:cNvCxnSpPr>
            <a:stCxn id="43" idx="2"/>
            <a:endCxn id="20" idx="3"/>
          </p:cNvCxnSpPr>
          <p:nvPr/>
        </p:nvCxnSpPr>
        <p:spPr>
          <a:xfrm flipH="1" flipV="1">
            <a:off x="3657957" y="4442262"/>
            <a:ext cx="1905615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A0D72C-CF63-D54E-B5E6-B58EF07D8254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2086735" y="2592964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AD51464-1429-1D4C-96D4-143E874CF2B6}"/>
              </a:ext>
            </a:extLst>
          </p:cNvPr>
          <p:cNvSpPr txBox="1"/>
          <p:nvPr/>
        </p:nvSpPr>
        <p:spPr>
          <a:xfrm>
            <a:off x="2073177" y="2874326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7F6244-80C6-F24D-9063-9A37A28E1140}"/>
              </a:ext>
            </a:extLst>
          </p:cNvPr>
          <p:cNvSpPr txBox="1"/>
          <p:nvPr/>
        </p:nvSpPr>
        <p:spPr>
          <a:xfrm>
            <a:off x="3972733" y="4108636"/>
            <a:ext cx="1127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Pull Images</a:t>
            </a:r>
          </a:p>
        </p:txBody>
      </p:sp>
    </p:spTree>
    <p:extLst>
      <p:ext uri="{BB962C8B-B14F-4D97-AF65-F5344CB8AC3E}">
        <p14:creationId xmlns:p14="http://schemas.microsoft.com/office/powerpoint/2010/main" val="16102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20" grpId="0" animBg="1"/>
      <p:bldP spid="21" grpId="0"/>
      <p:bldP spid="22" grpId="0"/>
      <p:bldP spid="24" grpId="0"/>
      <p:bldP spid="26" grpId="0" animBg="1"/>
      <p:bldP spid="29" grpId="0"/>
      <p:bldP spid="30" grpId="0"/>
      <p:bldP spid="31" grpId="0" animBg="1"/>
      <p:bldP spid="39" grpId="0"/>
      <p:bldP spid="40" grpId="0"/>
      <p:bldP spid="41" grpId="0" animBg="1"/>
      <p:bldP spid="43" grpId="0" animBg="1"/>
      <p:bldP spid="63" grpId="0"/>
      <p:bldP spid="6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1176641"/>
            <a:ext cx="14168061" cy="63705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1176641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7253553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005763" y="5969126"/>
            <a:ext cx="4168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Private Managed Node Group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4359" y="6882487"/>
            <a:ext cx="691691" cy="6288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4387349" y="7278475"/>
            <a:ext cx="111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EKS Cluster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698199"/>
            <a:ext cx="5194539" cy="1089577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6306626" y="719159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86163" y="6764412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1896889" y="54497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2295415" y="3182376"/>
            <a:ext cx="3128879" cy="300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ECR Demo  - ALB Ingress Service</a:t>
            </a:r>
          </a:p>
        </p:txBody>
      </p: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67529" y="86668"/>
            <a:ext cx="914400" cy="914400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6306626" y="6689832"/>
            <a:ext cx="2180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ecrdemo.kubeoncloud.com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3090277" y="1153319"/>
            <a:ext cx="2466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ecrdemo.kubeoncloud.com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4" name="Title 3">
            <a:extLst>
              <a:ext uri="{FF2B5EF4-FFF2-40B4-BE49-F238E27FC236}">
                <a16:creationId xmlns:a16="http://schemas.microsoft.com/office/drawing/2014/main" id="{6E485FC9-FA4E-9146-AE25-A5748594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787" y="277073"/>
            <a:ext cx="3597662" cy="537428"/>
          </a:xfrm>
        </p:spPr>
        <p:txBody>
          <a:bodyPr>
            <a:noAutofit/>
          </a:bodyPr>
          <a:lstStyle/>
          <a:p>
            <a:r>
              <a:rPr lang="en-US" sz="5200" dirty="0"/>
              <a:t>EKS &amp; ECR</a:t>
            </a:r>
            <a:endParaRPr lang="en-US" sz="5200" dirty="0">
              <a:solidFill>
                <a:srgbClr val="00B05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4718E5F-7157-E946-9DDD-A158AA93D534}"/>
              </a:ext>
            </a:extLst>
          </p:cNvPr>
          <p:cNvSpPr/>
          <p:nvPr/>
        </p:nvSpPr>
        <p:spPr>
          <a:xfrm>
            <a:off x="1222896" y="4530336"/>
            <a:ext cx="1682120" cy="120828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764B0840-BDDD-B44C-8874-105A4DA585F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34058" y="4527018"/>
            <a:ext cx="289636" cy="289636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133CB86B-79CC-B542-A324-96291D5BD555}"/>
              </a:ext>
            </a:extLst>
          </p:cNvPr>
          <p:cNvSpPr/>
          <p:nvPr/>
        </p:nvSpPr>
        <p:spPr>
          <a:xfrm>
            <a:off x="4946639" y="4529046"/>
            <a:ext cx="1682120" cy="120828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9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pic>
        <p:nvPicPr>
          <p:cNvPr id="168" name="Graphic 167">
            <a:extLst>
              <a:ext uri="{FF2B5EF4-FFF2-40B4-BE49-F238E27FC236}">
                <a16:creationId xmlns:a16="http://schemas.microsoft.com/office/drawing/2014/main" id="{4CC6FB1B-1F0A-D543-9F8D-BE0621D6251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44617" y="4545421"/>
            <a:ext cx="289636" cy="289636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EE9BAC7F-CDC5-7E44-9944-AD1D9FF8E50C}"/>
              </a:ext>
            </a:extLst>
          </p:cNvPr>
          <p:cNvSpPr/>
          <p:nvPr/>
        </p:nvSpPr>
        <p:spPr>
          <a:xfrm>
            <a:off x="1756948" y="5090278"/>
            <a:ext cx="821933" cy="618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E2703DC-3000-4F4F-A67F-EA8B77F242DB}"/>
              </a:ext>
            </a:extLst>
          </p:cNvPr>
          <p:cNvGrpSpPr/>
          <p:nvPr/>
        </p:nvGrpSpPr>
        <p:grpSpPr>
          <a:xfrm>
            <a:off x="1865795" y="5161765"/>
            <a:ext cx="555550" cy="352840"/>
            <a:chOff x="853440" y="4579716"/>
            <a:chExt cx="1006998" cy="82759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F75EF40-6334-144E-A736-015148F30EB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3A62F54-92F7-E842-A7EB-3F2B5501B4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A31F175-E4BA-2943-BE9D-051A07336A4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8BFA812-18E4-5C42-B70F-E7CECC8A5B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95D82F3-BCE3-A54D-9132-D95E4F6F594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E27D8E0-1F31-AF40-BD53-61CD96E79D6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C26EE8A-C985-924F-9A81-FB41F2BA2CB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CAC1ED55-7EE2-A04F-A56E-B7A3CFD4BB62}"/>
              </a:ext>
            </a:extLst>
          </p:cNvPr>
          <p:cNvSpPr txBox="1"/>
          <p:nvPr/>
        </p:nvSpPr>
        <p:spPr>
          <a:xfrm>
            <a:off x="1962825" y="5462242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Pod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9D98441-E048-F240-A323-1922BDAB862A}"/>
              </a:ext>
            </a:extLst>
          </p:cNvPr>
          <p:cNvSpPr/>
          <p:nvPr/>
        </p:nvSpPr>
        <p:spPr>
          <a:xfrm>
            <a:off x="5115464" y="5079157"/>
            <a:ext cx="821933" cy="618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93D3713-73C5-B840-8F88-796181424E89}"/>
              </a:ext>
            </a:extLst>
          </p:cNvPr>
          <p:cNvGrpSpPr/>
          <p:nvPr/>
        </p:nvGrpSpPr>
        <p:grpSpPr>
          <a:xfrm>
            <a:off x="5224311" y="5150644"/>
            <a:ext cx="555550" cy="352840"/>
            <a:chOff x="853440" y="4579716"/>
            <a:chExt cx="1006998" cy="82759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50846C8-B51B-C148-A76B-311428A26D1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A6E4C99-AE13-8C4C-989E-E55F4026096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912BD4D-5573-C74B-AF64-1C7EB85580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28B4BF2-99BC-9046-8A96-74073F705CD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B28CC30-C3B7-3B4A-93B8-35A5B468CCF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71E4871-C88D-2B4A-B266-AF81ECB0B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CB1FFDD-F9C7-B941-94A7-5532438AF6C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D2FB2ED3-5441-D649-8480-E4993516300A}"/>
              </a:ext>
            </a:extLst>
          </p:cNvPr>
          <p:cNvSpPr txBox="1"/>
          <p:nvPr/>
        </p:nvSpPr>
        <p:spPr>
          <a:xfrm>
            <a:off x="5321341" y="545112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Pod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5563D7E-9934-FA45-86C4-EB0EE052934C}"/>
              </a:ext>
            </a:extLst>
          </p:cNvPr>
          <p:cNvSpPr/>
          <p:nvPr/>
        </p:nvSpPr>
        <p:spPr>
          <a:xfrm>
            <a:off x="2271011" y="4812659"/>
            <a:ext cx="3128879" cy="2346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ECR Demo App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1D9344-6D29-1844-AAAE-2D61ED64680F}"/>
              </a:ext>
            </a:extLst>
          </p:cNvPr>
          <p:cNvCxnSpPr>
            <a:cxnSpLocks/>
            <a:stCxn id="230" idx="2"/>
            <a:endCxn id="200" idx="0"/>
          </p:cNvCxnSpPr>
          <p:nvPr/>
        </p:nvCxnSpPr>
        <p:spPr>
          <a:xfrm>
            <a:off x="3924729" y="1001068"/>
            <a:ext cx="0" cy="173199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Graphic 199">
            <a:extLst>
              <a:ext uri="{FF2B5EF4-FFF2-40B4-BE49-F238E27FC236}">
                <a16:creationId xmlns:a16="http://schemas.microsoft.com/office/drawing/2014/main" id="{37C6BFBF-B690-0147-8639-E42AD90803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689779" y="2733060"/>
            <a:ext cx="469900" cy="4699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1F9064-33DD-E84F-B1FC-12D0C62C3B5C}"/>
              </a:ext>
            </a:extLst>
          </p:cNvPr>
          <p:cNvCxnSpPr>
            <a:stCxn id="220" idx="2"/>
            <a:endCxn id="199" idx="0"/>
          </p:cNvCxnSpPr>
          <p:nvPr/>
        </p:nvCxnSpPr>
        <p:spPr>
          <a:xfrm flipH="1">
            <a:off x="3835451" y="3482629"/>
            <a:ext cx="24404" cy="13300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4CE5F55-197A-2142-88B8-4DA06A890F0D}"/>
              </a:ext>
            </a:extLst>
          </p:cNvPr>
          <p:cNvCxnSpPr>
            <a:stCxn id="199" idx="2"/>
            <a:endCxn id="171" idx="3"/>
          </p:cNvCxnSpPr>
          <p:nvPr/>
        </p:nvCxnSpPr>
        <p:spPr>
          <a:xfrm rot="5400000">
            <a:off x="3031133" y="4595053"/>
            <a:ext cx="352066" cy="1256570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81A7E942-1ED6-7349-B915-7ACE71C7B65F}"/>
              </a:ext>
            </a:extLst>
          </p:cNvPr>
          <p:cNvCxnSpPr>
            <a:stCxn id="199" idx="2"/>
            <a:endCxn id="181" idx="1"/>
          </p:cNvCxnSpPr>
          <p:nvPr/>
        </p:nvCxnSpPr>
        <p:spPr>
          <a:xfrm rot="16200000" flipH="1">
            <a:off x="4304985" y="4577770"/>
            <a:ext cx="340945" cy="1280013"/>
          </a:xfrm>
          <a:prstGeom prst="bentConnector2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D22136-49C4-EB49-B6EF-D642ACEB1CD1}"/>
              </a:ext>
            </a:extLst>
          </p:cNvPr>
          <p:cNvCxnSpPr>
            <a:cxnSpLocks/>
            <a:stCxn id="51" idx="0"/>
            <a:endCxn id="4" idx="2"/>
          </p:cNvCxnSpPr>
          <p:nvPr/>
        </p:nvCxnSpPr>
        <p:spPr>
          <a:xfrm flipV="1">
            <a:off x="4080205" y="6400013"/>
            <a:ext cx="9783" cy="4824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Graphic 200" descr="User">
            <a:extLst>
              <a:ext uri="{FF2B5EF4-FFF2-40B4-BE49-F238E27FC236}">
                <a16:creationId xmlns:a16="http://schemas.microsoft.com/office/drawing/2014/main" id="{911163E9-311E-AA45-B300-7A8F086593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6978" y="43695"/>
            <a:ext cx="914400" cy="914400"/>
          </a:xfrm>
          <a:prstGeom prst="rect">
            <a:avLst/>
          </a:prstGeom>
        </p:spPr>
      </p:pic>
      <p:pic>
        <p:nvPicPr>
          <p:cNvPr id="202" name="Graphic 201" descr="User">
            <a:extLst>
              <a:ext uri="{FF2B5EF4-FFF2-40B4-BE49-F238E27FC236}">
                <a16:creationId xmlns:a16="http://schemas.microsoft.com/office/drawing/2014/main" id="{04DF9F6E-F657-AE42-9F4B-8B6B1B7C74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63387" y="86286"/>
            <a:ext cx="914400" cy="914400"/>
          </a:xfrm>
          <a:prstGeom prst="rect">
            <a:avLst/>
          </a:prstGeom>
        </p:spPr>
      </p:pic>
      <p:pic>
        <p:nvPicPr>
          <p:cNvPr id="205" name="Picture 16" descr="Image result for developer smiley">
            <a:extLst>
              <a:ext uri="{FF2B5EF4-FFF2-40B4-BE49-F238E27FC236}">
                <a16:creationId xmlns:a16="http://schemas.microsoft.com/office/drawing/2014/main" id="{1239B241-7EDE-B54B-A168-19D242ECA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859" y="57102"/>
            <a:ext cx="871189" cy="87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4B2CB167-82B6-5542-9CF0-9F52F097D7A7}"/>
              </a:ext>
            </a:extLst>
          </p:cNvPr>
          <p:cNvSpPr txBox="1"/>
          <p:nvPr/>
        </p:nvSpPr>
        <p:spPr>
          <a:xfrm>
            <a:off x="10763763" y="3396617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Elastic Container Registry - ECR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9C9D843C-2C8A-414C-8268-7B659D36564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763763" y="1850783"/>
            <a:ext cx="711200" cy="711200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DB97FC40-2C44-5D4E-A54B-076CCA4380DA}"/>
              </a:ext>
            </a:extLst>
          </p:cNvPr>
          <p:cNvSpPr txBox="1"/>
          <p:nvPr/>
        </p:nvSpPr>
        <p:spPr>
          <a:xfrm>
            <a:off x="11610228" y="2203108"/>
            <a:ext cx="1449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Docker Image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E71A7ADB-5696-7040-855C-6401BEE6958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853645" y="2403162"/>
            <a:ext cx="962678" cy="962678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AE7725DD-2D99-1546-915C-C1509210E565}"/>
              </a:ext>
            </a:extLst>
          </p:cNvPr>
          <p:cNvSpPr/>
          <p:nvPr/>
        </p:nvSpPr>
        <p:spPr>
          <a:xfrm>
            <a:off x="10763762" y="1850783"/>
            <a:ext cx="3142445" cy="18536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14060A9-7DD0-4340-A96F-AF900F9B8A78}"/>
              </a:ext>
            </a:extLst>
          </p:cNvPr>
          <p:cNvSpPr txBox="1"/>
          <p:nvPr/>
        </p:nvSpPr>
        <p:spPr>
          <a:xfrm>
            <a:off x="12885345" y="290282"/>
            <a:ext cx="135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Developer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0B85C130-13EE-4F4C-BD1C-9C5970E8DA55}"/>
              </a:ext>
            </a:extLst>
          </p:cNvPr>
          <p:cNvCxnSpPr>
            <a:stCxn id="205" idx="2"/>
            <a:endCxn id="210" idx="0"/>
          </p:cNvCxnSpPr>
          <p:nvPr/>
        </p:nvCxnSpPr>
        <p:spPr>
          <a:xfrm flipH="1">
            <a:off x="12334985" y="928291"/>
            <a:ext cx="16469" cy="922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C373172-A3B7-2C4C-8323-B9156A3F20D2}"/>
              </a:ext>
            </a:extLst>
          </p:cNvPr>
          <p:cNvSpPr txBox="1"/>
          <p:nvPr/>
        </p:nvSpPr>
        <p:spPr>
          <a:xfrm>
            <a:off x="12321427" y="1209653"/>
            <a:ext cx="122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Push Images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F9522CF-98E0-2044-BFE3-522EC8BF3115}"/>
              </a:ext>
            </a:extLst>
          </p:cNvPr>
          <p:cNvCxnSpPr>
            <a:cxnSpLocks/>
            <a:stCxn id="210" idx="1"/>
            <a:endCxn id="181" idx="3"/>
          </p:cNvCxnSpPr>
          <p:nvPr/>
        </p:nvCxnSpPr>
        <p:spPr>
          <a:xfrm rot="10800000" flipV="1">
            <a:off x="5937398" y="2777588"/>
            <a:ext cx="4826365" cy="261066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603A7F3C-726B-F54F-AC41-4ABE8B55BF8F}"/>
              </a:ext>
            </a:extLst>
          </p:cNvPr>
          <p:cNvSpPr txBox="1"/>
          <p:nvPr/>
        </p:nvSpPr>
        <p:spPr>
          <a:xfrm>
            <a:off x="7886377" y="2454423"/>
            <a:ext cx="2949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Pull Docker Image from ECR</a:t>
            </a:r>
          </a:p>
        </p:txBody>
      </p:sp>
    </p:spTree>
    <p:extLst>
      <p:ext uri="{BB962C8B-B14F-4D97-AF65-F5344CB8AC3E}">
        <p14:creationId xmlns:p14="http://schemas.microsoft.com/office/powerpoint/2010/main" val="388761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3" grpId="0" animBg="1"/>
      <p:bldP spid="18" grpId="0" animBg="1"/>
      <p:bldP spid="20" grpId="0" animBg="1"/>
      <p:bldP spid="26" grpId="0" animBg="1"/>
      <p:bldP spid="28" grpId="0" animBg="1"/>
      <p:bldP spid="30" grpId="0" animBg="1"/>
      <p:bldP spid="31" grpId="0" animBg="1"/>
      <p:bldP spid="4" grpId="0"/>
      <p:bldP spid="14" grpId="0"/>
      <p:bldP spid="118" grpId="0" animBg="1"/>
      <p:bldP spid="10" grpId="0"/>
      <p:bldP spid="192" grpId="0"/>
      <p:bldP spid="194" grpId="0"/>
      <p:bldP spid="196" grpId="0"/>
      <p:bldP spid="220" grpId="0" animBg="1"/>
      <p:bldP spid="317" grpId="0"/>
      <p:bldP spid="326" grpId="0"/>
      <p:bldP spid="165" grpId="0" animBg="1"/>
      <p:bldP spid="167" grpId="0" animBg="1"/>
      <p:bldP spid="171" grpId="0" animBg="1"/>
      <p:bldP spid="180" grpId="0"/>
      <p:bldP spid="181" grpId="0" animBg="1"/>
      <p:bldP spid="190" grpId="0"/>
      <p:bldP spid="199" grpId="0" animBg="1"/>
      <p:bldP spid="206" grpId="0"/>
      <p:bldP spid="208" grpId="0"/>
      <p:bldP spid="210" grpId="0" animBg="1"/>
      <p:bldP spid="211" grpId="0"/>
      <p:bldP spid="213" grpId="0"/>
      <p:bldP spid="21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D7DE54-58AA-644F-945D-6FE7E87CF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67A1-5A82-5549-82B5-2AFC2D8D9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7664FA-5C18-2246-A8BC-9105F554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79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B4A212-0304-B848-90A4-C2D9AA7D3949}"/>
              </a:ext>
            </a:extLst>
          </p:cNvPr>
          <p:cNvSpPr txBox="1"/>
          <p:nvPr/>
        </p:nvSpPr>
        <p:spPr>
          <a:xfrm>
            <a:off x="1916494" y="3794319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Container Registry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8864A27-B5F4-744C-9A25-8D7148FC3A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11846" y="3121864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477559" y="6413907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7947814" y="5804937"/>
            <a:ext cx="206627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Fargate Profile: </a:t>
            </a:r>
            <a:r>
              <a:rPr lang="en-US" sz="1600" b="1" dirty="0" err="1">
                <a:solidFill>
                  <a:schemeClr val="accent4">
                    <a:lumMod val="75000"/>
                  </a:schemeClr>
                </a:solidFill>
              </a:rPr>
              <a:t>fp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-dev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8261180" y="249516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8850861" y="2343400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5234087" y="4438632"/>
            <a:ext cx="7279127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5328187" y="4548899"/>
            <a:ext cx="6999199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5462863" y="46437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8350224" y="539034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8420140" y="4855770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5589183" y="47595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5639686" y="50692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5234087" y="3936013"/>
            <a:ext cx="7278062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>
            <a:off x="8851877" y="2810820"/>
            <a:ext cx="21241" cy="1125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  <a:stCxn id="144" idx="2"/>
            <a:endCxn id="89" idx="0"/>
          </p:cNvCxnSpPr>
          <p:nvPr/>
        </p:nvCxnSpPr>
        <p:spPr>
          <a:xfrm>
            <a:off x="8873118" y="4251668"/>
            <a:ext cx="533" cy="18696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49112" y="2460268"/>
            <a:ext cx="334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https://</a:t>
            </a:r>
            <a:r>
              <a:rPr lang="en-US" sz="1200">
                <a:solidFill>
                  <a:srgbClr val="0070C0"/>
                </a:solidFill>
              </a:rPr>
              <a:t>fpdev.</a:t>
            </a:r>
            <a:r>
              <a:rPr lang="en-US" sz="1200" dirty="0">
                <a:solidFill>
                  <a:srgbClr val="0070C0"/>
                </a:solidFill>
              </a:rPr>
              <a:t>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77886" y="2197098"/>
            <a:ext cx="168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C00000"/>
                </a:solidFill>
              </a:rPr>
              <a:t>fpdev.kubeoncloud.com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53EDD39-DF3C-964C-A24C-667AD0FAEA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89515" y="3449040"/>
            <a:ext cx="330200" cy="330200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B43581AD-7CE5-DE4C-A391-FD1B96CCE6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85330" y="3447272"/>
            <a:ext cx="330200" cy="330200"/>
          </a:xfrm>
          <a:prstGeom prst="rect">
            <a:avLst/>
          </a:prstGeom>
        </p:spPr>
      </p:pic>
      <p:sp>
        <p:nvSpPr>
          <p:cNvPr id="188" name="Rectangle 187">
            <a:extLst>
              <a:ext uri="{FF2B5EF4-FFF2-40B4-BE49-F238E27FC236}">
                <a16:creationId xmlns:a16="http://schemas.microsoft.com/office/drawing/2014/main" id="{EE9423F2-F396-B748-9981-4A866337260B}"/>
              </a:ext>
            </a:extLst>
          </p:cNvPr>
          <p:cNvSpPr/>
          <p:nvPr/>
        </p:nvSpPr>
        <p:spPr>
          <a:xfrm>
            <a:off x="11194500" y="4646037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DEA7472-8448-DA46-9DFC-7D47749B4861}"/>
              </a:ext>
            </a:extLst>
          </p:cNvPr>
          <p:cNvGrpSpPr/>
          <p:nvPr/>
        </p:nvGrpSpPr>
        <p:grpSpPr>
          <a:xfrm>
            <a:off x="11320820" y="4761812"/>
            <a:ext cx="555550" cy="352840"/>
            <a:chOff x="853440" y="4579716"/>
            <a:chExt cx="1006998" cy="827590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2EB2CA9-75A0-0745-BED9-1924D1E443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01440E-7E23-E34E-9756-D06DC1A46D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5157C22-D067-B44F-8D7F-2424C7C8D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F1C0019-9E80-DA4D-B9AE-E77FFAEE74A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E664ECE-DFBA-0641-A411-003592F2394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F5DC935-CD65-BF4F-9CEF-CEE506A719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B7BDE84-1B3E-EB44-9B0F-C5D5D00B046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FAE1208C-D207-7F49-B225-449FD8972239}"/>
              </a:ext>
            </a:extLst>
          </p:cNvPr>
          <p:cNvSpPr txBox="1"/>
          <p:nvPr/>
        </p:nvSpPr>
        <p:spPr>
          <a:xfrm>
            <a:off x="11371323" y="5071594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325468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16" grpId="0" animBg="1"/>
      <p:bldP spid="17" grpId="0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44" grpId="0" animBg="1"/>
      <p:bldP spid="162" grpId="0" animBg="1"/>
      <p:bldP spid="163" grpId="0"/>
      <p:bldP spid="165" grpId="0"/>
      <p:bldP spid="167" grpId="0"/>
      <p:bldP spid="122" grpId="0" animBg="1"/>
      <p:bldP spid="123" grpId="0"/>
      <p:bldP spid="127" grpId="0" animBg="1"/>
      <p:bldP spid="188" grpId="0" animBg="1"/>
      <p:bldP spid="199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7426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1313724" y="50243"/>
            <a:ext cx="13018725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5367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2534657" y="133012"/>
            <a:ext cx="11576199" cy="7295204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657" y="130598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207590" y="81433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599" y="817196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212939"/>
            <a:ext cx="4147156" cy="710929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781899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775745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1615101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93966" y="261417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9193244" y="188969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983239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2645037"/>
            <a:ext cx="3841662" cy="46771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23216" y="2654449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2638111"/>
            <a:ext cx="3841662" cy="460824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798011" y="2642954"/>
            <a:ext cx="274320" cy="27432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5678" y="3076031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5972594" y="3063942"/>
            <a:ext cx="1948781" cy="115168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89379" y="3063596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7" y="3063596"/>
            <a:ext cx="1887568" cy="11519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</p:cNvCxnSpPr>
          <p:nvPr/>
        </p:nvCxnSpPr>
        <p:spPr>
          <a:xfrm>
            <a:off x="4804820" y="1928034"/>
            <a:ext cx="1167774" cy="1780161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3"/>
          </p:cNvCxnSpPr>
          <p:nvPr/>
        </p:nvCxnSpPr>
        <p:spPr>
          <a:xfrm flipH="1">
            <a:off x="11877085" y="1920675"/>
            <a:ext cx="1003504" cy="171887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5758759" y="2940075"/>
            <a:ext cx="6336983" cy="134495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036269" y="3776863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1944952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1632" y="1456927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1937593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645639" y="1450775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5657" y="607263"/>
            <a:ext cx="3594932" cy="84351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4808588" y="607263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19850" y="1182703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08443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027734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103419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1932667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07258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1920819"/>
            <a:ext cx="1016" cy="151765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061728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1909963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6496345" y="351233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6622665" y="3628111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6518146" y="3948393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6182320" y="331809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app1-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6857905" y="2377383"/>
            <a:ext cx="0" cy="977787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083734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2145863" y="70822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7720" y="63585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455456" y="773391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71442" y="1064334"/>
            <a:ext cx="711200" cy="711200"/>
          </a:xfrm>
          <a:prstGeom prst="rect">
            <a:avLst/>
          </a:prstGeom>
        </p:spPr>
      </p:pic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</p:cNvCxnSpPr>
          <p:nvPr/>
        </p:nvCxnSpPr>
        <p:spPr>
          <a:xfrm>
            <a:off x="3587028" y="1420439"/>
            <a:ext cx="5119085" cy="761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290413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414259" y="1793553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app1.kubeoncloud.com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297535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221D119-B3A9-644E-A8D8-F2E9852890D4}"/>
              </a:ext>
            </a:extLst>
          </p:cNvPr>
          <p:cNvSpPr/>
          <p:nvPr/>
        </p:nvSpPr>
        <p:spPr>
          <a:xfrm>
            <a:off x="5972594" y="4458516"/>
            <a:ext cx="1948781" cy="1109176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FE5AEBA-E2E5-BC4D-AD96-527CA032D10A}"/>
              </a:ext>
            </a:extLst>
          </p:cNvPr>
          <p:cNvSpPr/>
          <p:nvPr/>
        </p:nvSpPr>
        <p:spPr>
          <a:xfrm>
            <a:off x="9989517" y="4458169"/>
            <a:ext cx="1867124" cy="110939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EEA9A9E-76B6-824A-B768-CFFEC4486E4D}"/>
              </a:ext>
            </a:extLst>
          </p:cNvPr>
          <p:cNvSpPr/>
          <p:nvPr/>
        </p:nvSpPr>
        <p:spPr>
          <a:xfrm>
            <a:off x="5758760" y="4354983"/>
            <a:ext cx="6260142" cy="129683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68FB210-89B3-9245-AA20-4CD6CF707854}"/>
              </a:ext>
            </a:extLst>
          </p:cNvPr>
          <p:cNvSpPr txBox="1"/>
          <p:nvPr/>
        </p:nvSpPr>
        <p:spPr>
          <a:xfrm>
            <a:off x="8038326" y="5117863"/>
            <a:ext cx="1953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fp-app2-profile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0494F97F-1961-B046-8DC4-4BB833BB56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4457157"/>
            <a:ext cx="330200" cy="330200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329673BD-69DF-574F-879E-077F4B6188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89379" y="4458169"/>
            <a:ext cx="330200" cy="330200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868926EF-BD72-9642-BF1E-24DF3D18BE56}"/>
              </a:ext>
            </a:extLst>
          </p:cNvPr>
          <p:cNvSpPr/>
          <p:nvPr/>
        </p:nvSpPr>
        <p:spPr>
          <a:xfrm>
            <a:off x="5972594" y="5843812"/>
            <a:ext cx="1936797" cy="1335217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D4CDA80-2AE4-E545-B2DC-AC168BECAB2D}"/>
              </a:ext>
            </a:extLst>
          </p:cNvPr>
          <p:cNvSpPr/>
          <p:nvPr/>
        </p:nvSpPr>
        <p:spPr>
          <a:xfrm>
            <a:off x="9977532" y="5843466"/>
            <a:ext cx="1854209" cy="1335563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Fargate Node-2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C219E73E-9C53-BD43-ACD6-4BC583483EDE}"/>
              </a:ext>
            </a:extLst>
          </p:cNvPr>
          <p:cNvSpPr/>
          <p:nvPr/>
        </p:nvSpPr>
        <p:spPr>
          <a:xfrm>
            <a:off x="5758760" y="5740280"/>
            <a:ext cx="6205984" cy="1527026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92176698-CB03-E44F-9B40-BF6332BE72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975678" y="5853976"/>
            <a:ext cx="330200" cy="330200"/>
          </a:xfrm>
          <a:prstGeom prst="rect">
            <a:avLst/>
          </a:prstGeom>
        </p:spPr>
      </p:pic>
      <p:pic>
        <p:nvPicPr>
          <p:cNvPr id="221" name="Graphic 220">
            <a:extLst>
              <a:ext uri="{FF2B5EF4-FFF2-40B4-BE49-F238E27FC236}">
                <a16:creationId xmlns:a16="http://schemas.microsoft.com/office/drawing/2014/main" id="{33DF717B-A224-E546-9681-83E0E637A1B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977395" y="5843466"/>
            <a:ext cx="330200" cy="330200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4A7E5F6-8DC1-6D47-ADBA-957124732EE4}"/>
              </a:ext>
            </a:extLst>
          </p:cNvPr>
          <p:cNvSpPr txBox="1"/>
          <p:nvPr/>
        </p:nvSpPr>
        <p:spPr>
          <a:xfrm>
            <a:off x="8008603" y="6509627"/>
            <a:ext cx="1894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Fargate: </a:t>
            </a:r>
            <a:r>
              <a:rPr lang="en-US" sz="1400" dirty="0" err="1">
                <a:solidFill>
                  <a:srgbClr val="0070C0"/>
                </a:solidFill>
              </a:rPr>
              <a:t>fp</a:t>
            </a:r>
            <a:r>
              <a:rPr lang="en-US" sz="1400" dirty="0">
                <a:solidFill>
                  <a:srgbClr val="0070C0"/>
                </a:solidFill>
              </a:rPr>
              <a:t>-ums-profile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0BAB63F-FCF4-7F44-9B8D-B9A1E091554E}"/>
              </a:ext>
            </a:extLst>
          </p:cNvPr>
          <p:cNvSpPr/>
          <p:nvPr/>
        </p:nvSpPr>
        <p:spPr>
          <a:xfrm>
            <a:off x="10469791" y="352245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A2A004EF-A72A-3B41-9606-D4A69D1BD31A}"/>
              </a:ext>
            </a:extLst>
          </p:cNvPr>
          <p:cNvGrpSpPr/>
          <p:nvPr/>
        </p:nvGrpSpPr>
        <p:grpSpPr>
          <a:xfrm>
            <a:off x="10596111" y="3638233"/>
            <a:ext cx="555550" cy="352840"/>
            <a:chOff x="853440" y="4579716"/>
            <a:chExt cx="1006998" cy="82759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57B35F89-6513-A24E-954E-06B4FF9350C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9A28101-B47D-5B47-AA04-2BDB2D1413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1D6626C-204B-C34D-98A6-91A1392A80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15E5221-4A66-634D-98DD-367370B780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2DB66B8-C6A9-3145-A08E-6BCF90B3FB7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BFCF001-876D-3B42-94D7-FEC535B52C9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FBF34F6-44E4-3644-AF6F-AAC02991AFF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F937DE97-9536-8846-A480-921A66AAA5FF}"/>
              </a:ext>
            </a:extLst>
          </p:cNvPr>
          <p:cNvSpPr txBox="1"/>
          <p:nvPr/>
        </p:nvSpPr>
        <p:spPr>
          <a:xfrm>
            <a:off x="10550831" y="3947969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app1-pod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A07E7BB-6EFE-E148-82A8-051CD73F617E}"/>
              </a:ext>
            </a:extLst>
          </p:cNvPr>
          <p:cNvSpPr/>
          <p:nvPr/>
        </p:nvSpPr>
        <p:spPr>
          <a:xfrm>
            <a:off x="6442043" y="4921495"/>
            <a:ext cx="821933" cy="6218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AAF6676-5EC6-E04D-894B-384D5B567AD5}"/>
              </a:ext>
            </a:extLst>
          </p:cNvPr>
          <p:cNvGrpSpPr/>
          <p:nvPr/>
        </p:nvGrpSpPr>
        <p:grpSpPr>
          <a:xfrm>
            <a:off x="6568363" y="5003430"/>
            <a:ext cx="555550" cy="352840"/>
            <a:chOff x="853440" y="4579716"/>
            <a:chExt cx="1006998" cy="82759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90B7DAF-B0DD-7948-8D23-3EEA4A849BF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C5EC0CC-C0AD-C54F-9E29-1F50E0417C7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2C8049B-30E9-3F40-8EBE-7036989718C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AD17ABBA-2047-2749-A7D3-E9F380BB39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BCAD861-CF45-534C-AC72-DB1264C5F3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D1CBEDE-10A8-8743-8CB9-5C99C009482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336CA452-A74C-2448-95D3-BE1ABEE1643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87BD7470-8FEC-1140-90BC-5E0A06001A23}"/>
              </a:ext>
            </a:extLst>
          </p:cNvPr>
          <p:cNvSpPr txBox="1"/>
          <p:nvPr/>
        </p:nvSpPr>
        <p:spPr>
          <a:xfrm>
            <a:off x="6463844" y="5323712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358449-85B3-1742-9F93-3885744BFE44}"/>
              </a:ext>
            </a:extLst>
          </p:cNvPr>
          <p:cNvSpPr/>
          <p:nvPr/>
        </p:nvSpPr>
        <p:spPr>
          <a:xfrm>
            <a:off x="6128018" y="4724236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app2 -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ED8FC6D-1A9A-4844-B13B-A58B53B2EB96}"/>
              </a:ext>
            </a:extLst>
          </p:cNvPr>
          <p:cNvSpPr/>
          <p:nvPr/>
        </p:nvSpPr>
        <p:spPr>
          <a:xfrm>
            <a:off x="10415489" y="4942111"/>
            <a:ext cx="821933" cy="611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EAD0D80-A665-2049-94C3-3ED27665B686}"/>
              </a:ext>
            </a:extLst>
          </p:cNvPr>
          <p:cNvGrpSpPr/>
          <p:nvPr/>
        </p:nvGrpSpPr>
        <p:grpSpPr>
          <a:xfrm>
            <a:off x="10541809" y="5013552"/>
            <a:ext cx="555550" cy="352840"/>
            <a:chOff x="853440" y="4579716"/>
            <a:chExt cx="1006998" cy="82759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C17E64C-688A-9A41-A7FA-B41679B3FC3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6D71494-8875-0E4C-BF90-2019AB201C2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AFDEF925-71AC-444A-A839-ECC692CC0B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F760956-7AFF-8444-95D4-EEC1620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DD29A8E-40FC-AC49-B385-808E01D059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DBA5AA2-41BE-1D43-9DFD-4E0AE77A235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6F6EAE2-DCFF-EA43-B2F0-4B7E1FD543EA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2B9A8935-E9B6-4A4D-9667-C2986F1B2B14}"/>
              </a:ext>
            </a:extLst>
          </p:cNvPr>
          <p:cNvSpPr txBox="1"/>
          <p:nvPr/>
        </p:nvSpPr>
        <p:spPr>
          <a:xfrm>
            <a:off x="10496529" y="5323288"/>
            <a:ext cx="78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app2-pod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510073B-779E-6E4E-9FFD-ECA0A66FE9AE}"/>
              </a:ext>
            </a:extLst>
          </p:cNvPr>
          <p:cNvCxnSpPr>
            <a:stCxn id="85" idx="2"/>
            <a:endCxn id="256" idx="1"/>
          </p:cNvCxnSpPr>
          <p:nvPr/>
        </p:nvCxnSpPr>
        <p:spPr>
          <a:xfrm rot="5400000">
            <a:off x="6280245" y="2236013"/>
            <a:ext cx="2427706" cy="2732159"/>
          </a:xfrm>
          <a:prstGeom prst="bentConnector4">
            <a:avLst>
              <a:gd name="adj1" fmla="val 8330"/>
              <a:gd name="adj2" fmla="val 119272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CED4120B-F4FB-6843-B8CA-ADB7A5DDBC0A}"/>
              </a:ext>
            </a:extLst>
          </p:cNvPr>
          <p:cNvSpPr/>
          <p:nvPr/>
        </p:nvSpPr>
        <p:spPr>
          <a:xfrm>
            <a:off x="6418302" y="630177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ED0195F8-074A-F546-8F13-E2F2D84AB3C0}"/>
              </a:ext>
            </a:extLst>
          </p:cNvPr>
          <p:cNvGrpSpPr/>
          <p:nvPr/>
        </p:nvGrpSpPr>
        <p:grpSpPr>
          <a:xfrm>
            <a:off x="6544622" y="6417554"/>
            <a:ext cx="555550" cy="352840"/>
            <a:chOff x="853440" y="4579716"/>
            <a:chExt cx="1006998" cy="827590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B2278DF2-4190-E149-811B-B72F15A0E4C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27F1565-FA10-224C-9444-25677EC4A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CD6AEB7-E2B8-8B45-80F4-0DBF88F65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D2FE260-A1F5-D943-A66F-570F7DAE340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C0F8B3B-AE5B-6948-B0AA-10E5934CF44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8AFE323-C0A6-AB4C-B18C-B20D9A6AC95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C315AD7E-E731-CB4B-A819-248D75DEFBA9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79" name="TextBox 278">
            <a:extLst>
              <a:ext uri="{FF2B5EF4-FFF2-40B4-BE49-F238E27FC236}">
                <a16:creationId xmlns:a16="http://schemas.microsoft.com/office/drawing/2014/main" id="{89B648AD-12B8-F34F-87F2-4043F9E0CD3F}"/>
              </a:ext>
            </a:extLst>
          </p:cNvPr>
          <p:cNvSpPr txBox="1"/>
          <p:nvPr/>
        </p:nvSpPr>
        <p:spPr>
          <a:xfrm>
            <a:off x="6440103" y="6737836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9F4CC4-6E59-EA44-A1E2-E2527BCA2A1B}"/>
              </a:ext>
            </a:extLst>
          </p:cNvPr>
          <p:cNvSpPr/>
          <p:nvPr/>
        </p:nvSpPr>
        <p:spPr>
          <a:xfrm>
            <a:off x="6104277" y="6107538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management - </a:t>
            </a:r>
            <a:r>
              <a:rPr lang="en-US" sz="1000" dirty="0" err="1">
                <a:solidFill>
                  <a:srgbClr val="FFFF00"/>
                </a:solidFill>
              </a:rPr>
              <a:t>NodePort</a:t>
            </a:r>
            <a:r>
              <a:rPr lang="en-US" sz="1000" dirty="0">
                <a:solidFill>
                  <a:srgbClr val="FFFF00"/>
                </a:solidFill>
              </a:rPr>
              <a:t> Service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4A03851-A400-3C40-8D1E-564A2A1B54A5}"/>
              </a:ext>
            </a:extLst>
          </p:cNvPr>
          <p:cNvSpPr/>
          <p:nvPr/>
        </p:nvSpPr>
        <p:spPr>
          <a:xfrm>
            <a:off x="10391748" y="63119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15B498B0-48E4-974E-ABF8-B03B642E325C}"/>
              </a:ext>
            </a:extLst>
          </p:cNvPr>
          <p:cNvGrpSpPr/>
          <p:nvPr/>
        </p:nvGrpSpPr>
        <p:grpSpPr>
          <a:xfrm>
            <a:off x="10518068" y="6427676"/>
            <a:ext cx="555550" cy="352840"/>
            <a:chOff x="853440" y="4579716"/>
            <a:chExt cx="1006998" cy="827590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5DA3409F-7A15-D841-8813-6E2D3260DCF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301A8F5-0EB6-1647-8B85-E3EEC98DD64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3AC0FC8-EECC-C440-B898-33E4C7BE6E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EC444D4-F8EE-E447-AC6E-0CEDADDEB9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488A8A8-AFDC-DF4D-9742-9C82FF77E5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4F6A68F-E9A0-8A45-8A15-48A70B2FDB7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3512F229-C546-6A40-BB17-275C71183680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290" name="TextBox 289">
            <a:extLst>
              <a:ext uri="{FF2B5EF4-FFF2-40B4-BE49-F238E27FC236}">
                <a16:creationId xmlns:a16="http://schemas.microsoft.com/office/drawing/2014/main" id="{B65E56C3-C795-AB46-A9CC-C81B9117567E}"/>
              </a:ext>
            </a:extLst>
          </p:cNvPr>
          <p:cNvSpPr txBox="1"/>
          <p:nvPr/>
        </p:nvSpPr>
        <p:spPr>
          <a:xfrm>
            <a:off x="10472788" y="6737412"/>
            <a:ext cx="773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UMS-pod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6A50599-DC17-CB4D-8328-307B90E9E803}"/>
              </a:ext>
            </a:extLst>
          </p:cNvPr>
          <p:cNvCxnSpPr>
            <a:stCxn id="237" idx="2"/>
            <a:endCxn id="280" idx="3"/>
          </p:cNvCxnSpPr>
          <p:nvPr/>
        </p:nvCxnSpPr>
        <p:spPr>
          <a:xfrm rot="16200000" flipH="1">
            <a:off x="9579358" y="4024907"/>
            <a:ext cx="3799160" cy="549519"/>
          </a:xfrm>
          <a:prstGeom prst="bentConnector4">
            <a:avLst>
              <a:gd name="adj1" fmla="val 4713"/>
              <a:gd name="adj2" fmla="val 190226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78566659-AD0F-B84B-AD9D-307C0F7F49A6}"/>
              </a:ext>
            </a:extLst>
          </p:cNvPr>
          <p:cNvSpPr/>
          <p:nvPr/>
        </p:nvSpPr>
        <p:spPr>
          <a:xfrm>
            <a:off x="6022359" y="6976575"/>
            <a:ext cx="5649421" cy="1834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MySQL – </a:t>
            </a:r>
            <a:r>
              <a:rPr lang="en-US" sz="1000" dirty="0">
                <a:solidFill>
                  <a:srgbClr val="FFFF00"/>
                </a:solidFill>
              </a:rPr>
              <a:t>External Name Service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2C028FFB-0C6B-AE42-A2B7-AAE317323EC0}"/>
              </a:ext>
            </a:extLst>
          </p:cNvPr>
          <p:cNvSpPr txBox="1"/>
          <p:nvPr/>
        </p:nvSpPr>
        <p:spPr>
          <a:xfrm>
            <a:off x="4236719" y="706535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5" name="Graphic 334">
            <a:extLst>
              <a:ext uri="{FF2B5EF4-FFF2-40B4-BE49-F238E27FC236}">
                <a16:creationId xmlns:a16="http://schemas.microsoft.com/office/drawing/2014/main" id="{6CCF53F1-F1A5-5C4E-B152-B3B6107B034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476398" y="6386775"/>
            <a:ext cx="711200" cy="711200"/>
          </a:xfrm>
          <a:prstGeom prst="rect">
            <a:avLst/>
          </a:prstGeom>
        </p:spPr>
      </p:pic>
      <p:sp>
        <p:nvSpPr>
          <p:cNvPr id="336" name="TextBox 335">
            <a:extLst>
              <a:ext uri="{FF2B5EF4-FFF2-40B4-BE49-F238E27FC236}">
                <a16:creationId xmlns:a16="http://schemas.microsoft.com/office/drawing/2014/main" id="{14AEEBE2-5F60-A846-8696-FB262B71263E}"/>
              </a:ext>
            </a:extLst>
          </p:cNvPr>
          <p:cNvSpPr txBox="1"/>
          <p:nvPr/>
        </p:nvSpPr>
        <p:spPr>
          <a:xfrm>
            <a:off x="12329463" y="7016153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337" name="Graphic 336">
            <a:extLst>
              <a:ext uri="{FF2B5EF4-FFF2-40B4-BE49-F238E27FC236}">
                <a16:creationId xmlns:a16="http://schemas.microsoft.com/office/drawing/2014/main" id="{820FD142-8739-CB4C-BD46-8A7638C84F9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569142" y="6337572"/>
            <a:ext cx="711200" cy="7112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18448F-2AEC-3940-BFD8-A6B94BE50130}"/>
              </a:ext>
            </a:extLst>
          </p:cNvPr>
          <p:cNvCxnSpPr/>
          <p:nvPr/>
        </p:nvCxnSpPr>
        <p:spPr>
          <a:xfrm flipH="1" flipV="1">
            <a:off x="5184733" y="6708549"/>
            <a:ext cx="804653" cy="348211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36052D-7F60-EA49-BE9C-4B68B75E7F86}"/>
              </a:ext>
            </a:extLst>
          </p:cNvPr>
          <p:cNvCxnSpPr>
            <a:stCxn id="333" idx="3"/>
            <a:endCxn id="337" idx="1"/>
          </p:cNvCxnSpPr>
          <p:nvPr/>
        </p:nvCxnSpPr>
        <p:spPr>
          <a:xfrm flipV="1">
            <a:off x="11671780" y="6693172"/>
            <a:ext cx="897362" cy="3751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BD3F9F-AACA-F848-AA41-3B8A7921C5D0}"/>
              </a:ext>
            </a:extLst>
          </p:cNvPr>
          <p:cNvCxnSpPr>
            <a:stCxn id="144" idx="2"/>
            <a:endCxn id="91" idx="3"/>
          </p:cNvCxnSpPr>
          <p:nvPr/>
        </p:nvCxnSpPr>
        <p:spPr>
          <a:xfrm flipH="1">
            <a:off x="7318278" y="3501512"/>
            <a:ext cx="1688753" cy="33866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5E63B2-3303-1142-90F5-044089878CA5}"/>
              </a:ext>
            </a:extLst>
          </p:cNvPr>
          <p:cNvCxnSpPr>
            <a:stCxn id="144" idx="2"/>
            <a:endCxn id="223" idx="1"/>
          </p:cNvCxnSpPr>
          <p:nvPr/>
        </p:nvCxnSpPr>
        <p:spPr>
          <a:xfrm>
            <a:off x="9007031" y="3501512"/>
            <a:ext cx="1462760" cy="34878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19EE23-8923-9A43-96CF-2D5553F9E1AE}"/>
              </a:ext>
            </a:extLst>
          </p:cNvPr>
          <p:cNvCxnSpPr>
            <a:cxnSpLocks/>
            <a:stCxn id="256" idx="2"/>
            <a:endCxn id="245" idx="3"/>
          </p:cNvCxnSpPr>
          <p:nvPr/>
        </p:nvCxnSpPr>
        <p:spPr>
          <a:xfrm flipH="1">
            <a:off x="7263976" y="4907653"/>
            <a:ext cx="1688753" cy="324760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0B4CA2-CF8B-CA45-851B-ABED5B5A19B0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>
            <a:off x="8952729" y="4907653"/>
            <a:ext cx="1462760" cy="340129"/>
          </a:xfrm>
          <a:prstGeom prst="straightConnector1">
            <a:avLst/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09DA73-7601-8245-804F-6A743EC48D1E}"/>
              </a:ext>
            </a:extLst>
          </p:cNvPr>
          <p:cNvCxnSpPr>
            <a:stCxn id="280" idx="2"/>
            <a:endCxn id="269" idx="3"/>
          </p:cNvCxnSpPr>
          <p:nvPr/>
        </p:nvCxnSpPr>
        <p:spPr>
          <a:xfrm flipH="1">
            <a:off x="7240235" y="6290955"/>
            <a:ext cx="1688753" cy="33866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E10874-016D-0E47-844F-DCE84E362DFA}"/>
              </a:ext>
            </a:extLst>
          </p:cNvPr>
          <p:cNvCxnSpPr>
            <a:stCxn id="280" idx="2"/>
            <a:endCxn id="281" idx="1"/>
          </p:cNvCxnSpPr>
          <p:nvPr/>
        </p:nvCxnSpPr>
        <p:spPr>
          <a:xfrm>
            <a:off x="8928988" y="6290955"/>
            <a:ext cx="1462760" cy="34878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59C1461-6F0A-9C41-A4F5-9A5AADFDA236}"/>
              </a:ext>
            </a:extLst>
          </p:cNvPr>
          <p:cNvCxnSpPr>
            <a:stCxn id="281" idx="3"/>
          </p:cNvCxnSpPr>
          <p:nvPr/>
        </p:nvCxnSpPr>
        <p:spPr>
          <a:xfrm>
            <a:off x="11213681" y="6639739"/>
            <a:ext cx="242004" cy="346710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AAE760D-54CE-254B-81DE-192B7B59910F}"/>
              </a:ext>
            </a:extLst>
          </p:cNvPr>
          <p:cNvCxnSpPr/>
          <p:nvPr/>
        </p:nvCxnSpPr>
        <p:spPr>
          <a:xfrm rot="5400000">
            <a:off x="6096720" y="6691381"/>
            <a:ext cx="348784" cy="241848"/>
          </a:xfrm>
          <a:prstGeom prst="bentConnector3">
            <a:avLst>
              <a:gd name="adj1" fmla="val 5814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C9CD8AD4-FBFA-B840-B49A-E03603CF8D6B}"/>
              </a:ext>
            </a:extLst>
          </p:cNvPr>
          <p:cNvCxnSpPr>
            <a:cxnSpLocks/>
            <a:stCxn id="230" idx="2"/>
            <a:endCxn id="161" idx="1"/>
          </p:cNvCxnSpPr>
          <p:nvPr/>
        </p:nvCxnSpPr>
        <p:spPr>
          <a:xfrm>
            <a:off x="4826582" y="1926827"/>
            <a:ext cx="1146012" cy="30862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ECE94A45-0363-5044-985A-8A48A5A7C6BB}"/>
              </a:ext>
            </a:extLst>
          </p:cNvPr>
          <p:cNvCxnSpPr>
            <a:cxnSpLocks/>
            <a:stCxn id="230" idx="2"/>
            <a:endCxn id="200" idx="1"/>
          </p:cNvCxnSpPr>
          <p:nvPr/>
        </p:nvCxnSpPr>
        <p:spPr>
          <a:xfrm>
            <a:off x="4826582" y="1926827"/>
            <a:ext cx="1146012" cy="45845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7973148-CFB0-2C45-8A64-A9E169A1B6B7}"/>
              </a:ext>
            </a:extLst>
          </p:cNvPr>
          <p:cNvCxnSpPr>
            <a:cxnSpLocks/>
            <a:stCxn id="232" idx="2"/>
            <a:endCxn id="178" idx="3"/>
          </p:cNvCxnSpPr>
          <p:nvPr/>
        </p:nvCxnSpPr>
        <p:spPr>
          <a:xfrm flipH="1">
            <a:off x="11856641" y="1920675"/>
            <a:ext cx="1023948" cy="309219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732A5A8-8239-7E4C-B7CD-B716E048A2A6}"/>
              </a:ext>
            </a:extLst>
          </p:cNvPr>
          <p:cNvCxnSpPr>
            <a:cxnSpLocks/>
            <a:stCxn id="232" idx="2"/>
            <a:endCxn id="202" idx="3"/>
          </p:cNvCxnSpPr>
          <p:nvPr/>
        </p:nvCxnSpPr>
        <p:spPr>
          <a:xfrm flipH="1">
            <a:off x="11831741" y="1920675"/>
            <a:ext cx="1048848" cy="4590573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itle 3">
            <a:extLst>
              <a:ext uri="{FF2B5EF4-FFF2-40B4-BE49-F238E27FC236}">
                <a16:creationId xmlns:a16="http://schemas.microsoft.com/office/drawing/2014/main" id="{FB8077FA-FBC8-1A40-9790-08AB6EE4A688}"/>
              </a:ext>
            </a:extLst>
          </p:cNvPr>
          <p:cNvSpPr txBox="1">
            <a:spLocks/>
          </p:cNvSpPr>
          <p:nvPr/>
        </p:nvSpPr>
        <p:spPr>
          <a:xfrm>
            <a:off x="-568160" y="659543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344" name="Graphic 343" descr="User">
            <a:extLst>
              <a:ext uri="{FF2B5EF4-FFF2-40B4-BE49-F238E27FC236}">
                <a16:creationId xmlns:a16="http://schemas.microsoft.com/office/drawing/2014/main" id="{54D3FF43-A98D-6946-B6FD-8E850F079D9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8362" y="954982"/>
            <a:ext cx="914400" cy="9144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F418E7-E4B7-C44E-9C2D-D3D5DC6A374A}"/>
              </a:ext>
            </a:extLst>
          </p:cNvPr>
          <p:cNvSpPr txBox="1"/>
          <p:nvPr/>
        </p:nvSpPr>
        <p:spPr>
          <a:xfrm>
            <a:off x="237950" y="70966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EF5B2F2-9772-FB49-8487-EEBBFCAE4804}"/>
              </a:ext>
            </a:extLst>
          </p:cNvPr>
          <p:cNvCxnSpPr>
            <a:cxnSpLocks/>
            <a:stCxn id="344" idx="3"/>
            <a:endCxn id="166" idx="1"/>
          </p:cNvCxnSpPr>
          <p:nvPr/>
        </p:nvCxnSpPr>
        <p:spPr>
          <a:xfrm>
            <a:off x="1052762" y="1412182"/>
            <a:ext cx="1818680" cy="775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C2B5353B-B04D-FD47-B13E-B8142B24A51D}"/>
              </a:ext>
            </a:extLst>
          </p:cNvPr>
          <p:cNvSpPr txBox="1"/>
          <p:nvPr/>
        </p:nvSpPr>
        <p:spPr>
          <a:xfrm>
            <a:off x="39414" y="2614786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B01BB1B-1442-444B-A473-68FB8A9FF0E1}"/>
              </a:ext>
            </a:extLst>
          </p:cNvPr>
          <p:cNvSpPr txBox="1"/>
          <p:nvPr/>
        </p:nvSpPr>
        <p:spPr>
          <a:xfrm>
            <a:off x="2390704" y="2057424"/>
            <a:ext cx="1654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app2.kubeoncloud.com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2E88A461-90DD-DC42-B1F0-6C654BA1B0C3}"/>
              </a:ext>
            </a:extLst>
          </p:cNvPr>
          <p:cNvSpPr txBox="1"/>
          <p:nvPr/>
        </p:nvSpPr>
        <p:spPr>
          <a:xfrm>
            <a:off x="2382369" y="2336443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ums1.kubeoncloud.com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770DC515-BAB1-0C40-AFCB-FEB012AB88A8}"/>
              </a:ext>
            </a:extLst>
          </p:cNvPr>
          <p:cNvSpPr txBox="1"/>
          <p:nvPr/>
        </p:nvSpPr>
        <p:spPr>
          <a:xfrm>
            <a:off x="29636" y="2979985"/>
            <a:ext cx="3164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http://app2.kubeoncloud.com/app2/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73337F5D-62AC-A643-929E-EADD18F974EB}"/>
              </a:ext>
            </a:extLst>
          </p:cNvPr>
          <p:cNvSpPr txBox="1"/>
          <p:nvPr/>
        </p:nvSpPr>
        <p:spPr>
          <a:xfrm>
            <a:off x="-26600" y="3321090"/>
            <a:ext cx="368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http://ums1.kubeoncloud.com/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7924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95" grpId="0"/>
      <p:bldP spid="3" grpId="0"/>
      <p:bldP spid="112" grpId="0" animBg="1"/>
      <p:bldP spid="114" grpId="0" animBg="1"/>
      <p:bldP spid="121" grpId="0" animBg="1"/>
      <p:bldP spid="125" grpId="0" animBg="1"/>
      <p:bldP spid="72" grpId="0" animBg="1"/>
      <p:bldP spid="73" grpId="0"/>
      <p:bldP spid="229" grpId="0"/>
      <p:bldP spid="231" grpId="0"/>
      <p:bldP spid="237" grpId="0" animBg="1"/>
      <p:bldP spid="16" grpId="0" animBg="1"/>
      <p:bldP spid="17" grpId="0"/>
      <p:bldP spid="85" grpId="0" animBg="1"/>
      <p:bldP spid="87" grpId="0" animBg="1"/>
      <p:bldP spid="91" grpId="0" animBg="1"/>
      <p:bldP spid="102" grpId="0"/>
      <p:bldP spid="144" grpId="0" animBg="1"/>
      <p:bldP spid="162" grpId="0" animBg="1"/>
      <p:bldP spid="163" grpId="0"/>
      <p:bldP spid="165" grpId="0"/>
      <p:bldP spid="122" grpId="0" animBg="1"/>
      <p:bldP spid="123" grpId="0"/>
      <p:bldP spid="127" grpId="0" animBg="1"/>
      <p:bldP spid="161" grpId="0" animBg="1"/>
      <p:bldP spid="178" grpId="0" animBg="1"/>
      <p:bldP spid="179" grpId="0" animBg="1"/>
      <p:bldP spid="180" grpId="0"/>
      <p:bldP spid="200" grpId="0" animBg="1"/>
      <p:bldP spid="202" grpId="0" animBg="1"/>
      <p:bldP spid="203" grpId="0" animBg="1"/>
      <p:bldP spid="222" grpId="0"/>
      <p:bldP spid="223" grpId="0" animBg="1"/>
      <p:bldP spid="243" grpId="0"/>
      <p:bldP spid="245" grpId="0" animBg="1"/>
      <p:bldP spid="255" grpId="0"/>
      <p:bldP spid="256" grpId="0" animBg="1"/>
      <p:bldP spid="257" grpId="0" animBg="1"/>
      <p:bldP spid="268" grpId="0"/>
      <p:bldP spid="269" grpId="0" animBg="1"/>
      <p:bldP spid="279" grpId="0"/>
      <p:bldP spid="280" grpId="0" animBg="1"/>
      <p:bldP spid="281" grpId="0" animBg="1"/>
      <p:bldP spid="290" grpId="0"/>
      <p:bldP spid="333" grpId="0" animBg="1"/>
      <p:bldP spid="334" grpId="0"/>
      <p:bldP spid="336" grpId="0"/>
      <p:bldP spid="69" grpId="0"/>
      <p:bldP spid="345" grpId="0"/>
      <p:bldP spid="346" grpId="0"/>
      <p:bldP spid="347" grpId="0"/>
      <p:bldP spid="348" grpId="0"/>
      <p:bldP spid="349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909747"/>
            <a:ext cx="14168061" cy="66417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62" y="9097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20342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20342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9057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7110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9118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9057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5186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7110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7110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64697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23644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64530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9354" y="999857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7763139" y="909747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292BA23C-F56F-C049-995A-99F020DABFC0}"/>
              </a:ext>
            </a:extLst>
          </p:cNvPr>
          <p:cNvCxnSpPr>
            <a:cxnSpLocks/>
            <a:stCxn id="51" idx="1"/>
            <a:endCxn id="3" idx="0"/>
          </p:cNvCxnSpPr>
          <p:nvPr/>
        </p:nvCxnSpPr>
        <p:spPr>
          <a:xfrm rot="10800000" flipV="1">
            <a:off x="3956982" y="1345703"/>
            <a:ext cx="3012373" cy="1018780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4E51F7E5-1CEA-5A43-AC5F-370DAA31DBA9}"/>
              </a:ext>
            </a:extLst>
          </p:cNvPr>
          <p:cNvCxnSpPr>
            <a:stCxn id="51" idx="3"/>
            <a:endCxn id="35" idx="0"/>
          </p:cNvCxnSpPr>
          <p:nvPr/>
        </p:nvCxnSpPr>
        <p:spPr>
          <a:xfrm>
            <a:off x="7661045" y="1345703"/>
            <a:ext cx="3150227" cy="1018780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3">
            <a:extLst>
              <a:ext uri="{FF2B5EF4-FFF2-40B4-BE49-F238E27FC236}">
                <a16:creationId xmlns:a16="http://schemas.microsoft.com/office/drawing/2014/main" id="{66BAC254-4B16-2742-ADA2-668395F2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699" y="74749"/>
            <a:ext cx="12618720" cy="53742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EKS Deployment Options - </a:t>
            </a:r>
            <a:r>
              <a:rPr lang="en-US" sz="3600" dirty="0">
                <a:solidFill>
                  <a:srgbClr val="00B050"/>
                </a:solidFill>
              </a:rPr>
              <a:t>Mixed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9057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9111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5154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9057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9118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06293" y="2504087"/>
            <a:ext cx="691691" cy="6916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79830" y="3223562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8535" y="5116531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52486" y="5224208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27304" y="524251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53624" y="5358293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61714" y="5676858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11733" y="5224208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8053" y="5339983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46143" y="5658548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7068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8145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8328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9486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42672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8145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9303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42488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32846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54499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5841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60545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5251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6409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9595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55068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6226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9412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290691" y="4986667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9772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D1FFC84-5199-8B4F-846C-1B7CDE7702DA}"/>
              </a:ext>
            </a:extLst>
          </p:cNvPr>
          <p:cNvSpPr/>
          <p:nvPr/>
        </p:nvSpPr>
        <p:spPr>
          <a:xfrm>
            <a:off x="2447286" y="3355407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Ingress Service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BCEEECC-8C09-4F4F-ABA7-EDED88E39998}"/>
              </a:ext>
            </a:extLst>
          </p:cNvPr>
          <p:cNvSpPr/>
          <p:nvPr/>
        </p:nvSpPr>
        <p:spPr>
          <a:xfrm>
            <a:off x="5347429" y="394863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/app2/*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BAA2BBE-3714-9C42-8035-87A571319A3D}"/>
              </a:ext>
            </a:extLst>
          </p:cNvPr>
          <p:cNvSpPr/>
          <p:nvPr/>
        </p:nvSpPr>
        <p:spPr>
          <a:xfrm>
            <a:off x="5347429" y="362835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/ums/*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0AB1458-BB6C-6D49-BB8F-225629ACA522}"/>
              </a:ext>
            </a:extLst>
          </p:cNvPr>
          <p:cNvSpPr/>
          <p:nvPr/>
        </p:nvSpPr>
        <p:spPr>
          <a:xfrm>
            <a:off x="3382870" y="3940246"/>
            <a:ext cx="985538" cy="26115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/app1/*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B5215-EEE4-6C43-BAD9-4C1F983716DB}"/>
              </a:ext>
            </a:extLst>
          </p:cNvPr>
          <p:cNvCxnSpPr>
            <a:stCxn id="184" idx="2"/>
            <a:endCxn id="187" idx="1"/>
          </p:cNvCxnSpPr>
          <p:nvPr/>
        </p:nvCxnSpPr>
        <p:spPr>
          <a:xfrm>
            <a:off x="4011726" y="3590053"/>
            <a:ext cx="1335703" cy="16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54EC2D-DC27-2248-AC62-9CFEFD8BF6EB}"/>
              </a:ext>
            </a:extLst>
          </p:cNvPr>
          <p:cNvCxnSpPr>
            <a:cxnSpLocks/>
            <a:stCxn id="184" idx="2"/>
            <a:endCxn id="186" idx="1"/>
          </p:cNvCxnSpPr>
          <p:nvPr/>
        </p:nvCxnSpPr>
        <p:spPr>
          <a:xfrm>
            <a:off x="4011726" y="3590053"/>
            <a:ext cx="1335703" cy="48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A9960E-4F48-C040-9810-8BA45D91FCF9}"/>
              </a:ext>
            </a:extLst>
          </p:cNvPr>
          <p:cNvCxnSpPr>
            <a:cxnSpLocks/>
            <a:stCxn id="184" idx="2"/>
            <a:endCxn id="188" idx="0"/>
          </p:cNvCxnSpPr>
          <p:nvPr/>
        </p:nvCxnSpPr>
        <p:spPr>
          <a:xfrm flipH="1">
            <a:off x="3875639" y="3590053"/>
            <a:ext cx="136087" cy="35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8213" y="-88978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12154397" y="170870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986254" y="985034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343552" y="1698120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89813" y="1045958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2659210" y="152779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D2C69A-B765-5D49-A963-388AD7417D71}"/>
              </a:ext>
            </a:extLst>
          </p:cNvPr>
          <p:cNvCxnSpPr>
            <a:stCxn id="191" idx="2"/>
            <a:endCxn id="195" idx="0"/>
          </p:cNvCxnSpPr>
          <p:nvPr/>
        </p:nvCxnSpPr>
        <p:spPr>
          <a:xfrm>
            <a:off x="2045413" y="825422"/>
            <a:ext cx="0" cy="2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3EA5E41-2AE8-1B41-9A07-6248038B3006}"/>
              </a:ext>
            </a:extLst>
          </p:cNvPr>
          <p:cNvCxnSpPr>
            <a:stCxn id="195" idx="2"/>
            <a:endCxn id="184" idx="0"/>
          </p:cNvCxnSpPr>
          <p:nvPr/>
        </p:nvCxnSpPr>
        <p:spPr>
          <a:xfrm>
            <a:off x="2045413" y="1757158"/>
            <a:ext cx="1966313" cy="159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31BBFA1-73C9-3749-B6A2-FFDC9A9C9328}"/>
              </a:ext>
            </a:extLst>
          </p:cNvPr>
          <p:cNvCxnSpPr>
            <a:stCxn id="188" idx="2"/>
            <a:endCxn id="9" idx="2"/>
          </p:cNvCxnSpPr>
          <p:nvPr/>
        </p:nvCxnSpPr>
        <p:spPr>
          <a:xfrm flipH="1">
            <a:off x="3855131" y="4201404"/>
            <a:ext cx="20508" cy="101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549747-755D-2544-AA6E-D4BE7A74903D}"/>
              </a:ext>
            </a:extLst>
          </p:cNvPr>
          <p:cNvCxnSpPr>
            <a:stCxn id="9" idx="2"/>
            <a:endCxn id="144" idx="0"/>
          </p:cNvCxnSpPr>
          <p:nvPr/>
        </p:nvCxnSpPr>
        <p:spPr>
          <a:xfrm flipH="1">
            <a:off x="2101243" y="5221313"/>
            <a:ext cx="1753888" cy="30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305308D-EF3B-6B4A-A151-3A402C1DF41D}"/>
              </a:ext>
            </a:extLst>
          </p:cNvPr>
          <p:cNvCxnSpPr>
            <a:stCxn id="9" idx="2"/>
            <a:endCxn id="154" idx="0"/>
          </p:cNvCxnSpPr>
          <p:nvPr/>
        </p:nvCxnSpPr>
        <p:spPr>
          <a:xfrm>
            <a:off x="3855131" y="5221313"/>
            <a:ext cx="1930541" cy="28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7B120F0-E722-6245-A806-4443771491A0}"/>
              </a:ext>
            </a:extLst>
          </p:cNvPr>
          <p:cNvCxnSpPr>
            <a:stCxn id="187" idx="3"/>
            <a:endCxn id="100" idx="1"/>
          </p:cNvCxnSpPr>
          <p:nvPr/>
        </p:nvCxnSpPr>
        <p:spPr>
          <a:xfrm>
            <a:off x="6332967" y="3758935"/>
            <a:ext cx="2413308" cy="3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04D95B9-1DE9-6940-94DD-E64D8BFE97EA}"/>
              </a:ext>
            </a:extLst>
          </p:cNvPr>
          <p:cNvCxnSpPr>
            <a:stCxn id="187" idx="3"/>
            <a:endCxn id="108" idx="1"/>
          </p:cNvCxnSpPr>
          <p:nvPr/>
        </p:nvCxnSpPr>
        <p:spPr>
          <a:xfrm>
            <a:off x="6332967" y="3758935"/>
            <a:ext cx="5971417" cy="38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EEB3AD7-27FE-454C-8577-170937170516}"/>
              </a:ext>
            </a:extLst>
          </p:cNvPr>
          <p:cNvCxnSpPr>
            <a:stCxn id="186" idx="3"/>
            <a:endCxn id="86" idx="1"/>
          </p:cNvCxnSpPr>
          <p:nvPr/>
        </p:nvCxnSpPr>
        <p:spPr>
          <a:xfrm>
            <a:off x="6332967" y="4079215"/>
            <a:ext cx="5978766" cy="147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E312E9FC-B3E5-7444-9AC0-15048ADA1C93}"/>
              </a:ext>
            </a:extLst>
          </p:cNvPr>
          <p:cNvCxnSpPr>
            <a:endCxn id="76" idx="1"/>
          </p:cNvCxnSpPr>
          <p:nvPr/>
        </p:nvCxnSpPr>
        <p:spPr>
          <a:xfrm>
            <a:off x="6346413" y="4078343"/>
            <a:ext cx="2280891" cy="149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2162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26BC9-C928-0242-A4BF-CFE2085B64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B4E2-0BAD-CA48-8BB9-EE81AD4F2E73}"/>
              </a:ext>
            </a:extLst>
          </p:cNvPr>
          <p:cNvSpPr/>
          <p:nvPr/>
        </p:nvSpPr>
        <p:spPr>
          <a:xfrm>
            <a:off x="164387" y="726247"/>
            <a:ext cx="14168061" cy="68209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4D0668-196C-8F4F-9137-DD5D8727D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87" y="726247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258DC17-DA3A-3240-ABE0-83198E8C2E12}"/>
              </a:ext>
            </a:extLst>
          </p:cNvPr>
          <p:cNvSpPr/>
          <p:nvPr/>
        </p:nvSpPr>
        <p:spPr>
          <a:xfrm>
            <a:off x="297953" y="1520583"/>
            <a:ext cx="13890658" cy="5160693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D7D6A1-7872-E04D-8F17-5F5097DAE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952" y="1520583"/>
            <a:ext cx="330200" cy="330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A8708C-291F-7E4A-9E06-CB93E111BCB9}"/>
              </a:ext>
            </a:extLst>
          </p:cNvPr>
          <p:cNvSpPr/>
          <p:nvPr/>
        </p:nvSpPr>
        <p:spPr>
          <a:xfrm>
            <a:off x="761718" y="4123511"/>
            <a:ext cx="6390526" cy="22502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83E380-0CB3-DA46-9948-424264FB7F2C}"/>
              </a:ext>
            </a:extLst>
          </p:cNvPr>
          <p:cNvSpPr/>
          <p:nvPr/>
        </p:nvSpPr>
        <p:spPr>
          <a:xfrm>
            <a:off x="1108540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CB03339-A4ED-3E4F-9CDA-85796803E8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8539" y="2392027"/>
            <a:ext cx="274320" cy="274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765196-5F7D-7042-8CBA-18801A19A4C3}"/>
              </a:ext>
            </a:extLst>
          </p:cNvPr>
          <p:cNvSpPr/>
          <p:nvPr/>
        </p:nvSpPr>
        <p:spPr>
          <a:xfrm>
            <a:off x="970809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5F1E5F-5150-A844-8516-C7C6516B5976}"/>
              </a:ext>
            </a:extLst>
          </p:cNvPr>
          <p:cNvSpPr/>
          <p:nvPr/>
        </p:nvSpPr>
        <p:spPr>
          <a:xfrm>
            <a:off x="1126690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F0429F5-90BE-1A49-9412-534BADA34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114" y="4197306"/>
            <a:ext cx="274320" cy="27432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4AECC47-ADC2-834F-A640-77332E70F98E}"/>
              </a:ext>
            </a:extLst>
          </p:cNvPr>
          <p:cNvSpPr/>
          <p:nvPr/>
        </p:nvSpPr>
        <p:spPr>
          <a:xfrm>
            <a:off x="4786688" y="2398180"/>
            <a:ext cx="196712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37EE2E8-9A5C-BC42-965D-B96DCFE1F4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6687" y="2392027"/>
            <a:ext cx="274320" cy="27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83E1983-8104-4843-91D8-05CE10F2CB59}"/>
              </a:ext>
            </a:extLst>
          </p:cNvPr>
          <p:cNvSpPr/>
          <p:nvPr/>
        </p:nvSpPr>
        <p:spPr>
          <a:xfrm>
            <a:off x="4648957" y="200490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FA5BE-E846-2448-8013-B12B9903878F}"/>
              </a:ext>
            </a:extLst>
          </p:cNvPr>
          <p:cNvSpPr/>
          <p:nvPr/>
        </p:nvSpPr>
        <p:spPr>
          <a:xfrm>
            <a:off x="4804838" y="4197306"/>
            <a:ext cx="1943050" cy="164100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ADDAB1B-2D29-9043-AFC6-DEC628578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93262" y="4197306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BFE8C-3ABF-1945-8F43-0AE593E11A84}"/>
              </a:ext>
            </a:extLst>
          </p:cNvPr>
          <p:cNvSpPr txBox="1"/>
          <p:nvPr/>
        </p:nvSpPr>
        <p:spPr>
          <a:xfrm>
            <a:off x="2331985" y="5956073"/>
            <a:ext cx="33093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Managed Node Groups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A6983E-D49B-4945-BEF5-5E46073BDDF5}"/>
              </a:ext>
            </a:extLst>
          </p:cNvPr>
          <p:cNvSpPr/>
          <p:nvPr/>
        </p:nvSpPr>
        <p:spPr>
          <a:xfrm>
            <a:off x="7616009" y="1850783"/>
            <a:ext cx="6390526" cy="4522982"/>
          </a:xfrm>
          <a:prstGeom prst="rect">
            <a:avLst/>
          </a:prstGeom>
          <a:solidFill>
            <a:schemeClr val="bg1"/>
          </a:solidFill>
          <a:ln w="508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C5ADA-21E2-DD4A-B258-893764D29ABB}"/>
              </a:ext>
            </a:extLst>
          </p:cNvPr>
          <p:cNvSpPr txBox="1"/>
          <p:nvPr/>
        </p:nvSpPr>
        <p:spPr>
          <a:xfrm>
            <a:off x="9724734" y="5939310"/>
            <a:ext cx="24219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EKS Fargate Profiles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B2BA9842-B784-A746-B22F-0F028CD773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2244" y="6779675"/>
            <a:ext cx="691691" cy="6916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4BB777-CFA9-5C42-86C0-769253284080}"/>
              </a:ext>
            </a:extLst>
          </p:cNvPr>
          <p:cNvSpPr txBox="1"/>
          <p:nvPr/>
        </p:nvSpPr>
        <p:spPr>
          <a:xfrm>
            <a:off x="5691203" y="7190126"/>
            <a:ext cx="1460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3E2CC4-4F58-4D44-B5A0-6B724ED0A6C9}"/>
              </a:ext>
            </a:extLst>
          </p:cNvPr>
          <p:cNvSpPr/>
          <p:nvPr/>
        </p:nvSpPr>
        <p:spPr>
          <a:xfrm>
            <a:off x="7865682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00246-2938-CA40-9B08-D9F91629B7F5}"/>
              </a:ext>
            </a:extLst>
          </p:cNvPr>
          <p:cNvSpPr/>
          <p:nvPr/>
        </p:nvSpPr>
        <p:spPr>
          <a:xfrm>
            <a:off x="8021563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F5DB0D32-8694-0F45-A72C-31B3A8C4C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19530" y="2397484"/>
            <a:ext cx="274320" cy="27432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CADC798C-22F9-6244-8782-8081A5CAC28F}"/>
              </a:ext>
            </a:extLst>
          </p:cNvPr>
          <p:cNvSpPr/>
          <p:nvPr/>
        </p:nvSpPr>
        <p:spPr>
          <a:xfrm>
            <a:off x="11543830" y="2001742"/>
            <a:ext cx="2318356" cy="3914454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F08FB99-4586-3E40-B02D-BAEAC24E9F9E}"/>
              </a:ext>
            </a:extLst>
          </p:cNvPr>
          <p:cNvSpPr/>
          <p:nvPr/>
        </p:nvSpPr>
        <p:spPr>
          <a:xfrm>
            <a:off x="11699711" y="2392028"/>
            <a:ext cx="1943050" cy="344312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3F8F0976-082E-FF44-9199-017588008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726730" y="2398180"/>
            <a:ext cx="274320" cy="27432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CA742C4-DF88-A340-9652-D620331A4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9473" y="2206857"/>
            <a:ext cx="574368" cy="57436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EE61C23-B683-CF41-A9B8-6F9974AEF682}"/>
              </a:ext>
            </a:extLst>
          </p:cNvPr>
          <p:cNvSpPr txBox="1"/>
          <p:nvPr/>
        </p:nvSpPr>
        <p:spPr>
          <a:xfrm>
            <a:off x="10241900" y="1908537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EKS Fargate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AE22FBA-FC19-724C-A899-354CEA51735E}"/>
              </a:ext>
            </a:extLst>
          </p:cNvPr>
          <p:cNvSpPr/>
          <p:nvPr/>
        </p:nvSpPr>
        <p:spPr>
          <a:xfrm>
            <a:off x="8341186" y="4912312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App2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7DA7F76-30A6-BF42-8D97-2E87BB57A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5019989"/>
            <a:ext cx="291890" cy="29189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0C8AB0A-8E96-324C-9122-C4953308BDE1}"/>
              </a:ext>
            </a:extLst>
          </p:cNvPr>
          <p:cNvSpPr/>
          <p:nvPr/>
        </p:nvSpPr>
        <p:spPr>
          <a:xfrm>
            <a:off x="8619955" y="503829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DEC528-32FA-5941-B391-C75F73B1B9DD}"/>
              </a:ext>
            </a:extLst>
          </p:cNvPr>
          <p:cNvGrpSpPr/>
          <p:nvPr/>
        </p:nvGrpSpPr>
        <p:grpSpPr>
          <a:xfrm>
            <a:off x="8746275" y="5154074"/>
            <a:ext cx="555550" cy="352840"/>
            <a:chOff x="853440" y="4579716"/>
            <a:chExt cx="1006998" cy="82759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E70658-A094-9E47-AFEA-B5D9F680932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0C80161-4233-AC44-900D-196F4417FB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38A3AA6-503A-1040-A5E7-7952FBAACD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A9D6960-AB33-A748-9ECD-E312D919674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E89C8C-0587-554A-892D-12214917389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38DED-9296-8F41-BC63-F412EC12C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A702B5-DEA0-2246-AE87-729C7015071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B745119-9E9A-F148-ADCF-578D1CD74EF4}"/>
              </a:ext>
            </a:extLst>
          </p:cNvPr>
          <p:cNvSpPr txBox="1"/>
          <p:nvPr/>
        </p:nvSpPr>
        <p:spPr>
          <a:xfrm>
            <a:off x="8654365" y="547263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655303-BE83-2448-80B4-BEFCD40A7483}"/>
              </a:ext>
            </a:extLst>
          </p:cNvPr>
          <p:cNvSpPr/>
          <p:nvPr/>
        </p:nvSpPr>
        <p:spPr>
          <a:xfrm>
            <a:off x="12304384" y="5019989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A13941-AC8D-2141-8E6F-1A21A1F9B0AB}"/>
              </a:ext>
            </a:extLst>
          </p:cNvPr>
          <p:cNvGrpSpPr/>
          <p:nvPr/>
        </p:nvGrpSpPr>
        <p:grpSpPr>
          <a:xfrm>
            <a:off x="12430704" y="5135764"/>
            <a:ext cx="555550" cy="352840"/>
            <a:chOff x="853440" y="4579716"/>
            <a:chExt cx="1006998" cy="82759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3B2687-8928-C84B-B064-EF5DAAEAE7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1A7A259-0A25-E04C-8044-740A7DFFA4C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53F477-6A0F-624D-917D-B7128206485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D2E1B11-3ACE-1B49-9767-526FD6FD9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F8CFCF9-DB6F-3749-B64E-4136C96471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8E17F86-A580-5549-9309-4371A629DA9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2F55B7-F125-9E48-8BE2-D1CA7F1532D3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560490DB-7703-B54C-82E9-CB981F6E8E87}"/>
              </a:ext>
            </a:extLst>
          </p:cNvPr>
          <p:cNvSpPr txBox="1"/>
          <p:nvPr/>
        </p:nvSpPr>
        <p:spPr>
          <a:xfrm>
            <a:off x="12338794" y="5454329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App2 Pod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7FD64A-AEBE-B44B-9705-8E5823F26204}"/>
              </a:ext>
            </a:extLst>
          </p:cNvPr>
          <p:cNvSpPr/>
          <p:nvPr/>
        </p:nvSpPr>
        <p:spPr>
          <a:xfrm>
            <a:off x="8341186" y="3193174"/>
            <a:ext cx="5141288" cy="851030"/>
          </a:xfrm>
          <a:prstGeom prst="rect">
            <a:avLst/>
          </a:prstGeom>
          <a:noFill/>
          <a:ln w="127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Fargate Profile: UMS</a:t>
            </a:r>
          </a:p>
        </p:txBody>
      </p:sp>
      <p:pic>
        <p:nvPicPr>
          <p:cNvPr id="97" name="Graphic 96">
            <a:extLst>
              <a:ext uri="{FF2B5EF4-FFF2-40B4-BE49-F238E27FC236}">
                <a16:creationId xmlns:a16="http://schemas.microsoft.com/office/drawing/2014/main" id="{C745770B-D6FD-8C4F-9E76-084D3E0E50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45137" y="3300851"/>
            <a:ext cx="291890" cy="2918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1D5C6FAE-6131-C448-B213-84C2F4CC69FD}"/>
              </a:ext>
            </a:extLst>
          </p:cNvPr>
          <p:cNvSpPr/>
          <p:nvPr/>
        </p:nvSpPr>
        <p:spPr>
          <a:xfrm>
            <a:off x="8619955" y="3319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380826D-6C87-E044-9DEA-2A2CDE8B5A03}"/>
              </a:ext>
            </a:extLst>
          </p:cNvPr>
          <p:cNvGrpSpPr/>
          <p:nvPr/>
        </p:nvGrpSpPr>
        <p:grpSpPr>
          <a:xfrm>
            <a:off x="8746275" y="3434936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2D7CC56-B210-354B-939C-E36394213C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5AE2465-4D4A-A349-BDFC-E0ACF64763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7F84593-8E41-1E40-AFA5-0F631CC5298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AA75896-24F2-A34F-B503-71B18B87D3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061716E-70EA-664D-ADF0-F81B3DD3D3C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FDB7570-6941-764C-BB46-FE524C528A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7648E86-6A34-5F47-A766-1947D879271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6CDE8F9E-B3F3-0A41-A5E3-722F3CE0B1A0}"/>
              </a:ext>
            </a:extLst>
          </p:cNvPr>
          <p:cNvSpPr txBox="1"/>
          <p:nvPr/>
        </p:nvSpPr>
        <p:spPr>
          <a:xfrm>
            <a:off x="8654365" y="375350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FC9B3F3-EBBC-CD4C-A911-F0FDD47E221F}"/>
              </a:ext>
            </a:extLst>
          </p:cNvPr>
          <p:cNvSpPr/>
          <p:nvPr/>
        </p:nvSpPr>
        <p:spPr>
          <a:xfrm>
            <a:off x="12304384" y="330085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41DD7-3C40-8741-A4DB-218FB75351E3}"/>
              </a:ext>
            </a:extLst>
          </p:cNvPr>
          <p:cNvGrpSpPr/>
          <p:nvPr/>
        </p:nvGrpSpPr>
        <p:grpSpPr>
          <a:xfrm>
            <a:off x="12430704" y="3416626"/>
            <a:ext cx="555550" cy="352840"/>
            <a:chOff x="853440" y="4579716"/>
            <a:chExt cx="1006998" cy="82759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F96282-F13B-C349-AA49-CE3A50F7464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C1072E-9118-494A-A59E-3FF3A1F4349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104F9D-342C-034C-96B1-9609B0D771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1A39AF0-C6C3-894A-AB6B-3E2E2EA54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6E079FD-CC75-DA4F-B9DA-035F2E43F8B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6534380-674E-E140-B6B4-49747E4F996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BC2CFD-C208-1642-AA99-580051767E3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07BBD57-D302-7F4E-B6CD-1B88D27805C3}"/>
              </a:ext>
            </a:extLst>
          </p:cNvPr>
          <p:cNvSpPr txBox="1"/>
          <p:nvPr/>
        </p:nvSpPr>
        <p:spPr>
          <a:xfrm>
            <a:off x="12338794" y="3735191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UMS Pod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39A8CB3-9928-FB44-BC1A-8B64D7B13989}"/>
              </a:ext>
            </a:extLst>
          </p:cNvPr>
          <p:cNvSpPr/>
          <p:nvPr/>
        </p:nvSpPr>
        <p:spPr>
          <a:xfrm>
            <a:off x="1391196" y="2770921"/>
            <a:ext cx="5194539" cy="1016855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E75BC20-2EC6-FE4D-AFCB-DEEDB0FE3956}"/>
              </a:ext>
            </a:extLst>
          </p:cNvPr>
          <p:cNvSpPr/>
          <p:nvPr/>
        </p:nvSpPr>
        <p:spPr>
          <a:xfrm>
            <a:off x="1399976" y="4936225"/>
            <a:ext cx="5141288" cy="81534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rgbClr val="D86613"/>
              </a:solidFill>
            </a:endParaRPr>
          </a:p>
          <a:p>
            <a:pPr algn="ctr"/>
            <a:br>
              <a:rPr lang="en-US" sz="1100" dirty="0">
                <a:solidFill>
                  <a:srgbClr val="D86613"/>
                </a:solidFill>
              </a:rPr>
            </a:br>
            <a:r>
              <a:rPr lang="en-US" sz="1100" dirty="0">
                <a:solidFill>
                  <a:srgbClr val="D86613"/>
                </a:solidFill>
              </a:rPr>
              <a:t>Auto Scaling group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1DF8D6D6-7615-0F4F-877C-C6CFDDE1AB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30310" y="5070445"/>
            <a:ext cx="277535" cy="27753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043093C7-5090-9641-93BC-27FC96C7A943}"/>
              </a:ext>
            </a:extLst>
          </p:cNvPr>
          <p:cNvSpPr txBox="1"/>
          <p:nvPr/>
        </p:nvSpPr>
        <p:spPr>
          <a:xfrm>
            <a:off x="2963709" y="5540845"/>
            <a:ext cx="229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Private Managed Node Group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C1C770E-2208-2B46-AC77-D90C5FFF2CD3}"/>
              </a:ext>
            </a:extLst>
          </p:cNvPr>
          <p:cNvSpPr/>
          <p:nvPr/>
        </p:nvSpPr>
        <p:spPr>
          <a:xfrm>
            <a:off x="1690276" y="501147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14168F-653B-B34B-AA9B-22B4DF179146}"/>
              </a:ext>
            </a:extLst>
          </p:cNvPr>
          <p:cNvGrpSpPr/>
          <p:nvPr/>
        </p:nvGrpSpPr>
        <p:grpSpPr>
          <a:xfrm>
            <a:off x="1816596" y="5127246"/>
            <a:ext cx="555550" cy="352840"/>
            <a:chOff x="853440" y="4579716"/>
            <a:chExt cx="1006998" cy="82759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85467EB-4228-A248-96D4-E1CF6C1BE1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02814F1-2D65-CB4D-A4C4-C888086BB8E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E8CE75C-D091-E54D-A703-3F393AD2B65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C761D9B-7475-E344-87FA-B0D0FB6F7F4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8B9FF2-81AF-3841-96B1-1A762666C08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2039D3D-5C10-7E41-843C-B3BEB1CE7E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DDD2314-3B09-A54C-A8A8-012083BF5C0C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A2A0BCB-6D93-014C-80A7-FE295ACC5D1B}"/>
              </a:ext>
            </a:extLst>
          </p:cNvPr>
          <p:cNvSpPr txBox="1"/>
          <p:nvPr/>
        </p:nvSpPr>
        <p:spPr>
          <a:xfrm>
            <a:off x="1724686" y="544581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0EBB98-C867-5343-A6F7-48A888275430}"/>
              </a:ext>
            </a:extLst>
          </p:cNvPr>
          <p:cNvSpPr/>
          <p:nvPr/>
        </p:nvSpPr>
        <p:spPr>
          <a:xfrm>
            <a:off x="5374705" y="499316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7B06E05-D86A-CD4D-9556-26015BBA787A}"/>
              </a:ext>
            </a:extLst>
          </p:cNvPr>
          <p:cNvGrpSpPr/>
          <p:nvPr/>
        </p:nvGrpSpPr>
        <p:grpSpPr>
          <a:xfrm>
            <a:off x="5501025" y="5108936"/>
            <a:ext cx="555550" cy="352840"/>
            <a:chOff x="853440" y="4579716"/>
            <a:chExt cx="1006998" cy="82759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FB5DC34-8517-5B48-B5DC-E3C5075058C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BA8E040-E26D-F949-8B23-E22D36EA07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ED549D0-F52E-D948-ADA9-C1987C7A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04D1C2-DD0F-4049-A45E-D7BBB87CCBF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E1EC83C-F95B-1849-B64E-E5E8D7434B0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C3D2521-2443-F644-ADA9-1790A57A12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578D0F8-BBDC-CA44-B8FB-D34419E9318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9B863076-C6B1-864C-AFE2-B8BBC2382FD7}"/>
              </a:ext>
            </a:extLst>
          </p:cNvPr>
          <p:cNvSpPr txBox="1"/>
          <p:nvPr/>
        </p:nvSpPr>
        <p:spPr>
          <a:xfrm>
            <a:off x="5409115" y="5427501"/>
            <a:ext cx="7875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App1 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70E3C2-2F89-9D4F-93DB-39C189B98BA6}"/>
              </a:ext>
            </a:extLst>
          </p:cNvPr>
          <p:cNvSpPr/>
          <p:nvPr/>
        </p:nvSpPr>
        <p:spPr>
          <a:xfrm>
            <a:off x="2302926" y="4606583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ADB6-C07F-4148-A337-0DB5902FA691}"/>
              </a:ext>
            </a:extLst>
          </p:cNvPr>
          <p:cNvSpPr txBox="1"/>
          <p:nvPr/>
        </p:nvSpPr>
        <p:spPr>
          <a:xfrm>
            <a:off x="1363946" y="346350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pic>
        <p:nvPicPr>
          <p:cNvPr id="191" name="Graphic 190" descr="User">
            <a:extLst>
              <a:ext uri="{FF2B5EF4-FFF2-40B4-BE49-F238E27FC236}">
                <a16:creationId xmlns:a16="http://schemas.microsoft.com/office/drawing/2014/main" id="{B2FCA8EB-86B1-CC46-9C7A-92D8451F27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09723" y="-107397"/>
            <a:ext cx="914400" cy="91440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9974F8BC-53A2-434B-AE85-EB695B507BB8}"/>
              </a:ext>
            </a:extLst>
          </p:cNvPr>
          <p:cNvSpPr txBox="1"/>
          <p:nvPr/>
        </p:nvSpPr>
        <p:spPr>
          <a:xfrm>
            <a:off x="920763" y="7172426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93" name="Graphic 192">
            <a:extLst>
              <a:ext uri="{FF2B5EF4-FFF2-40B4-BE49-F238E27FC236}">
                <a16:creationId xmlns:a16="http://schemas.microsoft.com/office/drawing/2014/main" id="{3277E3C6-5A7D-2448-974E-E1A8254E7A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8477" y="6769920"/>
            <a:ext cx="711200" cy="711200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A9960828-7428-9A4F-AA30-3517F989419E}"/>
              </a:ext>
            </a:extLst>
          </p:cNvPr>
          <p:cNvSpPr txBox="1"/>
          <p:nvPr/>
        </p:nvSpPr>
        <p:spPr>
          <a:xfrm>
            <a:off x="11121777" y="1232858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248727D8-E759-7F46-AB39-79492AC7CE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454690" y="765416"/>
            <a:ext cx="711200" cy="711200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E7709B94-360F-5448-A248-BCE97FD6407D}"/>
              </a:ext>
            </a:extLst>
          </p:cNvPr>
          <p:cNvSpPr txBox="1"/>
          <p:nvPr/>
        </p:nvSpPr>
        <p:spPr>
          <a:xfrm>
            <a:off x="52522" y="166170"/>
            <a:ext cx="8210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8C45D5A-6305-9B4F-9643-D16AD274E2EC}"/>
              </a:ext>
            </a:extLst>
          </p:cNvPr>
          <p:cNvSpPr/>
          <p:nvPr/>
        </p:nvSpPr>
        <p:spPr>
          <a:xfrm>
            <a:off x="1449065" y="2898567"/>
            <a:ext cx="1438562" cy="3002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App1 - Ingress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8EBB8A69-48F9-DA4B-BA16-CA9388CE5A23}"/>
              </a:ext>
            </a:extLst>
          </p:cNvPr>
          <p:cNvSpPr/>
          <p:nvPr/>
        </p:nvSpPr>
        <p:spPr>
          <a:xfrm>
            <a:off x="5050326" y="3363956"/>
            <a:ext cx="1438562" cy="3002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Ingress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D4CF1BB-77C9-6C45-B016-73A5E3599752}"/>
              </a:ext>
            </a:extLst>
          </p:cNvPr>
          <p:cNvSpPr/>
          <p:nvPr/>
        </p:nvSpPr>
        <p:spPr>
          <a:xfrm>
            <a:off x="5067328" y="2898566"/>
            <a:ext cx="1438562" cy="3002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Ingress</a:t>
            </a:r>
          </a:p>
        </p:txBody>
      </p: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DDB11FF5-74CD-4944-BEDE-809CB78578EA}"/>
              </a:ext>
            </a:extLst>
          </p:cNvPr>
          <p:cNvCxnSpPr>
            <a:endCxn id="3" idx="2"/>
          </p:cNvCxnSpPr>
          <p:nvPr/>
        </p:nvCxnSpPr>
        <p:spPr>
          <a:xfrm rot="10800000">
            <a:off x="3956982" y="6373766"/>
            <a:ext cx="3195263" cy="738919"/>
          </a:xfrm>
          <a:prstGeom prst="bentConnector2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89CE47FB-2207-0C49-8746-AB315E977D9B}"/>
              </a:ext>
            </a:extLst>
          </p:cNvPr>
          <p:cNvCxnSpPr>
            <a:stCxn id="51" idx="3"/>
            <a:endCxn id="36" idx="2"/>
          </p:cNvCxnSpPr>
          <p:nvPr/>
        </p:nvCxnSpPr>
        <p:spPr>
          <a:xfrm flipV="1">
            <a:off x="7843935" y="6370197"/>
            <a:ext cx="3091772" cy="755324"/>
          </a:xfrm>
          <a:prstGeom prst="bentConnector2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0" name="Graphic 229" descr="User">
            <a:extLst>
              <a:ext uri="{FF2B5EF4-FFF2-40B4-BE49-F238E27FC236}">
                <a16:creationId xmlns:a16="http://schemas.microsoft.com/office/drawing/2014/main" id="{B26B73C8-879B-5449-9192-29B2690816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6385" y="-83085"/>
            <a:ext cx="914400" cy="914400"/>
          </a:xfrm>
          <a:prstGeom prst="rect">
            <a:avLst/>
          </a:prstGeom>
        </p:spPr>
      </p:pic>
      <p:pic>
        <p:nvPicPr>
          <p:cNvPr id="231" name="Graphic 230" descr="User">
            <a:extLst>
              <a:ext uri="{FF2B5EF4-FFF2-40B4-BE49-F238E27FC236}">
                <a16:creationId xmlns:a16="http://schemas.microsoft.com/office/drawing/2014/main" id="{7309BC6C-2066-C544-83A4-1316A15D96B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28471" y="-83085"/>
            <a:ext cx="914400" cy="914400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23A1C0C8-AE7C-204A-AE77-D9DF83860D28}"/>
              </a:ext>
            </a:extLst>
          </p:cNvPr>
          <p:cNvSpPr txBox="1"/>
          <p:nvPr/>
        </p:nvSpPr>
        <p:spPr>
          <a:xfrm>
            <a:off x="12038152" y="770342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2433CE8A-4382-BE40-8ADF-7ED591BDC2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3435656" y="760111"/>
            <a:ext cx="711200" cy="711200"/>
          </a:xfrm>
          <a:prstGeom prst="rect">
            <a:avLst/>
          </a:prstGeom>
        </p:spPr>
      </p:pic>
      <p:sp>
        <p:nvSpPr>
          <p:cNvPr id="250" name="Rectangle 249">
            <a:extLst>
              <a:ext uri="{FF2B5EF4-FFF2-40B4-BE49-F238E27FC236}">
                <a16:creationId xmlns:a16="http://schemas.microsoft.com/office/drawing/2014/main" id="{D1E98DD8-E21E-A847-95A3-AB79DEB18D7C}"/>
              </a:ext>
            </a:extLst>
          </p:cNvPr>
          <p:cNvSpPr/>
          <p:nvPr/>
        </p:nvSpPr>
        <p:spPr>
          <a:xfrm>
            <a:off x="9326642" y="4656070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App2 -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502853C7-3AD4-0547-98C6-1404EC3E024D}"/>
              </a:ext>
            </a:extLst>
          </p:cNvPr>
          <p:cNvSpPr/>
          <p:nvPr/>
        </p:nvSpPr>
        <p:spPr>
          <a:xfrm>
            <a:off x="9299495" y="4202069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UMS -  </a:t>
            </a:r>
            <a:r>
              <a:rPr lang="en-US" sz="1600" dirty="0" err="1"/>
              <a:t>NodePort</a:t>
            </a:r>
            <a:r>
              <a:rPr lang="en-US" sz="1600" dirty="0"/>
              <a:t> Service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59CFCF2-74E7-C44A-AF0A-50BD18252737}"/>
              </a:ext>
            </a:extLst>
          </p:cNvPr>
          <p:cNvSpPr/>
          <p:nvPr/>
        </p:nvSpPr>
        <p:spPr>
          <a:xfrm>
            <a:off x="9147943" y="2843282"/>
            <a:ext cx="3128879" cy="23464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MySQL – </a:t>
            </a:r>
            <a:r>
              <a:rPr lang="en-US" sz="1600" dirty="0" err="1"/>
              <a:t>ExternalName</a:t>
            </a:r>
            <a:r>
              <a:rPr lang="en-US" sz="1600" dirty="0"/>
              <a:t> Service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D3C6E2F-4A10-A247-8B1A-B414934154A1}"/>
              </a:ext>
            </a:extLst>
          </p:cNvPr>
          <p:cNvSpPr/>
          <p:nvPr/>
        </p:nvSpPr>
        <p:spPr>
          <a:xfrm>
            <a:off x="1232899" y="4501157"/>
            <a:ext cx="5449419" cy="1346474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8998816-E0EC-E845-93AF-F1A0FD1D3726}"/>
              </a:ext>
            </a:extLst>
          </p:cNvPr>
          <p:cNvSpPr txBox="1"/>
          <p:nvPr/>
        </p:nvSpPr>
        <p:spPr>
          <a:xfrm>
            <a:off x="1222639" y="445517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NS: ns-app1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0AC949B-A125-C649-B4AA-D3BA6F3D10D2}"/>
              </a:ext>
            </a:extLst>
          </p:cNvPr>
          <p:cNvSpPr/>
          <p:nvPr/>
        </p:nvSpPr>
        <p:spPr>
          <a:xfrm>
            <a:off x="8082315" y="4609509"/>
            <a:ext cx="5449419" cy="124716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769B68E-FBDA-084F-8B0A-E2EAF4E14485}"/>
              </a:ext>
            </a:extLst>
          </p:cNvPr>
          <p:cNvSpPr txBox="1"/>
          <p:nvPr/>
        </p:nvSpPr>
        <p:spPr>
          <a:xfrm>
            <a:off x="8010734" y="4608118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NS: ns-app2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E17736D-FEFB-0C4D-9165-FFB714915B94}"/>
              </a:ext>
            </a:extLst>
          </p:cNvPr>
          <p:cNvSpPr/>
          <p:nvPr/>
        </p:nvSpPr>
        <p:spPr>
          <a:xfrm>
            <a:off x="8069350" y="2786681"/>
            <a:ext cx="5449419" cy="1599676"/>
          </a:xfrm>
          <a:prstGeom prst="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43B94B7-849B-224E-9180-C1A1392061D0}"/>
              </a:ext>
            </a:extLst>
          </p:cNvPr>
          <p:cNvSpPr txBox="1"/>
          <p:nvPr/>
        </p:nvSpPr>
        <p:spPr>
          <a:xfrm>
            <a:off x="8091682" y="2767381"/>
            <a:ext cx="1114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NS: ns-ums</a:t>
            </a:r>
          </a:p>
        </p:txBody>
      </p:sp>
      <p:cxnSp>
        <p:nvCxnSpPr>
          <p:cNvPr id="276" name="Elbow Connector 275">
            <a:extLst>
              <a:ext uri="{FF2B5EF4-FFF2-40B4-BE49-F238E27FC236}">
                <a16:creationId xmlns:a16="http://schemas.microsoft.com/office/drawing/2014/main" id="{AB8B644C-59D9-DB46-A178-A496C924845D}"/>
              </a:ext>
            </a:extLst>
          </p:cNvPr>
          <p:cNvCxnSpPr>
            <a:stCxn id="221" idx="3"/>
            <a:endCxn id="95" idx="2"/>
          </p:cNvCxnSpPr>
          <p:nvPr/>
        </p:nvCxnSpPr>
        <p:spPr>
          <a:xfrm>
            <a:off x="6488888" y="3514083"/>
            <a:ext cx="6243668" cy="2217245"/>
          </a:xfrm>
          <a:prstGeom prst="bentConnector4">
            <a:avLst>
              <a:gd name="adj1" fmla="val 12620"/>
              <a:gd name="adj2" fmla="val 11309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5919E243-B7C4-2849-81A2-39CDFCA9CF7A}"/>
              </a:ext>
            </a:extLst>
          </p:cNvPr>
          <p:cNvCxnSpPr>
            <a:stCxn id="221" idx="3"/>
            <a:endCxn id="76" idx="1"/>
          </p:cNvCxnSpPr>
          <p:nvPr/>
        </p:nvCxnSpPr>
        <p:spPr>
          <a:xfrm>
            <a:off x="6488888" y="3514083"/>
            <a:ext cx="2131067" cy="1852054"/>
          </a:xfrm>
          <a:prstGeom prst="bentConnector3">
            <a:avLst>
              <a:gd name="adj1" fmla="val 36983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9A44FBC2-BBB3-974B-A488-A79278825A59}"/>
              </a:ext>
            </a:extLst>
          </p:cNvPr>
          <p:cNvCxnSpPr>
            <a:cxnSpLocks/>
            <a:stCxn id="223" idx="3"/>
            <a:endCxn id="117" idx="2"/>
          </p:cNvCxnSpPr>
          <p:nvPr/>
        </p:nvCxnSpPr>
        <p:spPr>
          <a:xfrm>
            <a:off x="6505890" y="3048693"/>
            <a:ext cx="6213041" cy="963497"/>
          </a:xfrm>
          <a:prstGeom prst="bentConnector4">
            <a:avLst>
              <a:gd name="adj1" fmla="val 15191"/>
              <a:gd name="adj2" fmla="val 114129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32BCC98B-B71C-7D45-81A1-E66A829F9662}"/>
              </a:ext>
            </a:extLst>
          </p:cNvPr>
          <p:cNvCxnSpPr>
            <a:stCxn id="223" idx="3"/>
            <a:endCxn id="98" idx="1"/>
          </p:cNvCxnSpPr>
          <p:nvPr/>
        </p:nvCxnSpPr>
        <p:spPr>
          <a:xfrm>
            <a:off x="6505890" y="3048693"/>
            <a:ext cx="2114065" cy="598306"/>
          </a:xfrm>
          <a:prstGeom prst="bentConnector3">
            <a:avLst>
              <a:gd name="adj1" fmla="val 4465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F6603F8F-6265-1C4A-93BE-ABC5D904B505}"/>
              </a:ext>
            </a:extLst>
          </p:cNvPr>
          <p:cNvCxnSpPr>
            <a:endCxn id="245" idx="2"/>
          </p:cNvCxnSpPr>
          <p:nvPr/>
        </p:nvCxnSpPr>
        <p:spPr>
          <a:xfrm flipV="1">
            <a:off x="12276822" y="1471311"/>
            <a:ext cx="1514434" cy="14892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297">
            <a:extLst>
              <a:ext uri="{FF2B5EF4-FFF2-40B4-BE49-F238E27FC236}">
                <a16:creationId xmlns:a16="http://schemas.microsoft.com/office/drawing/2014/main" id="{FE0DF2B5-D548-4040-8BC1-EC5B9B53191C}"/>
              </a:ext>
            </a:extLst>
          </p:cNvPr>
          <p:cNvCxnSpPr>
            <a:stCxn id="98" idx="3"/>
            <a:endCxn id="252" idx="2"/>
          </p:cNvCxnSpPr>
          <p:nvPr/>
        </p:nvCxnSpPr>
        <p:spPr>
          <a:xfrm flipV="1">
            <a:off x="9441888" y="3077928"/>
            <a:ext cx="1270495" cy="56907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Elbow Connector 299">
            <a:extLst>
              <a:ext uri="{FF2B5EF4-FFF2-40B4-BE49-F238E27FC236}">
                <a16:creationId xmlns:a16="http://schemas.microsoft.com/office/drawing/2014/main" id="{6EA60DEE-57C2-CC4C-A23C-9E24FA705920}"/>
              </a:ext>
            </a:extLst>
          </p:cNvPr>
          <p:cNvCxnSpPr>
            <a:stCxn id="108" idx="1"/>
            <a:endCxn id="252" idx="2"/>
          </p:cNvCxnSpPr>
          <p:nvPr/>
        </p:nvCxnSpPr>
        <p:spPr>
          <a:xfrm rot="10800000">
            <a:off x="10712384" y="3077929"/>
            <a:ext cx="1592001" cy="55076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FEA7C3C4-366C-B749-8321-E1E232357F28}"/>
              </a:ext>
            </a:extLst>
          </p:cNvPr>
          <p:cNvCxnSpPr>
            <a:stCxn id="220" idx="3"/>
            <a:endCxn id="9" idx="0"/>
          </p:cNvCxnSpPr>
          <p:nvPr/>
        </p:nvCxnSpPr>
        <p:spPr>
          <a:xfrm>
            <a:off x="2887627" y="3048694"/>
            <a:ext cx="979739" cy="155788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C8FF5D95-FBF4-8D4B-A817-0034D0040F1F}"/>
              </a:ext>
            </a:extLst>
          </p:cNvPr>
          <p:cNvCxnSpPr>
            <a:stCxn id="9" idx="2"/>
            <a:endCxn id="144" idx="3"/>
          </p:cNvCxnSpPr>
          <p:nvPr/>
        </p:nvCxnSpPr>
        <p:spPr>
          <a:xfrm rot="5400000">
            <a:off x="2940748" y="4412691"/>
            <a:ext cx="498080" cy="135515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B2E91329-85E1-4B4A-9081-24BD0A6DA453}"/>
              </a:ext>
            </a:extLst>
          </p:cNvPr>
          <p:cNvCxnSpPr>
            <a:stCxn id="9" idx="2"/>
            <a:endCxn id="154" idx="1"/>
          </p:cNvCxnSpPr>
          <p:nvPr/>
        </p:nvCxnSpPr>
        <p:spPr>
          <a:xfrm rot="16200000" flipH="1">
            <a:off x="4381150" y="4327444"/>
            <a:ext cx="479770" cy="1507339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726C48ED-3293-5441-BB9E-BF32D291A2EB}"/>
              </a:ext>
            </a:extLst>
          </p:cNvPr>
          <p:cNvSpPr txBox="1"/>
          <p:nvPr/>
        </p:nvSpPr>
        <p:spPr>
          <a:xfrm>
            <a:off x="8608492" y="759936"/>
            <a:ext cx="1940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app1.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</a:rPr>
              <a:t>kubeoncloud.com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rgbClr val="00B050"/>
                </a:solidFill>
              </a:rPr>
              <a:t>app2.kubeoncloud.com</a:t>
            </a:r>
          </a:p>
          <a:p>
            <a:r>
              <a:rPr lang="en-US" sz="1400" dirty="0" err="1">
                <a:solidFill>
                  <a:srgbClr val="00B0F0"/>
                </a:solidFill>
              </a:rPr>
              <a:t>ums.kubeoncloud,com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DE55F68-5EBB-6D44-A7D0-5DE8506DBE1F}"/>
              </a:ext>
            </a:extLst>
          </p:cNvPr>
          <p:cNvCxnSpPr>
            <a:stCxn id="191" idx="2"/>
            <a:endCxn id="220" idx="0"/>
          </p:cNvCxnSpPr>
          <p:nvPr/>
        </p:nvCxnSpPr>
        <p:spPr>
          <a:xfrm>
            <a:off x="2166923" y="807003"/>
            <a:ext cx="1423" cy="2091564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CBBD462-9F08-F34C-B87D-7BF40B05D6B9}"/>
              </a:ext>
            </a:extLst>
          </p:cNvPr>
          <p:cNvCxnSpPr>
            <a:stCxn id="230" idx="2"/>
            <a:endCxn id="221" idx="1"/>
          </p:cNvCxnSpPr>
          <p:nvPr/>
        </p:nvCxnSpPr>
        <p:spPr>
          <a:xfrm rot="16200000" flipH="1">
            <a:off x="3160571" y="1624328"/>
            <a:ext cx="2682768" cy="1096741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5D98AC7B-FE65-AF4E-9338-AF2D4EB5EEE0}"/>
              </a:ext>
            </a:extLst>
          </p:cNvPr>
          <p:cNvCxnSpPr>
            <a:stCxn id="231" idx="2"/>
            <a:endCxn id="223" idx="0"/>
          </p:cNvCxnSpPr>
          <p:nvPr/>
        </p:nvCxnSpPr>
        <p:spPr>
          <a:xfrm>
            <a:off x="5785671" y="831315"/>
            <a:ext cx="938" cy="20672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C863BA07-39B2-0C4E-B45A-486788D3CF5D}"/>
              </a:ext>
            </a:extLst>
          </p:cNvPr>
          <p:cNvSpPr txBox="1"/>
          <p:nvPr/>
        </p:nvSpPr>
        <p:spPr>
          <a:xfrm>
            <a:off x="645829" y="1232858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app1.kubeoncloud.com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D228050-74F2-924F-8CF9-61322D1BA569}"/>
              </a:ext>
            </a:extLst>
          </p:cNvPr>
          <p:cNvSpPr txBox="1"/>
          <p:nvPr/>
        </p:nvSpPr>
        <p:spPr>
          <a:xfrm>
            <a:off x="2771028" y="1241950"/>
            <a:ext cx="214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app2.kubeoncloud.com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4C44C5CE-BC20-5645-A2EE-292D6393FFA2}"/>
              </a:ext>
            </a:extLst>
          </p:cNvPr>
          <p:cNvSpPr txBox="1"/>
          <p:nvPr/>
        </p:nvSpPr>
        <p:spPr>
          <a:xfrm>
            <a:off x="5008837" y="1247697"/>
            <a:ext cx="2076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B0F0"/>
                </a:solidFill>
              </a:rPr>
              <a:t>ums.kubeoncloud.com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525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75387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7005" y="335358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4918872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725" y="127450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725" y="2880471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725" y="4467313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64547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8290791-4CE8-5546-A845-D524E1B47D9A}"/>
              </a:ext>
            </a:extLst>
          </p:cNvPr>
          <p:cNvSpPr/>
          <p:nvPr/>
        </p:nvSpPr>
        <p:spPr>
          <a:xfrm>
            <a:off x="9109611" y="5986960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1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7006" y="155879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 Cloud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7005" y="1430910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80119" y="2705941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80119" y="3978523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B790E8-B9CA-6744-BE6D-4D09AD4C375D}"/>
              </a:ext>
            </a:extLst>
          </p:cNvPr>
          <p:cNvSpPr/>
          <p:nvPr/>
        </p:nvSpPr>
        <p:spPr>
          <a:xfrm>
            <a:off x="4180119" y="5251105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Docker &amp; Kubernetes for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Java Spring Boot Developers on AWS</a:t>
            </a:r>
            <a:endParaRPr lang="en-US" sz="38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2A5D12E-56BF-F442-8AC8-C610E28D0DEC}"/>
              </a:ext>
            </a:extLst>
          </p:cNvPr>
          <p:cNvSpPr/>
          <p:nvPr/>
        </p:nvSpPr>
        <p:spPr>
          <a:xfrm>
            <a:off x="4180119" y="6523687"/>
            <a:ext cx="10112200" cy="108290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Master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HELM3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with Kubernetes | DevOps, Microservices on </a:t>
            </a:r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17964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3A8102-8904-5B4B-80FE-4E8D6B86C0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0EF3-F022-3D44-9B4B-6AF4EA6C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https://kubernetes-sigs.github.io/aws-alb-ingress-controller/guide/controller/how-it-works/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F25552-810C-3C41-98B2-79B55E6F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Ingress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2FC8C-BA19-9443-947E-105591CC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90" y="3101941"/>
            <a:ext cx="6180991" cy="404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585D59-44D0-5D4C-9EA0-CAB18F31F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FD39-86CF-974E-B332-05EE7930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https://kubernetes-sigs.github.io/aws-alb-ingress-controller/guide/ingress/annotation/#target-type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Instane</a:t>
            </a:r>
            <a:endParaRPr lang="en-US" dirty="0"/>
          </a:p>
          <a:p>
            <a:r>
              <a:rPr lang="en-US" dirty="0"/>
              <a:t>IP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6052D-C7F6-E349-92F3-9E6FE2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 Ingress – Target Types</a:t>
            </a:r>
          </a:p>
        </p:txBody>
      </p:sp>
    </p:spTree>
    <p:extLst>
      <p:ext uri="{BB962C8B-B14F-4D97-AF65-F5344CB8AC3E}">
        <p14:creationId xmlns:p14="http://schemas.microsoft.com/office/powerpoint/2010/main" val="372451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Context Path based Routing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166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Context path based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http://ALB-DNS-URL/</a:t>
            </a:r>
            <a:r>
              <a:rPr lang="en-US" sz="1600" dirty="0" err="1">
                <a:solidFill>
                  <a:srgbClr val="00B050"/>
                </a:solidFill>
              </a:rPr>
              <a:t>usermgmt</a:t>
            </a:r>
            <a:r>
              <a:rPr lang="en-US" sz="1600" dirty="0">
                <a:solidFill>
                  <a:srgbClr val="00B05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A5B52-44D7-A24E-9A46-FEF9126629B3}"/>
              </a:ext>
            </a:extLst>
          </p:cNvPr>
          <p:cNvSpPr txBox="1"/>
          <p:nvPr/>
        </p:nvSpPr>
        <p:spPr>
          <a:xfrm>
            <a:off x="192270" y="188015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http://ALB-DNS-URL/app1/</a:t>
            </a:r>
            <a:r>
              <a:rPr lang="en-US" sz="1600" dirty="0" err="1">
                <a:solidFill>
                  <a:srgbClr val="00B0F0"/>
                </a:solidFill>
              </a:rPr>
              <a:t>index.html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4ED72B-A1BA-0547-BB2A-0B2E4F35151A}"/>
              </a:ext>
            </a:extLst>
          </p:cNvPr>
          <p:cNvSpPr txBox="1"/>
          <p:nvPr/>
        </p:nvSpPr>
        <p:spPr>
          <a:xfrm>
            <a:off x="191762" y="2165538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http://ALB-DNS-URL/app2/</a:t>
            </a:r>
            <a:r>
              <a:rPr lang="en-US" sz="1600" dirty="0" err="1">
                <a:solidFill>
                  <a:srgbClr val="FFC000"/>
                </a:solidFill>
              </a:rPr>
              <a:t>index.html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244" grpId="0"/>
      <p:bldP spid="85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30" grpId="0" animBg="1"/>
      <p:bldP spid="131" grpId="0" animBg="1"/>
      <p:bldP spid="132" grpId="0" animBg="1"/>
      <p:bldP spid="133" grpId="0"/>
      <p:bldP spid="134" grpId="0"/>
      <p:bldP spid="143" grpId="0"/>
      <p:bldP spid="144" grpId="0" animBg="1"/>
      <p:bldP spid="145" grpId="0" animBg="1"/>
      <p:bldP spid="159" grpId="0"/>
      <p:bldP spid="16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14820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2" grpId="0" animBg="1"/>
      <p:bldP spid="163" grpId="0"/>
      <p:bldP spid="165" grpId="0"/>
      <p:bldP spid="16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 Redirect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774136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 Redirect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704490" y="1612643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  </a:t>
            </a:r>
            <a:r>
              <a:rPr lang="en-US" sz="1200" b="1" dirty="0">
                <a:solidFill>
                  <a:srgbClr val="C0000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3354" y="2293504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815209" y="170156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</p:spTree>
    <p:extLst>
      <p:ext uri="{BB962C8B-B14F-4D97-AF65-F5344CB8AC3E}">
        <p14:creationId xmlns:p14="http://schemas.microsoft.com/office/powerpoint/2010/main" val="3657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7" grpId="0"/>
      <p:bldP spid="12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47706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567652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86239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0830192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80385" y="58072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AWS EKS </a:t>
            </a:r>
          </a:p>
          <a:p>
            <a:r>
              <a:rPr lang="en-US" sz="2200" b="1" dirty="0"/>
              <a:t>Network Design</a:t>
            </a:r>
          </a:p>
          <a:p>
            <a:r>
              <a:rPr lang="en-US" sz="2200" b="1" dirty="0"/>
              <a:t>With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Load Balancer &amp; Route53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14704" y="1617728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HTTP  </a:t>
            </a:r>
            <a:r>
              <a:rPr lang="en-US" sz="1200" b="1" dirty="0">
                <a:solidFill>
                  <a:srgbClr val="0070C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2146" y="2716947"/>
            <a:ext cx="3450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https://dnstest1.kubeoncloud.com/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https://dnstest2.kubeoncloud.com/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705897" y="1721921"/>
            <a:ext cx="108087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36664" y="2217799"/>
            <a:ext cx="18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dnstest1.kubeoncloud.com</a:t>
            </a:r>
          </a:p>
          <a:p>
            <a:r>
              <a:rPr lang="en-US" sz="1200" dirty="0">
                <a:solidFill>
                  <a:srgbClr val="C00000"/>
                </a:solidFill>
              </a:rPr>
              <a:t>dnstest2.kubeoncloud.com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D6C817-F55E-6B4F-A0E6-6FC1B401F92E}"/>
              </a:ext>
            </a:extLst>
          </p:cNvPr>
          <p:cNvSpPr/>
          <p:nvPr/>
        </p:nvSpPr>
        <p:spPr>
          <a:xfrm>
            <a:off x="10837509" y="1729043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external-</a:t>
            </a:r>
            <a:r>
              <a:rPr lang="en-US" sz="1400" dirty="0" err="1">
                <a:solidFill>
                  <a:srgbClr val="FFFF00"/>
                </a:solidFill>
              </a:rPr>
              <a:t>dns</a:t>
            </a:r>
            <a:endParaRPr lang="en-US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8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23" grpId="0"/>
      <p:bldP spid="12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06610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693028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Fargate Profiles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45143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375" y="97100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4639" y="7134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1702979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3665013" y="151700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76047" y="97100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5699150" y="1475175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F83E808-5EB4-264F-A27C-1C0F49FF78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156" y="5599755"/>
            <a:ext cx="1378076" cy="13780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9A32CAF-2106-AC41-A6F1-9D3DE0131E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42046" y="97100"/>
            <a:ext cx="1304040" cy="1304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BAD774-8206-7A4C-9F0D-585243ABB6E5}"/>
              </a:ext>
            </a:extLst>
          </p:cNvPr>
          <p:cNvSpPr txBox="1"/>
          <p:nvPr/>
        </p:nvSpPr>
        <p:spPr>
          <a:xfrm>
            <a:off x="7742046" y="1509867"/>
            <a:ext cx="1428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Certificate </a:t>
            </a:r>
          </a:p>
          <a:p>
            <a:pPr algn="ctr"/>
            <a:r>
              <a:rPr lang="en-US" dirty="0"/>
              <a:t>Manager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C5DE614-B0DA-0549-97CB-8173C24AD8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11611" y="97099"/>
            <a:ext cx="1304040" cy="13040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91AC476-A7EC-544E-8A36-8BF518929AED}"/>
              </a:ext>
            </a:extLst>
          </p:cNvPr>
          <p:cNvSpPr txBox="1"/>
          <p:nvPr/>
        </p:nvSpPr>
        <p:spPr>
          <a:xfrm>
            <a:off x="9589980" y="1606232"/>
            <a:ext cx="1147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Route53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011BF5F-D705-8046-85E9-D463622C8C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385141" y="97100"/>
            <a:ext cx="1304039" cy="130403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16AE5B3-6923-1740-9B6E-16A8103A95C7}"/>
              </a:ext>
            </a:extLst>
          </p:cNvPr>
          <p:cNvSpPr txBox="1"/>
          <p:nvPr/>
        </p:nvSpPr>
        <p:spPr>
          <a:xfrm>
            <a:off x="11213025" y="1509867"/>
            <a:ext cx="16482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Block 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DC7FE7-C408-FE48-AF1C-2C2165DA45F2}"/>
              </a:ext>
            </a:extLst>
          </p:cNvPr>
          <p:cNvSpPr txBox="1"/>
          <p:nvPr/>
        </p:nvSpPr>
        <p:spPr>
          <a:xfrm>
            <a:off x="118039" y="7003388"/>
            <a:ext cx="10393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Fargate</a:t>
            </a:r>
          </a:p>
          <a:p>
            <a:pPr algn="ctr"/>
            <a:r>
              <a:rPr lang="en-US" dirty="0"/>
              <a:t>Profiles</a:t>
            </a:r>
          </a:p>
        </p:txBody>
      </p:sp>
    </p:spTree>
    <p:extLst>
      <p:ext uri="{BB962C8B-B14F-4D97-AF65-F5344CB8AC3E}">
        <p14:creationId xmlns:p14="http://schemas.microsoft.com/office/powerpoint/2010/main" val="19050161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194AE9-D102-A648-BDC4-D26218D2C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5554-A769-884A-8C5A-89B2736B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FC5205-19E0-B54E-BABA-BCC9ECB0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Fargate?</a:t>
            </a:r>
          </a:p>
        </p:txBody>
      </p:sp>
    </p:spTree>
    <p:extLst>
      <p:ext uri="{BB962C8B-B14F-4D97-AF65-F5344CB8AC3E}">
        <p14:creationId xmlns:p14="http://schemas.microsoft.com/office/powerpoint/2010/main" val="23791394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E1FF96-D173-674A-825E-5892E4186B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B491DF-93A8-C545-B5CC-5A4CA988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66840"/>
            <a:ext cx="12618720" cy="1188851"/>
          </a:xfrm>
        </p:spPr>
        <p:txBody>
          <a:bodyPr/>
          <a:lstStyle/>
          <a:p>
            <a:r>
              <a:rPr lang="en-US" dirty="0"/>
              <a:t>EKS Deployment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B6DD4-2B09-1C44-8948-CBBBE465A5A0}"/>
              </a:ext>
            </a:extLst>
          </p:cNvPr>
          <p:cNvSpPr/>
          <p:nvPr/>
        </p:nvSpPr>
        <p:spPr>
          <a:xfrm>
            <a:off x="143838" y="4396944"/>
            <a:ext cx="3459398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Deployment Options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D8110-8DF4-8246-9545-F091D5D7DB14}"/>
              </a:ext>
            </a:extLst>
          </p:cNvPr>
          <p:cNvSpPr/>
          <p:nvPr/>
        </p:nvSpPr>
        <p:spPr>
          <a:xfrm>
            <a:off x="5699592" y="2093963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EC2 Node Groups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6FB49-538A-2D45-9B8B-A9358FC90FF9}"/>
              </a:ext>
            </a:extLst>
          </p:cNvPr>
          <p:cNvSpPr/>
          <p:nvPr/>
        </p:nvSpPr>
        <p:spPr>
          <a:xfrm>
            <a:off x="5699592" y="4396944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157A3-321F-464B-B402-8F1BEC2B3447}"/>
              </a:ext>
            </a:extLst>
          </p:cNvPr>
          <p:cNvSpPr/>
          <p:nvPr/>
        </p:nvSpPr>
        <p:spPr>
          <a:xfrm>
            <a:off x="5699592" y="6642235"/>
            <a:ext cx="2970944" cy="5445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Fargate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3E442-2B0C-D04E-B24F-8B17A00434BC}"/>
              </a:ext>
            </a:extLst>
          </p:cNvPr>
          <p:cNvSpPr/>
          <p:nvPr/>
        </p:nvSpPr>
        <p:spPr>
          <a:xfrm>
            <a:off x="11063558" y="1491535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EC2 Nodes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4553E-2671-3A40-9AE3-C38CFDF5A071}"/>
              </a:ext>
            </a:extLst>
          </p:cNvPr>
          <p:cNvSpPr/>
          <p:nvPr/>
        </p:nvSpPr>
        <p:spPr>
          <a:xfrm>
            <a:off x="11063558" y="2506033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4E9C7F-F36C-FB4F-8C79-22D915DE1E2E}"/>
              </a:ext>
            </a:extLst>
          </p:cNvPr>
          <p:cNvSpPr/>
          <p:nvPr/>
        </p:nvSpPr>
        <p:spPr>
          <a:xfrm>
            <a:off x="11063558" y="3522251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 Nodes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5B903-4947-F449-BE28-F0FC29851503}"/>
              </a:ext>
            </a:extLst>
          </p:cNvPr>
          <p:cNvSpPr/>
          <p:nvPr/>
        </p:nvSpPr>
        <p:spPr>
          <a:xfrm>
            <a:off x="11063558" y="4381280"/>
            <a:ext cx="2970944" cy="5445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Unmanaged EC2 Nodes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10B808-42AF-8A42-BD4B-8294709B94EB}"/>
              </a:ext>
            </a:extLst>
          </p:cNvPr>
          <p:cNvSpPr/>
          <p:nvPr/>
        </p:nvSpPr>
        <p:spPr>
          <a:xfrm>
            <a:off x="11063558" y="5240309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04868A-B6CD-E141-BC92-265A6E229872}"/>
              </a:ext>
            </a:extLst>
          </p:cNvPr>
          <p:cNvSpPr/>
          <p:nvPr/>
        </p:nvSpPr>
        <p:spPr>
          <a:xfrm>
            <a:off x="11063558" y="6642235"/>
            <a:ext cx="2970944" cy="5445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Nodes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5F9E2F-EDAF-7546-8F1B-5B4B5A107E3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603236" y="2366228"/>
            <a:ext cx="2096356" cy="2302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DFB311-B7EA-C14D-8EFE-791237F4702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603236" y="4669209"/>
            <a:ext cx="2096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C53A3-8312-2B49-A441-8775CA4ED3A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603236" y="4669209"/>
            <a:ext cx="2096356" cy="2245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BCA981-8943-744D-8972-48DC201316A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8670536" y="1763800"/>
            <a:ext cx="2393022" cy="602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D7AE97-93A0-D148-AFF1-2BDAD5E01568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8670536" y="2366228"/>
            <a:ext cx="2393022" cy="41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2031F6-5D43-7B4C-929E-C473790ABA3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8670536" y="3794516"/>
            <a:ext cx="2393022" cy="874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3AA014-0B12-0144-ADBD-535C223ACDC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8670536" y="4653545"/>
            <a:ext cx="2393022" cy="15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37341AD-881B-C94C-81D1-F522946D50D9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8670536" y="4669209"/>
            <a:ext cx="2393022" cy="843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E240333-B9CF-D444-B317-8EFB312B1888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8670536" y="6914500"/>
            <a:ext cx="23930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2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162868</TotalTime>
  <Words>8686</Words>
  <Application>Microsoft Macintosh PowerPoint</Application>
  <PresentationFormat>Custom</PresentationFormat>
  <Paragraphs>2641</Paragraphs>
  <Slides>149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149</vt:i4>
      </vt:variant>
    </vt:vector>
  </HeadingPairs>
  <TitlesOfParts>
    <vt:vector size="155" baseType="lpstr">
      <vt:lpstr>Aharoni</vt:lpstr>
      <vt:lpstr>Algerian</vt:lpstr>
      <vt:lpstr>Arial</vt:lpstr>
      <vt:lpstr>Calibri</vt:lpstr>
      <vt:lpstr>Calibri Light</vt:lpstr>
      <vt:lpstr>Office Theme</vt:lpstr>
      <vt:lpstr>AWS EKS Kubernetes - Masterclass | DevOps, Microservices</vt:lpstr>
      <vt:lpstr>PowerPoint Presentation</vt:lpstr>
      <vt:lpstr>PowerPoint Presentation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Ingress Works?</vt:lpstr>
      <vt:lpstr>PowerPoint Presentation</vt:lpstr>
      <vt:lpstr>ALB Ingress – Target Types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Fargate?</vt:lpstr>
      <vt:lpstr>EKS Deployment Options</vt:lpstr>
      <vt:lpstr>EKS Deployment Options – EC2 Node Groups  </vt:lpstr>
      <vt:lpstr>EKS Deployment Options – Only Fargate</vt:lpstr>
      <vt:lpstr>EKS Deployment Options – Only Fargate</vt:lpstr>
      <vt:lpstr>EKS Deployment Options - Mixed</vt:lpstr>
      <vt:lpstr>EKS Deployment Options - Mixed</vt:lpstr>
      <vt:lpstr>ALB Target Type : Instance vs IP</vt:lpstr>
      <vt:lpstr>How can we use Fargate for AWS EKS?</vt:lpstr>
      <vt:lpstr>Fargate vs Manged vs Unmanaged Nodes</vt:lpstr>
      <vt:lpstr>EKS Fargate Profiles</vt:lpstr>
      <vt:lpstr>EKS Fargate Profiles</vt:lpstr>
      <vt:lpstr>EKS Fargate Profiles</vt:lpstr>
      <vt:lpstr>PowerPoint Presentation</vt:lpstr>
      <vt:lpstr>EKS Deployment Options - Mixed</vt:lpstr>
      <vt:lpstr>EKS Deployment Options - Mixed</vt:lpstr>
      <vt:lpstr>PowerPoint Presentation</vt:lpstr>
      <vt:lpstr>PowerPoint Presentation</vt:lpstr>
      <vt:lpstr>EKS Deployment Options – Mixed Mode - 3 Apps</vt:lpstr>
      <vt:lpstr>EKS Deployment – Mixed – Ingress with Cross Namespaces</vt:lpstr>
      <vt:lpstr>PowerPoint Presentation</vt:lpstr>
      <vt:lpstr>Elastic Container Registry - ECR</vt:lpstr>
      <vt:lpstr>Elastic Container Registry - ECR</vt:lpstr>
      <vt:lpstr>How ECR Works?</vt:lpstr>
      <vt:lpstr>EKS &amp; ECR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EKS Deployment Options - Mixed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758</cp:revision>
  <dcterms:created xsi:type="dcterms:W3CDTF">2019-11-12T03:20:49Z</dcterms:created>
  <dcterms:modified xsi:type="dcterms:W3CDTF">2020-07-08T03:30:08Z</dcterms:modified>
</cp:coreProperties>
</file>