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7"/>
  </p:notesMasterIdLst>
  <p:sldIdLst>
    <p:sldId id="256" r:id="rId5"/>
    <p:sldId id="1041" r:id="rId6"/>
    <p:sldId id="1052" r:id="rId7"/>
    <p:sldId id="1043" r:id="rId8"/>
    <p:sldId id="1042" r:id="rId9"/>
    <p:sldId id="1051" r:id="rId10"/>
    <p:sldId id="1048" r:id="rId11"/>
    <p:sldId id="1045" r:id="rId12"/>
    <p:sldId id="1050" r:id="rId13"/>
    <p:sldId id="1054" r:id="rId14"/>
    <p:sldId id="1053" r:id="rId15"/>
    <p:sldId id="1047" r:id="rId16"/>
    <p:sldId id="995" r:id="rId17"/>
    <p:sldId id="1002" r:id="rId18"/>
    <p:sldId id="997" r:id="rId19"/>
    <p:sldId id="1055" r:id="rId20"/>
    <p:sldId id="993" r:id="rId21"/>
    <p:sldId id="998" r:id="rId22"/>
    <p:sldId id="1000" r:id="rId23"/>
    <p:sldId id="1001" r:id="rId24"/>
    <p:sldId id="996" r:id="rId25"/>
    <p:sldId id="1006" r:id="rId26"/>
    <p:sldId id="994" r:id="rId27"/>
    <p:sldId id="1061" r:id="rId28"/>
    <p:sldId id="1004" r:id="rId29"/>
    <p:sldId id="1032" r:id="rId30"/>
    <p:sldId id="1059" r:id="rId31"/>
    <p:sldId id="1060" r:id="rId32"/>
    <p:sldId id="1009" r:id="rId33"/>
    <p:sldId id="1034" r:id="rId34"/>
    <p:sldId id="1057" r:id="rId35"/>
    <p:sldId id="1056" r:id="rId36"/>
    <p:sldId id="1058" r:id="rId37"/>
    <p:sldId id="1012" r:id="rId38"/>
    <p:sldId id="1039" r:id="rId39"/>
    <p:sldId id="1035" r:id="rId40"/>
    <p:sldId id="1016" r:id="rId41"/>
    <p:sldId id="1036" r:id="rId42"/>
    <p:sldId id="1037" r:id="rId43"/>
    <p:sldId id="1018" r:id="rId44"/>
    <p:sldId id="1021" r:id="rId45"/>
    <p:sldId id="1038" r:id="rId46"/>
    <p:sldId id="1062" r:id="rId47"/>
    <p:sldId id="1029" r:id="rId48"/>
    <p:sldId id="1065" r:id="rId49"/>
    <p:sldId id="1068" r:id="rId50"/>
    <p:sldId id="1063" r:id="rId51"/>
    <p:sldId id="1069" r:id="rId52"/>
    <p:sldId id="1070" r:id="rId53"/>
    <p:sldId id="1071" r:id="rId54"/>
    <p:sldId id="1073" r:id="rId55"/>
    <p:sldId id="1079" r:id="rId56"/>
    <p:sldId id="1081" r:id="rId57"/>
    <p:sldId id="1077" r:id="rId58"/>
    <p:sldId id="1075" r:id="rId59"/>
    <p:sldId id="1072" r:id="rId60"/>
    <p:sldId id="1083" r:id="rId61"/>
    <p:sldId id="1082" r:id="rId62"/>
    <p:sldId id="1086" r:id="rId63"/>
    <p:sldId id="1088" r:id="rId64"/>
    <p:sldId id="1097" r:id="rId65"/>
    <p:sldId id="1089" r:id="rId66"/>
    <p:sldId id="1092" r:id="rId67"/>
    <p:sldId id="1091" r:id="rId68"/>
    <p:sldId id="1093" r:id="rId69"/>
    <p:sldId id="1095" r:id="rId70"/>
    <p:sldId id="1098" r:id="rId71"/>
    <p:sldId id="1102" r:id="rId72"/>
    <p:sldId id="1109" r:id="rId73"/>
    <p:sldId id="1105" r:id="rId74"/>
    <p:sldId id="1108" r:id="rId75"/>
    <p:sldId id="1106" r:id="rId76"/>
    <p:sldId id="1107" r:id="rId77"/>
    <p:sldId id="1110" r:id="rId78"/>
    <p:sldId id="1111" r:id="rId79"/>
    <p:sldId id="1104" r:id="rId80"/>
    <p:sldId id="1101" r:id="rId81"/>
    <p:sldId id="1096" r:id="rId82"/>
    <p:sldId id="1011" r:id="rId83"/>
    <p:sldId id="1074" r:id="rId84"/>
    <p:sldId id="1007" r:id="rId85"/>
    <p:sldId id="1005" r:id="rId86"/>
    <p:sldId id="1015" r:id="rId87"/>
    <p:sldId id="1010" r:id="rId88"/>
    <p:sldId id="1030" r:id="rId89"/>
    <p:sldId id="1066" r:id="rId90"/>
    <p:sldId id="1067" r:id="rId91"/>
    <p:sldId id="1090" r:id="rId92"/>
    <p:sldId id="1078" r:id="rId93"/>
    <p:sldId id="1076" r:id="rId94"/>
    <p:sldId id="1080" r:id="rId95"/>
    <p:sldId id="1094" r:id="rId96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4731"/>
  </p:normalViewPr>
  <p:slideViewPr>
    <p:cSldViewPr snapToGrid="0" snapToObjects="1">
      <p:cViewPr varScale="1">
        <p:scale>
          <a:sx n="124" d="100"/>
          <a:sy n="124" d="100"/>
        </p:scale>
        <p:origin x="208" y="17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8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7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6.svg"/><Relationship Id="rId7" Type="http://schemas.openxmlformats.org/officeDocument/2006/relationships/image" Target="../media/image3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34.sv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0.svg"/><Relationship Id="rId18" Type="http://schemas.openxmlformats.org/officeDocument/2006/relationships/image" Target="../media/image53.png"/><Relationship Id="rId26" Type="http://schemas.openxmlformats.org/officeDocument/2006/relationships/image" Target="../media/image31.png"/><Relationship Id="rId3" Type="http://schemas.openxmlformats.org/officeDocument/2006/relationships/image" Target="../media/image42.svg"/><Relationship Id="rId21" Type="http://schemas.openxmlformats.org/officeDocument/2006/relationships/image" Target="../media/image56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17" Type="http://schemas.openxmlformats.org/officeDocument/2006/relationships/image" Target="../media/image52.svg"/><Relationship Id="rId25" Type="http://schemas.openxmlformats.org/officeDocument/2006/relationships/image" Target="../media/image28.svg"/><Relationship Id="rId2" Type="http://schemas.openxmlformats.org/officeDocument/2006/relationships/image" Target="../media/image41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48.svg"/><Relationship Id="rId24" Type="http://schemas.openxmlformats.org/officeDocument/2006/relationships/image" Target="../media/image27.png"/><Relationship Id="rId5" Type="http://schemas.openxmlformats.org/officeDocument/2006/relationships/image" Target="../media/image44.svg"/><Relationship Id="rId15" Type="http://schemas.openxmlformats.org/officeDocument/2006/relationships/image" Target="../media/image50.svg"/><Relationship Id="rId23" Type="http://schemas.openxmlformats.org/officeDocument/2006/relationships/image" Target="../media/image26.svg"/><Relationship Id="rId10" Type="http://schemas.openxmlformats.org/officeDocument/2006/relationships/image" Target="../media/image47.png"/><Relationship Id="rId19" Type="http://schemas.openxmlformats.org/officeDocument/2006/relationships/image" Target="../media/image54.svg"/><Relationship Id="rId4" Type="http://schemas.openxmlformats.org/officeDocument/2006/relationships/image" Target="../media/image43.png"/><Relationship Id="rId9" Type="http://schemas.openxmlformats.org/officeDocument/2006/relationships/image" Target="../media/image46.svg"/><Relationship Id="rId14" Type="http://schemas.openxmlformats.org/officeDocument/2006/relationships/image" Target="../media/image49.png"/><Relationship Id="rId22" Type="http://schemas.openxmlformats.org/officeDocument/2006/relationships/image" Target="../media/image25.png"/><Relationship Id="rId27" Type="http://schemas.openxmlformats.org/officeDocument/2006/relationships/image" Target="../media/image32.sv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Elastic Kubernetes Service -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577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Important k8s Concepts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for Application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71" y="138747"/>
            <a:ext cx="1111615" cy="1111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EC535-6F0C-E140-B929-EA45366DE1F2}"/>
              </a:ext>
            </a:extLst>
          </p:cNvPr>
          <p:cNvSpPr txBox="1"/>
          <p:nvPr/>
        </p:nvSpPr>
        <p:spPr>
          <a:xfrm>
            <a:off x="74638" y="1242951"/>
            <a:ext cx="169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Elastic Block Store</a:t>
            </a:r>
          </a:p>
        </p:txBody>
      </p:sp>
    </p:spTree>
    <p:extLst>
      <p:ext uri="{BB962C8B-B14F-4D97-AF65-F5344CB8AC3E}">
        <p14:creationId xmlns:p14="http://schemas.microsoft.com/office/powerpoint/2010/main" val="2009379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879711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590911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35615C3-3412-AE4A-9FD7-380BF466FCDC}"/>
              </a:ext>
            </a:extLst>
          </p:cNvPr>
          <p:cNvSpPr/>
          <p:nvPr/>
        </p:nvSpPr>
        <p:spPr>
          <a:xfrm>
            <a:off x="10814668" y="1336873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709EF0-E5FE-164C-AEE1-3DFF6F01DF58}"/>
              </a:ext>
            </a:extLst>
          </p:cNvPr>
          <p:cNvSpPr/>
          <p:nvPr/>
        </p:nvSpPr>
        <p:spPr>
          <a:xfrm>
            <a:off x="3629859" y="2026269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65E6FB-6739-8643-B27C-A5F548665971}"/>
              </a:ext>
            </a:extLst>
          </p:cNvPr>
          <p:cNvSpPr/>
          <p:nvPr/>
        </p:nvSpPr>
        <p:spPr>
          <a:xfrm>
            <a:off x="3629859" y="2663340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Liveness &amp; Readiness Probes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503C3-6E75-F343-8B43-91AA3D2C90C9}"/>
              </a:ext>
            </a:extLst>
          </p:cNvPr>
          <p:cNvSpPr/>
          <p:nvPr/>
        </p:nvSpPr>
        <p:spPr>
          <a:xfrm>
            <a:off x="3629859" y="3300914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Limits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AA7636-894F-4F42-8065-CC842C5A89DF}"/>
              </a:ext>
            </a:extLst>
          </p:cNvPr>
          <p:cNvSpPr/>
          <p:nvPr/>
        </p:nvSpPr>
        <p:spPr>
          <a:xfrm>
            <a:off x="3597785" y="1376621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3343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5476510" y="159387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Probes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239971" y="1500331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Probe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5476511" y="1500333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Probe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10203032" y="1500332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Startup Probe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322276" y="839612"/>
            <a:ext cx="5236539" cy="66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558815" y="839612"/>
            <a:ext cx="1" cy="6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558815" y="839612"/>
            <a:ext cx="4726522" cy="6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E10727-7551-B549-B846-29DE11F42E0D}"/>
              </a:ext>
            </a:extLst>
          </p:cNvPr>
          <p:cNvSpPr/>
          <p:nvPr/>
        </p:nvSpPr>
        <p:spPr>
          <a:xfrm>
            <a:off x="239970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liveness probes to know </a:t>
            </a:r>
            <a:r>
              <a:rPr lang="en-US" sz="1800" dirty="0">
                <a:solidFill>
                  <a:srgbClr val="FFC000"/>
                </a:solidFill>
              </a:rPr>
              <a:t>when to restart a 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5DD69C-FE5B-C944-BF00-26512726F0D7}"/>
              </a:ext>
            </a:extLst>
          </p:cNvPr>
          <p:cNvSpPr/>
          <p:nvPr/>
        </p:nvSpPr>
        <p:spPr>
          <a:xfrm>
            <a:off x="5476509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readiness probes to know </a:t>
            </a:r>
            <a:r>
              <a:rPr lang="en-US" sz="1800" dirty="0">
                <a:solidFill>
                  <a:srgbClr val="FFC000"/>
                </a:solidFill>
              </a:rPr>
              <a:t>when a container is ready to accept traffic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D37219-726B-3848-AFF8-ADF796B081F0}"/>
              </a:ext>
            </a:extLst>
          </p:cNvPr>
          <p:cNvSpPr/>
          <p:nvPr/>
        </p:nvSpPr>
        <p:spPr>
          <a:xfrm>
            <a:off x="10225823" y="231548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startup probes to know when </a:t>
            </a:r>
            <a:r>
              <a:rPr lang="en-US" sz="1800" dirty="0">
                <a:solidFill>
                  <a:srgbClr val="FFC000"/>
                </a:solidFill>
              </a:rPr>
              <a:t>a container application has started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A5A8DD-927A-5C43-B3AE-53B95B7AB93D}"/>
              </a:ext>
            </a:extLst>
          </p:cNvPr>
          <p:cNvSpPr/>
          <p:nvPr/>
        </p:nvSpPr>
        <p:spPr>
          <a:xfrm>
            <a:off x="239969" y="356950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Liveness probes could catch a </a:t>
            </a:r>
            <a:r>
              <a:rPr lang="en-IN" sz="1800" dirty="0">
                <a:solidFill>
                  <a:srgbClr val="FFC000"/>
                </a:solidFill>
              </a:rPr>
              <a:t>deadlock</a:t>
            </a:r>
            <a:r>
              <a:rPr lang="en-IN" sz="1800" dirty="0"/>
              <a:t>, where an application is running, but unable to make progress and </a:t>
            </a:r>
            <a:r>
              <a:rPr lang="en-IN" sz="1800" dirty="0">
                <a:solidFill>
                  <a:srgbClr val="FFC000"/>
                </a:solidFill>
              </a:rPr>
              <a:t>restarting container</a:t>
            </a:r>
            <a:r>
              <a:rPr lang="en-IN" sz="1800" dirty="0"/>
              <a:t>  helps in such state</a:t>
            </a:r>
            <a:endParaRPr lang="en-US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43C628-4EBF-9E45-9CCB-079B9D023E11}"/>
              </a:ext>
            </a:extLst>
          </p:cNvPr>
          <p:cNvSpPr/>
          <p:nvPr/>
        </p:nvSpPr>
        <p:spPr>
          <a:xfrm>
            <a:off x="10225823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Firstly this </a:t>
            </a:r>
            <a:r>
              <a:rPr lang="en-US" sz="1800" dirty="0" err="1"/>
              <a:t>proble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disables </a:t>
            </a:r>
            <a:r>
              <a:rPr lang="en-US" sz="1800" dirty="0"/>
              <a:t>liveness &amp; readiness checks until it </a:t>
            </a:r>
            <a:r>
              <a:rPr lang="en-US" sz="1800" dirty="0">
                <a:solidFill>
                  <a:srgbClr val="00B050"/>
                </a:solidFill>
              </a:rPr>
              <a:t>succeeds</a:t>
            </a:r>
            <a:r>
              <a:rPr lang="en-US" sz="1800" dirty="0"/>
              <a:t> ensuring those pods don’t interfere with app startup.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1015D8-EFD7-CB46-8E67-D2D8B5FD86C6}"/>
              </a:ext>
            </a:extLst>
          </p:cNvPr>
          <p:cNvSpPr/>
          <p:nvPr/>
        </p:nvSpPr>
        <p:spPr>
          <a:xfrm>
            <a:off x="10225823" y="4823516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700" dirty="0"/>
          </a:p>
          <a:p>
            <a:r>
              <a:rPr lang="en-IN" sz="1700" dirty="0"/>
              <a:t>This can be used to adopt liveness checks on </a:t>
            </a:r>
            <a:r>
              <a:rPr lang="en-IN" sz="1700" dirty="0">
                <a:solidFill>
                  <a:srgbClr val="FFC000"/>
                </a:solidFill>
              </a:rPr>
              <a:t>slow starting containers</a:t>
            </a:r>
            <a:r>
              <a:rPr lang="en-IN" sz="1700" dirty="0"/>
              <a:t>, avoiding them getting killed by the </a:t>
            </a:r>
            <a:r>
              <a:rPr lang="en-IN" sz="1700" dirty="0" err="1"/>
              <a:t>kubelet</a:t>
            </a:r>
            <a:r>
              <a:rPr lang="en-IN" sz="1700" dirty="0"/>
              <a:t> before they are up and running.</a:t>
            </a:r>
            <a:br>
              <a:rPr lang="en-IN" sz="1700" dirty="0"/>
            </a:br>
            <a:endParaRPr lang="en-US" sz="1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34A86-67EB-0143-86E1-D299EBC547E3}"/>
              </a:ext>
            </a:extLst>
          </p:cNvPr>
          <p:cNvSpPr/>
          <p:nvPr/>
        </p:nvSpPr>
        <p:spPr>
          <a:xfrm>
            <a:off x="5476509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When a Pod is not ready, it is </a:t>
            </a:r>
            <a:r>
              <a:rPr lang="en-IN" sz="1800" dirty="0">
                <a:solidFill>
                  <a:srgbClr val="FFC000"/>
                </a:solidFill>
              </a:rPr>
              <a:t>removed</a:t>
            </a:r>
            <a:r>
              <a:rPr lang="en-IN" sz="1800" dirty="0"/>
              <a:t> from Service load balancers based on this </a:t>
            </a:r>
            <a:r>
              <a:rPr lang="en-IN" sz="1800" dirty="0">
                <a:solidFill>
                  <a:srgbClr val="FFC000"/>
                </a:solidFill>
              </a:rPr>
              <a:t>readiness probe signal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096F48-A726-CA46-8137-5C1BF4D99707}"/>
              </a:ext>
            </a:extLst>
          </p:cNvPr>
          <p:cNvSpPr/>
          <p:nvPr/>
        </p:nvSpPr>
        <p:spPr>
          <a:xfrm>
            <a:off x="239969" y="615551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Commands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B864B2-B467-A44C-B640-CCC404802E54}"/>
              </a:ext>
            </a:extLst>
          </p:cNvPr>
          <p:cNvSpPr/>
          <p:nvPr/>
        </p:nvSpPr>
        <p:spPr>
          <a:xfrm>
            <a:off x="239969" y="667282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HTTP GET 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3CD2B7-530A-BA47-9D9C-F50EED317557}"/>
              </a:ext>
            </a:extLst>
          </p:cNvPr>
          <p:cNvSpPr/>
          <p:nvPr/>
        </p:nvSpPr>
        <p:spPr>
          <a:xfrm>
            <a:off x="239968" y="7190140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TCP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474DF-7007-444B-A434-74211E0C4336}"/>
              </a:ext>
            </a:extLst>
          </p:cNvPr>
          <p:cNvSpPr/>
          <p:nvPr/>
        </p:nvSpPr>
        <p:spPr>
          <a:xfrm>
            <a:off x="4649059" y="6167221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/bin/</a:t>
            </a:r>
            <a:r>
              <a:rPr lang="en-IN" dirty="0" err="1"/>
              <a:t>sh</a:t>
            </a:r>
            <a:r>
              <a:rPr lang="en-IN" dirty="0"/>
              <a:t> –c </a:t>
            </a:r>
            <a:r>
              <a:rPr lang="en-IN" dirty="0" err="1"/>
              <a:t>nc</a:t>
            </a:r>
            <a:r>
              <a:rPr lang="en-IN" dirty="0"/>
              <a:t> -z localhost 8095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30F2B4-2B69-6A48-BC07-B5C28604CD46}"/>
              </a:ext>
            </a:extLst>
          </p:cNvPr>
          <p:cNvSpPr/>
          <p:nvPr/>
        </p:nvSpPr>
        <p:spPr>
          <a:xfrm>
            <a:off x="4649059" y="668453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httpget</a:t>
            </a:r>
            <a:r>
              <a:rPr lang="en-US" dirty="0"/>
              <a:t> path:/health-status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2A772-15D7-DB44-AB84-CEC6EC6BAD06}"/>
              </a:ext>
            </a:extLst>
          </p:cNvPr>
          <p:cNvSpPr/>
          <p:nvPr/>
        </p:nvSpPr>
        <p:spPr>
          <a:xfrm>
            <a:off x="4649058" y="720184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tcpSocket</a:t>
            </a:r>
            <a:r>
              <a:rPr lang="en-US" dirty="0"/>
              <a:t> Port: 8095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4DF48-71C2-964C-A191-F9C913863D71}"/>
              </a:ext>
            </a:extLst>
          </p:cNvPr>
          <p:cNvSpPr/>
          <p:nvPr/>
        </p:nvSpPr>
        <p:spPr>
          <a:xfrm>
            <a:off x="239968" y="5527524"/>
            <a:ext cx="8157796" cy="4258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to define Probes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B624F936-E9F4-E642-A02D-07967AA3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935" y="-143495"/>
            <a:ext cx="4164609" cy="1188851"/>
          </a:xfrm>
        </p:spPr>
        <p:txBody>
          <a:bodyPr/>
          <a:lstStyle/>
          <a:p>
            <a:r>
              <a:rPr lang="en-US" dirty="0"/>
              <a:t>Probes</a:t>
            </a:r>
          </a:p>
        </p:txBody>
      </p:sp>
    </p:spTree>
    <p:extLst>
      <p:ext uri="{BB962C8B-B14F-4D97-AF65-F5344CB8AC3E}">
        <p14:creationId xmlns:p14="http://schemas.microsoft.com/office/powerpoint/2010/main" val="18237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8" grpId="0" animBg="1"/>
      <p:bldP spid="59" grpId="0" animBg="1"/>
      <p:bldP spid="60" grpId="0" animBg="1"/>
      <p:bldP spid="61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19019498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F7772-A470-8D4C-9FE8-615FA4391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8408-C96E-414B-A306-7D2826DA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01" y="1461658"/>
            <a:ext cx="7603904" cy="559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Namespaces are also called </a:t>
            </a:r>
            <a:r>
              <a:rPr lang="en-US" dirty="0">
                <a:solidFill>
                  <a:srgbClr val="0070C0"/>
                </a:solidFill>
              </a:rPr>
              <a:t>Virtual clusters </a:t>
            </a:r>
            <a:r>
              <a:rPr lang="en-US" dirty="0"/>
              <a:t>in our </a:t>
            </a:r>
            <a:r>
              <a:rPr lang="en-US" dirty="0">
                <a:solidFill>
                  <a:srgbClr val="0070C0"/>
                </a:solidFill>
              </a:rPr>
              <a:t>physical</a:t>
            </a:r>
            <a:r>
              <a:rPr lang="en-US" dirty="0"/>
              <a:t> k8s cluster</a:t>
            </a:r>
          </a:p>
          <a:p>
            <a:r>
              <a:rPr lang="en-US" dirty="0"/>
              <a:t>We use this in environments where we have  </a:t>
            </a:r>
            <a:r>
              <a:rPr lang="en-US" dirty="0">
                <a:solidFill>
                  <a:srgbClr val="0070C0"/>
                </a:solidFill>
              </a:rPr>
              <a:t>many users spread</a:t>
            </a:r>
            <a:r>
              <a:rPr lang="en-US" dirty="0"/>
              <a:t> across multiple teams or projects</a:t>
            </a:r>
          </a:p>
          <a:p>
            <a:r>
              <a:rPr lang="en-US" dirty="0"/>
              <a:t>Clusters with </a:t>
            </a:r>
            <a:r>
              <a:rPr lang="en-US" dirty="0">
                <a:solidFill>
                  <a:srgbClr val="0070C0"/>
                </a:solidFill>
              </a:rPr>
              <a:t>tens of users </a:t>
            </a:r>
            <a:r>
              <a:rPr lang="en-US" dirty="0"/>
              <a:t>ideally don’t need to use namespaces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Creates </a:t>
            </a:r>
            <a:r>
              <a:rPr lang="en-US" dirty="0">
                <a:solidFill>
                  <a:srgbClr val="0070C0"/>
                </a:solidFill>
              </a:rPr>
              <a:t>isolation boundary </a:t>
            </a:r>
            <a:r>
              <a:rPr lang="en-US" dirty="0"/>
              <a:t>from other k8s objects</a:t>
            </a:r>
          </a:p>
          <a:p>
            <a:pPr lvl="1"/>
            <a:r>
              <a:rPr lang="en-US" dirty="0"/>
              <a:t>We can limit the resources like </a:t>
            </a:r>
            <a:r>
              <a:rPr lang="en-US" dirty="0">
                <a:solidFill>
                  <a:srgbClr val="0070C0"/>
                </a:solidFill>
              </a:rPr>
              <a:t>CPU, Memory </a:t>
            </a:r>
            <a:r>
              <a:rPr lang="en-US" dirty="0"/>
              <a:t>on per namespace basis (</a:t>
            </a:r>
            <a:r>
              <a:rPr lang="en-US" dirty="0">
                <a:solidFill>
                  <a:srgbClr val="0070C0"/>
                </a:solidFill>
              </a:rPr>
              <a:t>Resource Quota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BAC614-2369-4446-B8DE-780E3360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-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09150-1CC2-2143-87B3-2D614B18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28" y="1640125"/>
            <a:ext cx="45847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5D167-3EA8-F94B-9911-81DE27F0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28" y="2263092"/>
            <a:ext cx="6527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630213" y="7222365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616449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854430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1141979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1400339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858262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651260" y="2364309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602728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498151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854427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1141976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1400336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858259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651257" y="4890974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602725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854428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854428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452627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911233" y="6461536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401682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425480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54235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80071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525863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5051631" y="2364309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500309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89852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425479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54234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80070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525863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5051628" y="4890974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500309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425479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425479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85299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486322" y="6449954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739514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63312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92067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817903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63695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8429951" y="2364309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838141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827684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63311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92066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817902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63695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8429948" y="4890974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838141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63311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63311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823131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773380" y="6459698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958C8097-F721-4441-8F91-633114DA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43" y="-2615"/>
            <a:ext cx="12618720" cy="1188851"/>
          </a:xfrm>
        </p:spPr>
        <p:txBody>
          <a:bodyPr/>
          <a:lstStyle/>
          <a:p>
            <a:r>
              <a:rPr lang="en-US" dirty="0"/>
              <a:t>Namespaces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40D27EB6-17E0-6549-8DC4-D38677FD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24" y="3561993"/>
            <a:ext cx="3854332" cy="1906332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66893BEC-9043-1F47-8DB6-9ABEF308D95F}"/>
              </a:ext>
            </a:extLst>
          </p:cNvPr>
          <p:cNvSpPr txBox="1"/>
          <p:nvPr/>
        </p:nvSpPr>
        <p:spPr>
          <a:xfrm>
            <a:off x="10527045" y="2976455"/>
            <a:ext cx="4183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Declarative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F60E-997A-3C47-9496-BB3B2F7D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737" y="7008336"/>
            <a:ext cx="6007100" cy="52070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589AF44A-0430-F14F-8D36-6C6898F2F376}"/>
              </a:ext>
            </a:extLst>
          </p:cNvPr>
          <p:cNvSpPr txBox="1"/>
          <p:nvPr/>
        </p:nvSpPr>
        <p:spPr>
          <a:xfrm>
            <a:off x="10527045" y="6418013"/>
            <a:ext cx="4134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Imperative</a:t>
            </a:r>
          </a:p>
        </p:txBody>
      </p:sp>
    </p:spTree>
    <p:extLst>
      <p:ext uri="{BB962C8B-B14F-4D97-AF65-F5344CB8AC3E}">
        <p14:creationId xmlns:p14="http://schemas.microsoft.com/office/powerpoint/2010/main" val="42498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215" grpId="0"/>
      <p:bldP spid="17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147337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1362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35160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63915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89751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35543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148432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09990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99532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35159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63914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89750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35543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148429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09989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35160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35160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94979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440941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14214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75197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03952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29788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75580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548803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0027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39569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75197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03951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29787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75580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548800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0026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75197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75197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35017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18623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892312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13029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1784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67620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13412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27123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87859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77401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13029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1783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67619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13412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27120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87858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13029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13029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72849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241561" y="7162846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75197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83701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04290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831840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03772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3803576" y="6723190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  <a:r>
              <a:rPr lang="en-IN" sz="1600" dirty="0">
                <a:solidFill>
                  <a:srgbClr val="FF0000"/>
                </a:solidFill>
              </a:rPr>
              <a:t> (Per Container)</a:t>
            </a:r>
            <a:endParaRPr lang="en-IN" sz="16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351001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436050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641938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430871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636759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440941" y="6723190"/>
            <a:ext cx="244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Limit</a:t>
            </a:r>
            <a:r>
              <a:rPr lang="en-IN" sz="1500" dirty="0"/>
              <a:t> Range </a:t>
            </a:r>
            <a:r>
              <a:rPr lang="en-IN" sz="1500" dirty="0">
                <a:solidFill>
                  <a:srgbClr val="FF0000"/>
                </a:solidFill>
              </a:rPr>
              <a:t>(Per Container)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137440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22489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428377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17310" y="6260348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23198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203966" y="6754206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 </a:t>
            </a:r>
            <a:r>
              <a:rPr lang="en-IN" sz="1600" dirty="0">
                <a:solidFill>
                  <a:srgbClr val="FF0000"/>
                </a:solidFill>
              </a:rPr>
              <a:t>(Per Container)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C9061-0823-ED4D-8367-1F7761FE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85" y="2601820"/>
            <a:ext cx="4523094" cy="4987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355A-F170-5943-BC38-18C5AF4BBF31}"/>
              </a:ext>
            </a:extLst>
          </p:cNvPr>
          <p:cNvSpPr txBox="1"/>
          <p:nvPr/>
        </p:nvSpPr>
        <p:spPr>
          <a:xfrm>
            <a:off x="10926118" y="1955418"/>
            <a:ext cx="2658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Range Manifest</a:t>
            </a:r>
          </a:p>
        </p:txBody>
      </p:sp>
      <p:sp>
        <p:nvSpPr>
          <p:cNvPr id="211" name="Title 211">
            <a:extLst>
              <a:ext uri="{FF2B5EF4-FFF2-40B4-BE49-F238E27FC236}">
                <a16:creationId xmlns:a16="http://schemas.microsoft.com/office/drawing/2014/main" id="{B462FEC3-1406-B646-A155-48AA3761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/>
          </a:bodyPr>
          <a:lstStyle/>
          <a:p>
            <a:r>
              <a:rPr lang="en-US" dirty="0"/>
              <a:t>Limit Range</a:t>
            </a:r>
          </a:p>
        </p:txBody>
      </p:sp>
    </p:spTree>
    <p:extLst>
      <p:ext uri="{BB962C8B-B14F-4D97-AF65-F5344CB8AC3E}">
        <p14:creationId xmlns:p14="http://schemas.microsoft.com/office/powerpoint/2010/main" val="33995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219256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85540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423521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711070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969430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427353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220351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171819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067242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423518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711067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969427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427350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220348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171816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423519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423519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021718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512860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86133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82389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11144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36980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82772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620722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7219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46761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82388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11143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36979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82772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620719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7218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82389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82389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42208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90542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96423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20221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8976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74812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20604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99042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95051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84593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20220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8975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74811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20604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99039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95050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20221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20221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80040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335566" y="7173982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823889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908938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114826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903759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109647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4295365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42292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50796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71385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502790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70867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894396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209359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94408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500296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89229" y="6260348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95117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680835" y="6747070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DCC1D-5073-D744-856B-8D783B188242}"/>
              </a:ext>
            </a:extLst>
          </p:cNvPr>
          <p:cNvSpPr txBox="1"/>
          <p:nvPr/>
        </p:nvSpPr>
        <p:spPr>
          <a:xfrm>
            <a:off x="10644027" y="1461530"/>
            <a:ext cx="3155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Resource Quota Manifest</a:t>
            </a:r>
          </a:p>
        </p:txBody>
      </p:sp>
      <p:sp>
        <p:nvSpPr>
          <p:cNvPr id="240" name="Title 211">
            <a:extLst>
              <a:ext uri="{FF2B5EF4-FFF2-40B4-BE49-F238E27FC236}">
                <a16:creationId xmlns:a16="http://schemas.microsoft.com/office/drawing/2014/main" id="{57123F34-A715-F94F-A495-64B3DCCF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Quota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B9323-7EA7-0941-B336-8AD42CA6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225" y="2006476"/>
            <a:ext cx="4395845" cy="54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849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Database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9121" y="122184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6711974" y="1500260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</p:spTree>
    <p:extLst>
      <p:ext uri="{BB962C8B-B14F-4D97-AF65-F5344CB8AC3E}">
        <p14:creationId xmlns:p14="http://schemas.microsoft.com/office/powerpoint/2010/main" val="14469416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668867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628851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8017843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406306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874926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717692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554553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856228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628851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628851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8017843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391837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860457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529840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8076246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628851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632784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2305329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1237154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1237154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1237154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1237154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963615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963615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963615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963615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1237154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1237154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1237154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659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4148371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92596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62455" y="2526427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5210515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117579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9136283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9136283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33A0EF8-01F0-CF41-AEE8-3512225B3900}"/>
              </a:ext>
            </a:extLst>
          </p:cNvPr>
          <p:cNvSpPr/>
          <p:nvPr/>
        </p:nvSpPr>
        <p:spPr>
          <a:xfrm>
            <a:off x="11216823" y="4316643"/>
            <a:ext cx="2977454" cy="475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9C286B-2D7B-3E40-B6A2-BC09B1005E2A}"/>
              </a:ext>
            </a:extLst>
          </p:cNvPr>
          <p:cNvSpPr/>
          <p:nvPr/>
        </p:nvSpPr>
        <p:spPr>
          <a:xfrm>
            <a:off x="31150" y="4303208"/>
            <a:ext cx="3459183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setup to achieve  HA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B004FD4-AE88-C144-8FFF-3456EBE7FDFA}"/>
              </a:ext>
            </a:extLst>
          </p:cNvPr>
          <p:cNvSpPr/>
          <p:nvPr/>
        </p:nvSpPr>
        <p:spPr>
          <a:xfrm>
            <a:off x="31151" y="4796934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Multi-Az support for EBS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2D3FA-5081-764D-B8AD-E0708782AB27}"/>
              </a:ext>
            </a:extLst>
          </p:cNvPr>
          <p:cNvSpPr/>
          <p:nvPr/>
        </p:nvSpPr>
        <p:spPr>
          <a:xfrm>
            <a:off x="31151" y="5296259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Master-Master setup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593AC5-BE96-B146-8461-A5A475369A94}"/>
              </a:ext>
            </a:extLst>
          </p:cNvPr>
          <p:cNvSpPr/>
          <p:nvPr/>
        </p:nvSpPr>
        <p:spPr>
          <a:xfrm>
            <a:off x="31151" y="5796923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Master-Slave setup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6413DA-0296-8442-8110-4346FD2FBEDC}"/>
              </a:ext>
            </a:extLst>
          </p:cNvPr>
          <p:cNvSpPr/>
          <p:nvPr/>
        </p:nvSpPr>
        <p:spPr>
          <a:xfrm>
            <a:off x="46819" y="62662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Automatic Backup &amp; Recovery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BD9B01-E744-A249-8906-C838744BBD41}"/>
              </a:ext>
            </a:extLst>
          </p:cNvPr>
          <p:cNvSpPr/>
          <p:nvPr/>
        </p:nvSpPr>
        <p:spPr>
          <a:xfrm>
            <a:off x="46819" y="3809482"/>
            <a:ext cx="3459183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Drawbacks of EBS CSI for MySQL DB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E0F948-FD39-0644-9C70-09494DA7DA1C}"/>
              </a:ext>
            </a:extLst>
          </p:cNvPr>
          <p:cNvSpPr/>
          <p:nvPr/>
        </p:nvSpPr>
        <p:spPr>
          <a:xfrm>
            <a:off x="62455" y="67481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Auto-Upgrade MySQL</a:t>
            </a:r>
          </a:p>
        </p:txBody>
      </p:sp>
    </p:spTree>
    <p:extLst>
      <p:ext uri="{BB962C8B-B14F-4D97-AF65-F5344CB8AC3E}">
        <p14:creationId xmlns:p14="http://schemas.microsoft.com/office/powerpoint/2010/main" val="27637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66" grpId="0" animBg="1"/>
      <p:bldP spid="67" grpId="0" animBg="1"/>
      <p:bldP spid="78" grpId="0" animBg="1"/>
      <p:bldP spid="79" grpId="0" animBg="1"/>
      <p:bldP spid="80" grpId="0" animBg="1"/>
      <p:bldP spid="8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03090"/>
            <a:ext cx="10872440" cy="4196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251433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456344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1635117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2714745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1976757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29778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296101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582040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3835782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/>
              <a:t>MySQL – </a:t>
            </a:r>
            <a:r>
              <a:rPr lang="en-IN" sz="1700" dirty="0" err="1"/>
              <a:t>ExternalName</a:t>
            </a:r>
            <a:r>
              <a:rPr lang="en-IN" sz="1700" dirty="0"/>
              <a:t>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12566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10846742" y="348076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r>
              <a:rPr lang="en-US" dirty="0"/>
              <a:t>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52418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161258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279883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2184" y="373263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-341480" y="23461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AWS </a:t>
            </a:r>
          </a:p>
          <a:p>
            <a:r>
              <a:rPr lang="en-US" sz="3800" b="1" dirty="0">
                <a:solidFill>
                  <a:srgbClr val="00B050"/>
                </a:solidFill>
              </a:rPr>
              <a:t>RDS Database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470197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786006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044280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463786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02278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3642532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F1CAF-125D-7A47-A276-5A7CEE9CF163}"/>
              </a:ext>
            </a:extLst>
          </p:cNvPr>
          <p:cNvSpPr/>
          <p:nvPr/>
        </p:nvSpPr>
        <p:spPr>
          <a:xfrm>
            <a:off x="4345968" y="5210210"/>
            <a:ext cx="8804953" cy="208526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F8F79E-2D37-724B-B05D-DADEC4A9BC57}"/>
              </a:ext>
            </a:extLst>
          </p:cNvPr>
          <p:cNvSpPr txBox="1"/>
          <p:nvPr/>
        </p:nvSpPr>
        <p:spPr>
          <a:xfrm>
            <a:off x="7913693" y="6688718"/>
            <a:ext cx="164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Amazon RDS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53592121-4D36-9A4E-88AB-4B5A5558E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165" y="5672762"/>
            <a:ext cx="974655" cy="9746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940533-56FA-E849-B36C-7C15B59CF451}"/>
              </a:ext>
            </a:extLst>
          </p:cNvPr>
          <p:cNvCxnSpPr>
            <a:cxnSpLocks/>
            <a:stCxn id="28" idx="2"/>
            <a:endCxn id="79" idx="0"/>
          </p:cNvCxnSpPr>
          <p:nvPr/>
        </p:nvCxnSpPr>
        <p:spPr>
          <a:xfrm>
            <a:off x="8727167" y="4256539"/>
            <a:ext cx="8326" cy="14162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4B4850B-5D8D-5749-9AC5-A97865240AA7}"/>
              </a:ext>
            </a:extLst>
          </p:cNvPr>
          <p:cNvSpPr/>
          <p:nvPr/>
        </p:nvSpPr>
        <p:spPr>
          <a:xfrm>
            <a:off x="469673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173D9A-13ED-D54B-BA00-62275565F449}"/>
              </a:ext>
            </a:extLst>
          </p:cNvPr>
          <p:cNvSpPr/>
          <p:nvPr/>
        </p:nvSpPr>
        <p:spPr>
          <a:xfrm>
            <a:off x="469673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&amp; Recovery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186DA7-296B-C748-9280-A049339F8483}"/>
              </a:ext>
            </a:extLst>
          </p:cNvPr>
          <p:cNvSpPr/>
          <p:nvPr/>
        </p:nvSpPr>
        <p:spPr>
          <a:xfrm>
            <a:off x="469673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Replicas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83A22D-AAD9-7649-A545-46CA5AB3F0C9}"/>
              </a:ext>
            </a:extLst>
          </p:cNvPr>
          <p:cNvSpPr/>
          <p:nvPr/>
        </p:nvSpPr>
        <p:spPr>
          <a:xfrm>
            <a:off x="986321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 &amp; Monitoring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0D5DA3-48FC-8B4D-B460-37E020BFC605}"/>
              </a:ext>
            </a:extLst>
          </p:cNvPr>
          <p:cNvSpPr/>
          <p:nvPr/>
        </p:nvSpPr>
        <p:spPr>
          <a:xfrm>
            <a:off x="986321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 Upgrades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077318-BBA3-3341-B1A4-DFC1EB869EAB}"/>
              </a:ext>
            </a:extLst>
          </p:cNvPr>
          <p:cNvSpPr/>
          <p:nvPr/>
        </p:nvSpPr>
        <p:spPr>
          <a:xfrm>
            <a:off x="986321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Multi-AZ Support</a:t>
            </a:r>
          </a:p>
        </p:txBody>
      </p:sp>
    </p:spTree>
    <p:extLst>
      <p:ext uri="{BB962C8B-B14F-4D97-AF65-F5344CB8AC3E}">
        <p14:creationId xmlns:p14="http://schemas.microsoft.com/office/powerpoint/2010/main" val="1319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28" grpId="0" animBg="1"/>
      <p:bldP spid="37" grpId="0"/>
      <p:bldP spid="48" grpId="0" animBg="1"/>
      <p:bldP spid="49" grpId="0" animBg="1"/>
      <p:bldP spid="50" grpId="0" animBg="1"/>
      <p:bldP spid="51" grpId="0" animBg="1"/>
      <p:bldP spid="76" grpId="0"/>
      <p:bldP spid="77" grpId="0"/>
      <p:bldP spid="67" grpId="0" animBg="1"/>
      <p:bldP spid="78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7"/>
              <a:ext cx="415377" cy="52453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7"/>
              <a:ext cx="415377" cy="52453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7"/>
              <a:ext cx="415377" cy="52453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7"/>
              <a:ext cx="415377" cy="52453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</p:spTree>
    <p:extLst>
      <p:ext uri="{BB962C8B-B14F-4D97-AF65-F5344CB8AC3E}">
        <p14:creationId xmlns:p14="http://schemas.microsoft.com/office/powerpoint/2010/main" val="13874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98" grpId="0" animBg="1"/>
      <p:bldP spid="107" grpId="0"/>
      <p:bldP spid="127" grpId="0" animBg="1"/>
      <p:bldP spid="136" grpId="0"/>
      <p:bldP spid="137" grpId="0" animBg="1"/>
      <p:bldP spid="146" grpId="0"/>
      <p:bldP spid="147" grpId="1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44724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43397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39870" y="154862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35373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</p:spTree>
    <p:extLst>
      <p:ext uri="{BB962C8B-B14F-4D97-AF65-F5344CB8AC3E}">
        <p14:creationId xmlns:p14="http://schemas.microsoft.com/office/powerpoint/2010/main" val="299250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Network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970239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Network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05953" y="135373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82F6A215-32BE-0348-AC87-7B3FD21504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74909" y="1560391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6672544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2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147" grpId="0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3" grpId="0"/>
      <p:bldP spid="110" grpId="0" animBg="1"/>
      <p:bldP spid="111" grpId="0" animBg="1"/>
      <p:bldP spid="112" grpId="0" animBg="1"/>
      <p:bldP spid="113" grpId="0"/>
      <p:bldP spid="114" grpId="0"/>
      <p:bldP spid="123" grpId="0"/>
      <p:bldP spid="124" grpId="0" animBg="1"/>
      <p:bldP spid="125" grpId="0" animBg="1"/>
      <p:bldP spid="126" grpId="0" animBg="1"/>
      <p:bldP spid="151" grpId="0"/>
      <p:bldP spid="158" grpId="0"/>
      <p:bldP spid="167" grpId="0"/>
      <p:bldP spid="176" grpId="0" animBg="1"/>
      <p:bldP spid="177" grpId="0" animBg="1"/>
      <p:bldP spid="17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85851" y="60461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40907" y="29895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79455" y="143853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731281" y="1475554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01222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524325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3425698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7CD6DD-0A50-FF44-B21B-15E112340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2E6A66-C4C1-4A49-B14E-2BCED20D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5F41D-93C4-E041-BC9A-7F66C50BEA74}"/>
              </a:ext>
            </a:extLst>
          </p:cNvPr>
          <p:cNvSpPr txBox="1"/>
          <p:nvPr/>
        </p:nvSpPr>
        <p:spPr>
          <a:xfrm>
            <a:off x="9218505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A40D3-7A79-F34A-9192-F47FDE2D5330}"/>
              </a:ext>
            </a:extLst>
          </p:cNvPr>
          <p:cNvSpPr txBox="1"/>
          <p:nvPr/>
        </p:nvSpPr>
        <p:spPr>
          <a:xfrm>
            <a:off x="9134048" y="4298303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load balancer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86F54-CF66-3E4B-A96C-25656EF913FF}"/>
              </a:ext>
            </a:extLst>
          </p:cNvPr>
          <p:cNvSpPr txBox="1"/>
          <p:nvPr/>
        </p:nvSpPr>
        <p:spPr>
          <a:xfrm>
            <a:off x="9134048" y="505586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Classic load balancer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3E644-70B5-B949-A746-0EF4EB6904D3}"/>
              </a:ext>
            </a:extLst>
          </p:cNvPr>
          <p:cNvSpPr txBox="1"/>
          <p:nvPr/>
        </p:nvSpPr>
        <p:spPr>
          <a:xfrm>
            <a:off x="9134048" y="578827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 load balancer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D79E2B1-77ED-984C-B163-DC0DBD0F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383" y="4652445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7C9402-A46C-5842-B74F-C0AD1AB7C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3383" y="3833064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474EEF0-49BD-3543-B846-2DAD0CF4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5560" y="5382933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76B042-8E03-8642-A7F2-76E5DA68B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2732" y="1256394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810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22F0A-8C35-B842-8FFD-A8F0BFDE1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C5924-82FD-C34C-9390-715CF419C8E8}"/>
              </a:ext>
            </a:extLst>
          </p:cNvPr>
          <p:cNvSpPr/>
          <p:nvPr/>
        </p:nvSpPr>
        <p:spPr>
          <a:xfrm>
            <a:off x="2247089" y="2980147"/>
            <a:ext cx="1765300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3110C-C60E-2B4F-8EF5-D192DA0CD5AD}"/>
              </a:ext>
            </a:extLst>
          </p:cNvPr>
          <p:cNvSpPr/>
          <p:nvPr/>
        </p:nvSpPr>
        <p:spPr>
          <a:xfrm>
            <a:off x="4151086" y="298014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0CBFD4-332F-DE4F-8E77-AEABB3CA472A}"/>
              </a:ext>
            </a:extLst>
          </p:cNvPr>
          <p:cNvSpPr/>
          <p:nvPr/>
        </p:nvSpPr>
        <p:spPr>
          <a:xfrm>
            <a:off x="4151086" y="1520915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1FA12D-270F-3947-A8B4-D2B4BE0D13E3}"/>
              </a:ext>
            </a:extLst>
          </p:cNvPr>
          <p:cNvSpPr/>
          <p:nvPr/>
        </p:nvSpPr>
        <p:spPr>
          <a:xfrm>
            <a:off x="354815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48E0E3-F4AD-2D42-83DD-7F87B87A4AB8}"/>
              </a:ext>
            </a:extLst>
          </p:cNvPr>
          <p:cNvSpPr/>
          <p:nvPr/>
        </p:nvSpPr>
        <p:spPr>
          <a:xfrm>
            <a:off x="6055083" y="1519392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AC1CD-63E1-E446-B788-EF82E0BC14D4}"/>
              </a:ext>
            </a:extLst>
          </p:cNvPr>
          <p:cNvSpPr/>
          <p:nvPr/>
        </p:nvSpPr>
        <p:spPr>
          <a:xfrm>
            <a:off x="7990407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Server contents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856C8-6B2B-074C-8AF8-1F9045B5A6C7}"/>
              </a:ext>
            </a:extLst>
          </p:cNvPr>
          <p:cNvSpPr/>
          <p:nvPr/>
        </p:nvSpPr>
        <p:spPr>
          <a:xfrm>
            <a:off x="354815" y="2980147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D84CEE-0A43-7E42-8F8F-67006FC784FE}"/>
              </a:ext>
            </a:extLst>
          </p:cNvPr>
          <p:cNvSpPr/>
          <p:nvPr/>
        </p:nvSpPr>
        <p:spPr>
          <a:xfrm>
            <a:off x="7990407" y="4360182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Generic group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C3EAB-AACB-C74C-B28B-3F4FD1B90086}"/>
              </a:ext>
            </a:extLst>
          </p:cNvPr>
          <p:cNvSpPr/>
          <p:nvPr/>
        </p:nvSpPr>
        <p:spPr>
          <a:xfrm>
            <a:off x="9914008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Corporate </a:t>
            </a:r>
          </a:p>
          <a:p>
            <a:pPr algn="l"/>
            <a:r>
              <a:rPr lang="en-US" sz="1200" dirty="0">
                <a:solidFill>
                  <a:srgbClr val="5A6B86"/>
                </a:solidFill>
              </a:rPr>
              <a:t>data center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426EC8-C3D9-A64D-B580-9EB2715AEB19}"/>
              </a:ext>
            </a:extLst>
          </p:cNvPr>
          <p:cNvSpPr/>
          <p:nvPr/>
        </p:nvSpPr>
        <p:spPr>
          <a:xfrm>
            <a:off x="354815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Elastic Beanstalk container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711E7C-AA8A-834A-B2BC-1D251C34AABC}"/>
              </a:ext>
            </a:extLst>
          </p:cNvPr>
          <p:cNvSpPr/>
          <p:nvPr/>
        </p:nvSpPr>
        <p:spPr>
          <a:xfrm>
            <a:off x="6055083" y="4360182"/>
            <a:ext cx="1765300" cy="114300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</a:rPr>
              <a:t>AWS Step Functions workflow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306D12-B605-4C42-95D8-308E1950C7AA}"/>
              </a:ext>
            </a:extLst>
          </p:cNvPr>
          <p:cNvSpPr/>
          <p:nvPr/>
        </p:nvSpPr>
        <p:spPr>
          <a:xfrm>
            <a:off x="4151086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Spot Fleet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3D9D2F6-E2FC-7B49-8528-65B6B21A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65" y="2980147"/>
            <a:ext cx="330200" cy="330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0809BCD-F940-6C4D-8BBE-B8C84257F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089" y="1519392"/>
            <a:ext cx="330200" cy="330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36A6560-DFF3-6A40-8C01-91F106ADD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15" y="1519392"/>
            <a:ext cx="330200" cy="330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34B48F4-44F9-DC41-BD03-8F07537300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5083" y="4360182"/>
            <a:ext cx="330200" cy="330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2712F98-480B-2940-96EF-12A20C2EB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4008" y="2980147"/>
            <a:ext cx="330200" cy="330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E854F8D-9CFA-8F43-8DB7-4D59AAA20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7089" y="4360182"/>
            <a:ext cx="330200" cy="330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C3B7F07-4E1E-8B45-94B3-400E09A6DB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815" y="4360182"/>
            <a:ext cx="330200" cy="330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E802305-CAF3-4E48-BB0E-4D88B081DA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51086" y="1520915"/>
            <a:ext cx="330200" cy="330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59027B3-5365-2244-9E92-2FD7BB7ECD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90407" y="2980147"/>
            <a:ext cx="330200" cy="330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4EBD91-BCED-2441-BDFC-E8F2D2A170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51086" y="436018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A054567-BF78-0048-A4A5-B09A6791B1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47089" y="2980147"/>
            <a:ext cx="330200" cy="330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DF74883-A81B-A94D-8D64-E5B0DC58C782}"/>
              </a:ext>
            </a:extLst>
          </p:cNvPr>
          <p:cNvSpPr/>
          <p:nvPr/>
        </p:nvSpPr>
        <p:spPr>
          <a:xfrm>
            <a:off x="2247089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398EBD-FA4F-8F4C-95BF-88E67FFD0E8B}"/>
              </a:ext>
            </a:extLst>
          </p:cNvPr>
          <p:cNvSpPr/>
          <p:nvPr/>
        </p:nvSpPr>
        <p:spPr>
          <a:xfrm>
            <a:off x="7990407" y="1519392"/>
            <a:ext cx="1765300" cy="1143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96E434-B3FC-1742-BBEC-FB3F9DD5291D}"/>
              </a:ext>
            </a:extLst>
          </p:cNvPr>
          <p:cNvSpPr/>
          <p:nvPr/>
        </p:nvSpPr>
        <p:spPr>
          <a:xfrm>
            <a:off x="2247089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instance contents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0FC43B-1FF8-D242-81B5-F1E2DB3FD825}"/>
              </a:ext>
            </a:extLst>
          </p:cNvPr>
          <p:cNvSpPr/>
          <p:nvPr/>
        </p:nvSpPr>
        <p:spPr>
          <a:xfrm>
            <a:off x="6055083" y="2980147"/>
            <a:ext cx="1765300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80F7C0-9DFC-7540-94FF-D3E27E1F86F2}"/>
              </a:ext>
            </a:extLst>
          </p:cNvPr>
          <p:cNvSpPr/>
          <p:nvPr/>
        </p:nvSpPr>
        <p:spPr>
          <a:xfrm>
            <a:off x="9899698" y="4360182"/>
            <a:ext cx="1765300" cy="11430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Generic group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65BE13E-72E2-9448-AA5B-0189A0363B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55083" y="2977788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1190198-3567-B44F-B403-2A2BB221B3E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51086" y="297778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11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AF52-931C-3F41-96FC-AA73367BB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5DD36D-1055-1344-8151-79C8A055236F}"/>
              </a:ext>
            </a:extLst>
          </p:cNvPr>
          <p:cNvGrpSpPr/>
          <p:nvPr/>
        </p:nvGrpSpPr>
        <p:grpSpPr>
          <a:xfrm>
            <a:off x="7859730" y="1592494"/>
            <a:ext cx="1809412" cy="1648247"/>
            <a:chOff x="7859730" y="1592494"/>
            <a:chExt cx="1809413" cy="18175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C62211-CE57-3445-B79B-9F82A56D91BD}"/>
                </a:ext>
              </a:extLst>
            </p:cNvPr>
            <p:cNvSpPr/>
            <p:nvPr/>
          </p:nvSpPr>
          <p:spPr>
            <a:xfrm>
              <a:off x="7859730" y="1592494"/>
              <a:ext cx="1809412" cy="16482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C5E39D-017A-E044-B29C-0CE85634791E}"/>
                </a:ext>
              </a:extLst>
            </p:cNvPr>
            <p:cNvSpPr/>
            <p:nvPr/>
          </p:nvSpPr>
          <p:spPr>
            <a:xfrm>
              <a:off x="7993301" y="1736333"/>
              <a:ext cx="1563985" cy="12923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A4662-3C41-0241-B596-4F7F32CA01B6}"/>
                </a:ext>
              </a:extLst>
            </p:cNvPr>
            <p:cNvSpPr/>
            <p:nvPr/>
          </p:nvSpPr>
          <p:spPr>
            <a:xfrm>
              <a:off x="8164141" y="1849348"/>
              <a:ext cx="1239212" cy="9993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A0CDAB-017B-1A4D-9F8A-E60A99451EB6}"/>
                </a:ext>
              </a:extLst>
            </p:cNvPr>
            <p:cNvSpPr txBox="1"/>
            <p:nvPr/>
          </p:nvSpPr>
          <p:spPr>
            <a:xfrm>
              <a:off x="8565121" y="2633039"/>
              <a:ext cx="492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Pod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D6AE59-3817-BE4D-9087-93CE471E988A}"/>
                </a:ext>
              </a:extLst>
            </p:cNvPr>
            <p:cNvGrpSpPr/>
            <p:nvPr/>
          </p:nvGrpSpPr>
          <p:grpSpPr>
            <a:xfrm>
              <a:off x="8327280" y="1976757"/>
              <a:ext cx="914036" cy="704092"/>
              <a:chOff x="853440" y="4579716"/>
              <a:chExt cx="1006998" cy="8275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6D3604-DC9E-9D46-8F68-75A1E6D05C64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9ACC862-BE29-2942-81B9-A27C498B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26D4F3B-54E7-9F44-B1BF-DA7880403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3E4584B-1F6B-F249-8F57-3B36AF5E4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BCB289-22FF-FA4D-A5AE-243E31D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437D8E1-997C-3944-A1FA-1DA1D7939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31C8C9-A7B5-854B-B4A1-9FB433CBDE70}"/>
                  </a:ext>
                </a:extLst>
              </p:cNvPr>
              <p:cNvSpPr txBox="1"/>
              <p:nvPr/>
            </p:nvSpPr>
            <p:spPr>
              <a:xfrm>
                <a:off x="1069564" y="4767188"/>
                <a:ext cx="542548" cy="47028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b="1" dirty="0">
                    <a:solidFill>
                      <a:schemeClr val="bg1"/>
                    </a:solidFill>
                    <a:latin typeface="+mj-lt"/>
                  </a:rPr>
                  <a:t>REST API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0DF4E5-F77E-9048-9598-9BD150EF74F9}"/>
                </a:ext>
              </a:extLst>
            </p:cNvPr>
            <p:cNvSpPr txBox="1"/>
            <p:nvPr/>
          </p:nvSpPr>
          <p:spPr>
            <a:xfrm>
              <a:off x="8390057" y="2782401"/>
              <a:ext cx="842591" cy="627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ReplicaSet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DE12-3748-EC46-AEDF-50A006ECBE7B}"/>
                </a:ext>
              </a:extLst>
            </p:cNvPr>
            <p:cNvSpPr txBox="1"/>
            <p:nvPr/>
          </p:nvSpPr>
          <p:spPr>
            <a:xfrm>
              <a:off x="7933859" y="2963743"/>
              <a:ext cx="1735284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</a:rPr>
                <a:t>Deployment (</a:t>
              </a:r>
              <a:r>
                <a:rPr lang="en-IN" sz="1200" dirty="0" err="1">
                  <a:solidFill>
                    <a:schemeClr val="bg1"/>
                  </a:solidFill>
                </a:rPr>
                <a:t>UserMgmt</a:t>
              </a:r>
              <a:r>
                <a:rPr lang="en-IN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905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FB5996-6A9E-C44E-BF54-7D4723571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CE8A-589F-8749-A280-8E212EB9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74605C-C14B-834E-A9F2-16D98C87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FB9E4-2792-A842-95C8-E49D6A65CAE9}"/>
              </a:ext>
            </a:extLst>
          </p:cNvPr>
          <p:cNvSpPr/>
          <p:nvPr/>
        </p:nvSpPr>
        <p:spPr>
          <a:xfrm>
            <a:off x="2116476" y="3708971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D4E7-09B9-F14E-B3FE-D099BAC095E4}"/>
              </a:ext>
            </a:extLst>
          </p:cNvPr>
          <p:cNvSpPr txBox="1"/>
          <p:nvPr/>
        </p:nvSpPr>
        <p:spPr>
          <a:xfrm>
            <a:off x="2564125" y="465545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19B0A3-1818-6F45-A905-B95E14C309DF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4B54C0-FFC0-8D4C-8AE7-C4284F4F62F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5491E-86F7-6942-9397-8658A81DA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F4DE8A-0A6B-D643-8FED-41060CB3B7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4E40B4-BAAF-344E-A27C-C338E2BDD3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B28046-43B1-3243-BCF3-5C4861726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F8F17-0586-0B4D-BC82-DF830D6F4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1C2F37-9E82-8048-B0C5-73954238627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7C74C7-497F-2D4F-AF2F-EEBB319A9C28}"/>
              </a:ext>
            </a:extLst>
          </p:cNvPr>
          <p:cNvSpPr/>
          <p:nvPr/>
        </p:nvSpPr>
        <p:spPr>
          <a:xfrm>
            <a:off x="4119938" y="3464222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705B19-F4CB-EC44-A071-2FC3B2B0F4EC}"/>
              </a:ext>
            </a:extLst>
          </p:cNvPr>
          <p:cNvSpPr/>
          <p:nvPr/>
        </p:nvSpPr>
        <p:spPr>
          <a:xfrm>
            <a:off x="4378298" y="3641948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2410F-D25E-0F46-9BA6-A9EAC77F45C3}"/>
              </a:ext>
            </a:extLst>
          </p:cNvPr>
          <p:cNvSpPr txBox="1"/>
          <p:nvPr/>
        </p:nvSpPr>
        <p:spPr>
          <a:xfrm>
            <a:off x="4836221" y="456788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90935-2C86-EC45-BF71-17DD8461F6CA}"/>
              </a:ext>
            </a:extLst>
          </p:cNvPr>
          <p:cNvGrpSpPr/>
          <p:nvPr/>
        </p:nvGrpSpPr>
        <p:grpSpPr>
          <a:xfrm>
            <a:off x="4629219" y="3795063"/>
            <a:ext cx="1006998" cy="827590"/>
            <a:chOff x="853440" y="4579716"/>
            <a:chExt cx="1006998" cy="8275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7169FE-EFC7-3944-942E-A51DF1DD8C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7D400D-55CB-D243-9A02-6774B0B97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4622FA-C598-C84B-83A2-58AEF889A0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F80234-6208-A84D-9CD5-E4C304976B9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688190-475E-9744-9362-79C89661730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1FFCE1-FB11-B847-AB1B-8074E093BB5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0EB0CE-13D7-B048-ADE7-9089DF955D0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5DD2F9-8AE3-184B-BDB3-359368454642}"/>
              </a:ext>
            </a:extLst>
          </p:cNvPr>
          <p:cNvSpPr txBox="1"/>
          <p:nvPr/>
        </p:nvSpPr>
        <p:spPr>
          <a:xfrm>
            <a:off x="4580687" y="4797078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B2E780-5DAE-AE4D-BDB4-27CF66EF6B7F}"/>
              </a:ext>
            </a:extLst>
          </p:cNvPr>
          <p:cNvSpPr/>
          <p:nvPr/>
        </p:nvSpPr>
        <p:spPr>
          <a:xfrm>
            <a:off x="6791281" y="1731195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260640-893B-AF44-9005-82E534D7456D}"/>
              </a:ext>
            </a:extLst>
          </p:cNvPr>
          <p:cNvSpPr/>
          <p:nvPr/>
        </p:nvSpPr>
        <p:spPr>
          <a:xfrm>
            <a:off x="7078830" y="1944299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7E72-FCA3-274E-BB3C-DD5EB7210FFF}"/>
              </a:ext>
            </a:extLst>
          </p:cNvPr>
          <p:cNvSpPr/>
          <p:nvPr/>
        </p:nvSpPr>
        <p:spPr>
          <a:xfrm>
            <a:off x="7337190" y="2122025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F9E28-1FA9-A64E-9A47-2B898999F5E3}"/>
              </a:ext>
            </a:extLst>
          </p:cNvPr>
          <p:cNvSpPr txBox="1"/>
          <p:nvPr/>
        </p:nvSpPr>
        <p:spPr>
          <a:xfrm>
            <a:off x="7795113" y="3047959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AC0725-8D93-8640-8F6A-01F76BC317CB}"/>
              </a:ext>
            </a:extLst>
          </p:cNvPr>
          <p:cNvGrpSpPr/>
          <p:nvPr/>
        </p:nvGrpSpPr>
        <p:grpSpPr>
          <a:xfrm>
            <a:off x="7588111" y="2275140"/>
            <a:ext cx="1006998" cy="827590"/>
            <a:chOff x="853440" y="4579716"/>
            <a:chExt cx="1006998" cy="8275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DA1640-75D1-6740-82F1-B012993A60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EA665-DB3B-014A-B550-678AA06EC5D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BBA387-0116-684E-B78A-D0DF7AA945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7155A5-6B54-E649-8C91-456051860E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897DB7-4849-6C47-9A61-AA7535BAA85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9BBF71-CBB8-5F45-87B7-4F6D2AD9C0F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9104DC-8562-7A4F-A8B9-5C4382414BD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9C717D-C81A-A84A-B7FE-C14EB4A7F085}"/>
              </a:ext>
            </a:extLst>
          </p:cNvPr>
          <p:cNvSpPr txBox="1"/>
          <p:nvPr/>
        </p:nvSpPr>
        <p:spPr>
          <a:xfrm>
            <a:off x="7539579" y="327715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1042E0-54B9-D140-AC7E-C457581E7C2E}"/>
              </a:ext>
            </a:extLst>
          </p:cNvPr>
          <p:cNvSpPr txBox="1"/>
          <p:nvPr/>
        </p:nvSpPr>
        <p:spPr>
          <a:xfrm>
            <a:off x="7435002" y="351996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B018C6-9599-274F-BE4F-DF9E3C5601F0}"/>
              </a:ext>
            </a:extLst>
          </p:cNvPr>
          <p:cNvSpPr/>
          <p:nvPr/>
        </p:nvSpPr>
        <p:spPr>
          <a:xfrm>
            <a:off x="6791278" y="4257860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6763-B807-FC48-A41A-BDA928D1FEC5}"/>
              </a:ext>
            </a:extLst>
          </p:cNvPr>
          <p:cNvSpPr/>
          <p:nvPr/>
        </p:nvSpPr>
        <p:spPr>
          <a:xfrm>
            <a:off x="7078827" y="4470964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0C08F-4DBD-2247-860F-549CD1F309CE}"/>
              </a:ext>
            </a:extLst>
          </p:cNvPr>
          <p:cNvSpPr/>
          <p:nvPr/>
        </p:nvSpPr>
        <p:spPr>
          <a:xfrm>
            <a:off x="7337187" y="4648690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CF209C-5D68-A844-A782-3FB29A8D6131}"/>
              </a:ext>
            </a:extLst>
          </p:cNvPr>
          <p:cNvSpPr txBox="1"/>
          <p:nvPr/>
        </p:nvSpPr>
        <p:spPr>
          <a:xfrm>
            <a:off x="7795110" y="5574624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701553-CF0E-A548-8A79-9A1200B34C86}"/>
              </a:ext>
            </a:extLst>
          </p:cNvPr>
          <p:cNvGrpSpPr/>
          <p:nvPr/>
        </p:nvGrpSpPr>
        <p:grpSpPr>
          <a:xfrm>
            <a:off x="7588108" y="4801805"/>
            <a:ext cx="1006998" cy="827590"/>
            <a:chOff x="853440" y="4579716"/>
            <a:chExt cx="1006998" cy="82759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B095A4-EE5F-F844-B625-5C2B81A0322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35E6F4-5B8F-0245-922F-379C85656A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FFE96F-F18C-C748-9FA3-E158B699622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60C11D-B661-CB4E-8B14-2DDB30273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5E8D84-4E54-904E-8A29-6806102D49E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BBC4AD-EAD3-2448-9D29-A465C29EBA7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B04798-0708-4D43-9010-E8509C45110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BB97F9D-43A9-1C4B-BEE5-83BD2B8B25A0}"/>
              </a:ext>
            </a:extLst>
          </p:cNvPr>
          <p:cNvSpPr txBox="1"/>
          <p:nvPr/>
        </p:nvSpPr>
        <p:spPr>
          <a:xfrm>
            <a:off x="7539576" y="580382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D599C9-D8D6-C840-A427-65D170FE928A}"/>
              </a:ext>
            </a:extLst>
          </p:cNvPr>
          <p:cNvSpPr/>
          <p:nvPr/>
        </p:nvSpPr>
        <p:spPr>
          <a:xfrm>
            <a:off x="6791279" y="386425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8CA95E-2C88-4E40-BBBA-6D42F68E6D16}"/>
              </a:ext>
            </a:extLst>
          </p:cNvPr>
          <p:cNvSpPr/>
          <p:nvPr/>
        </p:nvSpPr>
        <p:spPr>
          <a:xfrm>
            <a:off x="6791279" y="137489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06C76D-A63A-AC48-80B3-1C4A85D89EE2}"/>
              </a:ext>
            </a:extLst>
          </p:cNvPr>
          <p:cNvSpPr txBox="1"/>
          <p:nvPr/>
        </p:nvSpPr>
        <p:spPr>
          <a:xfrm>
            <a:off x="7389478" y="6022231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8582030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0017246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459777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B5562-55CF-4C46-A79D-5AECACA38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5BBF-C413-0F4E-98D4-FE93E26B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3" y="1718691"/>
            <a:ext cx="6781971" cy="559092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High Availability setup for MySQL DB is complex</a:t>
            </a:r>
          </a:p>
          <a:p>
            <a:r>
              <a:rPr lang="en-US" dirty="0"/>
              <a:t>MySQL Master-Master setup is going to be super complex ok k8s</a:t>
            </a:r>
          </a:p>
          <a:p>
            <a:r>
              <a:rPr lang="en-US" dirty="0"/>
              <a:t>We need to create custom scripts for Database Backups &amp; even for recovery</a:t>
            </a:r>
          </a:p>
          <a:p>
            <a:r>
              <a:rPr lang="en-US" dirty="0"/>
              <a:t>AWS EBS service restricted to respective Availability Zone.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0A5F15-D90A-C44F-A7B6-84EA559D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341FF8-CF5A-C74C-AE60-399D43331480}"/>
              </a:ext>
            </a:extLst>
          </p:cNvPr>
          <p:cNvSpPr txBox="1">
            <a:spLocks/>
          </p:cNvSpPr>
          <p:nvPr/>
        </p:nvSpPr>
        <p:spPr>
          <a:xfrm>
            <a:off x="7456298" y="1718691"/>
            <a:ext cx="6781971" cy="55909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below will be out of the box with AWS RDS Service</a:t>
            </a:r>
          </a:p>
          <a:p>
            <a:r>
              <a:rPr lang="en-US" dirty="0"/>
              <a:t>High Availability &amp; Read Replicas</a:t>
            </a:r>
          </a:p>
          <a:p>
            <a:r>
              <a:rPr lang="en-US" dirty="0"/>
              <a:t>Fast and predictable storage</a:t>
            </a:r>
          </a:p>
          <a:p>
            <a:r>
              <a:rPr lang="en-US" dirty="0"/>
              <a:t>Backup &amp; Recovery</a:t>
            </a:r>
          </a:p>
          <a:p>
            <a:r>
              <a:rPr lang="en-US" dirty="0"/>
              <a:t>Monitoring &amp; Metrics</a:t>
            </a:r>
          </a:p>
          <a:p>
            <a:endParaRPr lang="en-US" dirty="0"/>
          </a:p>
          <a:p>
            <a:endParaRPr lang="en-US" dirty="0"/>
          </a:p>
          <a:p>
            <a:pPr marL="54864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150296</TotalTime>
  <Words>4763</Words>
  <Application>Microsoft Macintosh PowerPoint</Application>
  <PresentationFormat>Custom</PresentationFormat>
  <Paragraphs>1288</Paragraphs>
  <Slides>92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Aharoni</vt:lpstr>
      <vt:lpstr>Algerian</vt:lpstr>
      <vt:lpstr>Arial</vt:lpstr>
      <vt:lpstr>Calibri</vt:lpstr>
      <vt:lpstr>Calibri Light</vt:lpstr>
      <vt:lpstr>Office Theme</vt:lpstr>
      <vt:lpstr>AWS Elastic Kubernetes Service - Masterclass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PowerPoint Presentation</vt:lpstr>
      <vt:lpstr>PowerPoint Presentation</vt:lpstr>
      <vt:lpstr>Probes</vt:lpstr>
      <vt:lpstr>PowerPoint Presentation</vt:lpstr>
      <vt:lpstr>Namespaces - Introduction</vt:lpstr>
      <vt:lpstr>Namespaces</vt:lpstr>
      <vt:lpstr>Limit Range</vt:lpstr>
      <vt:lpstr>Resource Quota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PowerPoint Presentation</vt:lpstr>
      <vt:lpstr>EKS - Storage</vt:lpstr>
      <vt:lpstr>Dynamic Volume Provisioning</vt:lpstr>
      <vt:lpstr>Dynamic Volume Provisioning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670</cp:revision>
  <dcterms:created xsi:type="dcterms:W3CDTF">2019-11-12T03:20:49Z</dcterms:created>
  <dcterms:modified xsi:type="dcterms:W3CDTF">2020-06-29T08:42:51Z</dcterms:modified>
</cp:coreProperties>
</file>