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5"/>
  </p:notesMasterIdLst>
  <p:sldIdLst>
    <p:sldId id="256" r:id="rId5"/>
    <p:sldId id="1041" r:id="rId6"/>
    <p:sldId id="1136" r:id="rId7"/>
    <p:sldId id="1138" r:id="rId8"/>
    <p:sldId id="1052" r:id="rId9"/>
    <p:sldId id="1043" r:id="rId10"/>
    <p:sldId id="1042" r:id="rId11"/>
    <p:sldId id="1051" r:id="rId12"/>
    <p:sldId id="1048" r:id="rId13"/>
    <p:sldId id="1045" r:id="rId14"/>
    <p:sldId id="1050" r:id="rId15"/>
    <p:sldId id="1054" r:id="rId16"/>
    <p:sldId id="1053" r:id="rId17"/>
    <p:sldId id="1047" r:id="rId18"/>
    <p:sldId id="995" r:id="rId19"/>
    <p:sldId id="1002" r:id="rId20"/>
    <p:sldId id="997" r:id="rId21"/>
    <p:sldId id="1055" r:id="rId22"/>
    <p:sldId id="993" r:id="rId23"/>
    <p:sldId id="998" r:id="rId24"/>
    <p:sldId id="1000" r:id="rId25"/>
    <p:sldId id="1001" r:id="rId26"/>
    <p:sldId id="996" r:id="rId27"/>
    <p:sldId id="1006" r:id="rId28"/>
    <p:sldId id="994" r:id="rId29"/>
    <p:sldId id="1061" r:id="rId30"/>
    <p:sldId id="1004" r:id="rId31"/>
    <p:sldId id="1032" r:id="rId32"/>
    <p:sldId id="1059" r:id="rId33"/>
    <p:sldId id="1060" r:id="rId34"/>
    <p:sldId id="1009" r:id="rId35"/>
    <p:sldId id="1034" r:id="rId36"/>
    <p:sldId id="1057" r:id="rId37"/>
    <p:sldId id="1056" r:id="rId38"/>
    <p:sldId id="1058" r:id="rId39"/>
    <p:sldId id="1012" r:id="rId40"/>
    <p:sldId id="1039" r:id="rId41"/>
    <p:sldId id="1035" r:id="rId42"/>
    <p:sldId id="1016" r:id="rId43"/>
    <p:sldId id="1036" r:id="rId44"/>
    <p:sldId id="1037" r:id="rId45"/>
    <p:sldId id="1018" r:id="rId46"/>
    <p:sldId id="1021" r:id="rId47"/>
    <p:sldId id="1038" r:id="rId48"/>
    <p:sldId id="1062" r:id="rId49"/>
    <p:sldId id="1029" r:id="rId50"/>
    <p:sldId id="1065" r:id="rId51"/>
    <p:sldId id="1068" r:id="rId52"/>
    <p:sldId id="1063" r:id="rId53"/>
    <p:sldId id="1069" r:id="rId54"/>
    <p:sldId id="1070" r:id="rId55"/>
    <p:sldId id="1071" r:id="rId56"/>
    <p:sldId id="1073" r:id="rId57"/>
    <p:sldId id="1079" r:id="rId58"/>
    <p:sldId id="1081" r:id="rId59"/>
    <p:sldId id="1077" r:id="rId60"/>
    <p:sldId id="1075" r:id="rId61"/>
    <p:sldId id="1072" r:id="rId62"/>
    <p:sldId id="1083" r:id="rId63"/>
    <p:sldId id="1082" r:id="rId64"/>
    <p:sldId id="1086" r:id="rId65"/>
    <p:sldId id="1088" r:id="rId66"/>
    <p:sldId id="1097" r:id="rId67"/>
    <p:sldId id="1089" r:id="rId68"/>
    <p:sldId id="1092" r:id="rId69"/>
    <p:sldId id="1091" r:id="rId70"/>
    <p:sldId id="1093" r:id="rId71"/>
    <p:sldId id="1095" r:id="rId72"/>
    <p:sldId id="1098" r:id="rId73"/>
    <p:sldId id="1102" r:id="rId74"/>
    <p:sldId id="1116" r:id="rId75"/>
    <p:sldId id="1118" r:id="rId76"/>
    <p:sldId id="1109" r:id="rId77"/>
    <p:sldId id="1115" r:id="rId78"/>
    <p:sldId id="1114" r:id="rId79"/>
    <p:sldId id="1108" r:id="rId80"/>
    <p:sldId id="1119" r:id="rId81"/>
    <p:sldId id="1107" r:id="rId82"/>
    <p:sldId id="1160" r:id="rId83"/>
    <p:sldId id="1121" r:id="rId84"/>
    <p:sldId id="1137" r:id="rId85"/>
    <p:sldId id="1125" r:id="rId86"/>
    <p:sldId id="1122" r:id="rId87"/>
    <p:sldId id="1123" r:id="rId88"/>
    <p:sldId id="1124" r:id="rId89"/>
    <p:sldId id="1127" r:id="rId90"/>
    <p:sldId id="1126" r:id="rId91"/>
    <p:sldId id="1120" r:id="rId92"/>
    <p:sldId id="1128" r:id="rId93"/>
    <p:sldId id="1129" r:id="rId94"/>
    <p:sldId id="1130" r:id="rId95"/>
    <p:sldId id="1131" r:id="rId96"/>
    <p:sldId id="1132" r:id="rId97"/>
    <p:sldId id="1133" r:id="rId98"/>
    <p:sldId id="1134" r:id="rId99"/>
    <p:sldId id="1135" r:id="rId100"/>
    <p:sldId id="1139" r:id="rId101"/>
    <p:sldId id="1147" r:id="rId102"/>
    <p:sldId id="1156" r:id="rId103"/>
    <p:sldId id="1152" r:id="rId104"/>
    <p:sldId id="1153" r:id="rId105"/>
    <p:sldId id="1155" r:id="rId106"/>
    <p:sldId id="1151" r:id="rId107"/>
    <p:sldId id="1154" r:id="rId108"/>
    <p:sldId id="1163" r:id="rId109"/>
    <p:sldId id="1148" r:id="rId110"/>
    <p:sldId id="1149" r:id="rId111"/>
    <p:sldId id="1144" r:id="rId112"/>
    <p:sldId id="1146" r:id="rId113"/>
    <p:sldId id="1145" r:id="rId114"/>
    <p:sldId id="1158" r:id="rId115"/>
    <p:sldId id="1157" r:id="rId116"/>
    <p:sldId id="1159" r:id="rId117"/>
    <p:sldId id="1141" r:id="rId118"/>
    <p:sldId id="1165" r:id="rId119"/>
    <p:sldId id="1168" r:id="rId120"/>
    <p:sldId id="1169" r:id="rId121"/>
    <p:sldId id="1170" r:id="rId122"/>
    <p:sldId id="897" r:id="rId123"/>
    <p:sldId id="898" r:id="rId124"/>
    <p:sldId id="899" r:id="rId125"/>
    <p:sldId id="1171" r:id="rId126"/>
    <p:sldId id="1173" r:id="rId127"/>
    <p:sldId id="1172" r:id="rId128"/>
    <p:sldId id="1104" r:id="rId129"/>
    <p:sldId id="1101" r:id="rId130"/>
    <p:sldId id="1096" r:id="rId131"/>
    <p:sldId id="1011" r:id="rId132"/>
    <p:sldId id="1074" r:id="rId133"/>
    <p:sldId id="1007" r:id="rId134"/>
    <p:sldId id="1005" r:id="rId135"/>
    <p:sldId id="1015" r:id="rId136"/>
    <p:sldId id="1010" r:id="rId137"/>
    <p:sldId id="1030" r:id="rId138"/>
    <p:sldId id="1066" r:id="rId139"/>
    <p:sldId id="1067" r:id="rId140"/>
    <p:sldId id="1090" r:id="rId141"/>
    <p:sldId id="1078" r:id="rId142"/>
    <p:sldId id="1076" r:id="rId143"/>
    <p:sldId id="1080" r:id="rId144"/>
    <p:sldId id="1094" r:id="rId145"/>
    <p:sldId id="1105" r:id="rId146"/>
    <p:sldId id="1106" r:id="rId147"/>
    <p:sldId id="1110" r:id="rId148"/>
    <p:sldId id="1112" r:id="rId149"/>
    <p:sldId id="1161" r:id="rId150"/>
    <p:sldId id="1162" r:id="rId151"/>
    <p:sldId id="1142" r:id="rId152"/>
    <p:sldId id="1167" r:id="rId153"/>
    <p:sldId id="1164" r:id="rId15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 autoAdjust="0"/>
    <p:restoredTop sz="94507"/>
  </p:normalViewPr>
  <p:slideViewPr>
    <p:cSldViewPr snapToGrid="0" snapToObjects="1">
      <p:cViewPr varScale="1">
        <p:scale>
          <a:sx n="123" d="100"/>
          <a:sy n="123" d="100"/>
        </p:scale>
        <p:origin x="352" y="20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theme" Target="theme/theme1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tableStyles" Target="tableStyle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commentAuthors" Target="commentAuthor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4.svg"/><Relationship Id="rId5" Type="http://schemas.openxmlformats.org/officeDocument/2006/relationships/image" Target="../media/image26.svg"/><Relationship Id="rId15" Type="http://schemas.openxmlformats.org/officeDocument/2006/relationships/image" Target="../media/image3.svg"/><Relationship Id="rId10" Type="http://schemas.openxmlformats.org/officeDocument/2006/relationships/image" Target="../media/image53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.sv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2.sv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12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11" Type="http://schemas.openxmlformats.org/officeDocument/2006/relationships/image" Target="../media/image28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5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18" Type="http://schemas.openxmlformats.org/officeDocument/2006/relationships/image" Target="../media/image57.pn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19" Type="http://schemas.openxmlformats.org/officeDocument/2006/relationships/image" Target="../media/image58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26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5" Type="http://schemas.openxmlformats.org/officeDocument/2006/relationships/image" Target="../media/image63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8.pn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16.sv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16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15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24" Type="http://schemas.openxmlformats.org/officeDocument/2006/relationships/image" Target="../media/image65.sv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23" Type="http://schemas.openxmlformats.org/officeDocument/2006/relationships/image" Target="../media/image64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4.png"/><Relationship Id="rId7" Type="http://schemas.openxmlformats.org/officeDocument/2006/relationships/image" Target="../media/image69.png"/><Relationship Id="rId12" Type="http://schemas.openxmlformats.org/officeDocument/2006/relationships/image" Target="../media/image73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svg"/><Relationship Id="rId11" Type="http://schemas.openxmlformats.org/officeDocument/2006/relationships/image" Target="../media/image2.png"/><Relationship Id="rId5" Type="http://schemas.openxmlformats.org/officeDocument/2006/relationships/image" Target="../media/image67.png"/><Relationship Id="rId10" Type="http://schemas.openxmlformats.org/officeDocument/2006/relationships/image" Target="../media/image72.svg"/><Relationship Id="rId4" Type="http://schemas.openxmlformats.org/officeDocument/2006/relationships/image" Target="../media/image65.svg"/><Relationship Id="rId9" Type="http://schemas.openxmlformats.org/officeDocument/2006/relationships/image" Target="../media/image71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0.svg"/><Relationship Id="rId18" Type="http://schemas.openxmlformats.org/officeDocument/2006/relationships/image" Target="../media/image51.png"/><Relationship Id="rId26" Type="http://schemas.openxmlformats.org/officeDocument/2006/relationships/image" Target="../media/image68.svg"/><Relationship Id="rId3" Type="http://schemas.openxmlformats.org/officeDocument/2006/relationships/image" Target="../media/image14.svg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49.png"/><Relationship Id="rId17" Type="http://schemas.openxmlformats.org/officeDocument/2006/relationships/image" Target="../media/image75.svg"/><Relationship Id="rId25" Type="http://schemas.openxmlformats.org/officeDocument/2006/relationships/image" Target="../media/image67.png"/><Relationship Id="rId2" Type="http://schemas.openxmlformats.org/officeDocument/2006/relationships/image" Target="../media/image13.png"/><Relationship Id="rId16" Type="http://schemas.openxmlformats.org/officeDocument/2006/relationships/image" Target="../media/image7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65.svg"/><Relationship Id="rId5" Type="http://schemas.openxmlformats.org/officeDocument/2006/relationships/image" Target="../media/image26.svg"/><Relationship Id="rId15" Type="http://schemas.openxmlformats.org/officeDocument/2006/relationships/image" Target="../media/image48.svg"/><Relationship Id="rId23" Type="http://schemas.openxmlformats.org/officeDocument/2006/relationships/image" Target="../media/image64.png"/><Relationship Id="rId28" Type="http://schemas.openxmlformats.org/officeDocument/2006/relationships/image" Target="../media/image42.svg"/><Relationship Id="rId10" Type="http://schemas.openxmlformats.org/officeDocument/2006/relationships/image" Target="../media/image2.png"/><Relationship Id="rId19" Type="http://schemas.openxmlformats.org/officeDocument/2006/relationships/image" Target="../media/image52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47.png"/><Relationship Id="rId22" Type="http://schemas.openxmlformats.org/officeDocument/2006/relationships/image" Target="../media/image66.png"/><Relationship Id="rId27" Type="http://schemas.openxmlformats.org/officeDocument/2006/relationships/image" Target="../media/image41.png"/></Relationships>
</file>

<file path=ppt/slides/_rels/slide1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26" Type="http://schemas.openxmlformats.org/officeDocument/2006/relationships/image" Target="../media/image77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34" Type="http://schemas.openxmlformats.org/officeDocument/2006/relationships/image" Target="../media/image85.sv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5" Type="http://schemas.openxmlformats.org/officeDocument/2006/relationships/image" Target="../media/image76.png"/><Relationship Id="rId33" Type="http://schemas.openxmlformats.org/officeDocument/2006/relationships/image" Target="../media/image84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24" Type="http://schemas.openxmlformats.org/officeDocument/2006/relationships/image" Target="../media/image65.svg"/><Relationship Id="rId32" Type="http://schemas.openxmlformats.org/officeDocument/2006/relationships/image" Target="../media/image83.sv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23" Type="http://schemas.openxmlformats.org/officeDocument/2006/relationships/image" Target="../media/image64.png"/><Relationship Id="rId28" Type="http://schemas.openxmlformats.org/officeDocument/2006/relationships/image" Target="../media/image79.sv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31" Type="http://schemas.openxmlformats.org/officeDocument/2006/relationships/image" Target="../media/image82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Relationship Id="rId27" Type="http://schemas.openxmlformats.org/officeDocument/2006/relationships/image" Target="../media/image78.png"/><Relationship Id="rId30" Type="http://schemas.openxmlformats.org/officeDocument/2006/relationships/image" Target="../media/image81.svg"/><Relationship Id="rId8" Type="http://schemas.openxmlformats.org/officeDocument/2006/relationships/image" Target="../media/image34.sv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5.svg"/><Relationship Id="rId18" Type="http://schemas.openxmlformats.org/officeDocument/2006/relationships/image" Target="../media/image78.png"/><Relationship Id="rId3" Type="http://schemas.openxmlformats.org/officeDocument/2006/relationships/image" Target="../media/image36.svg"/><Relationship Id="rId21" Type="http://schemas.openxmlformats.org/officeDocument/2006/relationships/image" Target="../media/image83.svg"/><Relationship Id="rId7" Type="http://schemas.openxmlformats.org/officeDocument/2006/relationships/image" Target="../media/image38.svg"/><Relationship Id="rId12" Type="http://schemas.openxmlformats.org/officeDocument/2006/relationships/image" Target="../media/image64.png"/><Relationship Id="rId17" Type="http://schemas.openxmlformats.org/officeDocument/2006/relationships/image" Target="../media/image81.svg"/><Relationship Id="rId2" Type="http://schemas.openxmlformats.org/officeDocument/2006/relationships/image" Target="../media/image35.png"/><Relationship Id="rId16" Type="http://schemas.openxmlformats.org/officeDocument/2006/relationships/image" Target="../media/image8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8.svg"/><Relationship Id="rId5" Type="http://schemas.openxmlformats.org/officeDocument/2006/relationships/image" Target="../media/image40.svg"/><Relationship Id="rId15" Type="http://schemas.openxmlformats.org/officeDocument/2006/relationships/image" Target="../media/image77.svg"/><Relationship Id="rId23" Type="http://schemas.openxmlformats.org/officeDocument/2006/relationships/image" Target="../media/image85.svg"/><Relationship Id="rId10" Type="http://schemas.openxmlformats.org/officeDocument/2006/relationships/image" Target="../media/image47.png"/><Relationship Id="rId19" Type="http://schemas.openxmlformats.org/officeDocument/2006/relationships/image" Target="../media/image79.svg"/><Relationship Id="rId4" Type="http://schemas.openxmlformats.org/officeDocument/2006/relationships/image" Target="../media/image39.png"/><Relationship Id="rId9" Type="http://schemas.openxmlformats.org/officeDocument/2006/relationships/image" Target="../media/image34.svg"/><Relationship Id="rId14" Type="http://schemas.openxmlformats.org/officeDocument/2006/relationships/image" Target="../media/image76.png"/><Relationship Id="rId22" Type="http://schemas.openxmlformats.org/officeDocument/2006/relationships/image" Target="../media/image84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30.svg"/><Relationship Id="rId18" Type="http://schemas.openxmlformats.org/officeDocument/2006/relationships/image" Target="../media/image96.png"/><Relationship Id="rId26" Type="http://schemas.openxmlformats.org/officeDocument/2006/relationships/image" Target="../media/image31.png"/><Relationship Id="rId3" Type="http://schemas.openxmlformats.org/officeDocument/2006/relationships/image" Target="../media/image54.svg"/><Relationship Id="rId21" Type="http://schemas.openxmlformats.org/officeDocument/2006/relationships/image" Target="../media/image99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95.svg"/><Relationship Id="rId25" Type="http://schemas.openxmlformats.org/officeDocument/2006/relationships/image" Target="../media/image28.svg"/><Relationship Id="rId2" Type="http://schemas.openxmlformats.org/officeDocument/2006/relationships/image" Target="../media/image53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91.svg"/><Relationship Id="rId24" Type="http://schemas.openxmlformats.org/officeDocument/2006/relationships/image" Target="../media/image27.png"/><Relationship Id="rId5" Type="http://schemas.openxmlformats.org/officeDocument/2006/relationships/image" Target="../media/image87.svg"/><Relationship Id="rId15" Type="http://schemas.openxmlformats.org/officeDocument/2006/relationships/image" Target="../media/image93.svg"/><Relationship Id="rId23" Type="http://schemas.openxmlformats.org/officeDocument/2006/relationships/image" Target="../media/image26.svg"/><Relationship Id="rId10" Type="http://schemas.openxmlformats.org/officeDocument/2006/relationships/image" Target="../media/image90.png"/><Relationship Id="rId19" Type="http://schemas.openxmlformats.org/officeDocument/2006/relationships/image" Target="../media/image97.svg"/><Relationship Id="rId4" Type="http://schemas.openxmlformats.org/officeDocument/2006/relationships/image" Target="../media/image86.png"/><Relationship Id="rId9" Type="http://schemas.openxmlformats.org/officeDocument/2006/relationships/image" Target="../media/image89.svg"/><Relationship Id="rId14" Type="http://schemas.openxmlformats.org/officeDocument/2006/relationships/image" Target="../media/image92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102.sv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102.sv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102.svg"/><Relationship Id="rId2" Type="http://schemas.openxmlformats.org/officeDocument/2006/relationships/image" Target="../media/image13.png"/><Relationship Id="rId16" Type="http://schemas.openxmlformats.org/officeDocument/2006/relationships/image" Target="../media/image10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26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5" Type="http://schemas.openxmlformats.org/officeDocument/2006/relationships/image" Target="../media/image63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8.pn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kubernetes-sigs.github.io/aws-alb-ingress-controller/guide/controller/how-it-works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aws-alb-ingress-controller/guide/ingress/annotation/#target-type" TargetMode="Externa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7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8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EKS </a:t>
            </a:r>
            <a:r>
              <a:rPr lang="en-US" sz="4400" dirty="0"/>
              <a:t>Kubernetes</a:t>
            </a:r>
            <a:r>
              <a:rPr lang="en-US" sz="4000" dirty="0"/>
              <a:t> - Masterclass | DevOps,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780890" y="806151"/>
            <a:ext cx="7530957" cy="67967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890" y="806150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914456" y="2223984"/>
            <a:ext cx="714053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455" y="2223984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4378221" y="2554184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4725043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5042" y="3095428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4587312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4743193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1617" y="4900707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8403191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190" y="3095428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8265460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8421341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9765" y="4900707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5948488" y="6659474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4999362" y="3592637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3726857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3714934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5269865" y="4091847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3714934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8868686" y="4101379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6563095" y="4197257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4999362" y="532608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5460305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5448382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5269865" y="5825295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5448382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8868686" y="5834827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6563095" y="593070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9213" y="1195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873163" y="816200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EC2 Node Groups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A70806-E4AE-FD4F-8227-1A9F000FB621}"/>
              </a:ext>
            </a:extLst>
          </p:cNvPr>
          <p:cNvCxnSpPr>
            <a:stCxn id="51" idx="2"/>
            <a:endCxn id="3" idx="0"/>
          </p:cNvCxnSpPr>
          <p:nvPr/>
        </p:nvCxnSpPr>
        <p:spPr>
          <a:xfrm>
            <a:off x="7555059" y="1887366"/>
            <a:ext cx="18425" cy="666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236360" y="616449"/>
            <a:ext cx="8013842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6360" y="61217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646041" y="2034283"/>
            <a:ext cx="730278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041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225537" y="2460897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09827" y="6528432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7500" y="4295343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6851345" y="4956710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4800" y="1022801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53337" y="60111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0B796B-B60C-9240-9E78-0111415AC5D5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 flipH="1">
            <a:off x="7420800" y="1714492"/>
            <a:ext cx="9846" cy="74640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234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2989780" y="616449"/>
            <a:ext cx="8178230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80" y="625342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308279" y="2034283"/>
            <a:ext cx="753095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7290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119937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28662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3282" y="5234936"/>
            <a:ext cx="293413" cy="29341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450734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7340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436961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452549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3915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8185489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85488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8047758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8203639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063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4852463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5546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4915343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0689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8560486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3EC004-C77F-2248-A5F0-B30FDF59B223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>
            <a:off x="7315200" y="1691548"/>
            <a:ext cx="0" cy="67293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9C2D54B3-53C8-994D-8A63-82520A917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1699" y="4068837"/>
            <a:ext cx="691691" cy="69169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7AAA610-3F79-3B45-B11E-F887DE354733}"/>
              </a:ext>
            </a:extLst>
          </p:cNvPr>
          <p:cNvSpPr txBox="1"/>
          <p:nvPr/>
        </p:nvSpPr>
        <p:spPr>
          <a:xfrm>
            <a:off x="6735544" y="473020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01428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60" grpId="0" animBg="1"/>
      <p:bldP spid="62" grpId="0" animBg="1"/>
      <p:bldP spid="63" grpId="0" animBg="1"/>
      <p:bldP spid="65" grpId="0" animBg="1"/>
      <p:bldP spid="67" grpId="0"/>
      <p:bldP spid="6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24641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2595181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7E202-D264-A348-A285-0EBC87459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1DA93-E2E6-0F4F-B733-3E2482FA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Target Type : Instance vs IP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5CA77E-73CC-2F4C-9650-4E466401BA20}"/>
              </a:ext>
            </a:extLst>
          </p:cNvPr>
          <p:cNvCxnSpPr>
            <a:stCxn id="4" idx="2"/>
          </p:cNvCxnSpPr>
          <p:nvPr/>
        </p:nvCxnSpPr>
        <p:spPr>
          <a:xfrm>
            <a:off x="7315200" y="1461658"/>
            <a:ext cx="0" cy="6048751"/>
          </a:xfrm>
          <a:prstGeom prst="line">
            <a:avLst/>
          </a:prstGeom>
          <a:ln w="508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526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0A4B9F-916F-164D-B41C-20AEDDEDC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9917-1D90-7947-B2B1-678C3723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41192D-7493-F245-B984-3AD6C540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Fargate for AWS EKS?</a:t>
            </a:r>
          </a:p>
        </p:txBody>
      </p:sp>
    </p:spTree>
    <p:extLst>
      <p:ext uri="{BB962C8B-B14F-4D97-AF65-F5344CB8AC3E}">
        <p14:creationId xmlns:p14="http://schemas.microsoft.com/office/powerpoint/2010/main" val="25559728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323DE-8802-A942-91A5-97D474DA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ADB5-0712-0F4D-90CA-076D4C5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587481-87F9-8C42-AF47-07CA322E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Fargate vs </a:t>
            </a:r>
            <a:r>
              <a:rPr lang="en-US" dirty="0" err="1"/>
              <a:t>Manged</a:t>
            </a:r>
            <a:r>
              <a:rPr lang="en-US" dirty="0"/>
              <a:t> vs Unmanaged Nodes</a:t>
            </a:r>
          </a:p>
        </p:txBody>
      </p:sp>
    </p:spTree>
    <p:extLst>
      <p:ext uri="{BB962C8B-B14F-4D97-AF65-F5344CB8AC3E}">
        <p14:creationId xmlns:p14="http://schemas.microsoft.com/office/powerpoint/2010/main" val="27742692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Fargate is a serverless compute platform for containers on AWS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182746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Mutli</a:t>
            </a:r>
            <a:r>
              <a:rPr lang="en-US" dirty="0"/>
              <a:t>-AZ and Highly Available architecture by default</a:t>
            </a:r>
          </a:p>
          <a:p>
            <a:r>
              <a:rPr lang="en-US" dirty="0"/>
              <a:t>99.9% Service Level Agreement for every cluster</a:t>
            </a:r>
          </a:p>
          <a:p>
            <a:r>
              <a:rPr lang="en-US" dirty="0"/>
              <a:t>Integrations</a:t>
            </a:r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Compute</a:t>
            </a:r>
          </a:p>
          <a:p>
            <a:pPr lvl="2"/>
            <a:r>
              <a:rPr lang="en-US" dirty="0"/>
              <a:t>Autoscaling Groups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16783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existing pods </a:t>
            </a:r>
          </a:p>
          <a:p>
            <a:r>
              <a:rPr lang="en-US" dirty="0"/>
              <a:t>Production Ready</a:t>
            </a:r>
          </a:p>
          <a:p>
            <a:r>
              <a:rPr lang="en-US" dirty="0"/>
              <a:t>Rightsized and integrated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2681493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0063578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9223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C7242-494C-EE4B-A1D2-461ED3CFA7FC}"/>
              </a:ext>
            </a:extLst>
          </p:cNvPr>
          <p:cNvSpPr/>
          <p:nvPr/>
        </p:nvSpPr>
        <p:spPr>
          <a:xfrm>
            <a:off x="11085350" y="10528"/>
            <a:ext cx="3396742" cy="804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Fargate Profiles can be deployed to EKS Cluster only when we have </a:t>
            </a:r>
            <a:r>
              <a:rPr lang="en-US" sz="1600" dirty="0">
                <a:solidFill>
                  <a:srgbClr val="FFFF00"/>
                </a:solidFill>
              </a:rPr>
              <a:t>at least </a:t>
            </a:r>
            <a:r>
              <a:rPr lang="en-US" sz="1600" dirty="0"/>
              <a:t>one private subnet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9330CD-1452-5341-9173-A30A6B3055DF}"/>
              </a:ext>
            </a:extLst>
          </p:cNvPr>
          <p:cNvCxnSpPr>
            <a:cxnSpLocks/>
          </p:cNvCxnSpPr>
          <p:nvPr/>
        </p:nvCxnSpPr>
        <p:spPr>
          <a:xfrm flipH="1">
            <a:off x="13171471" y="763136"/>
            <a:ext cx="719368" cy="45527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193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699047"/>
            <a:ext cx="10369577" cy="669113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238" y="70463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5468" y="86968"/>
            <a:ext cx="669994" cy="587232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5462" y="11712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40277" y="5962806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195462" y="380584"/>
            <a:ext cx="3685127" cy="150169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380584"/>
            <a:ext cx="3720648" cy="150905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099587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189305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3046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05129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51672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420465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47302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86034" y="549547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306992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422767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4732549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894C08-031B-6241-8D9B-A9A7B1F83E75}"/>
              </a:ext>
            </a:extLst>
          </p:cNvPr>
          <p:cNvCxnSpPr>
            <a:stCxn id="87" idx="2"/>
            <a:endCxn id="91" idx="0"/>
          </p:cNvCxnSpPr>
          <p:nvPr/>
        </p:nvCxnSpPr>
        <p:spPr>
          <a:xfrm flipH="1">
            <a:off x="5873830" y="2810820"/>
            <a:ext cx="2978047" cy="14938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F4532E-FACB-A749-BB79-E143F5E03B96}"/>
              </a:ext>
            </a:extLst>
          </p:cNvPr>
          <p:cNvCxnSpPr>
            <a:stCxn id="87" idx="2"/>
            <a:endCxn id="188" idx="0"/>
          </p:cNvCxnSpPr>
          <p:nvPr/>
        </p:nvCxnSpPr>
        <p:spPr>
          <a:xfrm>
            <a:off x="8851877" y="2810820"/>
            <a:ext cx="2753590" cy="14961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0"/>
      <p:bldP spid="122" grpId="0" animBg="1"/>
      <p:bldP spid="123" grpId="0"/>
      <p:bldP spid="127" grpId="0" animBg="1"/>
      <p:bldP spid="188" grpId="0" animBg="1"/>
      <p:bldP spid="19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Advanced with YAML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58654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9723" y="-107397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706655" y="175068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14385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EBB8A69-48F9-DA4B-BA16-CA9388CE5A23}"/>
              </a:ext>
            </a:extLst>
          </p:cNvPr>
          <p:cNvSpPr/>
          <p:nvPr/>
        </p:nvSpPr>
        <p:spPr>
          <a:xfrm>
            <a:off x="5050326" y="3363956"/>
            <a:ext cx="1438562" cy="3002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Ingress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4CF1BB-77C9-6C45-B016-73A5E3599752}"/>
              </a:ext>
            </a:extLst>
          </p:cNvPr>
          <p:cNvSpPr/>
          <p:nvPr/>
        </p:nvSpPr>
        <p:spPr>
          <a:xfrm>
            <a:off x="5067328" y="2898566"/>
            <a:ext cx="1438562" cy="300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385" y="-83085"/>
            <a:ext cx="914400" cy="914400"/>
          </a:xfrm>
          <a:prstGeom prst="rect">
            <a:avLst/>
          </a:prstGeom>
        </p:spPr>
      </p:pic>
      <p:pic>
        <p:nvPicPr>
          <p:cNvPr id="231" name="Graphic 230" descr="User">
            <a:extLst>
              <a:ext uri="{FF2B5EF4-FFF2-40B4-BE49-F238E27FC236}">
                <a16:creationId xmlns:a16="http://schemas.microsoft.com/office/drawing/2014/main" id="{7309BC6C-2066-C544-83A4-1316A15D96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28471" y="-83085"/>
            <a:ext cx="914400" cy="9144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714452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stCxn id="221" idx="3"/>
            <a:endCxn id="95" idx="2"/>
          </p:cNvCxnSpPr>
          <p:nvPr/>
        </p:nvCxnSpPr>
        <p:spPr>
          <a:xfrm>
            <a:off x="6488888" y="3514083"/>
            <a:ext cx="6243668" cy="2217245"/>
          </a:xfrm>
          <a:prstGeom prst="bentConnector4">
            <a:avLst>
              <a:gd name="adj1" fmla="val 12620"/>
              <a:gd name="adj2" fmla="val 11309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stCxn id="221" idx="3"/>
            <a:endCxn id="76" idx="1"/>
          </p:cNvCxnSpPr>
          <p:nvPr/>
        </p:nvCxnSpPr>
        <p:spPr>
          <a:xfrm>
            <a:off x="6488888" y="3514083"/>
            <a:ext cx="2131067" cy="1852054"/>
          </a:xfrm>
          <a:prstGeom prst="bentConnector3">
            <a:avLst>
              <a:gd name="adj1" fmla="val 3698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  <a:stCxn id="223" idx="3"/>
            <a:endCxn id="117" idx="2"/>
          </p:cNvCxnSpPr>
          <p:nvPr/>
        </p:nvCxnSpPr>
        <p:spPr>
          <a:xfrm>
            <a:off x="6505890" y="3048693"/>
            <a:ext cx="6213041" cy="963497"/>
          </a:xfrm>
          <a:prstGeom prst="bentConnector4">
            <a:avLst>
              <a:gd name="adj1" fmla="val 15191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stCxn id="223" idx="3"/>
            <a:endCxn id="98" idx="1"/>
          </p:cNvCxnSpPr>
          <p:nvPr/>
        </p:nvCxnSpPr>
        <p:spPr>
          <a:xfrm>
            <a:off x="6505890" y="3048693"/>
            <a:ext cx="2114065" cy="598306"/>
          </a:xfrm>
          <a:prstGeom prst="bentConnector3">
            <a:avLst>
              <a:gd name="adj1" fmla="val 4465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FEA7C3C4-366C-B749-8321-E1E232357F28}"/>
              </a:ext>
            </a:extLst>
          </p:cNvPr>
          <p:cNvCxnSpPr>
            <a:stCxn id="220" idx="3"/>
            <a:endCxn id="9" idx="0"/>
          </p:cNvCxnSpPr>
          <p:nvPr/>
        </p:nvCxnSpPr>
        <p:spPr>
          <a:xfrm>
            <a:off x="2887627" y="3048694"/>
            <a:ext cx="979739" cy="155788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stCxn id="191" idx="2"/>
            <a:endCxn id="220" idx="0"/>
          </p:cNvCxnSpPr>
          <p:nvPr/>
        </p:nvCxnSpPr>
        <p:spPr>
          <a:xfrm>
            <a:off x="2166923" y="807003"/>
            <a:ext cx="1423" cy="2091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CBBD462-9F08-F34C-B87D-7BF40B05D6B9}"/>
              </a:ext>
            </a:extLst>
          </p:cNvPr>
          <p:cNvCxnSpPr>
            <a:stCxn id="230" idx="2"/>
            <a:endCxn id="221" idx="1"/>
          </p:cNvCxnSpPr>
          <p:nvPr/>
        </p:nvCxnSpPr>
        <p:spPr>
          <a:xfrm rot="16200000" flipH="1">
            <a:off x="3160571" y="1624328"/>
            <a:ext cx="2682768" cy="1096741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D98AC7B-FE65-AF4E-9338-AF2D4EB5EEE0}"/>
              </a:ext>
            </a:extLst>
          </p:cNvPr>
          <p:cNvCxnSpPr>
            <a:stCxn id="231" idx="2"/>
            <a:endCxn id="223" idx="0"/>
          </p:cNvCxnSpPr>
          <p:nvPr/>
        </p:nvCxnSpPr>
        <p:spPr>
          <a:xfrm>
            <a:off x="5785671" y="831315"/>
            <a:ext cx="938" cy="20672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C863BA07-39B2-0C4E-B45A-486788D3CF5D}"/>
              </a:ext>
            </a:extLst>
          </p:cNvPr>
          <p:cNvSpPr txBox="1"/>
          <p:nvPr/>
        </p:nvSpPr>
        <p:spPr>
          <a:xfrm>
            <a:off x="645829" y="1232858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app1.kubeoncloud.com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771028" y="1241950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app2.kubeoncloud.com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C44C5CE-BC20-5645-A2EE-292D6393FFA2}"/>
              </a:ext>
            </a:extLst>
          </p:cNvPr>
          <p:cNvSpPr txBox="1"/>
          <p:nvPr/>
        </p:nvSpPr>
        <p:spPr>
          <a:xfrm>
            <a:off x="5008837" y="1247697"/>
            <a:ext cx="207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ums.kubeoncloud.com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4" name="Title 3">
            <a:extLst>
              <a:ext uri="{FF2B5EF4-FFF2-40B4-BE49-F238E27FC236}">
                <a16:creationId xmlns:a16="http://schemas.microsoft.com/office/drawing/2014/main" id="{6E485FC9-FA4E-9146-AE25-A5748594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626" y="52992"/>
            <a:ext cx="8323774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Mixed Mode - 3 Apps</a:t>
            </a:r>
          </a:p>
        </p:txBody>
      </p:sp>
    </p:spTree>
    <p:extLst>
      <p:ext uri="{BB962C8B-B14F-4D97-AF65-F5344CB8AC3E}">
        <p14:creationId xmlns:p14="http://schemas.microsoft.com/office/powerpoint/2010/main" val="4714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4" grpId="0"/>
      <p:bldP spid="57" grpId="0" animBg="1"/>
      <p:bldP spid="58" grpId="0" animBg="1"/>
      <p:bldP spid="62" grpId="0" animBg="1"/>
      <p:bldP spid="63" grpId="0" animBg="1"/>
      <p:bldP spid="72" grpId="0"/>
      <p:bldP spid="74" grpId="0" animBg="1"/>
      <p:bldP spid="76" grpId="0" animBg="1"/>
      <p:bldP spid="85" grpId="0"/>
      <p:bldP spid="86" grpId="0" animBg="1"/>
      <p:bldP spid="95" grpId="0"/>
      <p:bldP spid="96" grpId="0" animBg="1"/>
      <p:bldP spid="98" grpId="0" animBg="1"/>
      <p:bldP spid="107" grpId="0"/>
      <p:bldP spid="108" grpId="0" animBg="1"/>
      <p:bldP spid="117" grpId="0"/>
      <p:bldP spid="118" grpId="0" animBg="1"/>
      <p:bldP spid="141" grpId="0" animBg="1"/>
      <p:bldP spid="143" grpId="0"/>
      <p:bldP spid="144" grpId="0" animBg="1"/>
      <p:bldP spid="153" grpId="0"/>
      <p:bldP spid="154" grpId="0" animBg="1"/>
      <p:bldP spid="163" grpId="0"/>
      <p:bldP spid="9" grpId="0" animBg="1"/>
      <p:bldP spid="10" grpId="0"/>
      <p:bldP spid="192" grpId="0"/>
      <p:bldP spid="194" grpId="0"/>
      <p:bldP spid="196" grpId="0"/>
      <p:bldP spid="220" grpId="0" animBg="1"/>
      <p:bldP spid="221" grpId="0" animBg="1"/>
      <p:bldP spid="223" grpId="0" animBg="1"/>
      <p:bldP spid="244" grpId="0"/>
      <p:bldP spid="250" grpId="0" animBg="1"/>
      <p:bldP spid="251" grpId="0" animBg="1"/>
      <p:bldP spid="252" grpId="0" animBg="1"/>
      <p:bldP spid="259" grpId="0" animBg="1"/>
      <p:bldP spid="263" grpId="0"/>
      <p:bldP spid="269" grpId="0" animBg="1"/>
      <p:bldP spid="270" grpId="0"/>
      <p:bldP spid="271" grpId="0" animBg="1"/>
      <p:bldP spid="272" grpId="0"/>
      <p:bldP spid="317" grpId="0"/>
      <p:bldP spid="325" grpId="0"/>
      <p:bldP spid="326" grpId="0"/>
      <p:bldP spid="32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99781" y="-201348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52522" y="16617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50292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5996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cxnSpLocks/>
            <a:stCxn id="167" idx="3"/>
            <a:endCxn id="95" idx="2"/>
          </p:cNvCxnSpPr>
          <p:nvPr/>
        </p:nvCxnSpPr>
        <p:spPr>
          <a:xfrm>
            <a:off x="6390885" y="3633372"/>
            <a:ext cx="6341671" cy="2097956"/>
          </a:xfrm>
          <a:prstGeom prst="bentConnector4">
            <a:avLst>
              <a:gd name="adj1" fmla="val 13683"/>
              <a:gd name="adj2" fmla="val 110896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390885" y="3646999"/>
            <a:ext cx="2229070" cy="1719138"/>
          </a:xfrm>
          <a:prstGeom prst="bentConnector3">
            <a:avLst>
              <a:gd name="adj1" fmla="val 38938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</p:cNvCxnSpPr>
          <p:nvPr/>
        </p:nvCxnSpPr>
        <p:spPr>
          <a:xfrm>
            <a:off x="6477435" y="3326282"/>
            <a:ext cx="6213041" cy="963497"/>
          </a:xfrm>
          <a:prstGeom prst="bentConnector4">
            <a:avLst>
              <a:gd name="adj1" fmla="val 16845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cxnSpLocks/>
          </p:cNvCxnSpPr>
          <p:nvPr/>
        </p:nvCxnSpPr>
        <p:spPr>
          <a:xfrm>
            <a:off x="6351489" y="3347808"/>
            <a:ext cx="2114065" cy="598306"/>
          </a:xfrm>
          <a:prstGeom prst="bentConnector3">
            <a:avLst>
              <a:gd name="adj1" fmla="val 5437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cxnSpLocks/>
            <a:stCxn id="191" idx="2"/>
            <a:endCxn id="220" idx="0"/>
          </p:cNvCxnSpPr>
          <p:nvPr/>
        </p:nvCxnSpPr>
        <p:spPr>
          <a:xfrm>
            <a:off x="3956981" y="713052"/>
            <a:ext cx="6715" cy="218551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D31CD18-B4F5-6746-903A-EF611C3D094E}"/>
              </a:ext>
            </a:extLst>
          </p:cNvPr>
          <p:cNvSpPr txBox="1"/>
          <p:nvPr/>
        </p:nvSpPr>
        <p:spPr>
          <a:xfrm>
            <a:off x="4364687" y="50243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9F707A1-569A-054F-A1D8-40728AB0D5D5}"/>
              </a:ext>
            </a:extLst>
          </p:cNvPr>
          <p:cNvSpPr/>
          <p:nvPr/>
        </p:nvSpPr>
        <p:spPr>
          <a:xfrm>
            <a:off x="3327928" y="3328436"/>
            <a:ext cx="1293107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/app1/*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68F015A-6D62-6743-85BF-D7209B973CF8}"/>
              </a:ext>
            </a:extLst>
          </p:cNvPr>
          <p:cNvSpPr/>
          <p:nvPr/>
        </p:nvSpPr>
        <p:spPr>
          <a:xfrm>
            <a:off x="5097778" y="3517385"/>
            <a:ext cx="1293107" cy="2319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/app2/*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949C9E4-6682-574B-802A-78B4368A61B9}"/>
              </a:ext>
            </a:extLst>
          </p:cNvPr>
          <p:cNvSpPr/>
          <p:nvPr/>
        </p:nvSpPr>
        <p:spPr>
          <a:xfrm>
            <a:off x="5086813" y="3247855"/>
            <a:ext cx="1293107" cy="2319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/ums/*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7180C-3214-2C4E-8136-84B8265FFF16}"/>
              </a:ext>
            </a:extLst>
          </p:cNvPr>
          <p:cNvCxnSpPr>
            <a:stCxn id="165" idx="2"/>
            <a:endCxn id="9" idx="0"/>
          </p:cNvCxnSpPr>
          <p:nvPr/>
        </p:nvCxnSpPr>
        <p:spPr>
          <a:xfrm flipH="1">
            <a:off x="3867366" y="3628689"/>
            <a:ext cx="107116" cy="9778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BF5900-797C-204F-B8E7-175CC5541B46}"/>
              </a:ext>
            </a:extLst>
          </p:cNvPr>
          <p:cNvCxnSpPr>
            <a:stCxn id="220" idx="2"/>
            <a:endCxn id="165" idx="0"/>
          </p:cNvCxnSpPr>
          <p:nvPr/>
        </p:nvCxnSpPr>
        <p:spPr>
          <a:xfrm>
            <a:off x="3963696" y="3198820"/>
            <a:ext cx="10786" cy="12961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8D97AD-E279-2849-BA3B-BE2903F37322}"/>
              </a:ext>
            </a:extLst>
          </p:cNvPr>
          <p:cNvSpPr txBox="1"/>
          <p:nvPr/>
        </p:nvSpPr>
        <p:spPr>
          <a:xfrm>
            <a:off x="164387" y="1045573"/>
            <a:ext cx="895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Ingress with Cross Namespaces is not supported as on today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2C2F44-63D0-E044-BE8D-C74BFE8DF957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1108539" y="2529187"/>
            <a:ext cx="5601522" cy="1490958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6641214-2B4E-7A49-9581-F02A731CE751}"/>
              </a:ext>
            </a:extLst>
          </p:cNvPr>
          <p:cNvCxnSpPr>
            <a:cxnSpLocks/>
          </p:cNvCxnSpPr>
          <p:nvPr/>
        </p:nvCxnSpPr>
        <p:spPr>
          <a:xfrm flipV="1">
            <a:off x="1148449" y="2444768"/>
            <a:ext cx="5622565" cy="1537692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itle 3">
            <a:extLst>
              <a:ext uri="{FF2B5EF4-FFF2-40B4-BE49-F238E27FC236}">
                <a16:creationId xmlns:a16="http://schemas.microsoft.com/office/drawing/2014/main" id="{DE916665-C1B2-9540-8A41-68281928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885" y="42351"/>
            <a:ext cx="8558372" cy="537428"/>
          </a:xfrm>
        </p:spPr>
        <p:txBody>
          <a:bodyPr>
            <a:noAutofit/>
          </a:bodyPr>
          <a:lstStyle/>
          <a:p>
            <a:r>
              <a:rPr lang="en-US" sz="2600" dirty="0"/>
              <a:t>EKS Deployment – </a:t>
            </a:r>
            <a:r>
              <a:rPr lang="en-US" sz="2600" dirty="0">
                <a:solidFill>
                  <a:srgbClr val="00B050"/>
                </a:solidFill>
              </a:rPr>
              <a:t>Mixed – Ingress with Cross Namespaces</a:t>
            </a:r>
          </a:p>
        </p:txBody>
      </p:sp>
    </p:spTree>
    <p:extLst>
      <p:ext uri="{BB962C8B-B14F-4D97-AF65-F5344CB8AC3E}">
        <p14:creationId xmlns:p14="http://schemas.microsoft.com/office/powerpoint/2010/main" val="19383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ECR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Elastic Container Registry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6993114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22E2075-452C-FD41-9E2D-E22CAD8189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02979" y="5599755"/>
            <a:ext cx="1371632" cy="13716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23176C-8D27-D94E-9198-05E5395C8583}"/>
              </a:ext>
            </a:extLst>
          </p:cNvPr>
          <p:cNvSpPr txBox="1"/>
          <p:nvPr/>
        </p:nvSpPr>
        <p:spPr>
          <a:xfrm>
            <a:off x="1343284" y="6993113"/>
            <a:ext cx="2091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Container</a:t>
            </a:r>
          </a:p>
          <a:p>
            <a:pPr algn="ctr"/>
            <a:r>
              <a:rPr lang="en-US" dirty="0"/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10486929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29AAE9-83F3-1049-B074-494E00DBD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71C3-9DBF-7F47-8623-114E7B9F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Elastic Container Registry (ECR) is a </a:t>
            </a:r>
            <a:r>
              <a:rPr lang="en-IN" dirty="0">
                <a:solidFill>
                  <a:srgbClr val="0070C0"/>
                </a:solidFill>
              </a:rPr>
              <a:t>fully-managed </a:t>
            </a:r>
            <a:r>
              <a:rPr lang="en-IN" dirty="0"/>
              <a:t>Docker container registry that makes it easy for developers to store, manage, and deploy Docker container images. </a:t>
            </a:r>
          </a:p>
          <a:p>
            <a:r>
              <a:rPr lang="en-IN" dirty="0"/>
              <a:t>ECR is integrated with </a:t>
            </a:r>
            <a:r>
              <a:rPr lang="en-IN" dirty="0">
                <a:solidFill>
                  <a:srgbClr val="0070C0"/>
                </a:solidFill>
              </a:rPr>
              <a:t>Elastic Kubernetes Service (EKS), </a:t>
            </a:r>
            <a:r>
              <a:rPr lang="en-IN" dirty="0"/>
              <a:t>simplifying our development to production workflow.</a:t>
            </a:r>
          </a:p>
          <a:p>
            <a:r>
              <a:rPr lang="en-IN" dirty="0"/>
              <a:t>ECR </a:t>
            </a:r>
            <a:r>
              <a:rPr lang="en-IN" dirty="0">
                <a:solidFill>
                  <a:srgbClr val="0070C0"/>
                </a:solidFill>
              </a:rPr>
              <a:t>eliminates</a:t>
            </a:r>
            <a:r>
              <a:rPr lang="en-IN" dirty="0"/>
              <a:t> the need to operate our own container repositories or worry about scaling the underlying infrastructure. </a:t>
            </a:r>
          </a:p>
          <a:p>
            <a:r>
              <a:rPr lang="en-IN" dirty="0"/>
              <a:t>ECR hosts our images in a </a:t>
            </a:r>
            <a:r>
              <a:rPr lang="en-IN" dirty="0">
                <a:solidFill>
                  <a:srgbClr val="0070C0"/>
                </a:solidFill>
              </a:rPr>
              <a:t>highly available </a:t>
            </a:r>
            <a:r>
              <a:rPr lang="en-IN" dirty="0"/>
              <a:t>and scalable architecture, allowing us to reliably deploy containers for our applications. </a:t>
            </a:r>
          </a:p>
          <a:p>
            <a:r>
              <a:rPr lang="en-IN" dirty="0"/>
              <a:t>Integration with </a:t>
            </a:r>
            <a:r>
              <a:rPr lang="en-IN" dirty="0">
                <a:solidFill>
                  <a:srgbClr val="0070C0"/>
                </a:solidFill>
              </a:rPr>
              <a:t>AWS Identity and Access Management (IAM) </a:t>
            </a:r>
            <a:r>
              <a:rPr lang="en-IN" dirty="0"/>
              <a:t>provides resource-level control of each repository. </a:t>
            </a:r>
          </a:p>
          <a:p>
            <a:r>
              <a:rPr lang="en-IN" dirty="0"/>
              <a:t>With Amazon ECR, there are </a:t>
            </a:r>
            <a:r>
              <a:rPr lang="en-IN" dirty="0">
                <a:solidFill>
                  <a:srgbClr val="0070C0"/>
                </a:solidFill>
              </a:rPr>
              <a:t>no upfront fees </a:t>
            </a:r>
            <a:r>
              <a:rPr lang="en-IN" dirty="0"/>
              <a:t>or commitments. We pay only for the amount of data you store in your repositories and data transferred to the Internet.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71371-E302-674C-BABC-7A79D885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</p:spTree>
    <p:extLst>
      <p:ext uri="{BB962C8B-B14F-4D97-AF65-F5344CB8AC3E}">
        <p14:creationId xmlns:p14="http://schemas.microsoft.com/office/powerpoint/2010/main" val="18330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932AF-65C3-B249-86CE-CF2A07E51A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26CB-FAF9-6B41-AF40-E8D40EE5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Full managed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Highly Available</a:t>
            </a:r>
          </a:p>
          <a:p>
            <a:pPr lvl="1"/>
            <a:r>
              <a:rPr lang="en-US" dirty="0"/>
              <a:t>Simplified Workflow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1B4EAC-D5D1-9B42-98F4-B686F5AB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</p:spTree>
    <p:extLst>
      <p:ext uri="{BB962C8B-B14F-4D97-AF65-F5344CB8AC3E}">
        <p14:creationId xmlns:p14="http://schemas.microsoft.com/office/powerpoint/2010/main" val="30644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887756-C4C3-CD49-9776-164377BEBB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ECR Works?</a:t>
            </a:r>
          </a:p>
        </p:txBody>
      </p:sp>
      <p:pic>
        <p:nvPicPr>
          <p:cNvPr id="5" name="Picture 16" descr="Image result for developer smiley">
            <a:extLst>
              <a:ext uri="{FF2B5EF4-FFF2-40B4-BE49-F238E27FC236}">
                <a16:creationId xmlns:a16="http://schemas.microsoft.com/office/drawing/2014/main" id="{7F20DCCF-D63A-8B42-AA77-EEE1A1D6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9" y="172177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3624-426B-B14F-AA38-92D73C6A3849}"/>
              </a:ext>
            </a:extLst>
          </p:cNvPr>
          <p:cNvSpPr txBox="1"/>
          <p:nvPr/>
        </p:nvSpPr>
        <p:spPr>
          <a:xfrm>
            <a:off x="515513" y="506129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C05E2E-229F-8942-801D-395A8429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13" y="3515456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6A36E-CB04-5843-9A54-4158C2BC69B6}"/>
              </a:ext>
            </a:extLst>
          </p:cNvPr>
          <p:cNvSpPr txBox="1"/>
          <p:nvPr/>
        </p:nvSpPr>
        <p:spPr>
          <a:xfrm>
            <a:off x="1361978" y="3867781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9100DB-FC73-A546-85E2-24748EAE7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5395" y="4067835"/>
            <a:ext cx="962678" cy="96267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B3372E-A006-154C-AA48-E56BD967D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16457" y="1893885"/>
            <a:ext cx="1082740" cy="1082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F0F2D6-930E-3C45-B6F2-B004EABE6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0163" y="1316898"/>
            <a:ext cx="711200" cy="711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FEA56C-3135-B447-8B4C-9CB825DF6F09}"/>
              </a:ext>
            </a:extLst>
          </p:cNvPr>
          <p:cNvSpPr/>
          <p:nvPr/>
        </p:nvSpPr>
        <p:spPr>
          <a:xfrm>
            <a:off x="515512" y="3515456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6D58E-F5C1-724E-B557-CE06181A7FDD}"/>
              </a:ext>
            </a:extLst>
          </p:cNvPr>
          <p:cNvSpPr txBox="1"/>
          <p:nvPr/>
        </p:nvSpPr>
        <p:spPr>
          <a:xfrm>
            <a:off x="1415921" y="1381995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5EC12-2243-4F43-B4A7-8A54CD409533}"/>
              </a:ext>
            </a:extLst>
          </p:cNvPr>
          <p:cNvSpPr txBox="1"/>
          <p:nvPr/>
        </p:nvSpPr>
        <p:spPr>
          <a:xfrm>
            <a:off x="10686606" y="2862732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Service - ECS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D40C8-9958-3642-8C56-172593BA7EF5}"/>
              </a:ext>
            </a:extLst>
          </p:cNvPr>
          <p:cNvSpPr txBox="1"/>
          <p:nvPr/>
        </p:nvSpPr>
        <p:spPr>
          <a:xfrm>
            <a:off x="11424921" y="1764949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ACF05-3996-E041-A0D4-3380E4631981}"/>
              </a:ext>
            </a:extLst>
          </p:cNvPr>
          <p:cNvSpPr/>
          <p:nvPr/>
        </p:nvSpPr>
        <p:spPr>
          <a:xfrm>
            <a:off x="10686605" y="1316898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28C278-4BFA-B042-B7DB-4A51DCBB3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0015" y="4061666"/>
            <a:ext cx="1082740" cy="1082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1231C5-A108-684C-BC52-BD2DF5F54493}"/>
              </a:ext>
            </a:extLst>
          </p:cNvPr>
          <p:cNvSpPr txBox="1"/>
          <p:nvPr/>
        </p:nvSpPr>
        <p:spPr>
          <a:xfrm>
            <a:off x="10700164" y="5030513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Kubernetes Service - EKS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71448-355C-F447-928D-A7D5D6E141FA}"/>
              </a:ext>
            </a:extLst>
          </p:cNvPr>
          <p:cNvSpPr txBox="1"/>
          <p:nvPr/>
        </p:nvSpPr>
        <p:spPr>
          <a:xfrm>
            <a:off x="11438479" y="3932730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AD21-0471-7E4F-8808-ADD763E96A66}"/>
              </a:ext>
            </a:extLst>
          </p:cNvPr>
          <p:cNvSpPr/>
          <p:nvPr/>
        </p:nvSpPr>
        <p:spPr>
          <a:xfrm>
            <a:off x="10700163" y="3484679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5169DAE-E54A-744B-BE8A-863C5E114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3573" y="6229044"/>
            <a:ext cx="1082740" cy="1082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62DD9B-E6BE-5E46-B7AE-9977F5318D53}"/>
              </a:ext>
            </a:extLst>
          </p:cNvPr>
          <p:cNvSpPr txBox="1"/>
          <p:nvPr/>
        </p:nvSpPr>
        <p:spPr>
          <a:xfrm>
            <a:off x="10713722" y="7197891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On-Premise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ADB-EE1D-8E4C-BB2A-D349986FA77B}"/>
              </a:ext>
            </a:extLst>
          </p:cNvPr>
          <p:cNvSpPr txBox="1"/>
          <p:nvPr/>
        </p:nvSpPr>
        <p:spPr>
          <a:xfrm>
            <a:off x="11452037" y="6100108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925895-E2F4-9A47-A7A7-13DFAFC1A4C0}"/>
              </a:ext>
            </a:extLst>
          </p:cNvPr>
          <p:cNvSpPr/>
          <p:nvPr/>
        </p:nvSpPr>
        <p:spPr>
          <a:xfrm>
            <a:off x="10713721" y="5652057"/>
            <a:ext cx="3142445" cy="1853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973A302-4205-2B47-A594-DCF304A407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0163" y="3509063"/>
            <a:ext cx="711200" cy="711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9E6B80C-B144-DE44-A857-32749C3371E7}"/>
              </a:ext>
            </a:extLst>
          </p:cNvPr>
          <p:cNvSpPr/>
          <p:nvPr/>
        </p:nvSpPr>
        <p:spPr>
          <a:xfrm>
            <a:off x="5563572" y="3546233"/>
            <a:ext cx="2030380" cy="18536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Images and Run Containers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5B03CE-05C4-2741-A389-D74370A0186B}"/>
              </a:ext>
            </a:extLst>
          </p:cNvPr>
          <p:cNvCxnSpPr>
            <a:stCxn id="26" idx="1"/>
            <a:endCxn id="43" idx="6"/>
          </p:cNvCxnSpPr>
          <p:nvPr/>
        </p:nvCxnSpPr>
        <p:spPr>
          <a:xfrm flipH="1">
            <a:off x="7593952" y="2243704"/>
            <a:ext cx="3092653" cy="222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4F0F51-1F18-7941-AFF2-084B702D8872}"/>
              </a:ext>
            </a:extLst>
          </p:cNvPr>
          <p:cNvCxnSpPr>
            <a:stCxn id="31" idx="1"/>
            <a:endCxn id="43" idx="6"/>
          </p:cNvCxnSpPr>
          <p:nvPr/>
        </p:nvCxnSpPr>
        <p:spPr>
          <a:xfrm flipH="1">
            <a:off x="7593952" y="4411485"/>
            <a:ext cx="3106211" cy="6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352668-0F86-A140-ABD6-BCB84E8E836F}"/>
              </a:ext>
            </a:extLst>
          </p:cNvPr>
          <p:cNvCxnSpPr>
            <a:stCxn id="41" idx="1"/>
            <a:endCxn id="43" idx="6"/>
          </p:cNvCxnSpPr>
          <p:nvPr/>
        </p:nvCxnSpPr>
        <p:spPr>
          <a:xfrm flipH="1" flipV="1">
            <a:off x="7593952" y="4473039"/>
            <a:ext cx="3119769" cy="2105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5B3902-D9F5-9A46-980D-312F2AC6B8E0}"/>
              </a:ext>
            </a:extLst>
          </p:cNvPr>
          <p:cNvCxnSpPr>
            <a:stCxn id="43" idx="2"/>
            <a:endCxn id="20" idx="3"/>
          </p:cNvCxnSpPr>
          <p:nvPr/>
        </p:nvCxnSpPr>
        <p:spPr>
          <a:xfrm flipH="1" flipV="1">
            <a:off x="3657957" y="4442262"/>
            <a:ext cx="1905615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A0D72C-CF63-D54E-B5E6-B58EF07D8254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086735" y="2592964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D51464-1429-1D4C-96D4-143E874CF2B6}"/>
              </a:ext>
            </a:extLst>
          </p:cNvPr>
          <p:cNvSpPr txBox="1"/>
          <p:nvPr/>
        </p:nvSpPr>
        <p:spPr>
          <a:xfrm>
            <a:off x="2073177" y="2874326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7F6244-80C6-F24D-9063-9A37A28E1140}"/>
              </a:ext>
            </a:extLst>
          </p:cNvPr>
          <p:cNvSpPr txBox="1"/>
          <p:nvPr/>
        </p:nvSpPr>
        <p:spPr>
          <a:xfrm>
            <a:off x="3972733" y="4108636"/>
            <a:ext cx="1127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Pull Images</a:t>
            </a:r>
          </a:p>
        </p:txBody>
      </p:sp>
    </p:spTree>
    <p:extLst>
      <p:ext uri="{BB962C8B-B14F-4D97-AF65-F5344CB8AC3E}">
        <p14:creationId xmlns:p14="http://schemas.microsoft.com/office/powerpoint/2010/main" val="16102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0" grpId="0" animBg="1"/>
      <p:bldP spid="21" grpId="0"/>
      <p:bldP spid="22" grpId="0"/>
      <p:bldP spid="24" grpId="0"/>
      <p:bldP spid="26" grpId="0" animBg="1"/>
      <p:bldP spid="29" grpId="0"/>
      <p:bldP spid="30" grpId="0"/>
      <p:bldP spid="31" grpId="0" animBg="1"/>
      <p:bldP spid="39" grpId="0"/>
      <p:bldP spid="40" grpId="0"/>
      <p:bldP spid="41" grpId="0" animBg="1"/>
      <p:bldP spid="43" grpId="0" animBg="1"/>
      <p:bldP spid="63" grpId="0"/>
      <p:bldP spid="6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1176641"/>
            <a:ext cx="14168061" cy="63705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1176641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321966"/>
            <a:ext cx="7253553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321966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924894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3199563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3193410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806285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998689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998689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3199563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3193410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806285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998689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998689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005763" y="6770509"/>
            <a:ext cx="4168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0155" y="1561299"/>
            <a:ext cx="691691" cy="6288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4661827" y="1562216"/>
            <a:ext cx="111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EKS Cluster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2227647" y="3499582"/>
            <a:ext cx="3274439" cy="949261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2207359" y="3473538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831895" y="194384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609" y="154134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7148619" y="1778183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48704" y="1350997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1896889" y="54497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2295415" y="3983759"/>
            <a:ext cx="3128879" cy="300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ECR Demo  - ALB Ingress Service</a:t>
            </a:r>
          </a:p>
        </p:txBody>
      </p: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7529" y="86668"/>
            <a:ext cx="914400" cy="914400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7148619" y="1276417"/>
            <a:ext cx="2180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ecrdemo.kubeoncloud.com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604574" y="873315"/>
            <a:ext cx="3022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</a:t>
            </a:r>
            <a:r>
              <a:rPr lang="en-US" sz="1600" dirty="0" err="1">
                <a:solidFill>
                  <a:srgbClr val="0070C0"/>
                </a:solidFill>
              </a:rPr>
              <a:t>ecrdemo.kubeoncloud.com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4" name="Title 3">
            <a:extLst>
              <a:ext uri="{FF2B5EF4-FFF2-40B4-BE49-F238E27FC236}">
                <a16:creationId xmlns:a16="http://schemas.microsoft.com/office/drawing/2014/main" id="{6E485FC9-FA4E-9146-AE25-A5748594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787" y="277073"/>
            <a:ext cx="3597662" cy="537428"/>
          </a:xfrm>
        </p:spPr>
        <p:txBody>
          <a:bodyPr>
            <a:noAutofit/>
          </a:bodyPr>
          <a:lstStyle/>
          <a:p>
            <a:r>
              <a:rPr lang="en-US" sz="5200" dirty="0"/>
              <a:t>EKS &amp; ECR</a:t>
            </a:r>
            <a:endParaRPr lang="en-US" sz="5200" dirty="0">
              <a:solidFill>
                <a:srgbClr val="00B05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4718E5F-7157-E946-9DDD-A158AA93D534}"/>
              </a:ext>
            </a:extLst>
          </p:cNvPr>
          <p:cNvSpPr/>
          <p:nvPr/>
        </p:nvSpPr>
        <p:spPr>
          <a:xfrm>
            <a:off x="1222896" y="5331719"/>
            <a:ext cx="1682120" cy="120828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764B0840-BDDD-B44C-8874-105A4DA585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4058" y="5328401"/>
            <a:ext cx="289636" cy="289636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133CB86B-79CC-B542-A324-96291D5BD555}"/>
              </a:ext>
            </a:extLst>
          </p:cNvPr>
          <p:cNvSpPr/>
          <p:nvPr/>
        </p:nvSpPr>
        <p:spPr>
          <a:xfrm>
            <a:off x="4946639" y="5330429"/>
            <a:ext cx="1682120" cy="120828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pic>
        <p:nvPicPr>
          <p:cNvPr id="168" name="Graphic 167">
            <a:extLst>
              <a:ext uri="{FF2B5EF4-FFF2-40B4-BE49-F238E27FC236}">
                <a16:creationId xmlns:a16="http://schemas.microsoft.com/office/drawing/2014/main" id="{4CC6FB1B-1F0A-D543-9F8D-BE0621D62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44617" y="5346804"/>
            <a:ext cx="289636" cy="289636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EE9BAC7F-CDC5-7E44-9944-AD1D9FF8E50C}"/>
              </a:ext>
            </a:extLst>
          </p:cNvPr>
          <p:cNvSpPr/>
          <p:nvPr/>
        </p:nvSpPr>
        <p:spPr>
          <a:xfrm>
            <a:off x="1756948" y="5891661"/>
            <a:ext cx="821933" cy="618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E2703DC-3000-4F4F-A67F-EA8B77F242DB}"/>
              </a:ext>
            </a:extLst>
          </p:cNvPr>
          <p:cNvGrpSpPr/>
          <p:nvPr/>
        </p:nvGrpSpPr>
        <p:grpSpPr>
          <a:xfrm>
            <a:off x="1865795" y="5963148"/>
            <a:ext cx="555550" cy="352840"/>
            <a:chOff x="853440" y="4579716"/>
            <a:chExt cx="1006998" cy="82759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F75EF40-6334-144E-A736-015148F30EB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3A62F54-92F7-E842-A7EB-3F2B5501B4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A31F175-E4BA-2943-BE9D-051A07336A4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8BFA812-18E4-5C42-B70F-E7CECC8A5B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95D82F3-BCE3-A54D-9132-D95E4F6F594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E27D8E0-1F31-AF40-BD53-61CD96E79D6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C26EE8A-C985-924F-9A81-FB41F2BA2CB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CAC1ED55-7EE2-A04F-A56E-B7A3CFD4BB62}"/>
              </a:ext>
            </a:extLst>
          </p:cNvPr>
          <p:cNvSpPr txBox="1"/>
          <p:nvPr/>
        </p:nvSpPr>
        <p:spPr>
          <a:xfrm>
            <a:off x="1962825" y="6263625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Pod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9D98441-E048-F240-A323-1922BDAB862A}"/>
              </a:ext>
            </a:extLst>
          </p:cNvPr>
          <p:cNvSpPr/>
          <p:nvPr/>
        </p:nvSpPr>
        <p:spPr>
          <a:xfrm>
            <a:off x="5115464" y="5880540"/>
            <a:ext cx="821933" cy="618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93D3713-73C5-B840-8F88-796181424E89}"/>
              </a:ext>
            </a:extLst>
          </p:cNvPr>
          <p:cNvGrpSpPr/>
          <p:nvPr/>
        </p:nvGrpSpPr>
        <p:grpSpPr>
          <a:xfrm>
            <a:off x="5224311" y="5952027"/>
            <a:ext cx="555550" cy="352840"/>
            <a:chOff x="853440" y="4579716"/>
            <a:chExt cx="1006998" cy="82759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50846C8-B51B-C148-A76B-311428A26D1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A6E4C99-AE13-8C4C-989E-E55F4026096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912BD4D-5573-C74B-AF64-1C7EB85580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28B4BF2-99BC-9046-8A96-74073F705CD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B28CC30-C3B7-3B4A-93B8-35A5B468CCF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71E4871-C88D-2B4A-B266-AF81ECB0B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CB1FFDD-F9C7-B941-94A7-5532438AF6C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2FB2ED3-5441-D649-8480-E4993516300A}"/>
              </a:ext>
            </a:extLst>
          </p:cNvPr>
          <p:cNvSpPr txBox="1"/>
          <p:nvPr/>
        </p:nvSpPr>
        <p:spPr>
          <a:xfrm>
            <a:off x="5321341" y="6252504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5563D7E-9934-FA45-86C4-EB0EE052934C}"/>
              </a:ext>
            </a:extLst>
          </p:cNvPr>
          <p:cNvSpPr/>
          <p:nvPr/>
        </p:nvSpPr>
        <p:spPr>
          <a:xfrm>
            <a:off x="2271011" y="5614042"/>
            <a:ext cx="3128879" cy="2346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ECR Demo App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1D9344-6D29-1844-AAAE-2D61ED64680F}"/>
              </a:ext>
            </a:extLst>
          </p:cNvPr>
          <p:cNvCxnSpPr>
            <a:cxnSpLocks/>
            <a:stCxn id="230" idx="2"/>
            <a:endCxn id="200" idx="0"/>
          </p:cNvCxnSpPr>
          <p:nvPr/>
        </p:nvCxnSpPr>
        <p:spPr>
          <a:xfrm>
            <a:off x="3924729" y="1001068"/>
            <a:ext cx="0" cy="25333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Graphic 199">
            <a:extLst>
              <a:ext uri="{FF2B5EF4-FFF2-40B4-BE49-F238E27FC236}">
                <a16:creationId xmlns:a16="http://schemas.microsoft.com/office/drawing/2014/main" id="{37C6BFBF-B690-0147-8639-E42AD90803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89779" y="3534443"/>
            <a:ext cx="469900" cy="4699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1F9064-33DD-E84F-B1FC-12D0C62C3B5C}"/>
              </a:ext>
            </a:extLst>
          </p:cNvPr>
          <p:cNvCxnSpPr>
            <a:stCxn id="220" idx="2"/>
            <a:endCxn id="199" idx="0"/>
          </p:cNvCxnSpPr>
          <p:nvPr/>
        </p:nvCxnSpPr>
        <p:spPr>
          <a:xfrm flipH="1">
            <a:off x="3835451" y="4284012"/>
            <a:ext cx="24404" cy="13300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4CE5F55-197A-2142-88B8-4DA06A890F0D}"/>
              </a:ext>
            </a:extLst>
          </p:cNvPr>
          <p:cNvCxnSpPr>
            <a:stCxn id="199" idx="2"/>
            <a:endCxn id="171" idx="3"/>
          </p:cNvCxnSpPr>
          <p:nvPr/>
        </p:nvCxnSpPr>
        <p:spPr>
          <a:xfrm rot="5400000">
            <a:off x="3031133" y="5396436"/>
            <a:ext cx="352066" cy="125657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1A7E942-1ED6-7349-B915-7ACE71C7B65F}"/>
              </a:ext>
            </a:extLst>
          </p:cNvPr>
          <p:cNvCxnSpPr>
            <a:stCxn id="199" idx="2"/>
            <a:endCxn id="181" idx="1"/>
          </p:cNvCxnSpPr>
          <p:nvPr/>
        </p:nvCxnSpPr>
        <p:spPr>
          <a:xfrm rot="16200000" flipH="1">
            <a:off x="4304985" y="5379153"/>
            <a:ext cx="340945" cy="1280013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Graphic 200" descr="User">
            <a:extLst>
              <a:ext uri="{FF2B5EF4-FFF2-40B4-BE49-F238E27FC236}">
                <a16:creationId xmlns:a16="http://schemas.microsoft.com/office/drawing/2014/main" id="{911163E9-311E-AA45-B300-7A8F086593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6978" y="43695"/>
            <a:ext cx="914400" cy="914400"/>
          </a:xfrm>
          <a:prstGeom prst="rect">
            <a:avLst/>
          </a:prstGeom>
        </p:spPr>
      </p:pic>
      <p:pic>
        <p:nvPicPr>
          <p:cNvPr id="202" name="Graphic 201" descr="User">
            <a:extLst>
              <a:ext uri="{FF2B5EF4-FFF2-40B4-BE49-F238E27FC236}">
                <a16:creationId xmlns:a16="http://schemas.microsoft.com/office/drawing/2014/main" id="{04DF9F6E-F657-AE42-9F4B-8B6B1B7C74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63387" y="86286"/>
            <a:ext cx="914400" cy="914400"/>
          </a:xfrm>
          <a:prstGeom prst="rect">
            <a:avLst/>
          </a:prstGeom>
        </p:spPr>
      </p:pic>
      <p:pic>
        <p:nvPicPr>
          <p:cNvPr id="205" name="Picture 16" descr="Image result for developer smiley">
            <a:extLst>
              <a:ext uri="{FF2B5EF4-FFF2-40B4-BE49-F238E27FC236}">
                <a16:creationId xmlns:a16="http://schemas.microsoft.com/office/drawing/2014/main" id="{1239B241-7EDE-B54B-A168-19D242EC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859" y="5710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4B2CB167-82B6-5542-9CF0-9F52F097D7A7}"/>
              </a:ext>
            </a:extLst>
          </p:cNvPr>
          <p:cNvSpPr txBox="1"/>
          <p:nvPr/>
        </p:nvSpPr>
        <p:spPr>
          <a:xfrm>
            <a:off x="10763763" y="3396617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9C9D843C-2C8A-414C-8268-7B659D36564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763763" y="1850783"/>
            <a:ext cx="711200" cy="711200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DB97FC40-2C44-5D4E-A54B-076CCA4380DA}"/>
              </a:ext>
            </a:extLst>
          </p:cNvPr>
          <p:cNvSpPr txBox="1"/>
          <p:nvPr/>
        </p:nvSpPr>
        <p:spPr>
          <a:xfrm>
            <a:off x="11610228" y="2203108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E71A7ADB-5696-7040-855C-6401BEE695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853645" y="2403162"/>
            <a:ext cx="962678" cy="962678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AE7725DD-2D99-1546-915C-C1509210E565}"/>
              </a:ext>
            </a:extLst>
          </p:cNvPr>
          <p:cNvSpPr/>
          <p:nvPr/>
        </p:nvSpPr>
        <p:spPr>
          <a:xfrm>
            <a:off x="10763762" y="1850783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4060A9-7DD0-4340-A96F-AF900F9B8A78}"/>
              </a:ext>
            </a:extLst>
          </p:cNvPr>
          <p:cNvSpPr txBox="1"/>
          <p:nvPr/>
        </p:nvSpPr>
        <p:spPr>
          <a:xfrm>
            <a:off x="12885345" y="290282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B85C130-13EE-4F4C-BD1C-9C5970E8DA55}"/>
              </a:ext>
            </a:extLst>
          </p:cNvPr>
          <p:cNvCxnSpPr>
            <a:stCxn id="205" idx="2"/>
            <a:endCxn id="210" idx="0"/>
          </p:cNvCxnSpPr>
          <p:nvPr/>
        </p:nvCxnSpPr>
        <p:spPr>
          <a:xfrm flipH="1">
            <a:off x="12334985" y="928291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C373172-A3B7-2C4C-8323-B9156A3F20D2}"/>
              </a:ext>
            </a:extLst>
          </p:cNvPr>
          <p:cNvSpPr txBox="1"/>
          <p:nvPr/>
        </p:nvSpPr>
        <p:spPr>
          <a:xfrm>
            <a:off x="12321427" y="1209653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03A7F3C-726B-F54F-AC41-4ABE8B55BF8F}"/>
              </a:ext>
            </a:extLst>
          </p:cNvPr>
          <p:cNvSpPr txBox="1"/>
          <p:nvPr/>
        </p:nvSpPr>
        <p:spPr>
          <a:xfrm>
            <a:off x="7804712" y="251100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Pull Docker Image from ECR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FD92152-85D9-F04E-A2EB-1C65271005DE}"/>
              </a:ext>
            </a:extLst>
          </p:cNvPr>
          <p:cNvSpPr txBox="1"/>
          <p:nvPr/>
        </p:nvSpPr>
        <p:spPr>
          <a:xfrm>
            <a:off x="5495546" y="4129468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18" name="Graphic 217">
            <a:extLst>
              <a:ext uri="{FF2B5EF4-FFF2-40B4-BE49-F238E27FC236}">
                <a16:creationId xmlns:a16="http://schemas.microsoft.com/office/drawing/2014/main" id="{52B4CD13-C1B9-CB4C-91BC-6A14C8FE38F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878817" y="3642650"/>
            <a:ext cx="469900" cy="469900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EBBA0341-C8B3-1F4A-885B-84AF71EE03A0}"/>
              </a:ext>
            </a:extLst>
          </p:cNvPr>
          <p:cNvSpPr txBox="1"/>
          <p:nvPr/>
        </p:nvSpPr>
        <p:spPr>
          <a:xfrm>
            <a:off x="1012624" y="40961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A844990B-05CA-DA43-8791-457928009D8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95895" y="3609342"/>
            <a:ext cx="469900" cy="4699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00A1E6-F71B-E74B-8BCF-D65CA5B2DCE8}"/>
              </a:ext>
            </a:extLst>
          </p:cNvPr>
          <p:cNvCxnSpPr>
            <a:stCxn id="222" idx="2"/>
            <a:endCxn id="165" idx="0"/>
          </p:cNvCxnSpPr>
          <p:nvPr/>
        </p:nvCxnSpPr>
        <p:spPr>
          <a:xfrm>
            <a:off x="1630845" y="4079242"/>
            <a:ext cx="433111" cy="125247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1647AD-9571-6F45-A4E9-A926AA13948A}"/>
              </a:ext>
            </a:extLst>
          </p:cNvPr>
          <p:cNvCxnSpPr>
            <a:endCxn id="167" idx="0"/>
          </p:cNvCxnSpPr>
          <p:nvPr/>
        </p:nvCxnSpPr>
        <p:spPr>
          <a:xfrm flipH="1">
            <a:off x="5787699" y="4111972"/>
            <a:ext cx="309451" cy="121845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01B0D287-8347-1F4F-A2CE-28C6DD141344}"/>
              </a:ext>
            </a:extLst>
          </p:cNvPr>
          <p:cNvCxnSpPr>
            <a:endCxn id="51" idx="1"/>
          </p:cNvCxnSpPr>
          <p:nvPr/>
        </p:nvCxnSpPr>
        <p:spPr>
          <a:xfrm flipV="1">
            <a:off x="1606373" y="1875705"/>
            <a:ext cx="2443782" cy="1713186"/>
          </a:xfrm>
          <a:prstGeom prst="bentConnector3">
            <a:avLst>
              <a:gd name="adj1" fmla="val 252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2552A00-5D93-4540-965B-19032C9A136E}"/>
              </a:ext>
            </a:extLst>
          </p:cNvPr>
          <p:cNvCxnSpPr>
            <a:cxnSpLocks/>
            <a:stCxn id="218" idx="0"/>
            <a:endCxn id="51" idx="3"/>
          </p:cNvCxnSpPr>
          <p:nvPr/>
        </p:nvCxnSpPr>
        <p:spPr>
          <a:xfrm rot="16200000" flipV="1">
            <a:off x="4544335" y="2073217"/>
            <a:ext cx="1766945" cy="1371921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76ACE4D6-8A29-5943-ABBF-98C451899901}"/>
              </a:ext>
            </a:extLst>
          </p:cNvPr>
          <p:cNvCxnSpPr>
            <a:cxnSpLocks/>
            <a:stCxn id="218" idx="3"/>
            <a:endCxn id="210" idx="1"/>
          </p:cNvCxnSpPr>
          <p:nvPr/>
        </p:nvCxnSpPr>
        <p:spPr>
          <a:xfrm flipV="1">
            <a:off x="6348717" y="2777589"/>
            <a:ext cx="4415045" cy="110001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55736A7-DC1B-5747-9AE3-1F459DE05D48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1865795" y="2569372"/>
            <a:ext cx="8878389" cy="1274920"/>
          </a:xfrm>
          <a:prstGeom prst="bentConnector3">
            <a:avLst>
              <a:gd name="adj1" fmla="val 3069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9157963-F1D6-4844-8704-73BAF5A66DED}"/>
              </a:ext>
            </a:extLst>
          </p:cNvPr>
          <p:cNvCxnSpPr>
            <a:endCxn id="165" idx="1"/>
          </p:cNvCxnSpPr>
          <p:nvPr/>
        </p:nvCxnSpPr>
        <p:spPr>
          <a:xfrm rot="5400000">
            <a:off x="255100" y="4812088"/>
            <a:ext cx="2091572" cy="155980"/>
          </a:xfrm>
          <a:prstGeom prst="bentConnector4">
            <a:avLst>
              <a:gd name="adj1" fmla="val 2272"/>
              <a:gd name="adj2" fmla="val 559657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DC1ADFA5-32FC-C940-AE10-8B4BCCE60332}"/>
              </a:ext>
            </a:extLst>
          </p:cNvPr>
          <p:cNvCxnSpPr>
            <a:cxnSpLocks/>
            <a:stCxn id="217" idx="0"/>
            <a:endCxn id="167" idx="3"/>
          </p:cNvCxnSpPr>
          <p:nvPr/>
        </p:nvCxnSpPr>
        <p:spPr>
          <a:xfrm rot="16200000" flipH="1">
            <a:off x="5468710" y="4774525"/>
            <a:ext cx="1805106" cy="514992"/>
          </a:xfrm>
          <a:prstGeom prst="bentConnector4">
            <a:avLst>
              <a:gd name="adj1" fmla="val 22450"/>
              <a:gd name="adj2" fmla="val 255230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1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14" grpId="0"/>
      <p:bldP spid="118" grpId="0" animBg="1"/>
      <p:bldP spid="10" grpId="0"/>
      <p:bldP spid="192" grpId="0"/>
      <p:bldP spid="194" grpId="0"/>
      <p:bldP spid="196" grpId="0"/>
      <p:bldP spid="220" grpId="0" animBg="1"/>
      <p:bldP spid="317" grpId="0"/>
      <p:bldP spid="326" grpId="0"/>
      <p:bldP spid="165" grpId="0" animBg="1"/>
      <p:bldP spid="167" grpId="0" animBg="1"/>
      <p:bldP spid="171" grpId="0" animBg="1"/>
      <p:bldP spid="180" grpId="0"/>
      <p:bldP spid="181" grpId="0" animBg="1"/>
      <p:bldP spid="190" grpId="0"/>
      <p:bldP spid="199" grpId="0" animBg="1"/>
      <p:bldP spid="206" grpId="0"/>
      <p:bldP spid="208" grpId="0"/>
      <p:bldP spid="210" grpId="0" animBg="1"/>
      <p:bldP spid="211" grpId="0"/>
      <p:bldP spid="213" grpId="0"/>
      <p:bldP spid="215" grpId="0"/>
      <p:bldP spid="217" grpId="0"/>
      <p:bldP spid="219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021" y="2474269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AWS Developer Tools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5621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98549" y="1475554"/>
            <a:ext cx="15233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Elastic Load </a:t>
            </a:r>
          </a:p>
          <a:p>
            <a:pPr algn="ctr"/>
            <a:r>
              <a:rPr lang="en-US" sz="2100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38245" y="1475175"/>
            <a:ext cx="1720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Classic </a:t>
            </a:r>
          </a:p>
          <a:p>
            <a:pPr algn="ctr"/>
            <a:r>
              <a:rPr lang="en-US" sz="2100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700279" y="1517006"/>
            <a:ext cx="1720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Network </a:t>
            </a:r>
          </a:p>
          <a:p>
            <a:pPr algn="ctr"/>
            <a:r>
              <a:rPr lang="en-US" sz="2100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734416" y="1475175"/>
            <a:ext cx="1720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Application </a:t>
            </a:r>
          </a:p>
          <a:p>
            <a:pPr algn="ctr"/>
            <a:r>
              <a:rPr lang="en-US" sz="2100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69104" y="1509867"/>
            <a:ext cx="1374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Certificate </a:t>
            </a:r>
          </a:p>
          <a:p>
            <a:pPr algn="ctr"/>
            <a:r>
              <a:rPr lang="en-US" sz="2100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612230" y="1606232"/>
            <a:ext cx="11028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45021" y="1509867"/>
            <a:ext cx="15842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Elastic Block </a:t>
            </a:r>
          </a:p>
          <a:p>
            <a:pPr algn="ctr"/>
            <a:r>
              <a:rPr lang="en-US" sz="2100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35576" y="6993114"/>
            <a:ext cx="10042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Fargate</a:t>
            </a:r>
          </a:p>
          <a:p>
            <a:pPr algn="ctr"/>
            <a:r>
              <a:rPr lang="en-US" sz="2100" dirty="0"/>
              <a:t>Profiles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22E2075-452C-FD41-9E2D-E22CAD8189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02979" y="5599755"/>
            <a:ext cx="1371632" cy="13716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23176C-8D27-D94E-9198-05E5395C8583}"/>
              </a:ext>
            </a:extLst>
          </p:cNvPr>
          <p:cNvSpPr txBox="1"/>
          <p:nvPr/>
        </p:nvSpPr>
        <p:spPr>
          <a:xfrm>
            <a:off x="1383937" y="6993113"/>
            <a:ext cx="2009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Elastic Container</a:t>
            </a:r>
          </a:p>
          <a:p>
            <a:pPr algn="ctr"/>
            <a:r>
              <a:rPr lang="en-US" sz="2100" dirty="0"/>
              <a:t>Registry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B749455-5CAF-5A4C-91F9-07F976B7AA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31358" y="5599755"/>
            <a:ext cx="1339428" cy="133942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D72F4B8-747D-5D43-A78B-B3BBA31C0DA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937760" y="5599755"/>
            <a:ext cx="1339428" cy="133942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F415E2C9-E4E8-C448-8022-FCFBF4AF197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544161" y="5599754"/>
            <a:ext cx="1339427" cy="13394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8DA38A-ADB5-5D4E-A484-2B9B3668259F}"/>
              </a:ext>
            </a:extLst>
          </p:cNvPr>
          <p:cNvSpPr txBox="1"/>
          <p:nvPr/>
        </p:nvSpPr>
        <p:spPr>
          <a:xfrm>
            <a:off x="3287450" y="7001017"/>
            <a:ext cx="161614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 err="1"/>
              <a:t>CodeCommit</a:t>
            </a:r>
            <a:endParaRPr lang="en-US" sz="2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070403-5143-6B41-822E-1AE39EDF4067}"/>
              </a:ext>
            </a:extLst>
          </p:cNvPr>
          <p:cNvSpPr txBox="1"/>
          <p:nvPr/>
        </p:nvSpPr>
        <p:spPr>
          <a:xfrm>
            <a:off x="4875438" y="7001017"/>
            <a:ext cx="13003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 err="1"/>
              <a:t>CodeBuild</a:t>
            </a:r>
            <a:endParaRPr lang="en-US" sz="2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CB72DE-519B-6E42-A7F6-A5FD9A819EB8}"/>
              </a:ext>
            </a:extLst>
          </p:cNvPr>
          <p:cNvSpPr txBox="1"/>
          <p:nvPr/>
        </p:nvSpPr>
        <p:spPr>
          <a:xfrm>
            <a:off x="6648531" y="6979305"/>
            <a:ext cx="1063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Code</a:t>
            </a:r>
          </a:p>
          <a:p>
            <a:pPr algn="ctr"/>
            <a:r>
              <a:rPr lang="en-US" sz="2100" dirty="0"/>
              <a:t>Pipeline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3AA4CCB3-055D-BF49-9773-CC9485682ED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172540" y="5599754"/>
            <a:ext cx="1339426" cy="1339426"/>
          </a:xfrm>
          <a:prstGeom prst="rect">
            <a:avLst/>
          </a:prstGeom>
        </p:spPr>
      </p:pic>
      <p:pic>
        <p:nvPicPr>
          <p:cNvPr id="35" name="Graphic 33">
            <a:extLst>
              <a:ext uri="{FF2B5EF4-FFF2-40B4-BE49-F238E27FC236}">
                <a16:creationId xmlns:a16="http://schemas.microsoft.com/office/drawing/2014/main" id="{2066CFBF-6C8D-ED46-AC3E-3BC5138E0C3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746738" y="5599754"/>
            <a:ext cx="1339426" cy="13394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18BAD65-EF3A-D043-9FC9-8C9A16A8A6AA}"/>
              </a:ext>
            </a:extLst>
          </p:cNvPr>
          <p:cNvSpPr txBox="1"/>
          <p:nvPr/>
        </p:nvSpPr>
        <p:spPr>
          <a:xfrm>
            <a:off x="8339861" y="7001017"/>
            <a:ext cx="8812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Cloud</a:t>
            </a:r>
          </a:p>
          <a:p>
            <a:pPr algn="ctr"/>
            <a:r>
              <a:rPr lang="en-US" sz="2100" dirty="0"/>
              <a:t>Watch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5F7141-5A7C-714E-BD53-4E7EB4AEAC33}"/>
              </a:ext>
            </a:extLst>
          </p:cNvPr>
          <p:cNvSpPr txBox="1"/>
          <p:nvPr/>
        </p:nvSpPr>
        <p:spPr>
          <a:xfrm>
            <a:off x="9277188" y="6993113"/>
            <a:ext cx="2270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Simple Notification</a:t>
            </a:r>
          </a:p>
          <a:p>
            <a:pPr algn="ctr"/>
            <a:r>
              <a:rPr lang="en-US" sz="2100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3595390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D7DE54-58AA-644F-945D-6FE7E87CF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67A1-5A82-5549-82B5-2AFC2D8D9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664FA-5C18-2246-A8BC-9105F554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9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B4A212-0304-B848-90A4-C2D9AA7D3949}"/>
              </a:ext>
            </a:extLst>
          </p:cNvPr>
          <p:cNvSpPr txBox="1"/>
          <p:nvPr/>
        </p:nvSpPr>
        <p:spPr>
          <a:xfrm>
            <a:off x="1916494" y="379431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8864A27-B5F4-744C-9A25-8D7148FC3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46" y="3121864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FDF3237-F59E-014B-A5F0-5417B7F83E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47967" y="1208977"/>
            <a:ext cx="711200" cy="71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10AC8B-64BD-5444-B1D0-D8499D7CDE26}"/>
              </a:ext>
            </a:extLst>
          </p:cNvPr>
          <p:cNvSpPr txBox="1"/>
          <p:nvPr/>
        </p:nvSpPr>
        <p:spPr>
          <a:xfrm>
            <a:off x="61315" y="61204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CodeCommit</a:t>
            </a:r>
            <a:endParaRPr lang="en-US" sz="14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EE45EA-F912-7A47-84F2-F790CDCFF0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6667" y="5363644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F585BC-A0EC-974B-A902-E9B18E4EFB36}"/>
              </a:ext>
            </a:extLst>
          </p:cNvPr>
          <p:cNvSpPr txBox="1"/>
          <p:nvPr/>
        </p:nvSpPr>
        <p:spPr>
          <a:xfrm>
            <a:off x="2162698" y="602496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CodePipeline</a:t>
            </a:r>
            <a:endParaRPr lang="en-US" sz="140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9210A60-5458-CE4B-B84C-32E315A376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58050" y="527496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F96520-B570-4D46-96BC-092D2B4509EB}"/>
              </a:ext>
            </a:extLst>
          </p:cNvPr>
          <p:cNvSpPr txBox="1"/>
          <p:nvPr/>
        </p:nvSpPr>
        <p:spPr>
          <a:xfrm>
            <a:off x="4483141" y="581263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CodeBuild</a:t>
            </a:r>
            <a:endParaRPr lang="en-US" sz="1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C6F6107-247D-C748-B4B9-B8ABA3B1C8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78493" y="5055867"/>
            <a:ext cx="711200" cy="711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EACCD5-298F-1146-861E-2A451386BA46}"/>
              </a:ext>
            </a:extLst>
          </p:cNvPr>
          <p:cNvSpPr txBox="1"/>
          <p:nvPr/>
        </p:nvSpPr>
        <p:spPr>
          <a:xfrm>
            <a:off x="4869221" y="37746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CloudWatch</a:t>
            </a:r>
          </a:p>
        </p:txBody>
      </p:sp>
      <p:pic>
        <p:nvPicPr>
          <p:cNvPr id="25" name="Graphic 33">
            <a:extLst>
              <a:ext uri="{FF2B5EF4-FFF2-40B4-BE49-F238E27FC236}">
                <a16:creationId xmlns:a16="http://schemas.microsoft.com/office/drawing/2014/main" id="{F8D01EA1-A770-334C-B3ED-FD572B492E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4093" y="3033304"/>
            <a:ext cx="711200" cy="711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A8C73A-19F7-4543-BC4B-5CCEE07CF29C}"/>
              </a:ext>
            </a:extLst>
          </p:cNvPr>
          <p:cNvSpPr txBox="1"/>
          <p:nvPr/>
        </p:nvSpPr>
        <p:spPr>
          <a:xfrm>
            <a:off x="7016218" y="3789232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 Service</a:t>
            </a:r>
          </a:p>
        </p:txBody>
      </p:sp>
      <p:pic>
        <p:nvPicPr>
          <p:cNvPr id="27" name="Graphic 33">
            <a:extLst>
              <a:ext uri="{FF2B5EF4-FFF2-40B4-BE49-F238E27FC236}">
                <a16:creationId xmlns:a16="http://schemas.microsoft.com/office/drawing/2014/main" id="{5986C9F1-B976-DB46-A71F-6759A34B77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75745" y="309426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77559" y="6413907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438632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548899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6437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39034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855770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7595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50692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34087" y="393601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>
            <a:off x="8851877" y="2810820"/>
            <a:ext cx="21241" cy="1125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  <a:stCxn id="144" idx="2"/>
            <a:endCxn id="89" idx="0"/>
          </p:cNvCxnSpPr>
          <p:nvPr/>
        </p:nvCxnSpPr>
        <p:spPr>
          <a:xfrm>
            <a:off x="8873118" y="4251668"/>
            <a:ext cx="533" cy="18696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646037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761812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5071594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32546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0"/>
      <p:bldP spid="122" grpId="0" animBg="1"/>
      <p:bldP spid="123" grpId="0"/>
      <p:bldP spid="127" grpId="0" animBg="1"/>
      <p:bldP spid="188" grpId="0" animBg="1"/>
      <p:bldP spid="19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7426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7924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909747"/>
            <a:ext cx="14168061" cy="66417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62" y="9097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7763139" y="909747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cxnSpLocks/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9057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9111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9057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9118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06293" y="2504087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3223562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8535" y="5116531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52486" y="5224208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27304" y="524251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53624" y="5358293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61714" y="5676858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11733" y="522420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8053" y="5339983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46143" y="5658548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7068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8145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8328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9486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42672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8145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9303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42488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32846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54499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5841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60545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5251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6409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9595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55068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6226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9412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290691" y="4986667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9772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D1FFC84-5199-8B4F-846C-1B7CDE7702DA}"/>
              </a:ext>
            </a:extLst>
          </p:cNvPr>
          <p:cNvSpPr/>
          <p:nvPr/>
        </p:nvSpPr>
        <p:spPr>
          <a:xfrm>
            <a:off x="2447286" y="3355407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Ingress Service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BCEEECC-8C09-4F4F-ABA7-EDED88E39998}"/>
              </a:ext>
            </a:extLst>
          </p:cNvPr>
          <p:cNvSpPr/>
          <p:nvPr/>
        </p:nvSpPr>
        <p:spPr>
          <a:xfrm>
            <a:off x="5347429" y="394863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/app2/*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BAA2BBE-3714-9C42-8035-87A571319A3D}"/>
              </a:ext>
            </a:extLst>
          </p:cNvPr>
          <p:cNvSpPr/>
          <p:nvPr/>
        </p:nvSpPr>
        <p:spPr>
          <a:xfrm>
            <a:off x="5347429" y="362835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/ums/*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0AB1458-BB6C-6D49-BB8F-225629ACA522}"/>
              </a:ext>
            </a:extLst>
          </p:cNvPr>
          <p:cNvSpPr/>
          <p:nvPr/>
        </p:nvSpPr>
        <p:spPr>
          <a:xfrm>
            <a:off x="3382870" y="394024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/app1/*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B5215-EEE4-6C43-BAD9-4C1F983716DB}"/>
              </a:ext>
            </a:extLst>
          </p:cNvPr>
          <p:cNvCxnSpPr>
            <a:stCxn id="184" idx="2"/>
            <a:endCxn id="187" idx="1"/>
          </p:cNvCxnSpPr>
          <p:nvPr/>
        </p:nvCxnSpPr>
        <p:spPr>
          <a:xfrm>
            <a:off x="4011726" y="3590053"/>
            <a:ext cx="1335703" cy="1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54EC2D-DC27-2248-AC62-9CFEFD8BF6EB}"/>
              </a:ext>
            </a:extLst>
          </p:cNvPr>
          <p:cNvCxnSpPr>
            <a:cxnSpLocks/>
            <a:stCxn id="184" idx="2"/>
            <a:endCxn id="186" idx="1"/>
          </p:cNvCxnSpPr>
          <p:nvPr/>
        </p:nvCxnSpPr>
        <p:spPr>
          <a:xfrm>
            <a:off x="4011726" y="3590053"/>
            <a:ext cx="1335703" cy="48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A9960E-4F48-C040-9810-8BA45D91FCF9}"/>
              </a:ext>
            </a:extLst>
          </p:cNvPr>
          <p:cNvCxnSpPr>
            <a:cxnSpLocks/>
            <a:stCxn id="184" idx="2"/>
            <a:endCxn id="188" idx="0"/>
          </p:cNvCxnSpPr>
          <p:nvPr/>
        </p:nvCxnSpPr>
        <p:spPr>
          <a:xfrm flipH="1">
            <a:off x="3875639" y="3590053"/>
            <a:ext cx="136087" cy="35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8213" y="-88978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12154397" y="170870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986254" y="985034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343552" y="1698120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89813" y="1045958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2659210" y="152779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D2C69A-B765-5D49-A963-388AD7417D71}"/>
              </a:ext>
            </a:extLst>
          </p:cNvPr>
          <p:cNvCxnSpPr>
            <a:stCxn id="191" idx="2"/>
            <a:endCxn id="195" idx="0"/>
          </p:cNvCxnSpPr>
          <p:nvPr/>
        </p:nvCxnSpPr>
        <p:spPr>
          <a:xfrm>
            <a:off x="2045413" y="825422"/>
            <a:ext cx="0" cy="2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3EA5E41-2AE8-1B41-9A07-6248038B3006}"/>
              </a:ext>
            </a:extLst>
          </p:cNvPr>
          <p:cNvCxnSpPr>
            <a:stCxn id="195" idx="2"/>
            <a:endCxn id="184" idx="0"/>
          </p:cNvCxnSpPr>
          <p:nvPr/>
        </p:nvCxnSpPr>
        <p:spPr>
          <a:xfrm>
            <a:off x="2045413" y="1757158"/>
            <a:ext cx="1966313" cy="159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31BBFA1-73C9-3749-B6A2-FFDC9A9C9328}"/>
              </a:ext>
            </a:extLst>
          </p:cNvPr>
          <p:cNvCxnSpPr>
            <a:stCxn id="188" idx="2"/>
            <a:endCxn id="9" idx="2"/>
          </p:cNvCxnSpPr>
          <p:nvPr/>
        </p:nvCxnSpPr>
        <p:spPr>
          <a:xfrm flipH="1">
            <a:off x="3855131" y="4201404"/>
            <a:ext cx="20508" cy="101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549747-755D-2544-AA6E-D4BE7A74903D}"/>
              </a:ext>
            </a:extLst>
          </p:cNvPr>
          <p:cNvCxnSpPr>
            <a:stCxn id="9" idx="2"/>
            <a:endCxn id="144" idx="0"/>
          </p:cNvCxnSpPr>
          <p:nvPr/>
        </p:nvCxnSpPr>
        <p:spPr>
          <a:xfrm flipH="1">
            <a:off x="2101243" y="5221313"/>
            <a:ext cx="1753888" cy="30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305308D-EF3B-6B4A-A151-3A402C1DF41D}"/>
              </a:ext>
            </a:extLst>
          </p:cNvPr>
          <p:cNvCxnSpPr>
            <a:stCxn id="9" idx="2"/>
            <a:endCxn id="154" idx="0"/>
          </p:cNvCxnSpPr>
          <p:nvPr/>
        </p:nvCxnSpPr>
        <p:spPr>
          <a:xfrm>
            <a:off x="3855131" y="5221313"/>
            <a:ext cx="1930541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7B120F0-E722-6245-A806-4443771491A0}"/>
              </a:ext>
            </a:extLst>
          </p:cNvPr>
          <p:cNvCxnSpPr>
            <a:stCxn id="187" idx="3"/>
            <a:endCxn id="100" idx="1"/>
          </p:cNvCxnSpPr>
          <p:nvPr/>
        </p:nvCxnSpPr>
        <p:spPr>
          <a:xfrm>
            <a:off x="6332967" y="3758935"/>
            <a:ext cx="2413308" cy="3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04D95B9-1DE9-6940-94DD-E64D8BFE97EA}"/>
              </a:ext>
            </a:extLst>
          </p:cNvPr>
          <p:cNvCxnSpPr>
            <a:stCxn id="187" idx="3"/>
            <a:endCxn id="108" idx="1"/>
          </p:cNvCxnSpPr>
          <p:nvPr/>
        </p:nvCxnSpPr>
        <p:spPr>
          <a:xfrm>
            <a:off x="6332967" y="3758935"/>
            <a:ext cx="5971417" cy="3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EEB3AD7-27FE-454C-8577-170937170516}"/>
              </a:ext>
            </a:extLst>
          </p:cNvPr>
          <p:cNvCxnSpPr>
            <a:stCxn id="186" idx="3"/>
            <a:endCxn id="86" idx="1"/>
          </p:cNvCxnSpPr>
          <p:nvPr/>
        </p:nvCxnSpPr>
        <p:spPr>
          <a:xfrm>
            <a:off x="6332967" y="4079215"/>
            <a:ext cx="5978766" cy="14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312E9FC-B3E5-7444-9AC0-15048ADA1C93}"/>
              </a:ext>
            </a:extLst>
          </p:cNvPr>
          <p:cNvCxnSpPr>
            <a:endCxn id="76" idx="1"/>
          </p:cNvCxnSpPr>
          <p:nvPr/>
        </p:nvCxnSpPr>
        <p:spPr>
          <a:xfrm>
            <a:off x="6346413" y="4078343"/>
            <a:ext cx="2280891" cy="149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2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9723" y="-107397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52522" y="16617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14385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EBB8A69-48F9-DA4B-BA16-CA9388CE5A23}"/>
              </a:ext>
            </a:extLst>
          </p:cNvPr>
          <p:cNvSpPr/>
          <p:nvPr/>
        </p:nvSpPr>
        <p:spPr>
          <a:xfrm>
            <a:off x="5050326" y="3363956"/>
            <a:ext cx="1438562" cy="3002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Ingress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4CF1BB-77C9-6C45-B016-73A5E3599752}"/>
              </a:ext>
            </a:extLst>
          </p:cNvPr>
          <p:cNvSpPr/>
          <p:nvPr/>
        </p:nvSpPr>
        <p:spPr>
          <a:xfrm>
            <a:off x="5067328" y="2898566"/>
            <a:ext cx="1438562" cy="300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385" y="-83085"/>
            <a:ext cx="914400" cy="914400"/>
          </a:xfrm>
          <a:prstGeom prst="rect">
            <a:avLst/>
          </a:prstGeom>
        </p:spPr>
      </p:pic>
      <p:pic>
        <p:nvPicPr>
          <p:cNvPr id="231" name="Graphic 230" descr="User">
            <a:extLst>
              <a:ext uri="{FF2B5EF4-FFF2-40B4-BE49-F238E27FC236}">
                <a16:creationId xmlns:a16="http://schemas.microsoft.com/office/drawing/2014/main" id="{7309BC6C-2066-C544-83A4-1316A15D96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28471" y="-83085"/>
            <a:ext cx="914400" cy="9144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5996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stCxn id="221" idx="3"/>
            <a:endCxn id="95" idx="2"/>
          </p:cNvCxnSpPr>
          <p:nvPr/>
        </p:nvCxnSpPr>
        <p:spPr>
          <a:xfrm>
            <a:off x="6488888" y="3514083"/>
            <a:ext cx="6243668" cy="2217245"/>
          </a:xfrm>
          <a:prstGeom prst="bentConnector4">
            <a:avLst>
              <a:gd name="adj1" fmla="val 12620"/>
              <a:gd name="adj2" fmla="val 11309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stCxn id="221" idx="3"/>
            <a:endCxn id="76" idx="1"/>
          </p:cNvCxnSpPr>
          <p:nvPr/>
        </p:nvCxnSpPr>
        <p:spPr>
          <a:xfrm>
            <a:off x="6488888" y="3514083"/>
            <a:ext cx="2131067" cy="1852054"/>
          </a:xfrm>
          <a:prstGeom prst="bentConnector3">
            <a:avLst>
              <a:gd name="adj1" fmla="val 3698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  <a:stCxn id="223" idx="3"/>
            <a:endCxn id="117" idx="2"/>
          </p:cNvCxnSpPr>
          <p:nvPr/>
        </p:nvCxnSpPr>
        <p:spPr>
          <a:xfrm>
            <a:off x="6505890" y="3048693"/>
            <a:ext cx="6213041" cy="963497"/>
          </a:xfrm>
          <a:prstGeom prst="bentConnector4">
            <a:avLst>
              <a:gd name="adj1" fmla="val 15191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stCxn id="223" idx="3"/>
            <a:endCxn id="98" idx="1"/>
          </p:cNvCxnSpPr>
          <p:nvPr/>
        </p:nvCxnSpPr>
        <p:spPr>
          <a:xfrm>
            <a:off x="6505890" y="3048693"/>
            <a:ext cx="2114065" cy="598306"/>
          </a:xfrm>
          <a:prstGeom prst="bentConnector3">
            <a:avLst>
              <a:gd name="adj1" fmla="val 4465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FEA7C3C4-366C-B749-8321-E1E232357F28}"/>
              </a:ext>
            </a:extLst>
          </p:cNvPr>
          <p:cNvCxnSpPr>
            <a:stCxn id="220" idx="3"/>
            <a:endCxn id="9" idx="0"/>
          </p:cNvCxnSpPr>
          <p:nvPr/>
        </p:nvCxnSpPr>
        <p:spPr>
          <a:xfrm>
            <a:off x="2887627" y="3048694"/>
            <a:ext cx="979739" cy="155788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stCxn id="191" idx="2"/>
            <a:endCxn id="220" idx="0"/>
          </p:cNvCxnSpPr>
          <p:nvPr/>
        </p:nvCxnSpPr>
        <p:spPr>
          <a:xfrm>
            <a:off x="2166923" y="807003"/>
            <a:ext cx="1423" cy="2091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CBBD462-9F08-F34C-B87D-7BF40B05D6B9}"/>
              </a:ext>
            </a:extLst>
          </p:cNvPr>
          <p:cNvCxnSpPr>
            <a:stCxn id="230" idx="2"/>
            <a:endCxn id="221" idx="1"/>
          </p:cNvCxnSpPr>
          <p:nvPr/>
        </p:nvCxnSpPr>
        <p:spPr>
          <a:xfrm rot="16200000" flipH="1">
            <a:off x="3160571" y="1624328"/>
            <a:ext cx="2682768" cy="1096741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D98AC7B-FE65-AF4E-9338-AF2D4EB5EEE0}"/>
              </a:ext>
            </a:extLst>
          </p:cNvPr>
          <p:cNvCxnSpPr>
            <a:stCxn id="231" idx="2"/>
            <a:endCxn id="223" idx="0"/>
          </p:cNvCxnSpPr>
          <p:nvPr/>
        </p:nvCxnSpPr>
        <p:spPr>
          <a:xfrm>
            <a:off x="5785671" y="831315"/>
            <a:ext cx="938" cy="20672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C863BA07-39B2-0C4E-B45A-486788D3CF5D}"/>
              </a:ext>
            </a:extLst>
          </p:cNvPr>
          <p:cNvSpPr txBox="1"/>
          <p:nvPr/>
        </p:nvSpPr>
        <p:spPr>
          <a:xfrm>
            <a:off x="645829" y="1232858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app1.kubeoncloud.com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771028" y="1241950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app2.kubeoncloud.com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C44C5CE-BC20-5645-A2EE-292D6393FFA2}"/>
              </a:ext>
            </a:extLst>
          </p:cNvPr>
          <p:cNvSpPr txBox="1"/>
          <p:nvPr/>
        </p:nvSpPr>
        <p:spPr>
          <a:xfrm>
            <a:off x="5008837" y="1247697"/>
            <a:ext cx="207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ums.kubeoncloud.com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25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75387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7005" y="335358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491887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725" y="127450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725" y="2880471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725" y="4467313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64547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8290791-4CE8-5546-A845-D524E1B47D9A}"/>
              </a:ext>
            </a:extLst>
          </p:cNvPr>
          <p:cNvSpPr/>
          <p:nvPr/>
        </p:nvSpPr>
        <p:spPr>
          <a:xfrm>
            <a:off x="9109611" y="598696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430910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80119" y="27059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397852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5251105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2A5D12E-56BF-F442-8AC8-C610E28D0DEC}"/>
              </a:ext>
            </a:extLst>
          </p:cNvPr>
          <p:cNvSpPr/>
          <p:nvPr/>
        </p:nvSpPr>
        <p:spPr>
          <a:xfrm>
            <a:off x="4180119" y="6523687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Master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HELM3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Kubernetes | DevOps, Microservices on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17964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3A8102-8904-5B4B-80FE-4E8D6B86C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0EF3-F022-3D44-9B4B-6AF4EA6C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https://kubernetes-sigs.github.io/aws-alb-ingress-controller/guide/controller/how-it-works/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F25552-810C-3C41-98B2-79B55E6F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Ingress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2FC8C-BA19-9443-947E-105591CC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90" y="3101941"/>
            <a:ext cx="6180991" cy="40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85D59-44D0-5D4C-9EA0-CAB18F31F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FD39-86CF-974E-B332-05EE7930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https://kubernetes-sigs.github.io/aws-alb-ingress-controller/guide/ingress/annotation/#target-type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Instane</a:t>
            </a:r>
            <a:endParaRPr lang="en-US" dirty="0"/>
          </a:p>
          <a:p>
            <a:r>
              <a:rPr lang="en-US" dirty="0"/>
              <a:t>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6052D-C7F6-E349-92F3-9E6FE2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Ingress – Target Types</a:t>
            </a:r>
          </a:p>
        </p:txBody>
      </p:sp>
    </p:spTree>
    <p:extLst>
      <p:ext uri="{BB962C8B-B14F-4D97-AF65-F5344CB8AC3E}">
        <p14:creationId xmlns:p14="http://schemas.microsoft.com/office/powerpoint/2010/main" val="372451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Context Path based Routing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166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Context path based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http://ALB-DNS-URL/</a:t>
            </a:r>
            <a:r>
              <a:rPr lang="en-US" sz="1600" dirty="0" err="1">
                <a:solidFill>
                  <a:srgbClr val="00B050"/>
                </a:solidFill>
              </a:rPr>
              <a:t>usermgmt</a:t>
            </a:r>
            <a:r>
              <a:rPr lang="en-US" sz="1600" dirty="0">
                <a:solidFill>
                  <a:srgbClr val="00B05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A5B52-44D7-A24E-9A46-FEF9126629B3}"/>
              </a:ext>
            </a:extLst>
          </p:cNvPr>
          <p:cNvSpPr txBox="1"/>
          <p:nvPr/>
        </p:nvSpPr>
        <p:spPr>
          <a:xfrm>
            <a:off x="192270" y="188015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http://ALB-DNS-URL/app1/</a:t>
            </a:r>
            <a:r>
              <a:rPr lang="en-US" sz="1600" dirty="0" err="1">
                <a:solidFill>
                  <a:srgbClr val="00B0F0"/>
                </a:solidFill>
              </a:rPr>
              <a:t>index.html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4ED72B-A1BA-0547-BB2A-0B2E4F35151A}"/>
              </a:ext>
            </a:extLst>
          </p:cNvPr>
          <p:cNvSpPr txBox="1"/>
          <p:nvPr/>
        </p:nvSpPr>
        <p:spPr>
          <a:xfrm>
            <a:off x="191762" y="2165538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http://ALB-DNS-URL/app2/</a:t>
            </a:r>
            <a:r>
              <a:rPr lang="en-US" sz="1600" dirty="0" err="1">
                <a:solidFill>
                  <a:srgbClr val="FFC000"/>
                </a:solidFill>
              </a:rPr>
              <a:t>index.html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244" grpId="0"/>
      <p:bldP spid="85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30" grpId="0" animBg="1"/>
      <p:bldP spid="131" grpId="0" animBg="1"/>
      <p:bldP spid="132" grpId="0" animBg="1"/>
      <p:bldP spid="133" grpId="0"/>
      <p:bldP spid="134" grpId="0"/>
      <p:bldP spid="143" grpId="0"/>
      <p:bldP spid="144" grpId="0" animBg="1"/>
      <p:bldP spid="145" grpId="0" animBg="1"/>
      <p:bldP spid="159" grpId="0"/>
      <p:bldP spid="16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14820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2" grpId="0" animBg="1"/>
      <p:bldP spid="163" grpId="0"/>
      <p:bldP spid="165" grpId="0"/>
      <p:bldP spid="16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 Redirect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774136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 Redirect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704490" y="1612643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  </a:t>
            </a:r>
            <a:r>
              <a:rPr lang="en-US" sz="1200" b="1" dirty="0">
                <a:solidFill>
                  <a:srgbClr val="C0000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3354" y="2293504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815209" y="170156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</p:spTree>
    <p:extLst>
      <p:ext uri="{BB962C8B-B14F-4D97-AF65-F5344CB8AC3E}">
        <p14:creationId xmlns:p14="http://schemas.microsoft.com/office/powerpoint/2010/main" val="3657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7" grpId="0"/>
      <p:bldP spid="12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47706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567652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86239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083019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80385" y="58072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AWS EKS </a:t>
            </a:r>
          </a:p>
          <a:p>
            <a:r>
              <a:rPr lang="en-US" sz="2200" b="1" dirty="0"/>
              <a:t>Network Design</a:t>
            </a:r>
          </a:p>
          <a:p>
            <a:r>
              <a:rPr lang="en-US" sz="2200" b="1" dirty="0"/>
              <a:t>With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Load Balancer &amp; Route53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14704" y="1617728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HTTP  </a:t>
            </a:r>
            <a:r>
              <a:rPr lang="en-US" sz="1200" b="1" dirty="0">
                <a:solidFill>
                  <a:srgbClr val="0070C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2146" y="2716947"/>
            <a:ext cx="3450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https://dnstest1.kubeoncloud.com/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https://dnstest2.kubeoncloud.com/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36664" y="2217799"/>
            <a:ext cx="18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dnstest1.kubeoncloud.com</a:t>
            </a:r>
          </a:p>
          <a:p>
            <a:r>
              <a:rPr lang="en-US" sz="1200" dirty="0">
                <a:solidFill>
                  <a:srgbClr val="C00000"/>
                </a:solidFill>
              </a:rPr>
              <a:t>dnstest2.kubeoncloud.com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23" grpId="0"/>
      <p:bldP spid="12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9050161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194AE9-D102-A648-BDC4-D26218D2C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5554-A769-884A-8C5A-89B2736B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C5205-19E0-B54E-BABA-BCC9ECB0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Fargate?</a:t>
            </a:r>
          </a:p>
        </p:txBody>
      </p:sp>
    </p:spTree>
    <p:extLst>
      <p:ext uri="{BB962C8B-B14F-4D97-AF65-F5344CB8AC3E}">
        <p14:creationId xmlns:p14="http://schemas.microsoft.com/office/powerpoint/2010/main" val="23791394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1FF96-D173-674A-825E-5892E4186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B491DF-93A8-C545-B5CC-5A4CA988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66840"/>
            <a:ext cx="12618720" cy="1188851"/>
          </a:xfrm>
        </p:spPr>
        <p:txBody>
          <a:bodyPr/>
          <a:lstStyle/>
          <a:p>
            <a:r>
              <a:rPr lang="en-US" dirty="0"/>
              <a:t>EKS Deployment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B6DD4-2B09-1C44-8948-CBBBE465A5A0}"/>
              </a:ext>
            </a:extLst>
          </p:cNvPr>
          <p:cNvSpPr/>
          <p:nvPr/>
        </p:nvSpPr>
        <p:spPr>
          <a:xfrm>
            <a:off x="143838" y="4396944"/>
            <a:ext cx="3459398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Deployment Options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D8110-8DF4-8246-9545-F091D5D7DB14}"/>
              </a:ext>
            </a:extLst>
          </p:cNvPr>
          <p:cNvSpPr/>
          <p:nvPr/>
        </p:nvSpPr>
        <p:spPr>
          <a:xfrm>
            <a:off x="5699592" y="2093963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EC2 Node Groups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6FB49-538A-2D45-9B8B-A9358FC90FF9}"/>
              </a:ext>
            </a:extLst>
          </p:cNvPr>
          <p:cNvSpPr/>
          <p:nvPr/>
        </p:nvSpPr>
        <p:spPr>
          <a:xfrm>
            <a:off x="5699592" y="4396944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157A3-321F-464B-B402-8F1BEC2B3447}"/>
              </a:ext>
            </a:extLst>
          </p:cNvPr>
          <p:cNvSpPr/>
          <p:nvPr/>
        </p:nvSpPr>
        <p:spPr>
          <a:xfrm>
            <a:off x="5699592" y="6642235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Fargate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3E442-2B0C-D04E-B24F-8B17A00434BC}"/>
              </a:ext>
            </a:extLst>
          </p:cNvPr>
          <p:cNvSpPr/>
          <p:nvPr/>
        </p:nvSpPr>
        <p:spPr>
          <a:xfrm>
            <a:off x="11063558" y="1491535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EC2 Nodes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4553E-2671-3A40-9AE3-C38CFDF5A071}"/>
              </a:ext>
            </a:extLst>
          </p:cNvPr>
          <p:cNvSpPr/>
          <p:nvPr/>
        </p:nvSpPr>
        <p:spPr>
          <a:xfrm>
            <a:off x="11063558" y="2506033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4E9C7F-F36C-FB4F-8C79-22D915DE1E2E}"/>
              </a:ext>
            </a:extLst>
          </p:cNvPr>
          <p:cNvSpPr/>
          <p:nvPr/>
        </p:nvSpPr>
        <p:spPr>
          <a:xfrm>
            <a:off x="11063558" y="3522251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Nodes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5B903-4947-F449-BE28-F0FC29851503}"/>
              </a:ext>
            </a:extLst>
          </p:cNvPr>
          <p:cNvSpPr/>
          <p:nvPr/>
        </p:nvSpPr>
        <p:spPr>
          <a:xfrm>
            <a:off x="11063558" y="4381280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10B808-42AF-8A42-BD4B-8294709B94EB}"/>
              </a:ext>
            </a:extLst>
          </p:cNvPr>
          <p:cNvSpPr/>
          <p:nvPr/>
        </p:nvSpPr>
        <p:spPr>
          <a:xfrm>
            <a:off x="11063558" y="5240309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4868A-B6CD-E141-BC92-265A6E229872}"/>
              </a:ext>
            </a:extLst>
          </p:cNvPr>
          <p:cNvSpPr/>
          <p:nvPr/>
        </p:nvSpPr>
        <p:spPr>
          <a:xfrm>
            <a:off x="11063558" y="6642235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5F9E2F-EDAF-7546-8F1B-5B4B5A107E3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603236" y="2366228"/>
            <a:ext cx="2096356" cy="23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DFB311-B7EA-C14D-8EFE-791237F4702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603236" y="4669209"/>
            <a:ext cx="2096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C53A3-8312-2B49-A441-8775CA4ED3A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603236" y="4669209"/>
            <a:ext cx="2096356" cy="224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BCA981-8943-744D-8972-48DC201316A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8670536" y="1763800"/>
            <a:ext cx="2393022" cy="60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D7AE97-93A0-D148-AFF1-2BDAD5E01568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8670536" y="2366228"/>
            <a:ext cx="2393022" cy="4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2031F6-5D43-7B4C-929E-C473790ABA3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8670536" y="3794516"/>
            <a:ext cx="2393022" cy="87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3AA014-0B12-0144-ADBD-535C223ACDC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8670536" y="4653545"/>
            <a:ext cx="2393022" cy="1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7341AD-881B-C94C-81D1-F522946D50D9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8670536" y="4669209"/>
            <a:ext cx="2393022" cy="843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240333-B9CF-D444-B317-8EFB312B1888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8670536" y="6914500"/>
            <a:ext cx="2393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165947</TotalTime>
  <Words>8746</Words>
  <Application>Microsoft Macintosh PowerPoint</Application>
  <PresentationFormat>Custom</PresentationFormat>
  <Paragraphs>2678</Paragraphs>
  <Slides>150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size="156" baseType="lpstr">
      <vt:lpstr>Aharoni</vt:lpstr>
      <vt:lpstr>Algerian</vt:lpstr>
      <vt:lpstr>Arial</vt:lpstr>
      <vt:lpstr>Calibri</vt:lpstr>
      <vt:lpstr>Calibri Light</vt:lpstr>
      <vt:lpstr>Office Theme</vt:lpstr>
      <vt:lpstr>AWS EKS Kubernetes - Masterclass | DevOps, Microservices</vt:lpstr>
      <vt:lpstr>PowerPoint Presentation</vt:lpstr>
      <vt:lpstr>PowerPoint Presentation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Ingress Works?</vt:lpstr>
      <vt:lpstr>PowerPoint Presentation</vt:lpstr>
      <vt:lpstr>ALB Ingress – Target Types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Fargate?</vt:lpstr>
      <vt:lpstr>EKS Deployment Options</vt:lpstr>
      <vt:lpstr>EKS Deployment Options – EC2 Node Groups  </vt:lpstr>
      <vt:lpstr>EKS Deployment Options – Only Fargate</vt:lpstr>
      <vt:lpstr>EKS Deployment Options – Only Fargate</vt:lpstr>
      <vt:lpstr>EKS Deployment Options - Mixed</vt:lpstr>
      <vt:lpstr>EKS Deployment Options - Mixed</vt:lpstr>
      <vt:lpstr>ALB Target Type : Instance vs IP</vt:lpstr>
      <vt:lpstr>How can we use Fargate for AWS EKS?</vt:lpstr>
      <vt:lpstr>Fargate vs Manged vs Unmanaged Nodes</vt:lpstr>
      <vt:lpstr>EKS Fargate Profiles</vt:lpstr>
      <vt:lpstr>EKS Fargate Profiles</vt:lpstr>
      <vt:lpstr>EKS Fargate Profiles</vt:lpstr>
      <vt:lpstr>PowerPoint Presentation</vt:lpstr>
      <vt:lpstr>EKS Deployment Options - Mixed</vt:lpstr>
      <vt:lpstr>EKS Deployment Options - Mixed</vt:lpstr>
      <vt:lpstr>PowerPoint Presentation</vt:lpstr>
      <vt:lpstr>PowerPoint Presentation</vt:lpstr>
      <vt:lpstr>EKS Deployment Options – Mixed Mode - 3 Apps</vt:lpstr>
      <vt:lpstr>EKS Deployment – Mixed – Ingress with Cross Namespaces</vt:lpstr>
      <vt:lpstr>PowerPoint Presentation</vt:lpstr>
      <vt:lpstr>Elastic Container Registry - ECR</vt:lpstr>
      <vt:lpstr>Elastic Container Registry - ECR</vt:lpstr>
      <vt:lpstr>How ECR Works?</vt:lpstr>
      <vt:lpstr>EKS &amp; ECR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EKS Deployment Options - Mixed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762</cp:revision>
  <dcterms:created xsi:type="dcterms:W3CDTF">2019-11-12T03:20:49Z</dcterms:created>
  <dcterms:modified xsi:type="dcterms:W3CDTF">2020-07-10T06:49:26Z</dcterms:modified>
</cp:coreProperties>
</file>