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7"/>
  </p:notesMasterIdLst>
  <p:sldIdLst>
    <p:sldId id="256" r:id="rId5"/>
    <p:sldId id="1041" r:id="rId6"/>
    <p:sldId id="1052" r:id="rId7"/>
    <p:sldId id="1043" r:id="rId8"/>
    <p:sldId id="1042" r:id="rId9"/>
    <p:sldId id="1051" r:id="rId10"/>
    <p:sldId id="1048" r:id="rId11"/>
    <p:sldId id="1045" r:id="rId12"/>
    <p:sldId id="1050" r:id="rId13"/>
    <p:sldId id="1054" r:id="rId14"/>
    <p:sldId id="1053" r:id="rId15"/>
    <p:sldId id="1047" r:id="rId16"/>
    <p:sldId id="995" r:id="rId17"/>
    <p:sldId id="1002" r:id="rId18"/>
    <p:sldId id="997" r:id="rId19"/>
    <p:sldId id="1055" r:id="rId20"/>
    <p:sldId id="993" r:id="rId21"/>
    <p:sldId id="998" r:id="rId22"/>
    <p:sldId id="1000" r:id="rId23"/>
    <p:sldId id="1001" r:id="rId24"/>
    <p:sldId id="996" r:id="rId25"/>
    <p:sldId id="1006" r:id="rId26"/>
    <p:sldId id="994" r:id="rId27"/>
    <p:sldId id="1061" r:id="rId28"/>
    <p:sldId id="1004" r:id="rId29"/>
    <p:sldId id="1032" r:id="rId30"/>
    <p:sldId id="1059" r:id="rId31"/>
    <p:sldId id="1060" r:id="rId32"/>
    <p:sldId id="1009" r:id="rId33"/>
    <p:sldId id="1034" r:id="rId34"/>
    <p:sldId id="1057" r:id="rId35"/>
    <p:sldId id="1056" r:id="rId36"/>
    <p:sldId id="1058" r:id="rId37"/>
    <p:sldId id="1012" r:id="rId38"/>
    <p:sldId id="1039" r:id="rId39"/>
    <p:sldId id="1035" r:id="rId40"/>
    <p:sldId id="1016" r:id="rId41"/>
    <p:sldId id="1036" r:id="rId42"/>
    <p:sldId id="1037" r:id="rId43"/>
    <p:sldId id="1018" r:id="rId44"/>
    <p:sldId id="1021" r:id="rId45"/>
    <p:sldId id="1038" r:id="rId46"/>
    <p:sldId id="1062" r:id="rId47"/>
    <p:sldId id="1029" r:id="rId48"/>
    <p:sldId id="1065" r:id="rId49"/>
    <p:sldId id="1068" r:id="rId50"/>
    <p:sldId id="1063" r:id="rId51"/>
    <p:sldId id="1069" r:id="rId52"/>
    <p:sldId id="1070" r:id="rId53"/>
    <p:sldId id="1071" r:id="rId54"/>
    <p:sldId id="1073" r:id="rId55"/>
    <p:sldId id="1079" r:id="rId56"/>
    <p:sldId id="1081" r:id="rId57"/>
    <p:sldId id="1077" r:id="rId58"/>
    <p:sldId id="1075" r:id="rId59"/>
    <p:sldId id="1072" r:id="rId60"/>
    <p:sldId id="1083" r:id="rId61"/>
    <p:sldId id="1082" r:id="rId62"/>
    <p:sldId id="1086" r:id="rId63"/>
    <p:sldId id="1084" r:id="rId64"/>
    <p:sldId id="1011" r:id="rId65"/>
    <p:sldId id="1074" r:id="rId66"/>
    <p:sldId id="1007" r:id="rId67"/>
    <p:sldId id="1005" r:id="rId68"/>
    <p:sldId id="1015" r:id="rId69"/>
    <p:sldId id="1010" r:id="rId70"/>
    <p:sldId id="1030" r:id="rId71"/>
    <p:sldId id="1066" r:id="rId72"/>
    <p:sldId id="1067" r:id="rId73"/>
    <p:sldId id="1078" r:id="rId74"/>
    <p:sldId id="1076" r:id="rId75"/>
    <p:sldId id="1080" r:id="rId76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F3D"/>
    <a:srgbClr val="224C8A"/>
    <a:srgbClr val="99FF66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4731"/>
  </p:normalViewPr>
  <p:slideViewPr>
    <p:cSldViewPr snapToGrid="0" snapToObjects="1">
      <p:cViewPr varScale="1">
        <p:scale>
          <a:sx n="122" d="100"/>
          <a:sy n="122" d="100"/>
        </p:scale>
        <p:origin x="216" y="24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6/20/20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4302049"/>
            <a:ext cx="11239020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Elastic Kubernetes Service -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6502724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21216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Storage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8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356195" y="148876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174487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174488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9321B-E7B2-C542-AF59-80B5A0580323}"/>
              </a:ext>
            </a:extLst>
          </p:cNvPr>
          <p:cNvSpPr/>
          <p:nvPr/>
        </p:nvSpPr>
        <p:spPr>
          <a:xfrm>
            <a:off x="4033766" y="310902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CSI means Container Storage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BE073-C7DE-D449-90FF-2B614AC84EA1}"/>
              </a:ext>
            </a:extLst>
          </p:cNvPr>
          <p:cNvSpPr/>
          <p:nvPr/>
        </p:nvSpPr>
        <p:spPr>
          <a:xfrm>
            <a:off x="4033766" y="4049022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&amp; Greatest available today &amp; in Beta release &amp; ready for production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473F0-5EAB-894D-A9E9-F1B6C91AD74C}"/>
              </a:ext>
            </a:extLst>
          </p:cNvPr>
          <p:cNvSpPr/>
          <p:nvPr/>
        </p:nvSpPr>
        <p:spPr>
          <a:xfrm>
            <a:off x="4033766" y="492620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on today,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supported</a:t>
            </a:r>
            <a:r>
              <a:rPr lang="en-US" dirty="0">
                <a:solidFill>
                  <a:schemeClr val="tx1"/>
                </a:solidFill>
              </a:rPr>
              <a:t> on AWS EKS Fargate (Serverless)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45BDC-3710-5845-BF32-C8CF50629CE9}"/>
              </a:ext>
            </a:extLst>
          </p:cNvPr>
          <p:cNvSpPr/>
          <p:nvPr/>
        </p:nvSpPr>
        <p:spPr>
          <a:xfrm>
            <a:off x="4033766" y="5812144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Allows EKS Clusters to </a:t>
            </a:r>
            <a:r>
              <a:rPr lang="en-US" dirty="0">
                <a:solidFill>
                  <a:srgbClr val="00B050"/>
                </a:solidFill>
              </a:rPr>
              <a:t>manage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lifecycle</a:t>
            </a:r>
            <a:r>
              <a:rPr lang="en-US" dirty="0">
                <a:solidFill>
                  <a:schemeClr val="tx1"/>
                </a:solidFill>
              </a:rPr>
              <a:t> of EBS Volumes for persistent storage, EFS File systems &amp; </a:t>
            </a:r>
            <a:r>
              <a:rPr lang="en-US" dirty="0" err="1">
                <a:solidFill>
                  <a:schemeClr val="tx1"/>
                </a:solidFill>
              </a:rPr>
              <a:t>FSx</a:t>
            </a:r>
            <a:r>
              <a:rPr lang="en-US" dirty="0">
                <a:solidFill>
                  <a:schemeClr val="tx1"/>
                </a:solidFill>
              </a:rPr>
              <a:t> for Luster File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9063C-18E3-7D47-9D16-E3949303E53E}"/>
              </a:ext>
            </a:extLst>
          </p:cNvPr>
          <p:cNvSpPr/>
          <p:nvPr/>
        </p:nvSpPr>
        <p:spPr>
          <a:xfrm>
            <a:off x="4033766" y="6698083"/>
            <a:ext cx="6775483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1.14 &amp; later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1241E-2396-284C-81C3-365C712F5525}"/>
              </a:ext>
            </a:extLst>
          </p:cNvPr>
          <p:cNvSpPr/>
          <p:nvPr/>
        </p:nvSpPr>
        <p:spPr>
          <a:xfrm>
            <a:off x="11411413" y="6707457"/>
            <a:ext cx="3086658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1.16 &amp; later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FCE96-F73E-974E-A982-EA5B5C2DC507}"/>
              </a:ext>
            </a:extLst>
          </p:cNvPr>
          <p:cNvSpPr/>
          <p:nvPr/>
        </p:nvSpPr>
        <p:spPr>
          <a:xfrm>
            <a:off x="344944" y="3146241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Legacy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861D7-A75A-E449-B464-0DE158912B12}"/>
              </a:ext>
            </a:extLst>
          </p:cNvPr>
          <p:cNvSpPr/>
          <p:nvPr/>
        </p:nvSpPr>
        <p:spPr>
          <a:xfrm>
            <a:off x="344944" y="4017735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be deprecated soon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88273" y="829101"/>
            <a:ext cx="57224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77096" y="829101"/>
            <a:ext cx="2033612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610708" y="829101"/>
            <a:ext cx="1655212" cy="13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088E-6339-3F4B-97A5-8A8DAB2AB5F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610708" y="829101"/>
            <a:ext cx="53440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7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205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785" y="5523976"/>
            <a:ext cx="1964887" cy="19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0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E7240-EE05-304C-A2D8-C942DA759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DBAD-50B3-7D4D-9083-065F77A4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EBS provides </a:t>
            </a:r>
            <a:r>
              <a:rPr lang="en-US" dirty="0">
                <a:solidFill>
                  <a:srgbClr val="0070C0"/>
                </a:solidFill>
              </a:rPr>
              <a:t>block level storage volumes </a:t>
            </a:r>
            <a:r>
              <a:rPr lang="en-US" dirty="0"/>
              <a:t>for use with </a:t>
            </a:r>
            <a:r>
              <a:rPr lang="en-US" dirty="0">
                <a:solidFill>
                  <a:srgbClr val="00B050"/>
                </a:solidFill>
              </a:rPr>
              <a:t>EC2 &amp; Container instances</a:t>
            </a:r>
            <a:r>
              <a:rPr lang="en-US" dirty="0"/>
              <a:t>.</a:t>
            </a:r>
          </a:p>
          <a:p>
            <a:r>
              <a:rPr lang="en-IN" dirty="0"/>
              <a:t>We can mount these </a:t>
            </a:r>
            <a:r>
              <a:rPr lang="en-IN" dirty="0">
                <a:solidFill>
                  <a:srgbClr val="0070C0"/>
                </a:solidFill>
              </a:rPr>
              <a:t>volumes as devices </a:t>
            </a:r>
            <a:r>
              <a:rPr lang="en-IN" dirty="0"/>
              <a:t>on our EC2 &amp; Container instances. </a:t>
            </a:r>
          </a:p>
          <a:p>
            <a:r>
              <a:rPr lang="en-IN" dirty="0"/>
              <a:t>EBS volumes that are attached to an instance are </a:t>
            </a:r>
            <a:r>
              <a:rPr lang="en-IN" dirty="0">
                <a:solidFill>
                  <a:srgbClr val="0070C0"/>
                </a:solidFill>
              </a:rPr>
              <a:t>exposed as storage volumes that persist independently </a:t>
            </a:r>
            <a:r>
              <a:rPr lang="en-IN" dirty="0"/>
              <a:t>from the life of the EC2 or Container instance.</a:t>
            </a:r>
          </a:p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dynamically change </a:t>
            </a:r>
            <a:r>
              <a:rPr lang="en-IN" dirty="0"/>
              <a:t>the configuration of a volume attached to an instance.</a:t>
            </a:r>
          </a:p>
          <a:p>
            <a:r>
              <a:rPr lang="en-IN" dirty="0"/>
              <a:t>AWS recommends EBS for data that must be </a:t>
            </a:r>
            <a:r>
              <a:rPr lang="en-IN" dirty="0">
                <a:solidFill>
                  <a:srgbClr val="0070C0"/>
                </a:solidFill>
              </a:rPr>
              <a:t>quickly accessible </a:t>
            </a:r>
            <a:r>
              <a:rPr lang="en-IN" dirty="0"/>
              <a:t>and requires </a:t>
            </a:r>
            <a:r>
              <a:rPr lang="en-IN" dirty="0">
                <a:solidFill>
                  <a:srgbClr val="0070C0"/>
                </a:solidFill>
              </a:rPr>
              <a:t>long-term persistence</a:t>
            </a:r>
            <a:r>
              <a:rPr lang="en-IN" dirty="0"/>
              <a:t>. </a:t>
            </a:r>
          </a:p>
          <a:p>
            <a:r>
              <a:rPr lang="en-IN" dirty="0"/>
              <a:t>EBS is well suited to both </a:t>
            </a:r>
            <a:r>
              <a:rPr lang="en-IN" dirty="0">
                <a:solidFill>
                  <a:srgbClr val="0070C0"/>
                </a:solidFill>
              </a:rPr>
              <a:t>database-style applications </a:t>
            </a:r>
            <a:r>
              <a:rPr lang="en-IN" dirty="0"/>
              <a:t>that rely on random reads and writes, and to </a:t>
            </a:r>
            <a:r>
              <a:rPr lang="en-IN" dirty="0">
                <a:solidFill>
                  <a:srgbClr val="0070C0"/>
                </a:solidFill>
              </a:rPr>
              <a:t>throughput-intensive applications </a:t>
            </a:r>
            <a:r>
              <a:rPr lang="en-IN" dirty="0"/>
              <a:t>that perform long, continuous reads and writes.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D3AB8-1DBF-A747-9D33-7E9327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Elastic Block Store - </a:t>
            </a:r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235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52" name="Title 3">
            <a:extLst>
              <a:ext uri="{FF2B5EF4-FFF2-40B4-BE49-F238E27FC236}">
                <a16:creationId xmlns:a16="http://schemas.microsoft.com/office/drawing/2014/main" id="{01742101-2768-F744-9215-C16F4B01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2819"/>
            <a:ext cx="3064355" cy="1188851"/>
          </a:xfrm>
        </p:spPr>
        <p:txBody>
          <a:bodyPr>
            <a:noAutofit/>
          </a:bodyPr>
          <a:lstStyle/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</p:spTree>
    <p:extLst>
      <p:ext uri="{BB962C8B-B14F-4D97-AF65-F5344CB8AC3E}">
        <p14:creationId xmlns:p14="http://schemas.microsoft.com/office/powerpoint/2010/main" val="3345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49" grpId="0" animBg="1"/>
      <p:bldP spid="50" grpId="0" animBg="1"/>
      <p:bldP spid="51" grpId="0" animBg="1"/>
      <p:bldP spid="76" grpId="0"/>
      <p:bldP spid="7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577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Important k8s Concepts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for Application Deployments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71" y="138747"/>
            <a:ext cx="1111615" cy="1111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EC535-6F0C-E140-B929-EA45366DE1F2}"/>
              </a:ext>
            </a:extLst>
          </p:cNvPr>
          <p:cNvSpPr txBox="1"/>
          <p:nvPr/>
        </p:nvSpPr>
        <p:spPr>
          <a:xfrm>
            <a:off x="74638" y="1242951"/>
            <a:ext cx="169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Elastic Block Store</a:t>
            </a:r>
          </a:p>
        </p:txBody>
      </p:sp>
    </p:spTree>
    <p:extLst>
      <p:ext uri="{BB962C8B-B14F-4D97-AF65-F5344CB8AC3E}">
        <p14:creationId xmlns:p14="http://schemas.microsoft.com/office/powerpoint/2010/main" val="20093797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879711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590911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35615C3-3412-AE4A-9FD7-380BF466FCDC}"/>
              </a:ext>
            </a:extLst>
          </p:cNvPr>
          <p:cNvSpPr/>
          <p:nvPr/>
        </p:nvSpPr>
        <p:spPr>
          <a:xfrm>
            <a:off x="10814668" y="1336873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709EF0-E5FE-164C-AEE1-3DFF6F01DF58}"/>
              </a:ext>
            </a:extLst>
          </p:cNvPr>
          <p:cNvSpPr/>
          <p:nvPr/>
        </p:nvSpPr>
        <p:spPr>
          <a:xfrm>
            <a:off x="3629859" y="2026269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65E6FB-6739-8643-B27C-A5F548665971}"/>
              </a:ext>
            </a:extLst>
          </p:cNvPr>
          <p:cNvSpPr/>
          <p:nvPr/>
        </p:nvSpPr>
        <p:spPr>
          <a:xfrm>
            <a:off x="3629859" y="2663340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Liveness &amp; Readiness Probes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2503C3-6E75-F343-8B43-91AA3D2C90C9}"/>
              </a:ext>
            </a:extLst>
          </p:cNvPr>
          <p:cNvSpPr/>
          <p:nvPr/>
        </p:nvSpPr>
        <p:spPr>
          <a:xfrm>
            <a:off x="3629859" y="3300914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&amp; Limits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AA7636-894F-4F42-8065-CC842C5A89DF}"/>
              </a:ext>
            </a:extLst>
          </p:cNvPr>
          <p:cNvSpPr/>
          <p:nvPr/>
        </p:nvSpPr>
        <p:spPr>
          <a:xfrm>
            <a:off x="3597785" y="1376621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33437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5476510" y="159387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Probes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239971" y="1500331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Liveness Probe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5476511" y="1500333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Readiness Probe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10203032" y="1500332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Startup Probe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322276" y="839612"/>
            <a:ext cx="5236539" cy="66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558815" y="839612"/>
            <a:ext cx="1" cy="66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558815" y="839612"/>
            <a:ext cx="4726522" cy="66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CE10727-7551-B549-B846-29DE11F42E0D}"/>
              </a:ext>
            </a:extLst>
          </p:cNvPr>
          <p:cNvSpPr/>
          <p:nvPr/>
        </p:nvSpPr>
        <p:spPr>
          <a:xfrm>
            <a:off x="239970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liveness probes to know </a:t>
            </a:r>
            <a:r>
              <a:rPr lang="en-US" sz="1800" dirty="0">
                <a:solidFill>
                  <a:srgbClr val="FFC000"/>
                </a:solidFill>
              </a:rPr>
              <a:t>when to restart a container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5DD69C-FE5B-C944-BF00-26512726F0D7}"/>
              </a:ext>
            </a:extLst>
          </p:cNvPr>
          <p:cNvSpPr/>
          <p:nvPr/>
        </p:nvSpPr>
        <p:spPr>
          <a:xfrm>
            <a:off x="5476509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readiness probes to know </a:t>
            </a:r>
            <a:r>
              <a:rPr lang="en-US" sz="1800" dirty="0">
                <a:solidFill>
                  <a:srgbClr val="FFC000"/>
                </a:solidFill>
              </a:rPr>
              <a:t>when a container is ready to accept traffic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D37219-726B-3848-AFF8-ADF796B081F0}"/>
              </a:ext>
            </a:extLst>
          </p:cNvPr>
          <p:cNvSpPr/>
          <p:nvPr/>
        </p:nvSpPr>
        <p:spPr>
          <a:xfrm>
            <a:off x="10225823" y="231548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startup probes to know when </a:t>
            </a:r>
            <a:r>
              <a:rPr lang="en-US" sz="1800" dirty="0">
                <a:solidFill>
                  <a:srgbClr val="FFC000"/>
                </a:solidFill>
              </a:rPr>
              <a:t>a container application has started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A5A8DD-927A-5C43-B3AE-53B95B7AB93D}"/>
              </a:ext>
            </a:extLst>
          </p:cNvPr>
          <p:cNvSpPr/>
          <p:nvPr/>
        </p:nvSpPr>
        <p:spPr>
          <a:xfrm>
            <a:off x="239969" y="356950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Liveness probes could catch a </a:t>
            </a:r>
            <a:r>
              <a:rPr lang="en-IN" sz="1800" dirty="0">
                <a:solidFill>
                  <a:srgbClr val="FFC000"/>
                </a:solidFill>
              </a:rPr>
              <a:t>deadlock</a:t>
            </a:r>
            <a:r>
              <a:rPr lang="en-IN" sz="1800" dirty="0"/>
              <a:t>, where an application is running, but unable to make progress and </a:t>
            </a:r>
            <a:r>
              <a:rPr lang="en-IN" sz="1800" dirty="0">
                <a:solidFill>
                  <a:srgbClr val="FFC000"/>
                </a:solidFill>
              </a:rPr>
              <a:t>restarting container</a:t>
            </a:r>
            <a:r>
              <a:rPr lang="en-IN" sz="1800" dirty="0"/>
              <a:t>  helps in such state</a:t>
            </a:r>
            <a:endParaRPr lang="en-US" sz="1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43C628-4EBF-9E45-9CCB-079B9D023E11}"/>
              </a:ext>
            </a:extLst>
          </p:cNvPr>
          <p:cNvSpPr/>
          <p:nvPr/>
        </p:nvSpPr>
        <p:spPr>
          <a:xfrm>
            <a:off x="10225823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Firstly this </a:t>
            </a:r>
            <a:r>
              <a:rPr lang="en-US" sz="1800" dirty="0" err="1"/>
              <a:t>proble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disables </a:t>
            </a:r>
            <a:r>
              <a:rPr lang="en-US" sz="1800" dirty="0"/>
              <a:t>liveness &amp; readiness checks until it </a:t>
            </a:r>
            <a:r>
              <a:rPr lang="en-US" sz="1800" dirty="0">
                <a:solidFill>
                  <a:srgbClr val="00B050"/>
                </a:solidFill>
              </a:rPr>
              <a:t>succeeds</a:t>
            </a:r>
            <a:r>
              <a:rPr lang="en-US" sz="1800" dirty="0"/>
              <a:t> ensuring those pods don’t interfere with app startup.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1015D8-EFD7-CB46-8E67-D2D8B5FD86C6}"/>
              </a:ext>
            </a:extLst>
          </p:cNvPr>
          <p:cNvSpPr/>
          <p:nvPr/>
        </p:nvSpPr>
        <p:spPr>
          <a:xfrm>
            <a:off x="10225823" y="4823516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700" dirty="0"/>
          </a:p>
          <a:p>
            <a:r>
              <a:rPr lang="en-IN" sz="1700" dirty="0"/>
              <a:t>This can be used to adopt liveness checks on </a:t>
            </a:r>
            <a:r>
              <a:rPr lang="en-IN" sz="1700" dirty="0">
                <a:solidFill>
                  <a:srgbClr val="FFC000"/>
                </a:solidFill>
              </a:rPr>
              <a:t>slow starting containers</a:t>
            </a:r>
            <a:r>
              <a:rPr lang="en-IN" sz="1700" dirty="0"/>
              <a:t>, avoiding them getting killed by the </a:t>
            </a:r>
            <a:r>
              <a:rPr lang="en-IN" sz="1700" dirty="0" err="1"/>
              <a:t>kubelet</a:t>
            </a:r>
            <a:r>
              <a:rPr lang="en-IN" sz="1700" dirty="0"/>
              <a:t> before they are up and running.</a:t>
            </a:r>
            <a:br>
              <a:rPr lang="en-IN" sz="1700" dirty="0"/>
            </a:br>
            <a:endParaRPr lang="en-US" sz="17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034A86-67EB-0143-86E1-D299EBC547E3}"/>
              </a:ext>
            </a:extLst>
          </p:cNvPr>
          <p:cNvSpPr/>
          <p:nvPr/>
        </p:nvSpPr>
        <p:spPr>
          <a:xfrm>
            <a:off x="5476509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When a Pod is not ready, it is </a:t>
            </a:r>
            <a:r>
              <a:rPr lang="en-IN" sz="1800" dirty="0">
                <a:solidFill>
                  <a:srgbClr val="FFC000"/>
                </a:solidFill>
              </a:rPr>
              <a:t>removed</a:t>
            </a:r>
            <a:r>
              <a:rPr lang="en-IN" sz="1800" dirty="0"/>
              <a:t> from Service load balancers based on this </a:t>
            </a:r>
            <a:r>
              <a:rPr lang="en-IN" sz="1800" dirty="0">
                <a:solidFill>
                  <a:srgbClr val="FFC000"/>
                </a:solidFill>
              </a:rPr>
              <a:t>readiness probe signal</a:t>
            </a:r>
            <a:r>
              <a:rPr lang="en-IN" sz="1800" dirty="0"/>
              <a:t>.</a:t>
            </a:r>
            <a:endParaRPr lang="en-US" sz="1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096F48-A726-CA46-8137-5C1BF4D99707}"/>
              </a:ext>
            </a:extLst>
          </p:cNvPr>
          <p:cNvSpPr/>
          <p:nvPr/>
        </p:nvSpPr>
        <p:spPr>
          <a:xfrm>
            <a:off x="239969" y="615551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Commands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B864B2-B467-A44C-B640-CCC404802E54}"/>
              </a:ext>
            </a:extLst>
          </p:cNvPr>
          <p:cNvSpPr/>
          <p:nvPr/>
        </p:nvSpPr>
        <p:spPr>
          <a:xfrm>
            <a:off x="239969" y="667282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HTTP GET Request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3CD2B7-530A-BA47-9D9C-F50EED317557}"/>
              </a:ext>
            </a:extLst>
          </p:cNvPr>
          <p:cNvSpPr/>
          <p:nvPr/>
        </p:nvSpPr>
        <p:spPr>
          <a:xfrm>
            <a:off x="239968" y="7190140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TCP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7474DF-7007-444B-A434-74211E0C4336}"/>
              </a:ext>
            </a:extLst>
          </p:cNvPr>
          <p:cNvSpPr/>
          <p:nvPr/>
        </p:nvSpPr>
        <p:spPr>
          <a:xfrm>
            <a:off x="4649059" y="6167221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/bin/</a:t>
            </a:r>
            <a:r>
              <a:rPr lang="en-IN" dirty="0" err="1"/>
              <a:t>sh</a:t>
            </a:r>
            <a:r>
              <a:rPr lang="en-IN" dirty="0"/>
              <a:t> –c </a:t>
            </a:r>
            <a:r>
              <a:rPr lang="en-IN" dirty="0" err="1"/>
              <a:t>nc</a:t>
            </a:r>
            <a:r>
              <a:rPr lang="en-IN" dirty="0"/>
              <a:t> -z localhost 8095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30F2B4-2B69-6A48-BC07-B5C28604CD46}"/>
              </a:ext>
            </a:extLst>
          </p:cNvPr>
          <p:cNvSpPr/>
          <p:nvPr/>
        </p:nvSpPr>
        <p:spPr>
          <a:xfrm>
            <a:off x="4649059" y="668453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httpget</a:t>
            </a:r>
            <a:r>
              <a:rPr lang="en-US" dirty="0"/>
              <a:t> path:/health-status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2A772-15D7-DB44-AB84-CEC6EC6BAD06}"/>
              </a:ext>
            </a:extLst>
          </p:cNvPr>
          <p:cNvSpPr/>
          <p:nvPr/>
        </p:nvSpPr>
        <p:spPr>
          <a:xfrm>
            <a:off x="4649058" y="720184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tcpSocket</a:t>
            </a:r>
            <a:r>
              <a:rPr lang="en-US" dirty="0"/>
              <a:t> Port: 8095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4DF48-71C2-964C-A191-F9C913863D71}"/>
              </a:ext>
            </a:extLst>
          </p:cNvPr>
          <p:cNvSpPr/>
          <p:nvPr/>
        </p:nvSpPr>
        <p:spPr>
          <a:xfrm>
            <a:off x="239968" y="5527524"/>
            <a:ext cx="8157796" cy="4258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to define Probes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B624F936-E9F4-E642-A02D-07967AA3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935" y="-143495"/>
            <a:ext cx="4164609" cy="1188851"/>
          </a:xfrm>
        </p:spPr>
        <p:txBody>
          <a:bodyPr/>
          <a:lstStyle/>
          <a:p>
            <a:r>
              <a:rPr lang="en-US" dirty="0"/>
              <a:t>Probes</a:t>
            </a:r>
          </a:p>
        </p:txBody>
      </p:sp>
    </p:spTree>
    <p:extLst>
      <p:ext uri="{BB962C8B-B14F-4D97-AF65-F5344CB8AC3E}">
        <p14:creationId xmlns:p14="http://schemas.microsoft.com/office/powerpoint/2010/main" val="18237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8" grpId="0" animBg="1"/>
      <p:bldP spid="59" grpId="0" animBg="1"/>
      <p:bldP spid="60" grpId="0" animBg="1"/>
      <p:bldP spid="61" grpId="0" animBg="1"/>
      <p:bldP spid="20" grpId="0" animBg="1"/>
      <p:bldP spid="21" grpId="0" animBg="1"/>
      <p:bldP spid="2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0D818A-6366-AF42-AE21-CF2F2BB351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D0BC5A-D718-BC49-A308-3F8734D2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226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19D3D2-AE86-C14B-9AAF-90074D893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4881-A614-6F49-97D2-BA145B48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84AF3-4699-1A4B-AC39-3B196F0F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D3133-B00B-2D49-A7F2-606D08DDC216}"/>
              </a:ext>
            </a:extLst>
          </p:cNvPr>
          <p:cNvSpPr txBox="1"/>
          <p:nvPr/>
        </p:nvSpPr>
        <p:spPr>
          <a:xfrm>
            <a:off x="1873406" y="183783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Block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01AD5-0167-3D4C-98BE-3FAFCE207EEF}"/>
              </a:ext>
            </a:extLst>
          </p:cNvPr>
          <p:cNvSpPr txBox="1"/>
          <p:nvPr/>
        </p:nvSpPr>
        <p:spPr>
          <a:xfrm>
            <a:off x="1084550" y="54016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EE2308-597F-6D41-9B2D-7682973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552" y="4904415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F79E3E-97E5-D043-AD22-67B397BB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126637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36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</p:spTree>
    <p:extLst>
      <p:ext uri="{BB962C8B-B14F-4D97-AF65-F5344CB8AC3E}">
        <p14:creationId xmlns:p14="http://schemas.microsoft.com/office/powerpoint/2010/main" val="10922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3" grpId="0" animBg="1"/>
      <p:bldP spid="24" grpId="0"/>
      <p:bldP spid="53" grpId="0"/>
      <p:bldP spid="54" grpId="0"/>
      <p:bldP spid="79" grpId="0" animBg="1"/>
      <p:bldP spid="80" grpId="0" animBg="1"/>
      <p:bldP spid="81" grpId="0" animBg="1"/>
      <p:bldP spid="82" grpId="0" animBg="1"/>
      <p:bldP spid="83" grpId="0"/>
      <p:bldP spid="92" grpId="0" animBg="1"/>
      <p:bldP spid="93" grpId="0"/>
      <p:bldP spid="102" grpId="0"/>
      <p:bldP spid="103" grpId="0"/>
      <p:bldP spid="104" grpId="0" animBg="1"/>
      <p:bldP spid="129" grpId="0" animBg="1"/>
      <p:bldP spid="2063" grpId="0" animBg="1"/>
      <p:bldP spid="206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159405" y="887536"/>
            <a:ext cx="8396868" cy="674216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19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47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5462342" y="334538"/>
            <a:ext cx="875546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6446942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6672841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6876228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7316314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7187614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9324622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9793242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9636008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9374093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8635897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6446941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6466495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6692394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6895781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7335867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9281547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9750167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9350783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8558414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6466494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7126517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9522494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2867622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11710268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12178888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11951215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11773016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12241636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12084402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11765469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4905054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10143377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10063776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10048536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5400000">
            <a:off x="4208271" y="5535106"/>
            <a:ext cx="3248543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C542-A12A-034D-838D-C38F4F1D0526}"/>
              </a:ext>
            </a:extLst>
          </p:cNvPr>
          <p:cNvSpPr/>
          <p:nvPr/>
        </p:nvSpPr>
        <p:spPr>
          <a:xfrm>
            <a:off x="343043" y="5870727"/>
            <a:ext cx="2196888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DA76F2AD-D2D2-604E-B2CB-57D14955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042" y="5870727"/>
            <a:ext cx="277535" cy="27753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C9DD08D-546D-D94B-8D32-AB0CB1D3566F}"/>
              </a:ext>
            </a:extLst>
          </p:cNvPr>
          <p:cNvSpPr txBox="1"/>
          <p:nvPr/>
        </p:nvSpPr>
        <p:spPr>
          <a:xfrm>
            <a:off x="216750" y="70426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Database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F41E56D-EF79-CA4F-ADBD-1F1C6B7D2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06" y="62580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44613-DA7C-D74B-A98F-5D9C3083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01" y="-177387"/>
            <a:ext cx="12618720" cy="1188851"/>
          </a:xfrm>
        </p:spPr>
        <p:txBody>
          <a:bodyPr/>
          <a:lstStyle/>
          <a:p>
            <a:r>
              <a:rPr lang="en-US" dirty="0"/>
              <a:t>EKS - </a:t>
            </a:r>
            <a:r>
              <a:rPr lang="en-US" dirty="0">
                <a:solidFill>
                  <a:srgbClr val="00B050"/>
                </a:solidFill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266985" y="1011464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631686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631686"/>
            <a:ext cx="3086658" cy="680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631687"/>
            <a:ext cx="3086658" cy="6802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631686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341D8-0AA7-C947-8C83-AE9E5FBD4596}"/>
              </a:ext>
            </a:extLst>
          </p:cNvPr>
          <p:cNvSpPr/>
          <p:nvPr/>
        </p:nvSpPr>
        <p:spPr>
          <a:xfrm>
            <a:off x="344944" y="3604951"/>
            <a:ext cx="3086658" cy="389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Legacy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future, this will be deprecated and we should use EBS CSI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66E28-0453-F148-BC12-83166B605467}"/>
              </a:ext>
            </a:extLst>
          </p:cNvPr>
          <p:cNvSpPr/>
          <p:nvPr/>
        </p:nvSpPr>
        <p:spPr>
          <a:xfrm>
            <a:off x="4033766" y="3604950"/>
            <a:ext cx="3086658" cy="3899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EBS Volumes for persistent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2FC57-6F3C-F64D-9394-5BE6C8D7F23E}"/>
              </a:ext>
            </a:extLst>
          </p:cNvPr>
          <p:cNvSpPr/>
          <p:nvPr/>
        </p:nvSpPr>
        <p:spPr>
          <a:xfrm>
            <a:off x="7722591" y="3582037"/>
            <a:ext cx="3086658" cy="38998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EFS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F8B68-11D5-C24E-BF38-A9C051CAC9C0}"/>
              </a:ext>
            </a:extLst>
          </p:cNvPr>
          <p:cNvSpPr/>
          <p:nvPr/>
        </p:nvSpPr>
        <p:spPr>
          <a:xfrm>
            <a:off x="11466426" y="3582036"/>
            <a:ext cx="3086658" cy="3899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1.16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Amazon </a:t>
            </a:r>
            <a:r>
              <a:rPr lang="en-US" sz="2000" dirty="0" err="1">
                <a:solidFill>
                  <a:schemeClr val="tx1"/>
                </a:solidFill>
              </a:rPr>
              <a:t>FSx</a:t>
            </a:r>
            <a:r>
              <a:rPr lang="en-US" sz="2000" dirty="0">
                <a:solidFill>
                  <a:schemeClr val="tx1"/>
                </a:solidFill>
              </a:rPr>
              <a:t> for </a:t>
            </a:r>
            <a:r>
              <a:rPr lang="en-US" sz="2000" dirty="0" err="1">
                <a:solidFill>
                  <a:schemeClr val="tx1"/>
                </a:solidFill>
              </a:rPr>
              <a:t>Lusture</a:t>
            </a:r>
            <a:r>
              <a:rPr lang="en-US" sz="2000" dirty="0">
                <a:solidFill>
                  <a:schemeClr val="tx1"/>
                </a:solidFill>
              </a:rPr>
              <a:t>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</p:spTree>
    <p:extLst>
      <p:ext uri="{BB962C8B-B14F-4D97-AF65-F5344CB8AC3E}">
        <p14:creationId xmlns:p14="http://schemas.microsoft.com/office/powerpoint/2010/main" val="37344987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7E478-AEA4-AF41-B751-AB108C284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32F4-9D1A-C34D-824F-6E091B14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volume provisioning allows storage volumes to be created on-demand. </a:t>
            </a:r>
          </a:p>
          <a:p>
            <a:r>
              <a:rPr lang="en-US" dirty="0"/>
              <a:t>Without dynamic provisioning, cluster administrators have to manually make calls to their cloud or storage provider to create new storage volumes, and then create </a:t>
            </a:r>
            <a:r>
              <a:rPr lang="en-US" dirty="0" err="1"/>
              <a:t>PersistentVolume</a:t>
            </a:r>
            <a:r>
              <a:rPr lang="en-US" dirty="0"/>
              <a:t> objects to represent them in Kubernetes.</a:t>
            </a:r>
          </a:p>
          <a:p>
            <a:r>
              <a:rPr lang="en-IN" dirty="0"/>
              <a:t>The dynamic provisioning feature eliminates the need for cluster administrators to pre-provision storage. Instead, it automatically provisions storage when it is requested by users.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DDF28-EA3B-4045-8158-C6748B5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0017246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103639-78B1-A64A-ADE8-4857BBCD4E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3A23-6E58-5142-AF7D-FF73AFEA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enable dynamic provisioning, a cluster administrator needs to pre-create one or more </a:t>
            </a:r>
            <a:r>
              <a:rPr lang="en-IN" dirty="0" err="1"/>
              <a:t>StorageClass</a:t>
            </a:r>
            <a:r>
              <a:rPr lang="en-IN" dirty="0"/>
              <a:t> objects for users.</a:t>
            </a:r>
          </a:p>
          <a:p>
            <a:r>
              <a:rPr lang="en-IN" dirty="0" err="1"/>
              <a:t>StorageClass</a:t>
            </a:r>
            <a:r>
              <a:rPr lang="en-IN" dirty="0"/>
              <a:t> objects define which provisioner should be used and what parameters should be passed to that provisioner when dynamic provisioning is invoked. </a:t>
            </a:r>
          </a:p>
          <a:p>
            <a:r>
              <a:rPr lang="en-IN" dirty="0"/>
              <a:t>Users request dynamically provisioned storage by including a storage class in their </a:t>
            </a:r>
            <a:r>
              <a:rPr lang="en-IN" dirty="0" err="1"/>
              <a:t>PersistentVolumeClaim</a:t>
            </a:r>
            <a:r>
              <a:rPr lang="en-IN" dirty="0"/>
              <a:t>. 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8E5CC8-AE74-2847-8E22-0AE0DFA0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84597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144419</TotalTime>
  <Words>3714</Words>
  <Application>Microsoft Macintosh PowerPoint</Application>
  <PresentationFormat>Custom</PresentationFormat>
  <Paragraphs>815</Paragraphs>
  <Slides>72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Aharoni</vt:lpstr>
      <vt:lpstr>Algerian</vt:lpstr>
      <vt:lpstr>Arial</vt:lpstr>
      <vt:lpstr>Calibri</vt:lpstr>
      <vt:lpstr>Calibri Light</vt:lpstr>
      <vt:lpstr>Office Theme</vt:lpstr>
      <vt:lpstr>AWS Elastic Kubernetes Service - Masterclass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EKS Kubernetes - Architecture</vt:lpstr>
      <vt:lpstr>EKS Limits</vt:lpstr>
      <vt:lpstr>PowerPoint Presentation</vt:lpstr>
      <vt:lpstr>PowerPoint Presentation</vt:lpstr>
      <vt:lpstr>Why Kubernetes?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PowerPoint Presentation</vt:lpstr>
      <vt:lpstr>PowerPoint Presentation</vt:lpstr>
      <vt:lpstr>PowerPoint Presentation</vt:lpstr>
      <vt:lpstr>AWS Elastic Block Store - Introduction</vt:lpstr>
      <vt:lpstr>EKS Storage EBS CSI Driver</vt:lpstr>
      <vt:lpstr>PowerPoint Presentation</vt:lpstr>
      <vt:lpstr>PowerPoint Presentation</vt:lpstr>
      <vt:lpstr>PowerPoint Presentation</vt:lpstr>
      <vt:lpstr>Probes</vt:lpstr>
      <vt:lpstr>PowerPoint Presentation</vt:lpstr>
      <vt:lpstr>Backup Slides</vt:lpstr>
      <vt:lpstr>PowerPoint Presentation</vt:lpstr>
      <vt:lpstr>Icons</vt:lpstr>
      <vt:lpstr>Kubernetes - POD</vt:lpstr>
      <vt:lpstr>Kubernetes – Load Balancing &amp; Scaling</vt:lpstr>
      <vt:lpstr>Kubernetes - POD</vt:lpstr>
      <vt:lpstr>Kubernetes - Services</vt:lpstr>
      <vt:lpstr>Kubernetes - Services</vt:lpstr>
      <vt:lpstr>Kubernetes - Services</vt:lpstr>
      <vt:lpstr>EKS - Storage</vt:lpstr>
      <vt:lpstr>Dynamic Volume Provisioning</vt:lpstr>
      <vt:lpstr>Dynamic Volume Provisioning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636</cp:revision>
  <dcterms:created xsi:type="dcterms:W3CDTF">2019-11-12T03:20:49Z</dcterms:created>
  <dcterms:modified xsi:type="dcterms:W3CDTF">2020-06-20T12:53:39Z</dcterms:modified>
</cp:coreProperties>
</file>