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5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65" r:id="rId119"/>
    <p:sldId id="1168" r:id="rId120"/>
    <p:sldId id="1169" r:id="rId121"/>
    <p:sldId id="1170" r:id="rId122"/>
    <p:sldId id="897" r:id="rId123"/>
    <p:sldId id="898" r:id="rId124"/>
    <p:sldId id="899" r:id="rId125"/>
    <p:sldId id="1171" r:id="rId126"/>
    <p:sldId id="1173" r:id="rId127"/>
    <p:sldId id="901" r:id="rId128"/>
    <p:sldId id="902" r:id="rId129"/>
    <p:sldId id="903" r:id="rId130"/>
    <p:sldId id="904" r:id="rId131"/>
    <p:sldId id="905" r:id="rId132"/>
    <p:sldId id="906" r:id="rId133"/>
    <p:sldId id="910" r:id="rId134"/>
    <p:sldId id="911" r:id="rId135"/>
    <p:sldId id="912" r:id="rId136"/>
    <p:sldId id="913" r:id="rId137"/>
    <p:sldId id="914" r:id="rId138"/>
    <p:sldId id="915" r:id="rId139"/>
    <p:sldId id="916" r:id="rId140"/>
    <p:sldId id="917" r:id="rId141"/>
    <p:sldId id="918" r:id="rId142"/>
    <p:sldId id="919" r:id="rId143"/>
    <p:sldId id="920" r:id="rId144"/>
    <p:sldId id="921" r:id="rId145"/>
    <p:sldId id="922" r:id="rId146"/>
    <p:sldId id="923" r:id="rId147"/>
    <p:sldId id="1172" r:id="rId148"/>
    <p:sldId id="1104" r:id="rId149"/>
    <p:sldId id="1101" r:id="rId150"/>
    <p:sldId id="1096" r:id="rId151"/>
    <p:sldId id="1011" r:id="rId152"/>
    <p:sldId id="1074" r:id="rId153"/>
    <p:sldId id="1007" r:id="rId154"/>
    <p:sldId id="1005" r:id="rId155"/>
    <p:sldId id="1015" r:id="rId156"/>
    <p:sldId id="1010" r:id="rId157"/>
    <p:sldId id="1030" r:id="rId158"/>
    <p:sldId id="1066" r:id="rId159"/>
    <p:sldId id="1067" r:id="rId160"/>
    <p:sldId id="1090" r:id="rId161"/>
    <p:sldId id="1078" r:id="rId162"/>
    <p:sldId id="1076" r:id="rId163"/>
    <p:sldId id="1080" r:id="rId164"/>
    <p:sldId id="1094" r:id="rId165"/>
    <p:sldId id="1105" r:id="rId166"/>
    <p:sldId id="1106" r:id="rId167"/>
    <p:sldId id="1110" r:id="rId168"/>
    <p:sldId id="1112" r:id="rId169"/>
    <p:sldId id="1161" r:id="rId170"/>
    <p:sldId id="1162" r:id="rId171"/>
    <p:sldId id="1142" r:id="rId172"/>
    <p:sldId id="1167" r:id="rId173"/>
    <p:sldId id="1164" r:id="rId17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4507"/>
  </p:normalViewPr>
  <p:slideViewPr>
    <p:cSldViewPr snapToGrid="0" snapToObjects="1">
      <p:cViewPr varScale="1">
        <p:scale>
          <a:sx n="123" d="100"/>
          <a:sy n="123" d="100"/>
        </p:scale>
        <p:origin x="360" y="20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presProps" Target="presProps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theme" Target="theme/theme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tableStyles" Target="tableStyle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commentAuthors" Target="commentAuthors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18" Type="http://schemas.openxmlformats.org/officeDocument/2006/relationships/image" Target="../media/image57.pn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73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svg"/><Relationship Id="rId11" Type="http://schemas.openxmlformats.org/officeDocument/2006/relationships/image" Target="../media/image2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5.svg"/><Relationship Id="rId9" Type="http://schemas.openxmlformats.org/officeDocument/2006/relationships/image" Target="../media/image7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svg"/><Relationship Id="rId18" Type="http://schemas.openxmlformats.org/officeDocument/2006/relationships/image" Target="../media/image51.png"/><Relationship Id="rId26" Type="http://schemas.openxmlformats.org/officeDocument/2006/relationships/image" Target="../media/image68.svg"/><Relationship Id="rId3" Type="http://schemas.openxmlformats.org/officeDocument/2006/relationships/image" Target="../media/image1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49.png"/><Relationship Id="rId17" Type="http://schemas.openxmlformats.org/officeDocument/2006/relationships/image" Target="../media/image75.svg"/><Relationship Id="rId25" Type="http://schemas.openxmlformats.org/officeDocument/2006/relationships/image" Target="../media/image67.png"/><Relationship Id="rId2" Type="http://schemas.openxmlformats.org/officeDocument/2006/relationships/image" Target="../media/image13.png"/><Relationship Id="rId16" Type="http://schemas.openxmlformats.org/officeDocument/2006/relationships/image" Target="../media/image7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65.svg"/><Relationship Id="rId5" Type="http://schemas.openxmlformats.org/officeDocument/2006/relationships/image" Target="../media/image26.svg"/><Relationship Id="rId15" Type="http://schemas.openxmlformats.org/officeDocument/2006/relationships/image" Target="../media/image48.svg"/><Relationship Id="rId23" Type="http://schemas.openxmlformats.org/officeDocument/2006/relationships/image" Target="../media/image64.png"/><Relationship Id="rId28" Type="http://schemas.openxmlformats.org/officeDocument/2006/relationships/image" Target="../media/image42.svg"/><Relationship Id="rId10" Type="http://schemas.openxmlformats.org/officeDocument/2006/relationships/image" Target="../media/image2.png"/><Relationship Id="rId19" Type="http://schemas.openxmlformats.org/officeDocument/2006/relationships/image" Target="../media/image52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47.png"/><Relationship Id="rId22" Type="http://schemas.openxmlformats.org/officeDocument/2006/relationships/image" Target="../media/image66.png"/><Relationship Id="rId27" Type="http://schemas.openxmlformats.org/officeDocument/2006/relationships/image" Target="../media/image41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26" Type="http://schemas.openxmlformats.org/officeDocument/2006/relationships/image" Target="../media/image77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5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28" Type="http://schemas.openxmlformats.org/officeDocument/2006/relationships/image" Target="../media/image79.sv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sv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9.jpg"/><Relationship Id="rId7" Type="http://schemas.openxmlformats.org/officeDocument/2006/relationships/image" Target="../media/image93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jpg"/><Relationship Id="rId9" Type="http://schemas.openxmlformats.org/officeDocument/2006/relationships/image" Target="../media/image52.sv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jpg"/><Relationship Id="rId3" Type="http://schemas.openxmlformats.org/officeDocument/2006/relationships/image" Target="../media/image89.jp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52.svg"/><Relationship Id="rId5" Type="http://schemas.openxmlformats.org/officeDocument/2006/relationships/image" Target="../media/image92.jpg"/><Relationship Id="rId10" Type="http://schemas.openxmlformats.org/officeDocument/2006/relationships/image" Target="../media/image51.png"/><Relationship Id="rId4" Type="http://schemas.openxmlformats.org/officeDocument/2006/relationships/image" Target="../media/image90.jp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1.svg"/><Relationship Id="rId18" Type="http://schemas.openxmlformats.org/officeDocument/2006/relationships/image" Target="../media/image106.png"/><Relationship Id="rId3" Type="http://schemas.openxmlformats.org/officeDocument/2006/relationships/image" Target="../media/image77.svg"/><Relationship Id="rId21" Type="http://schemas.openxmlformats.org/officeDocument/2006/relationships/image" Target="../media/image109.svg"/><Relationship Id="rId7" Type="http://schemas.openxmlformats.org/officeDocument/2006/relationships/image" Target="../media/image79.svg"/><Relationship Id="rId12" Type="http://schemas.openxmlformats.org/officeDocument/2006/relationships/image" Target="../media/image100.png"/><Relationship Id="rId17" Type="http://schemas.openxmlformats.org/officeDocument/2006/relationships/image" Target="../media/image105.svg"/><Relationship Id="rId25" Type="http://schemas.openxmlformats.org/officeDocument/2006/relationships/image" Target="../media/image113.svg"/><Relationship Id="rId2" Type="http://schemas.openxmlformats.org/officeDocument/2006/relationships/image" Target="../media/image94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7.png"/><Relationship Id="rId11" Type="http://schemas.openxmlformats.org/officeDocument/2006/relationships/image" Target="../media/image99.svg"/><Relationship Id="rId24" Type="http://schemas.openxmlformats.org/officeDocument/2006/relationships/image" Target="../media/image112.png"/><Relationship Id="rId5" Type="http://schemas.openxmlformats.org/officeDocument/2006/relationships/image" Target="../media/image96.svg"/><Relationship Id="rId15" Type="http://schemas.openxmlformats.org/officeDocument/2006/relationships/image" Target="../media/image103.svg"/><Relationship Id="rId23" Type="http://schemas.openxmlformats.org/officeDocument/2006/relationships/image" Target="../media/image111.svg"/><Relationship Id="rId10" Type="http://schemas.openxmlformats.org/officeDocument/2006/relationships/image" Target="../media/image98.png"/><Relationship Id="rId19" Type="http://schemas.openxmlformats.org/officeDocument/2006/relationships/image" Target="../media/image107.svg"/><Relationship Id="rId4" Type="http://schemas.openxmlformats.org/officeDocument/2006/relationships/image" Target="../media/image95.png"/><Relationship Id="rId9" Type="http://schemas.openxmlformats.org/officeDocument/2006/relationships/image" Target="../media/image81.sv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png"/><Relationship Id="rId5" Type="http://schemas.openxmlformats.org/officeDocument/2006/relationships/image" Target="../media/image115.svg"/><Relationship Id="rId4" Type="http://schemas.openxmlformats.org/officeDocument/2006/relationships/image" Target="../media/image11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9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68.svg"/><Relationship Id="rId18" Type="http://schemas.openxmlformats.org/officeDocument/2006/relationships/image" Target="../media/image112.png"/><Relationship Id="rId3" Type="http://schemas.openxmlformats.org/officeDocument/2006/relationships/image" Target="../media/image79.svg"/><Relationship Id="rId7" Type="http://schemas.openxmlformats.org/officeDocument/2006/relationships/image" Target="../media/image119.svg"/><Relationship Id="rId12" Type="http://schemas.openxmlformats.org/officeDocument/2006/relationships/image" Target="../media/image67.png"/><Relationship Id="rId17" Type="http://schemas.openxmlformats.org/officeDocument/2006/relationships/image" Target="../media/image105.svg"/><Relationship Id="rId2" Type="http://schemas.openxmlformats.org/officeDocument/2006/relationships/image" Target="../media/image97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8.png"/><Relationship Id="rId11" Type="http://schemas.openxmlformats.org/officeDocument/2006/relationships/image" Target="../media/image65.svg"/><Relationship Id="rId5" Type="http://schemas.openxmlformats.org/officeDocument/2006/relationships/image" Target="../media/image77.svg"/><Relationship Id="rId15" Type="http://schemas.openxmlformats.org/officeDocument/2006/relationships/image" Target="../media/image123.svg"/><Relationship Id="rId10" Type="http://schemas.openxmlformats.org/officeDocument/2006/relationships/image" Target="../media/image64.png"/><Relationship Id="rId19" Type="http://schemas.openxmlformats.org/officeDocument/2006/relationships/image" Target="../media/image113.svg"/><Relationship Id="rId4" Type="http://schemas.openxmlformats.org/officeDocument/2006/relationships/image" Target="../media/image94.png"/><Relationship Id="rId9" Type="http://schemas.openxmlformats.org/officeDocument/2006/relationships/image" Target="../media/image121.png"/><Relationship Id="rId14" Type="http://schemas.openxmlformats.org/officeDocument/2006/relationships/image" Target="../media/image122.png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7.svg"/><Relationship Id="rId7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png"/><Relationship Id="rId5" Type="http://schemas.openxmlformats.org/officeDocument/2006/relationships/image" Target="../media/image115.svg"/><Relationship Id="rId10" Type="http://schemas.openxmlformats.org/officeDocument/2006/relationships/image" Target="../media/image119.svg"/><Relationship Id="rId4" Type="http://schemas.openxmlformats.org/officeDocument/2006/relationships/image" Target="../media/image114.png"/><Relationship Id="rId9" Type="http://schemas.openxmlformats.org/officeDocument/2006/relationships/image" Target="../media/image118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sv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9.jpeg"/><Relationship Id="rId18" Type="http://schemas.openxmlformats.org/officeDocument/2006/relationships/image" Target="../media/image108.png"/><Relationship Id="rId3" Type="http://schemas.openxmlformats.org/officeDocument/2006/relationships/image" Target="../media/image124.svg"/><Relationship Id="rId21" Type="http://schemas.openxmlformats.org/officeDocument/2006/relationships/image" Target="../media/image135.svg"/><Relationship Id="rId7" Type="http://schemas.openxmlformats.org/officeDocument/2006/relationships/image" Target="../media/image126.svg"/><Relationship Id="rId12" Type="http://schemas.openxmlformats.org/officeDocument/2006/relationships/image" Target="../media/image128.svg"/><Relationship Id="rId17" Type="http://schemas.openxmlformats.org/officeDocument/2006/relationships/image" Target="../media/image132.svg"/><Relationship Id="rId25" Type="http://schemas.openxmlformats.org/officeDocument/2006/relationships/image" Target="../media/image137.svg"/><Relationship Id="rId2" Type="http://schemas.openxmlformats.org/officeDocument/2006/relationships/image" Target="../media/image80.png"/><Relationship Id="rId16" Type="http://schemas.openxmlformats.org/officeDocument/2006/relationships/image" Target="../media/image131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8.png"/><Relationship Id="rId24" Type="http://schemas.openxmlformats.org/officeDocument/2006/relationships/image" Target="../media/image104.png"/><Relationship Id="rId5" Type="http://schemas.openxmlformats.org/officeDocument/2006/relationships/image" Target="../media/image125.svg"/><Relationship Id="rId15" Type="http://schemas.openxmlformats.org/officeDocument/2006/relationships/image" Target="../media/image130.svg"/><Relationship Id="rId23" Type="http://schemas.openxmlformats.org/officeDocument/2006/relationships/image" Target="../media/image136.svg"/><Relationship Id="rId10" Type="http://schemas.openxmlformats.org/officeDocument/2006/relationships/image" Target="../media/image120.png"/><Relationship Id="rId19" Type="http://schemas.openxmlformats.org/officeDocument/2006/relationships/image" Target="../media/image133.svg"/><Relationship Id="rId4" Type="http://schemas.openxmlformats.org/officeDocument/2006/relationships/image" Target="../media/image76.png"/><Relationship Id="rId9" Type="http://schemas.openxmlformats.org/officeDocument/2006/relationships/image" Target="../media/image127.svg"/><Relationship Id="rId14" Type="http://schemas.openxmlformats.org/officeDocument/2006/relationships/image" Target="../media/image102.png"/><Relationship Id="rId22" Type="http://schemas.openxmlformats.org/officeDocument/2006/relationships/image" Target="../media/image71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1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0.png"/><Relationship Id="rId18" Type="http://schemas.openxmlformats.org/officeDocument/2006/relationships/image" Target="../media/image3.svg"/><Relationship Id="rId3" Type="http://schemas.openxmlformats.org/officeDocument/2006/relationships/image" Target="../media/image115.svg"/><Relationship Id="rId7" Type="http://schemas.openxmlformats.org/officeDocument/2006/relationships/image" Target="../media/image97.png"/><Relationship Id="rId12" Type="http://schemas.openxmlformats.org/officeDocument/2006/relationships/image" Target="../media/image105.svg"/><Relationship Id="rId17" Type="http://schemas.openxmlformats.org/officeDocument/2006/relationships/image" Target="../media/image2.png"/><Relationship Id="rId2" Type="http://schemas.openxmlformats.org/officeDocument/2006/relationships/image" Target="../media/image114.png"/><Relationship Id="rId16" Type="http://schemas.openxmlformats.org/officeDocument/2006/relationships/image" Target="../media/image65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7.svg"/><Relationship Id="rId11" Type="http://schemas.openxmlformats.org/officeDocument/2006/relationships/image" Target="../media/image104.png"/><Relationship Id="rId5" Type="http://schemas.openxmlformats.org/officeDocument/2006/relationships/image" Target="../media/image94.png"/><Relationship Id="rId15" Type="http://schemas.openxmlformats.org/officeDocument/2006/relationships/image" Target="../media/image64.png"/><Relationship Id="rId10" Type="http://schemas.openxmlformats.org/officeDocument/2006/relationships/image" Target="../media/image119.svg"/><Relationship Id="rId19" Type="http://schemas.openxmlformats.org/officeDocument/2006/relationships/image" Target="../media/image29.png"/><Relationship Id="rId4" Type="http://schemas.openxmlformats.org/officeDocument/2006/relationships/image" Target="../media/image66.png"/><Relationship Id="rId9" Type="http://schemas.openxmlformats.org/officeDocument/2006/relationships/image" Target="../media/image118.png"/><Relationship Id="rId14" Type="http://schemas.openxmlformats.org/officeDocument/2006/relationships/image" Target="../media/image81.svg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5.svg"/><Relationship Id="rId18" Type="http://schemas.openxmlformats.org/officeDocument/2006/relationships/image" Target="../media/image78.png"/><Relationship Id="rId3" Type="http://schemas.openxmlformats.org/officeDocument/2006/relationships/image" Target="../media/image36.svg"/><Relationship Id="rId21" Type="http://schemas.openxmlformats.org/officeDocument/2006/relationships/image" Target="../media/image105.svg"/><Relationship Id="rId7" Type="http://schemas.openxmlformats.org/officeDocument/2006/relationships/image" Target="../media/image38.svg"/><Relationship Id="rId12" Type="http://schemas.openxmlformats.org/officeDocument/2006/relationships/image" Target="../media/image64.png"/><Relationship Id="rId17" Type="http://schemas.openxmlformats.org/officeDocument/2006/relationships/image" Target="../media/image81.svg"/><Relationship Id="rId2" Type="http://schemas.openxmlformats.org/officeDocument/2006/relationships/image" Target="../media/image35.png"/><Relationship Id="rId16" Type="http://schemas.openxmlformats.org/officeDocument/2006/relationships/image" Target="../media/image8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5" Type="http://schemas.openxmlformats.org/officeDocument/2006/relationships/image" Target="../media/image77.svg"/><Relationship Id="rId23" Type="http://schemas.openxmlformats.org/officeDocument/2006/relationships/image" Target="../media/image113.svg"/><Relationship Id="rId10" Type="http://schemas.openxmlformats.org/officeDocument/2006/relationships/image" Target="../media/image47.png"/><Relationship Id="rId19" Type="http://schemas.openxmlformats.org/officeDocument/2006/relationships/image" Target="../media/image79.svg"/><Relationship Id="rId4" Type="http://schemas.openxmlformats.org/officeDocument/2006/relationships/image" Target="../media/image39.png"/><Relationship Id="rId9" Type="http://schemas.openxmlformats.org/officeDocument/2006/relationships/image" Target="../media/image34.svg"/><Relationship Id="rId14" Type="http://schemas.openxmlformats.org/officeDocument/2006/relationships/image" Target="../media/image76.png"/><Relationship Id="rId22" Type="http://schemas.openxmlformats.org/officeDocument/2006/relationships/image" Target="../media/image112.pn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30.svg"/><Relationship Id="rId18" Type="http://schemas.openxmlformats.org/officeDocument/2006/relationships/image" Target="../media/image147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150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146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142.svg"/><Relationship Id="rId24" Type="http://schemas.openxmlformats.org/officeDocument/2006/relationships/image" Target="../media/image27.png"/><Relationship Id="rId5" Type="http://schemas.openxmlformats.org/officeDocument/2006/relationships/image" Target="../media/image115.svg"/><Relationship Id="rId15" Type="http://schemas.openxmlformats.org/officeDocument/2006/relationships/image" Target="../media/image144.svg"/><Relationship Id="rId23" Type="http://schemas.openxmlformats.org/officeDocument/2006/relationships/image" Target="../media/image26.svg"/><Relationship Id="rId10" Type="http://schemas.openxmlformats.org/officeDocument/2006/relationships/image" Target="../media/image141.png"/><Relationship Id="rId19" Type="http://schemas.openxmlformats.org/officeDocument/2006/relationships/image" Target="../media/image148.svg"/><Relationship Id="rId4" Type="http://schemas.openxmlformats.org/officeDocument/2006/relationships/image" Target="../media/image114.png"/><Relationship Id="rId9" Type="http://schemas.openxmlformats.org/officeDocument/2006/relationships/image" Target="../media/image140.svg"/><Relationship Id="rId14" Type="http://schemas.openxmlformats.org/officeDocument/2006/relationships/image" Target="../media/image143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sv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53.svg"/></Relationships>
</file>

<file path=ppt/slides/_rels/slide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153.svg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153.sv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7242-494C-EE4B-A1D2-461ED3CFA7FC}"/>
              </a:ext>
            </a:extLst>
          </p:cNvPr>
          <p:cNvSpPr/>
          <p:nvPr/>
        </p:nvSpPr>
        <p:spPr>
          <a:xfrm>
            <a:off x="11085350" y="10528"/>
            <a:ext cx="3396742" cy="804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Fargate Profiles can be deployed to EKS Cluster only when we have </a:t>
            </a:r>
            <a:r>
              <a:rPr lang="en-US" sz="1600" dirty="0">
                <a:solidFill>
                  <a:srgbClr val="FFFF00"/>
                </a:solidFill>
              </a:rPr>
              <a:t>at least </a:t>
            </a:r>
            <a:r>
              <a:rPr lang="en-US" sz="1600" dirty="0"/>
              <a:t>one private subnet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330CD-1452-5341-9173-A30A6B3055DF}"/>
              </a:ext>
            </a:extLst>
          </p:cNvPr>
          <p:cNvCxnSpPr>
            <a:cxnSpLocks/>
          </p:cNvCxnSpPr>
          <p:nvPr/>
        </p:nvCxnSpPr>
        <p:spPr>
          <a:xfrm flipH="1">
            <a:off x="13171471" y="763136"/>
            <a:ext cx="719368" cy="4552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699047"/>
            <a:ext cx="10369577" cy="66911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238" y="70463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468" y="86968"/>
            <a:ext cx="669994" cy="587232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5462" y="11712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195462" y="380584"/>
            <a:ext cx="3685127" cy="15016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380584"/>
            <a:ext cx="3720648" cy="15090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Advanced with YAML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865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706655" y="17506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714452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26" y="52992"/>
            <a:ext cx="8323774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Mixed Mode - 3 Apps</a:t>
            </a:r>
          </a:p>
        </p:txBody>
      </p:sp>
    </p:spTree>
    <p:extLst>
      <p:ext uri="{BB962C8B-B14F-4D97-AF65-F5344CB8AC3E}">
        <p14:creationId xmlns:p14="http://schemas.microsoft.com/office/powerpoint/2010/main" val="4714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4" grpId="0"/>
      <p:bldP spid="57" grpId="0" animBg="1"/>
      <p:bldP spid="58" grpId="0" animBg="1"/>
      <p:bldP spid="62" grpId="0" animBg="1"/>
      <p:bldP spid="63" grpId="0" animBg="1"/>
      <p:bldP spid="72" grpId="0"/>
      <p:bldP spid="74" grpId="0" animBg="1"/>
      <p:bldP spid="76" grpId="0" animBg="1"/>
      <p:bldP spid="85" grpId="0"/>
      <p:bldP spid="86" grpId="0" animBg="1"/>
      <p:bldP spid="95" grpId="0"/>
      <p:bldP spid="96" grpId="0" animBg="1"/>
      <p:bldP spid="98" grpId="0" animBg="1"/>
      <p:bldP spid="107" grpId="0"/>
      <p:bldP spid="108" grpId="0" animBg="1"/>
      <p:bldP spid="117" grpId="0"/>
      <p:bldP spid="118" grpId="0" animBg="1"/>
      <p:bldP spid="141" grpId="0" animBg="1"/>
      <p:bldP spid="143" grpId="0"/>
      <p:bldP spid="144" grpId="0" animBg="1"/>
      <p:bldP spid="153" grpId="0"/>
      <p:bldP spid="154" grpId="0" animBg="1"/>
      <p:bldP spid="163" grpId="0"/>
      <p:bldP spid="9" grpId="0" animBg="1"/>
      <p:bldP spid="10" grpId="0"/>
      <p:bldP spid="192" grpId="0"/>
      <p:bldP spid="194" grpId="0"/>
      <p:bldP spid="196" grpId="0"/>
      <p:bldP spid="220" grpId="0" animBg="1"/>
      <p:bldP spid="221" grpId="0" animBg="1"/>
      <p:bldP spid="223" grpId="0" animBg="1"/>
      <p:bldP spid="244" grpId="0"/>
      <p:bldP spid="250" grpId="0" animBg="1"/>
      <p:bldP spid="251" grpId="0" animBg="1"/>
      <p:bldP spid="252" grpId="0" animBg="1"/>
      <p:bldP spid="259" grpId="0" animBg="1"/>
      <p:bldP spid="263" grpId="0"/>
      <p:bldP spid="269" grpId="0" animBg="1"/>
      <p:bldP spid="270" grpId="0"/>
      <p:bldP spid="271" grpId="0" animBg="1"/>
      <p:bldP spid="272" grpId="0"/>
      <p:bldP spid="317" grpId="0"/>
      <p:bldP spid="325" grpId="0"/>
      <p:bldP spid="326" grpId="0"/>
      <p:bldP spid="32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9781" y="-20134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50292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cxnSpLocks/>
            <a:stCxn id="167" idx="3"/>
            <a:endCxn id="95" idx="2"/>
          </p:cNvCxnSpPr>
          <p:nvPr/>
        </p:nvCxnSpPr>
        <p:spPr>
          <a:xfrm>
            <a:off x="6390885" y="3633372"/>
            <a:ext cx="6341671" cy="2097956"/>
          </a:xfrm>
          <a:prstGeom prst="bentConnector4">
            <a:avLst>
              <a:gd name="adj1" fmla="val 13683"/>
              <a:gd name="adj2" fmla="val 110896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390885" y="3646999"/>
            <a:ext cx="2229070" cy="1719138"/>
          </a:xfrm>
          <a:prstGeom prst="bentConnector3">
            <a:avLst>
              <a:gd name="adj1" fmla="val 38938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</p:cNvCxnSpPr>
          <p:nvPr/>
        </p:nvCxnSpPr>
        <p:spPr>
          <a:xfrm>
            <a:off x="6477435" y="3326282"/>
            <a:ext cx="6213041" cy="963497"/>
          </a:xfrm>
          <a:prstGeom prst="bentConnector4">
            <a:avLst>
              <a:gd name="adj1" fmla="val 16845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cxnSpLocks/>
          </p:cNvCxnSpPr>
          <p:nvPr/>
        </p:nvCxnSpPr>
        <p:spPr>
          <a:xfrm>
            <a:off x="6351489" y="3347808"/>
            <a:ext cx="2114065" cy="598306"/>
          </a:xfrm>
          <a:prstGeom prst="bentConnector3">
            <a:avLst>
              <a:gd name="adj1" fmla="val 5437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3956981" y="713052"/>
            <a:ext cx="6715" cy="218551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D31CD18-B4F5-6746-903A-EF611C3D094E}"/>
              </a:ext>
            </a:extLst>
          </p:cNvPr>
          <p:cNvSpPr txBox="1"/>
          <p:nvPr/>
        </p:nvSpPr>
        <p:spPr>
          <a:xfrm>
            <a:off x="4364687" y="50243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F707A1-569A-054F-A1D8-40728AB0D5D5}"/>
              </a:ext>
            </a:extLst>
          </p:cNvPr>
          <p:cNvSpPr/>
          <p:nvPr/>
        </p:nvSpPr>
        <p:spPr>
          <a:xfrm>
            <a:off x="3327928" y="3328436"/>
            <a:ext cx="1293107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8F015A-6D62-6743-85BF-D7209B973CF8}"/>
              </a:ext>
            </a:extLst>
          </p:cNvPr>
          <p:cNvSpPr/>
          <p:nvPr/>
        </p:nvSpPr>
        <p:spPr>
          <a:xfrm>
            <a:off x="5097778" y="351738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949C9E4-6682-574B-802A-78B4368A61B9}"/>
              </a:ext>
            </a:extLst>
          </p:cNvPr>
          <p:cNvSpPr/>
          <p:nvPr/>
        </p:nvSpPr>
        <p:spPr>
          <a:xfrm>
            <a:off x="5086813" y="324785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7180C-3214-2C4E-8136-84B8265FFF16}"/>
              </a:ext>
            </a:extLst>
          </p:cNvPr>
          <p:cNvCxnSpPr>
            <a:stCxn id="165" idx="2"/>
            <a:endCxn id="9" idx="0"/>
          </p:cNvCxnSpPr>
          <p:nvPr/>
        </p:nvCxnSpPr>
        <p:spPr>
          <a:xfrm flipH="1">
            <a:off x="3867366" y="3628689"/>
            <a:ext cx="107116" cy="9778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F5900-797C-204F-B8E7-175CC5541B46}"/>
              </a:ext>
            </a:extLst>
          </p:cNvPr>
          <p:cNvCxnSpPr>
            <a:stCxn id="220" idx="2"/>
            <a:endCxn id="165" idx="0"/>
          </p:cNvCxnSpPr>
          <p:nvPr/>
        </p:nvCxnSpPr>
        <p:spPr>
          <a:xfrm>
            <a:off x="3963696" y="3198820"/>
            <a:ext cx="10786" cy="1296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8D97AD-E279-2849-BA3B-BE2903F37322}"/>
              </a:ext>
            </a:extLst>
          </p:cNvPr>
          <p:cNvSpPr txBox="1"/>
          <p:nvPr/>
        </p:nvSpPr>
        <p:spPr>
          <a:xfrm>
            <a:off x="164387" y="1045573"/>
            <a:ext cx="895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Ingress with Cross Namespaces is not supported as on 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2C2F44-63D0-E044-BE8D-C74BFE8DF957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1108539" y="2529187"/>
            <a:ext cx="5601522" cy="1490958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641214-2B4E-7A49-9581-F02A731CE751}"/>
              </a:ext>
            </a:extLst>
          </p:cNvPr>
          <p:cNvCxnSpPr>
            <a:cxnSpLocks/>
          </p:cNvCxnSpPr>
          <p:nvPr/>
        </p:nvCxnSpPr>
        <p:spPr>
          <a:xfrm flipV="1">
            <a:off x="1148449" y="2444768"/>
            <a:ext cx="5622565" cy="153769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3">
            <a:extLst>
              <a:ext uri="{FF2B5EF4-FFF2-40B4-BE49-F238E27FC236}">
                <a16:creationId xmlns:a16="http://schemas.microsoft.com/office/drawing/2014/main" id="{DE916665-C1B2-9540-8A41-6828192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85" y="42351"/>
            <a:ext cx="8558372" cy="537428"/>
          </a:xfrm>
        </p:spPr>
        <p:txBody>
          <a:bodyPr>
            <a:noAutofit/>
          </a:bodyPr>
          <a:lstStyle/>
          <a:p>
            <a:r>
              <a:rPr lang="en-US" sz="2600" dirty="0"/>
              <a:t>EKS Deployment – </a:t>
            </a:r>
            <a:r>
              <a:rPr lang="en-US" sz="2600" dirty="0">
                <a:solidFill>
                  <a:srgbClr val="00B050"/>
                </a:solidFill>
              </a:rPr>
              <a:t>Mixed – Ingress with Cross Namespaces</a:t>
            </a:r>
          </a:p>
        </p:txBody>
      </p:sp>
    </p:spTree>
    <p:extLst>
      <p:ext uri="{BB962C8B-B14F-4D97-AF65-F5344CB8AC3E}">
        <p14:creationId xmlns:p14="http://schemas.microsoft.com/office/powerpoint/2010/main" val="19383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ECR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Elastic Container Registry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6993114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43284" y="6993113"/>
            <a:ext cx="2091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Container</a:t>
            </a:r>
          </a:p>
          <a:p>
            <a:pPr algn="ctr"/>
            <a:r>
              <a:rPr lang="en-US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0486929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9AAE9-83F3-1049-B074-494E00DB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Kubernetes Service (EKS),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1833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32AF-65C3-B249-86CE-CF2A07E5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30644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16102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1176641"/>
            <a:ext cx="14168061" cy="6370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1176641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321966"/>
            <a:ext cx="7253553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321966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924894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3193410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998689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3199563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3193410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806285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998689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998689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005763" y="6770509"/>
            <a:ext cx="4168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50155" y="1561299"/>
            <a:ext cx="691691" cy="628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4661827" y="1562216"/>
            <a:ext cx="111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EKS Cluster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2227647" y="3499582"/>
            <a:ext cx="3274439" cy="94926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2207359" y="3473538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831895" y="194384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9609" y="154134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7148619" y="1778183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48704" y="1350997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1896889" y="54497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2295415" y="3983759"/>
            <a:ext cx="3128879" cy="300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 - ALB Ingress Service</a:t>
            </a:r>
          </a:p>
        </p:txBody>
      </p: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7529" y="86668"/>
            <a:ext cx="914400" cy="914400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7148619" y="1276417"/>
            <a:ext cx="218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ecrdemo.kubeoncloud.com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604574" y="873315"/>
            <a:ext cx="3022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</a:t>
            </a:r>
            <a:r>
              <a:rPr lang="en-US" sz="1600" dirty="0" err="1">
                <a:solidFill>
                  <a:srgbClr val="0070C0"/>
                </a:solidFill>
              </a:rPr>
              <a:t>ecrdemo.kubeoncloud.com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87" y="277073"/>
            <a:ext cx="3597662" cy="537428"/>
          </a:xfrm>
        </p:spPr>
        <p:txBody>
          <a:bodyPr>
            <a:noAutofit/>
          </a:bodyPr>
          <a:lstStyle/>
          <a:p>
            <a:r>
              <a:rPr lang="en-US" sz="5200" dirty="0"/>
              <a:t>EKS &amp; ECR</a:t>
            </a:r>
            <a:endParaRPr lang="en-US" sz="5200" dirty="0">
              <a:solidFill>
                <a:srgbClr val="00B05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718E5F-7157-E946-9DDD-A158AA93D534}"/>
              </a:ext>
            </a:extLst>
          </p:cNvPr>
          <p:cNvSpPr/>
          <p:nvPr/>
        </p:nvSpPr>
        <p:spPr>
          <a:xfrm>
            <a:off x="1222896" y="533171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764B0840-BDDD-B44C-8874-105A4DA585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058" y="5328401"/>
            <a:ext cx="289636" cy="28963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33CB86B-79CC-B542-A324-96291D5BD555}"/>
              </a:ext>
            </a:extLst>
          </p:cNvPr>
          <p:cNvSpPr/>
          <p:nvPr/>
        </p:nvSpPr>
        <p:spPr>
          <a:xfrm>
            <a:off x="4946639" y="5330429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4CC6FB1B-1F0A-D543-9F8D-BE0621D62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4617" y="5346804"/>
            <a:ext cx="289636" cy="289636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EE9BAC7F-CDC5-7E44-9944-AD1D9FF8E50C}"/>
              </a:ext>
            </a:extLst>
          </p:cNvPr>
          <p:cNvSpPr/>
          <p:nvPr/>
        </p:nvSpPr>
        <p:spPr>
          <a:xfrm>
            <a:off x="1756948" y="5891661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E2703DC-3000-4F4F-A67F-EA8B77F242DB}"/>
              </a:ext>
            </a:extLst>
          </p:cNvPr>
          <p:cNvGrpSpPr/>
          <p:nvPr/>
        </p:nvGrpSpPr>
        <p:grpSpPr>
          <a:xfrm>
            <a:off x="1865795" y="5963148"/>
            <a:ext cx="555550" cy="352840"/>
            <a:chOff x="853440" y="4579716"/>
            <a:chExt cx="1006998" cy="82759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F75EF40-6334-144E-A736-015148F30EB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3A62F54-92F7-E842-A7EB-3F2B5501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A31F175-E4BA-2943-BE9D-051A073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BFA812-18E4-5C42-B70F-E7CECC8A5B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5D82F3-BCE3-A54D-9132-D95E4F6F5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E27D8E0-1F31-AF40-BD53-61CD96E79D6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26EE8A-C985-924F-9A81-FB41F2BA2CB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AC1ED55-7EE2-A04F-A56E-B7A3CFD4BB62}"/>
              </a:ext>
            </a:extLst>
          </p:cNvPr>
          <p:cNvSpPr txBox="1"/>
          <p:nvPr/>
        </p:nvSpPr>
        <p:spPr>
          <a:xfrm>
            <a:off x="1962825" y="626362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D98441-E048-F240-A323-1922BDAB862A}"/>
              </a:ext>
            </a:extLst>
          </p:cNvPr>
          <p:cNvSpPr/>
          <p:nvPr/>
        </p:nvSpPr>
        <p:spPr>
          <a:xfrm>
            <a:off x="5115464" y="5880540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93D3713-73C5-B840-8F88-796181424E89}"/>
              </a:ext>
            </a:extLst>
          </p:cNvPr>
          <p:cNvGrpSpPr/>
          <p:nvPr/>
        </p:nvGrpSpPr>
        <p:grpSpPr>
          <a:xfrm>
            <a:off x="5224311" y="5952027"/>
            <a:ext cx="555550" cy="352840"/>
            <a:chOff x="853440" y="4579716"/>
            <a:chExt cx="1006998" cy="82759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0846C8-B51B-C148-A76B-311428A26D1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6E4C99-AE13-8C4C-989E-E55F4026096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912BD4D-5573-C74B-AF64-1C7EB8558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8B4BF2-99BC-9046-8A96-74073F705C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B28CC30-C3B7-3B4A-93B8-35A5B468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71E4871-C88D-2B4A-B266-AF81ECB0B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CB1FFDD-F9C7-B941-94A7-5532438AF6C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2FB2ED3-5441-D649-8480-E4993516300A}"/>
              </a:ext>
            </a:extLst>
          </p:cNvPr>
          <p:cNvSpPr txBox="1"/>
          <p:nvPr/>
        </p:nvSpPr>
        <p:spPr>
          <a:xfrm>
            <a:off x="5321341" y="6252504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5563D7E-9934-FA45-86C4-EB0EE052934C}"/>
              </a:ext>
            </a:extLst>
          </p:cNvPr>
          <p:cNvSpPr/>
          <p:nvPr/>
        </p:nvSpPr>
        <p:spPr>
          <a:xfrm>
            <a:off x="2271011" y="5614042"/>
            <a:ext cx="3128879" cy="234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App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D9344-6D29-1844-AAAE-2D61ED64680F}"/>
              </a:ext>
            </a:extLst>
          </p:cNvPr>
          <p:cNvCxnSpPr>
            <a:cxnSpLocks/>
            <a:stCxn id="230" idx="2"/>
            <a:endCxn id="200" idx="0"/>
          </p:cNvCxnSpPr>
          <p:nvPr/>
        </p:nvCxnSpPr>
        <p:spPr>
          <a:xfrm>
            <a:off x="3924729" y="1001068"/>
            <a:ext cx="0" cy="253337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Graphic 199">
            <a:extLst>
              <a:ext uri="{FF2B5EF4-FFF2-40B4-BE49-F238E27FC236}">
                <a16:creationId xmlns:a16="http://schemas.microsoft.com/office/drawing/2014/main" id="{37C6BFBF-B690-0147-8639-E42AD90803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9779" y="3534443"/>
            <a:ext cx="469900" cy="469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1F9064-33DD-E84F-B1FC-12D0C62C3B5C}"/>
              </a:ext>
            </a:extLst>
          </p:cNvPr>
          <p:cNvCxnSpPr>
            <a:stCxn id="220" idx="2"/>
            <a:endCxn id="199" idx="0"/>
          </p:cNvCxnSpPr>
          <p:nvPr/>
        </p:nvCxnSpPr>
        <p:spPr>
          <a:xfrm flipH="1">
            <a:off x="3835451" y="4284012"/>
            <a:ext cx="24404" cy="13300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4CE5F55-197A-2142-88B8-4DA06A890F0D}"/>
              </a:ext>
            </a:extLst>
          </p:cNvPr>
          <p:cNvCxnSpPr>
            <a:stCxn id="199" idx="2"/>
            <a:endCxn id="171" idx="3"/>
          </p:cNvCxnSpPr>
          <p:nvPr/>
        </p:nvCxnSpPr>
        <p:spPr>
          <a:xfrm rot="5400000">
            <a:off x="3031133" y="5396436"/>
            <a:ext cx="352066" cy="125657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1A7E942-1ED6-7349-B915-7ACE71C7B65F}"/>
              </a:ext>
            </a:extLst>
          </p:cNvPr>
          <p:cNvCxnSpPr>
            <a:stCxn id="199" idx="2"/>
            <a:endCxn id="181" idx="1"/>
          </p:cNvCxnSpPr>
          <p:nvPr/>
        </p:nvCxnSpPr>
        <p:spPr>
          <a:xfrm rot="16200000" flipH="1">
            <a:off x="4304985" y="5379153"/>
            <a:ext cx="340945" cy="1280013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 descr="User">
            <a:extLst>
              <a:ext uri="{FF2B5EF4-FFF2-40B4-BE49-F238E27FC236}">
                <a16:creationId xmlns:a16="http://schemas.microsoft.com/office/drawing/2014/main" id="{911163E9-311E-AA45-B300-7A8F086593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6978" y="43695"/>
            <a:ext cx="914400" cy="914400"/>
          </a:xfrm>
          <a:prstGeom prst="rect">
            <a:avLst/>
          </a:prstGeom>
        </p:spPr>
      </p:pic>
      <p:pic>
        <p:nvPicPr>
          <p:cNvPr id="202" name="Graphic 201" descr="User">
            <a:extLst>
              <a:ext uri="{FF2B5EF4-FFF2-40B4-BE49-F238E27FC236}">
                <a16:creationId xmlns:a16="http://schemas.microsoft.com/office/drawing/2014/main" id="{04DF9F6E-F657-AE42-9F4B-8B6B1B7C74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63387" y="86286"/>
            <a:ext cx="914400" cy="914400"/>
          </a:xfrm>
          <a:prstGeom prst="rect">
            <a:avLst/>
          </a:prstGeom>
        </p:spPr>
      </p:pic>
      <p:pic>
        <p:nvPicPr>
          <p:cNvPr id="205" name="Picture 16" descr="Image result for developer smiley">
            <a:extLst>
              <a:ext uri="{FF2B5EF4-FFF2-40B4-BE49-F238E27FC236}">
                <a16:creationId xmlns:a16="http://schemas.microsoft.com/office/drawing/2014/main" id="{1239B241-7EDE-B54B-A168-19D242EC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859" y="5710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4B2CB167-82B6-5542-9CF0-9F52F097D7A7}"/>
              </a:ext>
            </a:extLst>
          </p:cNvPr>
          <p:cNvSpPr txBox="1"/>
          <p:nvPr/>
        </p:nvSpPr>
        <p:spPr>
          <a:xfrm>
            <a:off x="10763763" y="3396617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9C9D843C-2C8A-414C-8268-7B659D3656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63763" y="1850783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B97FC40-2C44-5D4E-A54B-076CCA4380DA}"/>
              </a:ext>
            </a:extLst>
          </p:cNvPr>
          <p:cNvSpPr txBox="1"/>
          <p:nvPr/>
        </p:nvSpPr>
        <p:spPr>
          <a:xfrm>
            <a:off x="11610228" y="2203108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E71A7ADB-5696-7040-855C-6401BEE695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853645" y="2403162"/>
            <a:ext cx="962678" cy="962678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AE7725DD-2D99-1546-915C-C1509210E565}"/>
              </a:ext>
            </a:extLst>
          </p:cNvPr>
          <p:cNvSpPr/>
          <p:nvPr/>
        </p:nvSpPr>
        <p:spPr>
          <a:xfrm>
            <a:off x="10763762" y="1850783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4060A9-7DD0-4340-A96F-AF900F9B8A78}"/>
              </a:ext>
            </a:extLst>
          </p:cNvPr>
          <p:cNvSpPr txBox="1"/>
          <p:nvPr/>
        </p:nvSpPr>
        <p:spPr>
          <a:xfrm>
            <a:off x="12885345" y="290282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B85C130-13EE-4F4C-BD1C-9C5970E8DA55}"/>
              </a:ext>
            </a:extLst>
          </p:cNvPr>
          <p:cNvCxnSpPr>
            <a:stCxn id="205" idx="2"/>
            <a:endCxn id="210" idx="0"/>
          </p:cNvCxnSpPr>
          <p:nvPr/>
        </p:nvCxnSpPr>
        <p:spPr>
          <a:xfrm flipH="1">
            <a:off x="12334985" y="928291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C373172-A3B7-2C4C-8323-B9156A3F20D2}"/>
              </a:ext>
            </a:extLst>
          </p:cNvPr>
          <p:cNvSpPr txBox="1"/>
          <p:nvPr/>
        </p:nvSpPr>
        <p:spPr>
          <a:xfrm>
            <a:off x="12321427" y="1209653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03A7F3C-726B-F54F-AC41-4ABE8B55BF8F}"/>
              </a:ext>
            </a:extLst>
          </p:cNvPr>
          <p:cNvSpPr txBox="1"/>
          <p:nvPr/>
        </p:nvSpPr>
        <p:spPr>
          <a:xfrm>
            <a:off x="7804712" y="251100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Pull Docker Image from ECR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FD92152-85D9-F04E-A2EB-1C65271005DE}"/>
              </a:ext>
            </a:extLst>
          </p:cNvPr>
          <p:cNvSpPr txBox="1"/>
          <p:nvPr/>
        </p:nvSpPr>
        <p:spPr>
          <a:xfrm>
            <a:off x="5495546" y="4129468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52B4CD13-C1B9-CB4C-91BC-6A14C8FE38F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878817" y="3642650"/>
            <a:ext cx="469900" cy="469900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EBBA0341-C8B3-1F4A-885B-84AF71EE03A0}"/>
              </a:ext>
            </a:extLst>
          </p:cNvPr>
          <p:cNvSpPr txBox="1"/>
          <p:nvPr/>
        </p:nvSpPr>
        <p:spPr>
          <a:xfrm>
            <a:off x="1012624" y="40961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A844990B-05CA-DA43-8791-457928009D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395895" y="3609342"/>
            <a:ext cx="469900" cy="4699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00A1E6-F71B-E74B-8BCF-D65CA5B2DCE8}"/>
              </a:ext>
            </a:extLst>
          </p:cNvPr>
          <p:cNvCxnSpPr>
            <a:stCxn id="222" idx="2"/>
            <a:endCxn id="165" idx="0"/>
          </p:cNvCxnSpPr>
          <p:nvPr/>
        </p:nvCxnSpPr>
        <p:spPr>
          <a:xfrm>
            <a:off x="1630845" y="4079242"/>
            <a:ext cx="433111" cy="125247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1647AD-9571-6F45-A4E9-A926AA13948A}"/>
              </a:ext>
            </a:extLst>
          </p:cNvPr>
          <p:cNvCxnSpPr>
            <a:endCxn id="167" idx="0"/>
          </p:cNvCxnSpPr>
          <p:nvPr/>
        </p:nvCxnSpPr>
        <p:spPr>
          <a:xfrm flipH="1">
            <a:off x="5787699" y="4111972"/>
            <a:ext cx="309451" cy="12184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01B0D287-8347-1F4F-A2CE-28C6DD141344}"/>
              </a:ext>
            </a:extLst>
          </p:cNvPr>
          <p:cNvCxnSpPr>
            <a:endCxn id="51" idx="1"/>
          </p:cNvCxnSpPr>
          <p:nvPr/>
        </p:nvCxnSpPr>
        <p:spPr>
          <a:xfrm flipV="1">
            <a:off x="1606373" y="1875705"/>
            <a:ext cx="2443782" cy="1713186"/>
          </a:xfrm>
          <a:prstGeom prst="bentConnector3">
            <a:avLst>
              <a:gd name="adj1" fmla="val 252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2552A00-5D93-4540-965B-19032C9A136E}"/>
              </a:ext>
            </a:extLst>
          </p:cNvPr>
          <p:cNvCxnSpPr>
            <a:cxnSpLocks/>
            <a:stCxn id="218" idx="0"/>
            <a:endCxn id="51" idx="3"/>
          </p:cNvCxnSpPr>
          <p:nvPr/>
        </p:nvCxnSpPr>
        <p:spPr>
          <a:xfrm rot="16200000" flipV="1">
            <a:off x="4544335" y="2073217"/>
            <a:ext cx="1766945" cy="1371921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76ACE4D6-8A29-5943-ABBF-98C451899901}"/>
              </a:ext>
            </a:extLst>
          </p:cNvPr>
          <p:cNvCxnSpPr>
            <a:cxnSpLocks/>
            <a:stCxn id="218" idx="3"/>
            <a:endCxn id="210" idx="1"/>
          </p:cNvCxnSpPr>
          <p:nvPr/>
        </p:nvCxnSpPr>
        <p:spPr>
          <a:xfrm flipV="1">
            <a:off x="6348717" y="2777589"/>
            <a:ext cx="4415045" cy="110001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55736A7-DC1B-5747-9AE3-1F459DE05D48}"/>
              </a:ext>
            </a:extLst>
          </p:cNvPr>
          <p:cNvCxnSpPr>
            <a:cxnSpLocks/>
            <a:stCxn id="222" idx="3"/>
          </p:cNvCxnSpPr>
          <p:nvPr/>
        </p:nvCxnSpPr>
        <p:spPr>
          <a:xfrm flipV="1">
            <a:off x="1865795" y="2569372"/>
            <a:ext cx="8878389" cy="1274920"/>
          </a:xfrm>
          <a:prstGeom prst="bentConnector3">
            <a:avLst>
              <a:gd name="adj1" fmla="val 3069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9157963-F1D6-4844-8704-73BAF5A66DED}"/>
              </a:ext>
            </a:extLst>
          </p:cNvPr>
          <p:cNvCxnSpPr>
            <a:endCxn id="165" idx="1"/>
          </p:cNvCxnSpPr>
          <p:nvPr/>
        </p:nvCxnSpPr>
        <p:spPr>
          <a:xfrm rot="5400000">
            <a:off x="255100" y="4812088"/>
            <a:ext cx="2091572" cy="155980"/>
          </a:xfrm>
          <a:prstGeom prst="bentConnector4">
            <a:avLst>
              <a:gd name="adj1" fmla="val 2272"/>
              <a:gd name="adj2" fmla="val 559657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DC1ADFA5-32FC-C940-AE10-8B4BCCE60332}"/>
              </a:ext>
            </a:extLst>
          </p:cNvPr>
          <p:cNvCxnSpPr>
            <a:cxnSpLocks/>
            <a:stCxn id="217" idx="0"/>
            <a:endCxn id="167" idx="3"/>
          </p:cNvCxnSpPr>
          <p:nvPr/>
        </p:nvCxnSpPr>
        <p:spPr>
          <a:xfrm rot="16200000" flipH="1">
            <a:off x="5468710" y="4774525"/>
            <a:ext cx="1805106" cy="514992"/>
          </a:xfrm>
          <a:prstGeom prst="bentConnector4">
            <a:avLst>
              <a:gd name="adj1" fmla="val 22450"/>
              <a:gd name="adj2" fmla="val 255230"/>
            </a:avLst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14" grpId="0"/>
      <p:bldP spid="118" grpId="0" animBg="1"/>
      <p:bldP spid="10" grpId="0"/>
      <p:bldP spid="192" grpId="0"/>
      <p:bldP spid="194" grpId="0"/>
      <p:bldP spid="196" grpId="0"/>
      <p:bldP spid="220" grpId="0" animBg="1"/>
      <p:bldP spid="317" grpId="0"/>
      <p:bldP spid="326" grpId="0"/>
      <p:bldP spid="165" grpId="0" animBg="1"/>
      <p:bldP spid="167" grpId="0" animBg="1"/>
      <p:bldP spid="171" grpId="0" animBg="1"/>
      <p:bldP spid="180" grpId="0"/>
      <p:bldP spid="181" grpId="0" animBg="1"/>
      <p:bldP spid="190" grpId="0"/>
      <p:bldP spid="199" grpId="0" animBg="1"/>
      <p:bldP spid="206" grpId="0"/>
      <p:bldP spid="208" grpId="0"/>
      <p:bldP spid="210" grpId="0" animBg="1"/>
      <p:bldP spid="211" grpId="0"/>
      <p:bldP spid="213" grpId="0"/>
      <p:bldP spid="215" grpId="0"/>
      <p:bldP spid="217" grpId="0"/>
      <p:bldP spid="219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021" y="2474269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AWS Developer Tools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5621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98549" y="1475554"/>
            <a:ext cx="15233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Load </a:t>
            </a:r>
          </a:p>
          <a:p>
            <a:pPr algn="ctr"/>
            <a:r>
              <a:rPr lang="en-US" sz="2100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38245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Classic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700279" y="1517006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Network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734416" y="1475175"/>
            <a:ext cx="17203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Application </a:t>
            </a:r>
          </a:p>
          <a:p>
            <a:pPr algn="ctr"/>
            <a:r>
              <a:rPr lang="en-US" sz="2100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69104" y="1509867"/>
            <a:ext cx="1374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Certificate </a:t>
            </a:r>
          </a:p>
          <a:p>
            <a:pPr algn="ctr"/>
            <a:r>
              <a:rPr lang="en-US" sz="2100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612230" y="1606232"/>
            <a:ext cx="1102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45021" y="1509867"/>
            <a:ext cx="15842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Block </a:t>
            </a:r>
          </a:p>
          <a:p>
            <a:pPr algn="ctr"/>
            <a:r>
              <a:rPr lang="en-US" sz="2100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35576" y="6993114"/>
            <a:ext cx="10042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Fargate</a:t>
            </a:r>
          </a:p>
          <a:p>
            <a:pPr algn="ctr"/>
            <a:r>
              <a:rPr lang="en-US" sz="2100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83937" y="6993113"/>
            <a:ext cx="20097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Elastic Container</a:t>
            </a:r>
          </a:p>
          <a:p>
            <a:pPr algn="ctr"/>
            <a:r>
              <a:rPr lang="en-US" sz="2100" dirty="0"/>
              <a:t>Registry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B749455-5CAF-5A4C-91F9-07F976B7AA4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331358" y="5599755"/>
            <a:ext cx="1339428" cy="13394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8D72F4B8-747D-5D43-A78B-B3BBA31C0DA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937760" y="5599755"/>
            <a:ext cx="1339428" cy="133942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415E2C9-E4E8-C448-8022-FCFBF4AF197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44161" y="5599754"/>
            <a:ext cx="1339427" cy="13394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F8DA38A-ADB5-5D4E-A484-2B9B3668259F}"/>
              </a:ext>
            </a:extLst>
          </p:cNvPr>
          <p:cNvSpPr txBox="1"/>
          <p:nvPr/>
        </p:nvSpPr>
        <p:spPr>
          <a:xfrm>
            <a:off x="3440851" y="6990657"/>
            <a:ext cx="10534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Code</a:t>
            </a:r>
          </a:p>
          <a:p>
            <a:pPr algn="ctr"/>
            <a:r>
              <a:rPr lang="en-US" sz="2100" dirty="0"/>
              <a:t>Commit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070403-5143-6B41-822E-1AE39EDF4067}"/>
              </a:ext>
            </a:extLst>
          </p:cNvPr>
          <p:cNvSpPr txBox="1"/>
          <p:nvPr/>
        </p:nvSpPr>
        <p:spPr>
          <a:xfrm>
            <a:off x="5151956" y="7001017"/>
            <a:ext cx="747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Code</a:t>
            </a:r>
          </a:p>
          <a:p>
            <a:pPr algn="ctr"/>
            <a:r>
              <a:rPr lang="en-US" sz="2100" dirty="0"/>
              <a:t>Build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CB72DE-519B-6E42-A7F6-A5FD9A819EB8}"/>
              </a:ext>
            </a:extLst>
          </p:cNvPr>
          <p:cNvSpPr txBox="1"/>
          <p:nvPr/>
        </p:nvSpPr>
        <p:spPr>
          <a:xfrm>
            <a:off x="6648531" y="6979305"/>
            <a:ext cx="1063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/>
              <a:t>Code</a:t>
            </a:r>
          </a:p>
          <a:p>
            <a:pPr algn="ctr"/>
            <a:r>
              <a:rPr lang="en-US" sz="2100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3595390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1" name="object 9"/>
          <p:cNvSpPr/>
          <p:nvPr/>
        </p:nvSpPr>
        <p:spPr>
          <a:xfrm>
            <a:off x="10450830" y="18371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10600435" y="37665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sz="24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24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production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quickly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detect 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476501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756342" y="22240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586841" y="3771391"/>
            <a:ext cx="2519045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40" dirty="0">
                <a:latin typeface="Arial"/>
                <a:cs typeface="Arial"/>
              </a:rPr>
              <a:t>Check-in </a:t>
            </a:r>
            <a:r>
              <a:rPr sz="2400" spc="-125" dirty="0">
                <a:latin typeface="Arial"/>
                <a:cs typeface="Arial"/>
              </a:rPr>
              <a:t>source </a:t>
            </a:r>
            <a:r>
              <a:rPr lang="en-US" sz="3600" spc="-187" baseline="1157" dirty="0">
                <a:latin typeface="Arial"/>
                <a:cs typeface="Arial"/>
              </a:rPr>
              <a:t> code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sz="2400" spc="-165" dirty="0">
                <a:latin typeface="Arial"/>
                <a:cs typeface="Arial"/>
              </a:rPr>
              <a:t>Peer </a:t>
            </a:r>
            <a:r>
              <a:rPr sz="2400" spc="-70" dirty="0">
                <a:latin typeface="Arial"/>
                <a:cs typeface="Arial"/>
              </a:rPr>
              <a:t>review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new  </a:t>
            </a:r>
            <a:r>
              <a:rPr sz="2400" spc="-130" dirty="0">
                <a:latin typeface="Arial"/>
                <a:cs typeface="Arial"/>
              </a:rPr>
              <a:t>code</a:t>
            </a:r>
            <a:endParaRPr lang="en-US" sz="2400" spc="-13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IN" sz="2400" spc="-130" dirty="0">
                <a:latin typeface="Arial"/>
                <a:cs typeface="Arial"/>
              </a:rPr>
              <a:t>Pull Request process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815585" y="17914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5277608" y="22092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7144001" y="18067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11430697" y="22594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4" name="object 18"/>
          <p:cNvSpPr txBox="1"/>
          <p:nvPr/>
        </p:nvSpPr>
        <p:spPr>
          <a:xfrm>
            <a:off x="8587294" y="22240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5" name="object 11"/>
          <p:cNvSpPr txBox="1"/>
          <p:nvPr/>
        </p:nvSpPr>
        <p:spPr>
          <a:xfrm>
            <a:off x="10752835" y="3918965"/>
            <a:ext cx="22948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Deployment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55" dirty="0">
                <a:latin typeface="Arial"/>
                <a:cs typeface="Arial"/>
              </a:rPr>
              <a:t>production  </a:t>
            </a:r>
            <a:r>
              <a:rPr sz="2400" spc="-80" dirty="0">
                <a:latin typeface="Arial"/>
                <a:cs typeface="Arial"/>
              </a:rPr>
              <a:t>environments</a:t>
            </a:r>
            <a:endParaRPr sz="2400" dirty="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Monitor </a:t>
            </a:r>
            <a:r>
              <a:rPr sz="2400" spc="-130" dirty="0">
                <a:latin typeface="Arial"/>
                <a:cs typeface="Arial"/>
              </a:rPr>
              <a:t>code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  </a:t>
            </a:r>
            <a:r>
              <a:rPr sz="2400" spc="-55" dirty="0">
                <a:latin typeface="Arial"/>
                <a:cs typeface="Arial"/>
              </a:rPr>
              <a:t>production </a:t>
            </a:r>
            <a:r>
              <a:rPr sz="2400" spc="20" dirty="0">
                <a:latin typeface="Arial"/>
                <a:cs typeface="Arial"/>
              </a:rPr>
              <a:t>to  </a:t>
            </a:r>
            <a:r>
              <a:rPr sz="2400" spc="-80" dirty="0">
                <a:latin typeface="Arial"/>
                <a:cs typeface="Arial"/>
              </a:rPr>
              <a:t>quickly </a:t>
            </a:r>
            <a:r>
              <a:rPr sz="2400" spc="-55" dirty="0">
                <a:latin typeface="Arial"/>
                <a:cs typeface="Arial"/>
              </a:rPr>
              <a:t>detect  </a:t>
            </a:r>
            <a:r>
              <a:rPr sz="2400" spc="-75" dirty="0">
                <a:latin typeface="Arial"/>
                <a:cs typeface="Arial"/>
              </a:rPr>
              <a:t>errors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6" name="object 15"/>
          <p:cNvSpPr txBox="1"/>
          <p:nvPr/>
        </p:nvSpPr>
        <p:spPr>
          <a:xfrm>
            <a:off x="4107281" y="3771391"/>
            <a:ext cx="2519045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Compile Code &amp; build artifacts (war ,jar, container images, Kubernetes manifest files)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30" dirty="0">
                <a:latin typeface="Arial"/>
                <a:cs typeface="Arial"/>
              </a:rPr>
              <a:t>Unit Tests</a:t>
            </a:r>
          </a:p>
        </p:txBody>
      </p:sp>
      <p:sp>
        <p:nvSpPr>
          <p:cNvPr id="57" name="object 15"/>
          <p:cNvSpPr txBox="1"/>
          <p:nvPr/>
        </p:nvSpPr>
        <p:spPr>
          <a:xfrm>
            <a:off x="7475091" y="3842765"/>
            <a:ext cx="2519045" cy="3388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Integration tests with other systems.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Load Testing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UI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Security Tests</a:t>
            </a:r>
          </a:p>
          <a:p>
            <a:pPr marL="299085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299720" algn="l"/>
              </a:tabLst>
            </a:pPr>
            <a:r>
              <a:rPr lang="en-US" sz="2400" spc="-140" dirty="0">
                <a:latin typeface="Arial"/>
                <a:cs typeface="Arial"/>
              </a:rPr>
              <a:t>Test Environments (Dev, QA and Staging)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</p:spTree>
    <p:extLst>
      <p:ext uri="{BB962C8B-B14F-4D97-AF65-F5344CB8AC3E}">
        <p14:creationId xmlns:p14="http://schemas.microsoft.com/office/powerpoint/2010/main" val="42191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/>
      <p:bldP spid="18" grpId="0" animBg="1"/>
      <p:bldP spid="20" grpId="0"/>
      <p:bldP spid="22" grpId="0" animBg="1"/>
      <p:bldP spid="28" grpId="0"/>
      <p:bldP spid="5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Stages in Release Process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18"/>
          <p:cNvSpPr/>
          <p:nvPr/>
        </p:nvSpPr>
        <p:spPr>
          <a:xfrm>
            <a:off x="507491" y="546506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/>
          <p:cNvSpPr/>
          <p:nvPr/>
        </p:nvSpPr>
        <p:spPr>
          <a:xfrm>
            <a:off x="507491" y="4337304"/>
            <a:ext cx="8766175" cy="1092835"/>
          </a:xfrm>
          <a:custGeom>
            <a:avLst/>
            <a:gdLst/>
            <a:ahLst/>
            <a:cxnLst/>
            <a:rect l="l" t="t" r="r" b="b"/>
            <a:pathLst>
              <a:path w="8766175" h="1092835">
                <a:moveTo>
                  <a:pt x="8219693" y="0"/>
                </a:moveTo>
                <a:lnTo>
                  <a:pt x="8219693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8219693" y="819530"/>
                </a:lnTo>
                <a:lnTo>
                  <a:pt x="8219693" y="1092707"/>
                </a:lnTo>
                <a:lnTo>
                  <a:pt x="8766048" y="546353"/>
                </a:lnTo>
                <a:lnTo>
                  <a:pt x="8219693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/>
          <p:cNvSpPr/>
          <p:nvPr/>
        </p:nvSpPr>
        <p:spPr>
          <a:xfrm>
            <a:off x="10931652" y="4337304"/>
            <a:ext cx="3267710" cy="1092835"/>
          </a:xfrm>
          <a:custGeom>
            <a:avLst/>
            <a:gdLst/>
            <a:ahLst/>
            <a:cxnLst/>
            <a:rect l="l" t="t" r="r" b="b"/>
            <a:pathLst>
              <a:path w="3267709" h="1092835">
                <a:moveTo>
                  <a:pt x="2721102" y="0"/>
                </a:moveTo>
                <a:lnTo>
                  <a:pt x="2721102" y="273176"/>
                </a:lnTo>
                <a:lnTo>
                  <a:pt x="0" y="273176"/>
                </a:lnTo>
                <a:lnTo>
                  <a:pt x="0" y="819530"/>
                </a:lnTo>
                <a:lnTo>
                  <a:pt x="2721102" y="819530"/>
                </a:lnTo>
                <a:lnTo>
                  <a:pt x="2721102" y="1092707"/>
                </a:lnTo>
                <a:lnTo>
                  <a:pt x="3267455" y="546353"/>
                </a:lnTo>
                <a:lnTo>
                  <a:pt x="272110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Graphic 39">
            <a:extLst>
              <a:ext uri="{FF2B5EF4-FFF2-40B4-BE49-F238E27FC236}">
                <a16:creationId xmlns:a16="http://schemas.microsoft.com/office/drawing/2014/main" id="{6FA71975-EA2D-784E-8A28-738A17320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6820" y="4337304"/>
            <a:ext cx="983615" cy="983615"/>
          </a:xfrm>
          <a:prstGeom prst="rect">
            <a:avLst/>
          </a:prstGeom>
        </p:spPr>
      </p:pic>
      <p:sp>
        <p:nvSpPr>
          <p:cNvPr id="33" name="object 23"/>
          <p:cNvSpPr/>
          <p:nvPr/>
        </p:nvSpPr>
        <p:spPr>
          <a:xfrm>
            <a:off x="705319" y="4797551"/>
            <a:ext cx="2445423" cy="2614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0"/>
          <p:cNvSpPr/>
          <p:nvPr/>
        </p:nvSpPr>
        <p:spPr>
          <a:xfrm>
            <a:off x="705319" y="5925693"/>
            <a:ext cx="2950756" cy="2614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8"/>
          <p:cNvSpPr/>
          <p:nvPr/>
        </p:nvSpPr>
        <p:spPr>
          <a:xfrm>
            <a:off x="522731" y="6592824"/>
            <a:ext cx="13691869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/>
          <p:cNvSpPr/>
          <p:nvPr/>
        </p:nvSpPr>
        <p:spPr>
          <a:xfrm>
            <a:off x="705319" y="7016241"/>
            <a:ext cx="3109341" cy="245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2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Integration</a:t>
            </a:r>
          </a:p>
        </p:txBody>
      </p:sp>
      <p:sp>
        <p:nvSpPr>
          <p:cNvPr id="24" name="object 15"/>
          <p:cNvSpPr/>
          <p:nvPr/>
        </p:nvSpPr>
        <p:spPr>
          <a:xfrm>
            <a:off x="507491" y="3243071"/>
            <a:ext cx="5876925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17"/>
          <p:cNvSpPr/>
          <p:nvPr/>
        </p:nvSpPr>
        <p:spPr>
          <a:xfrm>
            <a:off x="705319" y="3714242"/>
            <a:ext cx="2801404" cy="25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9"/>
          <p:cNvSpPr/>
          <p:nvPr/>
        </p:nvSpPr>
        <p:spPr>
          <a:xfrm>
            <a:off x="10450830" y="16085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9954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5628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9806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5781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20308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9954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76501" y="4458690"/>
            <a:ext cx="12462259" cy="2223686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90" dirty="0">
                <a:latin typeface="Arial"/>
                <a:cs typeface="Arial"/>
              </a:rPr>
              <a:t>Automatically </a:t>
            </a:r>
            <a:r>
              <a:rPr sz="3200" spc="-130" dirty="0">
                <a:latin typeface="Arial"/>
                <a:cs typeface="Arial"/>
              </a:rPr>
              <a:t>kick </a:t>
            </a:r>
            <a:r>
              <a:rPr sz="3200" spc="10" dirty="0">
                <a:latin typeface="Arial"/>
                <a:cs typeface="Arial"/>
              </a:rPr>
              <a:t>off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0" dirty="0">
                <a:latin typeface="Arial"/>
                <a:cs typeface="Arial"/>
              </a:rPr>
              <a:t>new </a:t>
            </a:r>
            <a:r>
              <a:rPr sz="3200" spc="-160" dirty="0">
                <a:latin typeface="Arial"/>
                <a:cs typeface="Arial"/>
              </a:rPr>
              <a:t>release </a:t>
            </a:r>
            <a:r>
              <a:rPr sz="3200" spc="-100" dirty="0">
                <a:latin typeface="Arial"/>
                <a:cs typeface="Arial"/>
              </a:rPr>
              <a:t>when </a:t>
            </a:r>
            <a:r>
              <a:rPr sz="3200" spc="-114" dirty="0">
                <a:latin typeface="Arial"/>
                <a:cs typeface="Arial"/>
              </a:rPr>
              <a:t>new </a:t>
            </a:r>
            <a:r>
              <a:rPr sz="3200" spc="-165" dirty="0">
                <a:latin typeface="Arial"/>
                <a:cs typeface="Arial"/>
              </a:rPr>
              <a:t>code is </a:t>
            </a:r>
            <a:r>
              <a:rPr sz="3200" spc="-190" dirty="0">
                <a:latin typeface="Arial"/>
                <a:cs typeface="Arial"/>
              </a:rPr>
              <a:t>checked</a:t>
            </a:r>
            <a:r>
              <a:rPr lang="en-US" sz="3200" spc="-190" dirty="0">
                <a:latin typeface="Arial"/>
                <a:cs typeface="Arial"/>
              </a:rPr>
              <a:t>-</a:t>
            </a:r>
            <a:r>
              <a:rPr sz="3200" spc="-585" dirty="0">
                <a:latin typeface="Arial"/>
                <a:cs typeface="Arial"/>
              </a:rPr>
              <a:t> </a:t>
            </a:r>
            <a:r>
              <a:rPr sz="3200" spc="-45" dirty="0">
                <a:latin typeface="Arial"/>
                <a:cs typeface="Arial"/>
              </a:rPr>
              <a:t>in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Build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-65" dirty="0">
                <a:latin typeface="Arial"/>
                <a:cs typeface="Arial"/>
              </a:rPr>
              <a:t>test </a:t>
            </a:r>
            <a:r>
              <a:rPr sz="3200" spc="-165" dirty="0">
                <a:latin typeface="Arial"/>
                <a:cs typeface="Arial"/>
              </a:rPr>
              <a:t>code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114" dirty="0">
                <a:latin typeface="Arial"/>
                <a:cs typeface="Arial"/>
              </a:rPr>
              <a:t>consistent, </a:t>
            </a:r>
            <a:r>
              <a:rPr sz="3200" spc="-110" dirty="0">
                <a:latin typeface="Arial"/>
                <a:cs typeface="Arial"/>
              </a:rPr>
              <a:t>repeatable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environment</a:t>
            </a:r>
            <a:endParaRPr sz="32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3200" spc="-110" dirty="0">
                <a:latin typeface="Arial"/>
                <a:cs typeface="Arial"/>
              </a:rPr>
              <a:t>Continually </a:t>
            </a:r>
            <a:r>
              <a:rPr sz="3200" spc="-195" dirty="0">
                <a:latin typeface="Arial"/>
                <a:cs typeface="Arial"/>
              </a:rPr>
              <a:t>have </a:t>
            </a:r>
            <a:r>
              <a:rPr sz="3200" spc="-175" dirty="0">
                <a:latin typeface="Arial"/>
                <a:cs typeface="Arial"/>
              </a:rPr>
              <a:t>an </a:t>
            </a:r>
            <a:r>
              <a:rPr sz="3200" spc="-35" dirty="0">
                <a:latin typeface="Arial"/>
                <a:cs typeface="Arial"/>
              </a:rPr>
              <a:t>artifact </a:t>
            </a:r>
            <a:r>
              <a:rPr sz="3200" spc="-135" dirty="0">
                <a:latin typeface="Arial"/>
                <a:cs typeface="Arial"/>
              </a:rPr>
              <a:t>ready </a:t>
            </a:r>
            <a:r>
              <a:rPr sz="3200" spc="-15" dirty="0">
                <a:latin typeface="Arial"/>
                <a:cs typeface="Arial"/>
              </a:rPr>
              <a:t>for</a:t>
            </a:r>
            <a:r>
              <a:rPr sz="3200" spc="-305" dirty="0">
                <a:latin typeface="Arial"/>
                <a:cs typeface="Arial"/>
              </a:rPr>
              <a:t> </a:t>
            </a:r>
            <a:r>
              <a:rPr sz="3200" spc="-90" dirty="0">
                <a:latin typeface="Arial"/>
                <a:cs typeface="Arial"/>
              </a:rPr>
              <a:t>deployment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0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2" grpId="0" animBg="1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181367"/>
            <a:ext cx="12618720" cy="88543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Continuous Delivery</a:t>
            </a:r>
          </a:p>
        </p:txBody>
      </p:sp>
      <p:sp>
        <p:nvSpPr>
          <p:cNvPr id="48" name="object 9"/>
          <p:cNvSpPr/>
          <p:nvPr/>
        </p:nvSpPr>
        <p:spPr>
          <a:xfrm>
            <a:off x="10450830" y="130378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/>
          <p:cNvSpPr/>
          <p:nvPr/>
        </p:nvSpPr>
        <p:spPr>
          <a:xfrm>
            <a:off x="476501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4"/>
          <p:cNvSpPr txBox="1"/>
          <p:nvPr/>
        </p:nvSpPr>
        <p:spPr>
          <a:xfrm>
            <a:off x="1756342" y="169062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1" name="object 16"/>
          <p:cNvSpPr/>
          <p:nvPr/>
        </p:nvSpPr>
        <p:spPr>
          <a:xfrm>
            <a:off x="3815585" y="1258062"/>
            <a:ext cx="3697604" cy="1480185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1" y="0"/>
                </a:lnTo>
                <a:lnTo>
                  <a:pt x="3697223" y="739901"/>
                </a:lnTo>
                <a:lnTo>
                  <a:pt x="2957321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8"/>
          <p:cNvSpPr txBox="1"/>
          <p:nvPr/>
        </p:nvSpPr>
        <p:spPr>
          <a:xfrm>
            <a:off x="5277608" y="1675892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0" dirty="0">
                <a:latin typeface="Arial"/>
                <a:cs typeface="Arial"/>
              </a:rPr>
              <a:t>Bu</a:t>
            </a:r>
            <a:r>
              <a:rPr sz="3200" spc="-85" dirty="0">
                <a:latin typeface="Arial"/>
                <a:cs typeface="Arial"/>
              </a:rPr>
              <a:t>i</a:t>
            </a:r>
            <a:r>
              <a:rPr sz="3200" spc="-40" dirty="0">
                <a:latin typeface="Arial"/>
                <a:cs typeface="Arial"/>
              </a:rPr>
              <a:t>ld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20"/>
          <p:cNvSpPr/>
          <p:nvPr/>
        </p:nvSpPr>
        <p:spPr>
          <a:xfrm>
            <a:off x="7144001" y="1273302"/>
            <a:ext cx="3695700" cy="1480185"/>
          </a:xfrm>
          <a:custGeom>
            <a:avLst/>
            <a:gdLst/>
            <a:ahLst/>
            <a:cxnLst/>
            <a:rect l="l" t="t" r="r" b="b"/>
            <a:pathLst>
              <a:path w="3695700" h="1480185">
                <a:moveTo>
                  <a:pt x="0" y="0"/>
                </a:moveTo>
                <a:lnTo>
                  <a:pt x="2955798" y="0"/>
                </a:lnTo>
                <a:lnTo>
                  <a:pt x="3695700" y="739901"/>
                </a:lnTo>
                <a:lnTo>
                  <a:pt x="2955798" y="1479803"/>
                </a:lnTo>
                <a:lnTo>
                  <a:pt x="0" y="1479803"/>
                </a:lnTo>
                <a:lnTo>
                  <a:pt x="739901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6"/>
          <p:cNvSpPr txBox="1"/>
          <p:nvPr/>
        </p:nvSpPr>
        <p:spPr>
          <a:xfrm>
            <a:off x="11430697" y="1726056"/>
            <a:ext cx="18415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5" dirty="0">
                <a:latin typeface="Arial"/>
                <a:cs typeface="Arial"/>
              </a:rPr>
              <a:t>Production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0" name="object 18"/>
          <p:cNvSpPr txBox="1"/>
          <p:nvPr/>
        </p:nvSpPr>
        <p:spPr>
          <a:xfrm>
            <a:off x="8587294" y="1690624"/>
            <a:ext cx="860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200" dirty="0">
                <a:latin typeface="Arial"/>
                <a:cs typeface="Arial"/>
              </a:rPr>
              <a:t>Test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476501" y="4326229"/>
            <a:ext cx="12424410" cy="322363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20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Automatically </a:t>
            </a:r>
            <a:r>
              <a:rPr sz="2800" spc="-110" dirty="0">
                <a:latin typeface="Arial"/>
                <a:cs typeface="Arial"/>
              </a:rPr>
              <a:t>deploy </a:t>
            </a:r>
            <a:r>
              <a:rPr sz="2800" spc="-105" dirty="0">
                <a:latin typeface="Arial"/>
                <a:cs typeface="Arial"/>
              </a:rPr>
              <a:t>new </a:t>
            </a:r>
            <a:r>
              <a:rPr sz="2800" spc="-220" dirty="0">
                <a:latin typeface="Arial"/>
                <a:cs typeface="Arial"/>
              </a:rPr>
              <a:t>changes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60" dirty="0">
                <a:latin typeface="Arial"/>
                <a:cs typeface="Arial"/>
              </a:rPr>
              <a:t>staging </a:t>
            </a:r>
            <a:r>
              <a:rPr sz="2800" spc="-105" dirty="0">
                <a:latin typeface="Arial"/>
                <a:cs typeface="Arial"/>
              </a:rPr>
              <a:t>environments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5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testing</a:t>
            </a:r>
            <a:endParaRPr sz="2800" dirty="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1920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50" dirty="0">
                <a:latin typeface="Arial"/>
                <a:cs typeface="Arial"/>
              </a:rPr>
              <a:t>Deploy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70" dirty="0">
                <a:latin typeface="Arial"/>
                <a:cs typeface="Arial"/>
              </a:rPr>
              <a:t>production </a:t>
            </a:r>
            <a:r>
              <a:rPr sz="2800" spc="-160" dirty="0">
                <a:latin typeface="Arial"/>
                <a:cs typeface="Arial"/>
              </a:rPr>
              <a:t>safely </a:t>
            </a:r>
            <a:r>
              <a:rPr sz="2800" spc="10" dirty="0">
                <a:latin typeface="Arial"/>
                <a:cs typeface="Arial"/>
              </a:rPr>
              <a:t>without </a:t>
            </a:r>
            <a:r>
              <a:rPr sz="2800" spc="-95" dirty="0">
                <a:latin typeface="Arial"/>
                <a:cs typeface="Arial"/>
              </a:rPr>
              <a:t>affecting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customers</a:t>
            </a:r>
            <a:endParaRPr sz="2800" dirty="0">
              <a:latin typeface="Arial"/>
              <a:cs typeface="Arial"/>
            </a:endParaRP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120" dirty="0">
                <a:latin typeface="Arial"/>
                <a:cs typeface="Arial"/>
              </a:rPr>
              <a:t>Deliver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customers </a:t>
            </a:r>
            <a:r>
              <a:rPr sz="2800" spc="-95" dirty="0">
                <a:latin typeface="Arial"/>
                <a:cs typeface="Arial"/>
              </a:rPr>
              <a:t>faster</a:t>
            </a:r>
            <a:r>
              <a:rPr lang="en-US" sz="2800" spc="-95" dirty="0">
                <a:latin typeface="Arial"/>
                <a:cs typeface="Arial"/>
              </a:rPr>
              <a:t> </a:t>
            </a:r>
          </a:p>
          <a:p>
            <a:pPr marL="527685" marR="5080" indent="-514984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lang="en-US" sz="2800" spc="-95" dirty="0">
                <a:latin typeface="Arial"/>
                <a:cs typeface="Arial"/>
              </a:rPr>
              <a:t>I</a:t>
            </a:r>
            <a:r>
              <a:rPr sz="2800" spc="-175" dirty="0">
                <a:latin typeface="Arial"/>
                <a:cs typeface="Arial"/>
              </a:rPr>
              <a:t>ncrease </a:t>
            </a:r>
            <a:r>
              <a:rPr sz="2800" spc="-90" dirty="0">
                <a:latin typeface="Arial"/>
                <a:cs typeface="Arial"/>
              </a:rPr>
              <a:t>deployment </a:t>
            </a:r>
            <a:r>
              <a:rPr sz="2800" spc="-130" dirty="0">
                <a:latin typeface="Arial"/>
                <a:cs typeface="Arial"/>
              </a:rPr>
              <a:t>frequency,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lang="en-US" sz="2800" spc="-4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reduce 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130" dirty="0">
                <a:latin typeface="Arial"/>
                <a:cs typeface="Arial"/>
              </a:rPr>
              <a:t>lead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50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change </a:t>
            </a:r>
            <a:r>
              <a:rPr sz="2800" spc="-65" dirty="0">
                <a:latin typeface="Arial"/>
                <a:cs typeface="Arial"/>
              </a:rPr>
              <a:t>failure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rate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422466" y="3188396"/>
            <a:ext cx="13724064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10474324" y="3589335"/>
            <a:ext cx="2950756" cy="261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3"/>
          <p:cNvSpPr/>
          <p:nvPr/>
        </p:nvSpPr>
        <p:spPr>
          <a:xfrm>
            <a:off x="773302" y="3607304"/>
            <a:ext cx="2445423" cy="261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025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9" grpId="0"/>
      <p:bldP spid="60" grpId="0"/>
      <p:bldP spid="21" grpId="0" animBg="1"/>
      <p:bldP spid="23" grpId="0" animBg="1"/>
      <p:bldP spid="2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37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331894" y="3899232"/>
            <a:ext cx="1342137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105" dirty="0" err="1">
                <a:latin typeface="Arial"/>
                <a:cs typeface="Arial"/>
              </a:rPr>
              <a:t>CodeDeploy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398475" y="2840292"/>
            <a:ext cx="1069848" cy="1071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75359" y="3899232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390375" y="2772283"/>
            <a:ext cx="1059180" cy="1060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0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" name="Straight Arrow Connector 3"/>
          <p:cNvCxnSpPr>
            <a:stCxn id="60" idx="0"/>
            <a:endCxn id="48" idx="2"/>
          </p:cNvCxnSpPr>
          <p:nvPr/>
        </p:nvCxnSpPr>
        <p:spPr>
          <a:xfrm flipH="1" flipV="1">
            <a:off x="1886712" y="3779519"/>
            <a:ext cx="5112258" cy="26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0"/>
            <a:endCxn id="50" idx="2"/>
          </p:cNvCxnSpPr>
          <p:nvPr/>
        </p:nvCxnSpPr>
        <p:spPr>
          <a:xfrm flipH="1" flipV="1">
            <a:off x="4631435" y="3800854"/>
            <a:ext cx="2367535" cy="265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0" idx="0"/>
            <a:endCxn id="46" idx="2"/>
          </p:cNvCxnSpPr>
          <p:nvPr/>
        </p:nvCxnSpPr>
        <p:spPr>
          <a:xfrm flipV="1">
            <a:off x="6998970" y="3806952"/>
            <a:ext cx="25146" cy="2648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0" idx="0"/>
            <a:endCxn id="52" idx="2"/>
          </p:cNvCxnSpPr>
          <p:nvPr/>
        </p:nvCxnSpPr>
        <p:spPr>
          <a:xfrm flipV="1">
            <a:off x="6998970" y="3911664"/>
            <a:ext cx="1934429" cy="254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0" idx="0"/>
            <a:endCxn id="57" idx="2"/>
          </p:cNvCxnSpPr>
          <p:nvPr/>
        </p:nvCxnSpPr>
        <p:spPr>
          <a:xfrm flipV="1">
            <a:off x="6998970" y="3832986"/>
            <a:ext cx="4920995" cy="2622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F3293B-C50F-0346-9A24-F3B7A1BBF09F}"/>
              </a:ext>
            </a:extLst>
          </p:cNvPr>
          <p:cNvSpPr txBox="1"/>
          <p:nvPr/>
        </p:nvSpPr>
        <p:spPr>
          <a:xfrm>
            <a:off x="9716844" y="3841658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280C5A-AA39-9B4D-AC12-FA84623EF97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6808587" y="3869792"/>
            <a:ext cx="3340045" cy="2695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1" name="Graphic 60">
            <a:extLst>
              <a:ext uri="{FF2B5EF4-FFF2-40B4-BE49-F238E27FC236}">
                <a16:creationId xmlns:a16="http://schemas.microsoft.com/office/drawing/2014/main" id="{F74D04BE-01DC-C040-AA0D-88B8B7B9C4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18534" y="2809596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1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1" grpId="1" animBg="1"/>
      <p:bldP spid="42" grpId="0"/>
      <p:bldP spid="42" grpId="1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1" grpId="1"/>
      <p:bldP spid="52" grpId="0" animBg="1"/>
      <p:bldP spid="52" grpId="1" animBg="1"/>
      <p:bldP spid="56" grpId="0"/>
      <p:bldP spid="57" grpId="0" animBg="1"/>
      <p:bldP spid="59" grpId="0"/>
      <p:bldP spid="60" grpId="0" animBg="1"/>
      <p:bldP spid="3" grpId="0"/>
      <p:bldP spid="3" grpId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14" name="object 12"/>
          <p:cNvSpPr/>
          <p:nvPr/>
        </p:nvSpPr>
        <p:spPr>
          <a:xfrm>
            <a:off x="84353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 txBox="1"/>
          <p:nvPr/>
        </p:nvSpPr>
        <p:spPr>
          <a:xfrm>
            <a:off x="168554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20" dirty="0">
                <a:latin typeface="+mj-lt"/>
                <a:cs typeface="Arial"/>
              </a:rPr>
              <a:t>Source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1005840" y="272807"/>
            <a:ext cx="12618720" cy="778753"/>
          </a:xfrm>
          <a:prstGeom prst="rect">
            <a:avLst/>
          </a:prstGeom>
        </p:spPr>
        <p:txBody>
          <a:bodyPr/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Developer Tools or Code Services</a:t>
            </a:r>
          </a:p>
        </p:txBody>
      </p:sp>
      <p:sp>
        <p:nvSpPr>
          <p:cNvPr id="35" name="object 12"/>
          <p:cNvSpPr/>
          <p:nvPr/>
        </p:nvSpPr>
        <p:spPr>
          <a:xfrm>
            <a:off x="3297174" y="147142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 txBox="1"/>
          <p:nvPr/>
        </p:nvSpPr>
        <p:spPr>
          <a:xfrm>
            <a:off x="4093463" y="1743011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Build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39" name="object 12"/>
          <p:cNvSpPr/>
          <p:nvPr/>
        </p:nvSpPr>
        <p:spPr>
          <a:xfrm>
            <a:off x="572033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4"/>
          <p:cNvSpPr txBox="1"/>
          <p:nvPr/>
        </p:nvSpPr>
        <p:spPr>
          <a:xfrm>
            <a:off x="6513257" y="176663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Test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1" name="object 12"/>
          <p:cNvSpPr/>
          <p:nvPr/>
        </p:nvSpPr>
        <p:spPr>
          <a:xfrm>
            <a:off x="814349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/>
          <p:cNvSpPr txBox="1"/>
          <p:nvPr/>
        </p:nvSpPr>
        <p:spPr>
          <a:xfrm>
            <a:off x="8997377" y="1736154"/>
            <a:ext cx="115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Deploy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3" name="object 12"/>
          <p:cNvSpPr/>
          <p:nvPr/>
        </p:nvSpPr>
        <p:spPr>
          <a:xfrm>
            <a:off x="10551414" y="1456183"/>
            <a:ext cx="2737103" cy="1104138"/>
          </a:xfrm>
          <a:custGeom>
            <a:avLst/>
            <a:gdLst/>
            <a:ahLst/>
            <a:cxnLst/>
            <a:rect l="l" t="t" r="r" b="b"/>
            <a:pathLst>
              <a:path w="3697604" h="1480185">
                <a:moveTo>
                  <a:pt x="0" y="0"/>
                </a:moveTo>
                <a:lnTo>
                  <a:pt x="2957322" y="0"/>
                </a:lnTo>
                <a:lnTo>
                  <a:pt x="3697224" y="739901"/>
                </a:lnTo>
                <a:lnTo>
                  <a:pt x="2957322" y="1479803"/>
                </a:lnTo>
                <a:lnTo>
                  <a:pt x="0" y="1479803"/>
                </a:lnTo>
                <a:lnTo>
                  <a:pt x="739902" y="73990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4"/>
          <p:cNvSpPr txBox="1"/>
          <p:nvPr/>
        </p:nvSpPr>
        <p:spPr>
          <a:xfrm>
            <a:off x="11390057" y="1736154"/>
            <a:ext cx="12988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220" dirty="0">
                <a:latin typeface="+mj-lt"/>
                <a:cs typeface="Arial"/>
              </a:rPr>
              <a:t>Monitor</a:t>
            </a:r>
            <a:endParaRPr sz="3200" b="1" dirty="0">
              <a:latin typeface="+mj-lt"/>
              <a:cs typeface="Arial"/>
            </a:endParaRPr>
          </a:p>
        </p:txBody>
      </p:sp>
      <p:sp>
        <p:nvSpPr>
          <p:cNvPr id="45" name="object 19"/>
          <p:cNvSpPr txBox="1"/>
          <p:nvPr/>
        </p:nvSpPr>
        <p:spPr>
          <a:xfrm>
            <a:off x="6160388" y="3888739"/>
            <a:ext cx="172783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" marR="5080" indent="-325120">
              <a:lnSpc>
                <a:spcPct val="101099"/>
              </a:lnSpc>
              <a:spcBef>
                <a:spcPts val="95"/>
              </a:spcBef>
            </a:pPr>
            <a:r>
              <a:rPr sz="1900" spc="-240" dirty="0">
                <a:latin typeface="Arial"/>
                <a:cs typeface="Arial"/>
              </a:rPr>
              <a:t>AWS </a:t>
            </a:r>
            <a:r>
              <a:rPr sz="1900" spc="-100" dirty="0">
                <a:latin typeface="Arial"/>
                <a:cs typeface="Arial"/>
              </a:rPr>
              <a:t>CodeBuild </a:t>
            </a:r>
            <a:r>
              <a:rPr sz="1900" spc="-155" dirty="0">
                <a:latin typeface="Arial"/>
                <a:cs typeface="Arial"/>
              </a:rPr>
              <a:t>+  </a:t>
            </a:r>
            <a:r>
              <a:rPr lang="en-US" sz="1900" spc="-155" dirty="0">
                <a:latin typeface="Arial"/>
                <a:cs typeface="Arial"/>
              </a:rPr>
              <a:t>T</a:t>
            </a:r>
            <a:r>
              <a:rPr sz="1900" spc="10" dirty="0">
                <a:latin typeface="Arial"/>
                <a:cs typeface="Arial"/>
              </a:rPr>
              <a:t>hird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lang="en-US" sz="1900" spc="-25" dirty="0">
                <a:latin typeface="Arial"/>
                <a:cs typeface="Arial"/>
              </a:rPr>
              <a:t>P</a:t>
            </a:r>
            <a:r>
              <a:rPr sz="1900" spc="-25" dirty="0">
                <a:latin typeface="Arial"/>
                <a:cs typeface="Arial"/>
              </a:rPr>
              <a:t>arty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6" name="object 20"/>
          <p:cNvSpPr/>
          <p:nvPr/>
        </p:nvSpPr>
        <p:spPr>
          <a:xfrm>
            <a:off x="6519672" y="2798064"/>
            <a:ext cx="1008888" cy="100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 txBox="1"/>
          <p:nvPr/>
        </p:nvSpPr>
        <p:spPr>
          <a:xfrm>
            <a:off x="951992" y="3853433"/>
            <a:ext cx="183388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CodeCommit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8" name="object 23"/>
          <p:cNvSpPr/>
          <p:nvPr/>
        </p:nvSpPr>
        <p:spPr>
          <a:xfrm>
            <a:off x="1392936" y="2791967"/>
            <a:ext cx="987552" cy="987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/>
          <p:cNvSpPr txBox="1"/>
          <p:nvPr/>
        </p:nvSpPr>
        <p:spPr>
          <a:xfrm>
            <a:off x="3856100" y="3853433"/>
            <a:ext cx="154940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CodeBuild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4126991" y="2791967"/>
            <a:ext cx="1008888" cy="1008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7"/>
          <p:cNvSpPr txBox="1"/>
          <p:nvPr/>
        </p:nvSpPr>
        <p:spPr>
          <a:xfrm>
            <a:off x="11212370" y="3973758"/>
            <a:ext cx="1228725" cy="6028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0660">
              <a:lnSpc>
                <a:spcPct val="101000"/>
              </a:lnSpc>
              <a:spcBef>
                <a:spcPts val="95"/>
              </a:spcBef>
            </a:pPr>
            <a:r>
              <a:rPr sz="1900" spc="-114" dirty="0">
                <a:latin typeface="Arial"/>
                <a:cs typeface="Arial"/>
              </a:rPr>
              <a:t>Amazon  </a:t>
            </a:r>
            <a:r>
              <a:rPr sz="1900" spc="-90" dirty="0">
                <a:latin typeface="Arial"/>
                <a:cs typeface="Arial"/>
              </a:rPr>
              <a:t>Cloud</a:t>
            </a:r>
            <a:r>
              <a:rPr sz="1900" spc="-235" dirty="0">
                <a:latin typeface="Arial"/>
                <a:cs typeface="Arial"/>
              </a:rPr>
              <a:t>W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95" dirty="0">
                <a:latin typeface="Arial"/>
                <a:cs typeface="Arial"/>
              </a:rPr>
              <a:t>t</a:t>
            </a:r>
            <a:r>
              <a:rPr sz="1900" spc="-95" dirty="0">
                <a:latin typeface="Arial"/>
                <a:cs typeface="Arial"/>
              </a:rPr>
              <a:t>ch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7" name="object 38"/>
          <p:cNvSpPr/>
          <p:nvPr/>
        </p:nvSpPr>
        <p:spPr>
          <a:xfrm>
            <a:off x="11271614" y="2895442"/>
            <a:ext cx="1059180" cy="1060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843535" y="4275187"/>
            <a:ext cx="5069586" cy="1094740"/>
          </a:xfrm>
          <a:custGeom>
            <a:avLst/>
            <a:gdLst/>
            <a:ahLst/>
            <a:cxnLst/>
            <a:rect l="l" t="t" r="r" b="b"/>
            <a:pathLst>
              <a:path w="5876925" h="1094739">
                <a:moveTo>
                  <a:pt x="5329428" y="0"/>
                </a:moveTo>
                <a:lnTo>
                  <a:pt x="5329428" y="273558"/>
                </a:lnTo>
                <a:lnTo>
                  <a:pt x="0" y="273558"/>
                </a:lnTo>
                <a:lnTo>
                  <a:pt x="0" y="820674"/>
                </a:lnTo>
                <a:lnTo>
                  <a:pt x="5329428" y="820674"/>
                </a:lnTo>
                <a:lnTo>
                  <a:pt x="5329428" y="1094232"/>
                </a:lnTo>
                <a:lnTo>
                  <a:pt x="5876544" y="547115"/>
                </a:lnTo>
                <a:lnTo>
                  <a:pt x="532942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17"/>
          <p:cNvSpPr/>
          <p:nvPr/>
        </p:nvSpPr>
        <p:spPr>
          <a:xfrm>
            <a:off x="1052888" y="4696637"/>
            <a:ext cx="2416563" cy="251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/>
          <p:cNvSpPr/>
          <p:nvPr/>
        </p:nvSpPr>
        <p:spPr>
          <a:xfrm>
            <a:off x="843534" y="5336729"/>
            <a:ext cx="12230987" cy="1092835"/>
          </a:xfrm>
          <a:custGeom>
            <a:avLst/>
            <a:gdLst/>
            <a:ahLst/>
            <a:cxnLst/>
            <a:rect l="l" t="t" r="r" b="b"/>
            <a:pathLst>
              <a:path w="13691869" h="1092834">
                <a:moveTo>
                  <a:pt x="13145262" y="0"/>
                </a:moveTo>
                <a:lnTo>
                  <a:pt x="13145262" y="273177"/>
                </a:lnTo>
                <a:lnTo>
                  <a:pt x="0" y="273177"/>
                </a:lnTo>
                <a:lnTo>
                  <a:pt x="0" y="819531"/>
                </a:lnTo>
                <a:lnTo>
                  <a:pt x="13145262" y="819531"/>
                </a:lnTo>
                <a:lnTo>
                  <a:pt x="13145262" y="1092708"/>
                </a:lnTo>
                <a:lnTo>
                  <a:pt x="13691616" y="546354"/>
                </a:lnTo>
                <a:lnTo>
                  <a:pt x="13145262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/>
          <p:cNvSpPr/>
          <p:nvPr/>
        </p:nvSpPr>
        <p:spPr>
          <a:xfrm>
            <a:off x="9158032" y="5737668"/>
            <a:ext cx="2950756" cy="2614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8" name="object 28"/>
          <p:cNvSpPr txBox="1"/>
          <p:nvPr/>
        </p:nvSpPr>
        <p:spPr>
          <a:xfrm>
            <a:off x="6076314" y="7311034"/>
            <a:ext cx="184340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-240" dirty="0">
                <a:latin typeface="Arial"/>
                <a:cs typeface="Arial"/>
              </a:rPr>
              <a:t>AWS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CodePipeline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69" name="object 29"/>
          <p:cNvSpPr/>
          <p:nvPr/>
        </p:nvSpPr>
        <p:spPr>
          <a:xfrm>
            <a:off x="6571488" y="6455664"/>
            <a:ext cx="854964" cy="854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23"/>
          <p:cNvSpPr/>
          <p:nvPr/>
        </p:nvSpPr>
        <p:spPr>
          <a:xfrm>
            <a:off x="965770" y="5740397"/>
            <a:ext cx="2445423" cy="2614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C6244B-4086-D141-87A4-DFAA2FF16166}"/>
              </a:ext>
            </a:extLst>
          </p:cNvPr>
          <p:cNvSpPr txBox="1"/>
          <p:nvPr/>
        </p:nvSpPr>
        <p:spPr>
          <a:xfrm>
            <a:off x="8914868" y="3944666"/>
            <a:ext cx="9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Fargate</a:t>
            </a:r>
            <a:r>
              <a:rPr lang="en-US" sz="1800" dirty="0"/>
              <a:t> </a:t>
            </a:r>
          </a:p>
          <a:p>
            <a:r>
              <a:rPr lang="en-US" sz="1800" dirty="0"/>
              <a:t>or ECS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E0903178-30C5-AF48-9393-C276ABA92C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27083" y="2888329"/>
            <a:ext cx="1060196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5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6" grpId="0"/>
      <p:bldP spid="57" grpId="0" animBg="1"/>
      <p:bldP spid="36" grpId="0" animBg="1"/>
      <p:bldP spid="37" grpId="0" animBg="1"/>
      <p:bldP spid="65" grpId="0" animBg="1"/>
      <p:bldP spid="66" grpId="0" animBg="1"/>
      <p:bldP spid="68" grpId="0"/>
      <p:bldP spid="69" grpId="0" animBg="1"/>
      <p:bldP spid="70" grpId="0" animBg="1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CodeCommit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95" y="1289955"/>
            <a:ext cx="5316582" cy="531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829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Version Control Service </a:t>
            </a:r>
            <a:r>
              <a:rPr lang="en-US" dirty="0"/>
              <a:t>hosted by AWS </a:t>
            </a:r>
          </a:p>
          <a:p>
            <a:r>
              <a:rPr lang="en-US" dirty="0"/>
              <a:t>We can privately store and manage documents,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and binary files</a:t>
            </a:r>
          </a:p>
          <a:p>
            <a:r>
              <a:rPr lang="en-US" dirty="0">
                <a:solidFill>
                  <a:srgbClr val="0070C0"/>
                </a:solidFill>
              </a:rPr>
              <a:t>Secure &amp; highly scalable</a:t>
            </a:r>
          </a:p>
          <a:p>
            <a:r>
              <a:rPr lang="en-US" dirty="0"/>
              <a:t>Supports standard functionality of </a:t>
            </a:r>
            <a:r>
              <a:rPr lang="en-US" dirty="0">
                <a:solidFill>
                  <a:srgbClr val="0070C0"/>
                </a:solidFill>
              </a:rPr>
              <a:t>Git</a:t>
            </a:r>
            <a:r>
              <a:rPr lang="en-US" dirty="0"/>
              <a:t> (CodeCommit supports Git versions 1.7.9 and later.)</a:t>
            </a:r>
          </a:p>
          <a:p>
            <a:r>
              <a:rPr lang="en-US" dirty="0"/>
              <a:t>Uses a </a:t>
            </a:r>
            <a:r>
              <a:rPr lang="en-US" dirty="0">
                <a:solidFill>
                  <a:srgbClr val="0070C0"/>
                </a:solidFill>
              </a:rPr>
              <a:t>static user name and password </a:t>
            </a:r>
            <a:r>
              <a:rPr lang="en-US" dirty="0"/>
              <a:t>in addition to standard SSH..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AWS CodeCommit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5758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37670"/>
            <a:ext cx="12618720" cy="1188851"/>
          </a:xfrm>
        </p:spPr>
        <p:txBody>
          <a:bodyPr/>
          <a:lstStyle/>
          <a:p>
            <a:r>
              <a:rPr lang="en-US" b="1" dirty="0"/>
              <a:t>CodeCommit – Integration with AWS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650458" y="4263183"/>
            <a:ext cx="197118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CodeCommit</a:t>
            </a: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548" y="4021130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1022015" y="1616539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CodeStar</a:t>
            </a:r>
          </a:p>
        </p:txBody>
      </p:sp>
      <p:pic>
        <p:nvPicPr>
          <p:cNvPr id="8" name="Graphic 26">
            <a:extLst>
              <a:ext uri="{FF2B5EF4-FFF2-40B4-BE49-F238E27FC236}">
                <a16:creationId xmlns:a16="http://schemas.microsoft.com/office/drawing/2014/main" id="{242171AE-7602-DE40-AE98-C203656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6437" y="1985870"/>
            <a:ext cx="853440" cy="853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2916521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CodeBuild</a:t>
            </a:r>
          </a:p>
        </p:txBody>
      </p:sp>
      <p:pic>
        <p:nvPicPr>
          <p:cNvPr id="10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4300" y="1967318"/>
            <a:ext cx="853440" cy="853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4724383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CodePipeline</a:t>
            </a:r>
          </a:p>
        </p:txBody>
      </p:sp>
      <p:pic>
        <p:nvPicPr>
          <p:cNvPr id="12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8806" y="1967318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733548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Cloud9</a:t>
            </a:r>
          </a:p>
        </p:txBody>
      </p:sp>
      <p:pic>
        <p:nvPicPr>
          <p:cNvPr id="14" name="Graphic 56">
            <a:extLst>
              <a:ext uri="{FF2B5EF4-FFF2-40B4-BE49-F238E27FC236}">
                <a16:creationId xmlns:a16="http://schemas.microsoft.com/office/drawing/2014/main" id="{569812B6-5B8D-3C48-95FA-E1A87FA11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87970" y="1967318"/>
            <a:ext cx="853440" cy="853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A8BB9A-4B84-154B-A7D0-6E087DA04F49}"/>
              </a:ext>
            </a:extLst>
          </p:cNvPr>
          <p:cNvSpPr txBox="1"/>
          <p:nvPr/>
        </p:nvSpPr>
        <p:spPr>
          <a:xfrm>
            <a:off x="8724290" y="16165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Amplify</a:t>
            </a:r>
          </a:p>
        </p:txBody>
      </p:sp>
      <p:pic>
        <p:nvPicPr>
          <p:cNvPr id="16" name="Graphic 26">
            <a:extLst>
              <a:ext uri="{FF2B5EF4-FFF2-40B4-BE49-F238E27FC236}">
                <a16:creationId xmlns:a16="http://schemas.microsoft.com/office/drawing/2014/main" id="{77BDB3A6-809A-4C4A-B532-A364BCB0BE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8713" y="1959817"/>
            <a:ext cx="853440" cy="8534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10677437" y="1617952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631859" y="1987284"/>
            <a:ext cx="853440" cy="853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0819157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20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73579" y="627616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8869574" y="721871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CloudTrail</a:t>
            </a:r>
          </a:p>
        </p:txBody>
      </p:sp>
      <p:pic>
        <p:nvPicPr>
          <p:cNvPr id="22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773209" y="6320723"/>
            <a:ext cx="853440" cy="8534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984415" y="717416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4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07279" y="6320723"/>
            <a:ext cx="853440" cy="853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0A92ED3-A03E-B349-8121-A448B8DC0767}"/>
              </a:ext>
            </a:extLst>
          </p:cNvPr>
          <p:cNvSpPr txBox="1"/>
          <p:nvPr/>
        </p:nvSpPr>
        <p:spPr>
          <a:xfrm>
            <a:off x="4904903" y="7113342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Key Management Service</a:t>
            </a:r>
          </a:p>
        </p:txBody>
      </p:sp>
      <p:pic>
        <p:nvPicPr>
          <p:cNvPr id="26" name="Graphic 33">
            <a:extLst>
              <a:ext uri="{FF2B5EF4-FFF2-40B4-BE49-F238E27FC236}">
                <a16:creationId xmlns:a16="http://schemas.microsoft.com/office/drawing/2014/main" id="{CA8733F1-1CBF-494B-B1CC-CBCDB7037E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80108" y="6320723"/>
            <a:ext cx="853440" cy="8534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2120268" y="7107427"/>
            <a:ext cx="266144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28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829877" y="6320723"/>
            <a:ext cx="853440" cy="853440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8" idx="2"/>
            <a:endCxn id="6" idx="0"/>
          </p:cNvCxnSpPr>
          <p:nvPr/>
        </p:nvCxnSpPr>
        <p:spPr>
          <a:xfrm>
            <a:off x="2403158" y="2839310"/>
            <a:ext cx="4757111" cy="1181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6" idx="0"/>
          </p:cNvCxnSpPr>
          <p:nvPr/>
        </p:nvCxnSpPr>
        <p:spPr>
          <a:xfrm>
            <a:off x="6105526" y="2820758"/>
            <a:ext cx="105474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2"/>
            <a:endCxn id="6" idx="0"/>
          </p:cNvCxnSpPr>
          <p:nvPr/>
        </p:nvCxnSpPr>
        <p:spPr>
          <a:xfrm>
            <a:off x="4211020" y="2820758"/>
            <a:ext cx="2949248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0"/>
            <a:endCxn id="14" idx="2"/>
          </p:cNvCxnSpPr>
          <p:nvPr/>
        </p:nvCxnSpPr>
        <p:spPr>
          <a:xfrm flipV="1">
            <a:off x="7160268" y="2820758"/>
            <a:ext cx="954422" cy="1200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0"/>
            <a:endCxn id="16" idx="2"/>
          </p:cNvCxnSpPr>
          <p:nvPr/>
        </p:nvCxnSpPr>
        <p:spPr>
          <a:xfrm flipV="1">
            <a:off x="7160268" y="2813258"/>
            <a:ext cx="2945165" cy="12078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0"/>
            <a:endCxn id="18" idx="2"/>
          </p:cNvCxnSpPr>
          <p:nvPr/>
        </p:nvCxnSpPr>
        <p:spPr>
          <a:xfrm flipV="1">
            <a:off x="7160268" y="2840724"/>
            <a:ext cx="4898311" cy="11804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0"/>
            <a:endCxn id="6" idx="2"/>
          </p:cNvCxnSpPr>
          <p:nvPr/>
        </p:nvCxnSpPr>
        <p:spPr>
          <a:xfrm flipV="1">
            <a:off x="3256598" y="4874571"/>
            <a:ext cx="390367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0"/>
            <a:endCxn id="6" idx="2"/>
          </p:cNvCxnSpPr>
          <p:nvPr/>
        </p:nvCxnSpPr>
        <p:spPr>
          <a:xfrm flipV="1">
            <a:off x="6306828" y="4874571"/>
            <a:ext cx="853440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4" idx="0"/>
            <a:endCxn id="6" idx="2"/>
          </p:cNvCxnSpPr>
          <p:nvPr/>
        </p:nvCxnSpPr>
        <p:spPr>
          <a:xfrm flipH="1" flipV="1">
            <a:off x="7160269" y="4874571"/>
            <a:ext cx="117373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6" idx="2"/>
            <a:endCxn id="22" idx="0"/>
          </p:cNvCxnSpPr>
          <p:nvPr/>
        </p:nvCxnSpPr>
        <p:spPr>
          <a:xfrm>
            <a:off x="7160269" y="4874571"/>
            <a:ext cx="3039661" cy="144615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6" idx="2"/>
            <a:endCxn id="20" idx="0"/>
          </p:cNvCxnSpPr>
          <p:nvPr/>
        </p:nvCxnSpPr>
        <p:spPr>
          <a:xfrm>
            <a:off x="7160268" y="4874571"/>
            <a:ext cx="5040031" cy="14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108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181365"/>
            <a:ext cx="12618720" cy="1188851"/>
          </a:xfrm>
        </p:spPr>
        <p:txBody>
          <a:bodyPr/>
          <a:lstStyle/>
          <a:p>
            <a:r>
              <a:rPr lang="en-US" b="1" dirty="0"/>
              <a:t>CodeCommit -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5368997" y="6883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7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419" y="6079422"/>
            <a:ext cx="853440" cy="853440"/>
          </a:xfrm>
          <a:prstGeom prst="rect">
            <a:avLst/>
          </a:prstGeom>
        </p:spPr>
      </p:pic>
      <p:pic>
        <p:nvPicPr>
          <p:cNvPr id="9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959" y="5436616"/>
            <a:ext cx="396240" cy="396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5690959" y="5436615"/>
            <a:ext cx="2118360" cy="18320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1" name="Can 10"/>
          <p:cNvSpPr/>
          <p:nvPr/>
        </p:nvSpPr>
        <p:spPr>
          <a:xfrm>
            <a:off x="6087199" y="2768253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804933" y="3751216"/>
            <a:ext cx="0" cy="1726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23825" y="4157480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29" name="AutoShape 14" descr="Image result for developer smiley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040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85" y="1370216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05421" y="1621143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3BE54-8A0D-C14D-829C-19311246E91E}"/>
              </a:ext>
            </a:extLst>
          </p:cNvPr>
          <p:cNvCxnSpPr>
            <a:cxnSpLocks/>
            <a:stCxn id="1040" idx="2"/>
            <a:endCxn id="11" idx="1"/>
          </p:cNvCxnSpPr>
          <p:nvPr/>
        </p:nvCxnSpPr>
        <p:spPr>
          <a:xfrm>
            <a:off x="6790880" y="2241405"/>
            <a:ext cx="14054" cy="52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3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21" grpId="0"/>
      <p:bldP spid="30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CodeBuild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426" y="1442094"/>
            <a:ext cx="4553758" cy="45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4832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CodeBuild is a </a:t>
            </a:r>
            <a:r>
              <a:rPr lang="en-US" dirty="0">
                <a:solidFill>
                  <a:srgbClr val="0070C0"/>
                </a:solidFill>
              </a:rPr>
              <a:t>fully managed </a:t>
            </a:r>
            <a:r>
              <a:rPr lang="en-US" dirty="0"/>
              <a:t>build service in the cloud.</a:t>
            </a:r>
          </a:p>
          <a:p>
            <a:r>
              <a:rPr lang="en-US" dirty="0"/>
              <a:t>Compiles our </a:t>
            </a:r>
            <a:r>
              <a:rPr lang="en-US" dirty="0">
                <a:solidFill>
                  <a:srgbClr val="0070C0"/>
                </a:solidFill>
              </a:rPr>
              <a:t>source code</a:t>
            </a:r>
            <a:r>
              <a:rPr lang="en-US" dirty="0"/>
              <a:t>, runs </a:t>
            </a:r>
            <a:r>
              <a:rPr lang="en-US" dirty="0">
                <a:solidFill>
                  <a:srgbClr val="0070C0"/>
                </a:solidFill>
              </a:rPr>
              <a:t>unit tests</a:t>
            </a:r>
            <a:r>
              <a:rPr lang="en-US" dirty="0"/>
              <a:t>, and produces </a:t>
            </a:r>
            <a:r>
              <a:rPr lang="en-US" dirty="0">
                <a:solidFill>
                  <a:srgbClr val="0070C0"/>
                </a:solidFill>
              </a:rPr>
              <a:t>artifacts</a:t>
            </a:r>
            <a:r>
              <a:rPr lang="en-US" dirty="0"/>
              <a:t> that are ready to deploy.</a:t>
            </a:r>
          </a:p>
          <a:p>
            <a:r>
              <a:rPr lang="en-US" dirty="0"/>
              <a:t>Eliminates the need to provision, manage, and scale </a:t>
            </a:r>
            <a:r>
              <a:rPr lang="en-US" dirty="0">
                <a:solidFill>
                  <a:srgbClr val="0070C0"/>
                </a:solidFill>
              </a:rPr>
              <a:t>our own build servers.</a:t>
            </a:r>
            <a:r>
              <a:rPr lang="en-US" dirty="0"/>
              <a:t> </a:t>
            </a:r>
          </a:p>
          <a:p>
            <a:r>
              <a:rPr lang="en-US" dirty="0"/>
              <a:t>It provides </a:t>
            </a:r>
            <a:r>
              <a:rPr lang="en-US" dirty="0">
                <a:solidFill>
                  <a:srgbClr val="0070C0"/>
                </a:solidFill>
              </a:rPr>
              <a:t>prepackaged build environments </a:t>
            </a:r>
            <a:r>
              <a:rPr lang="en-US" dirty="0"/>
              <a:t>for the most popular programming languages and build tools such as Apache Maven, Gradle, and many more.</a:t>
            </a:r>
          </a:p>
          <a:p>
            <a:r>
              <a:rPr lang="en-US" dirty="0"/>
              <a:t>We can also customize build environments in CodeBuild to use our </a:t>
            </a:r>
            <a:r>
              <a:rPr lang="en-US" dirty="0">
                <a:solidFill>
                  <a:srgbClr val="0070C0"/>
                </a:solidFill>
              </a:rPr>
              <a:t>own build tools</a:t>
            </a:r>
            <a:r>
              <a:rPr lang="en-US" dirty="0"/>
              <a:t>. </a:t>
            </a:r>
          </a:p>
          <a:p>
            <a:r>
              <a:rPr lang="en-US" dirty="0">
                <a:solidFill>
                  <a:srgbClr val="0070C0"/>
                </a:solidFill>
              </a:rPr>
              <a:t>Scales automatically </a:t>
            </a:r>
            <a:r>
              <a:rPr lang="en-US" dirty="0"/>
              <a:t>to meet peak build requests.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CodeBuild -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8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2050" name="Picture 2" descr="https://docs.aws.amazon.com/codebuild/latest/userguide/images/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024052"/>
            <a:ext cx="58293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59412" y="797305"/>
            <a:ext cx="336515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to run CodeBuild?</a:t>
            </a:r>
          </a:p>
        </p:txBody>
      </p:sp>
      <p:pic>
        <p:nvPicPr>
          <p:cNvPr id="3074" name="Picture 2" descr="https://docs.aws.amazon.com/codebuild/latest/userguide/images/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2" y="1528356"/>
            <a:ext cx="8190461" cy="576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289799" y="784237"/>
            <a:ext cx="334457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dirty="0">
                <a:solidFill>
                  <a:schemeClr val="accent6">
                    <a:lumMod val="75000"/>
                  </a:schemeClr>
                </a:solidFill>
              </a:rPr>
              <a:t>How CodeBuild works?</a:t>
            </a:r>
          </a:p>
        </p:txBody>
      </p:sp>
    </p:spTree>
    <p:extLst>
      <p:ext uri="{BB962C8B-B14F-4D97-AF65-F5344CB8AC3E}">
        <p14:creationId xmlns:p14="http://schemas.microsoft.com/office/powerpoint/2010/main" val="255427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6371218" y="3964859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6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9590" y="3062314"/>
            <a:ext cx="853440" cy="853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894972" y="42993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8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2067" y="919547"/>
            <a:ext cx="853440" cy="853440"/>
          </a:xfrm>
          <a:prstGeom prst="rect">
            <a:avLst/>
          </a:prstGeom>
        </p:spPr>
      </p:pic>
      <p:pic>
        <p:nvPicPr>
          <p:cNvPr id="9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1679" y="919547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3761760" y="29168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pic>
        <p:nvPicPr>
          <p:cNvPr id="4098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49" y="902974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721648" y="557548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1" name="AutoShape 4" descr="Image result for github enterprise logo"/>
          <p:cNvSpPr>
            <a:spLocks noChangeAspect="1" noChangeArrowheads="1"/>
          </p:cNvSpPr>
          <p:nvPr/>
        </p:nvSpPr>
        <p:spPr bwMode="auto">
          <a:xfrm>
            <a:off x="186690" y="-173355"/>
            <a:ext cx="365760" cy="3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9728" tIns="54864" rIns="109728" bIns="54864" numCol="1" anchor="t" anchorCtr="0" compatLnSpc="1">
            <a:prstTxWarp prst="textNoShape">
              <a:avLst/>
            </a:prstTxWarp>
          </a:bodyPr>
          <a:lstStyle/>
          <a:p>
            <a:endParaRPr lang="en-US" sz="2640"/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702" y="929097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27016" y="550214"/>
            <a:ext cx="2037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Enterprise</a:t>
            </a:r>
          </a:p>
        </p:txBody>
      </p:sp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59" y="1009785"/>
            <a:ext cx="763318" cy="76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1643470" y="582482"/>
            <a:ext cx="1505497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Bitbucket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57505" y="291683"/>
            <a:ext cx="11991462" cy="170690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19" name="TextBox 18"/>
          <p:cNvSpPr txBox="1"/>
          <p:nvPr/>
        </p:nvSpPr>
        <p:spPr>
          <a:xfrm>
            <a:off x="1492447" y="-94510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cxnSp>
        <p:nvCxnSpPr>
          <p:cNvPr id="21" name="Straight Connector 20"/>
          <p:cNvCxnSpPr>
            <a:stCxn id="8" idx="2"/>
            <a:endCxn id="6" idx="0"/>
          </p:cNvCxnSpPr>
          <p:nvPr/>
        </p:nvCxnSpPr>
        <p:spPr>
          <a:xfrm>
            <a:off x="2148788" y="1772987"/>
            <a:ext cx="4897523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5038400" y="1772987"/>
            <a:ext cx="2007911" cy="12893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098" idx="2"/>
            <a:endCxn id="6" idx="0"/>
          </p:cNvCxnSpPr>
          <p:nvPr/>
        </p:nvCxnSpPr>
        <p:spPr>
          <a:xfrm flipH="1">
            <a:off x="7046310" y="1775409"/>
            <a:ext cx="560856" cy="12869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6" idx="0"/>
          </p:cNvCxnSpPr>
          <p:nvPr/>
        </p:nvCxnSpPr>
        <p:spPr>
          <a:xfrm flipH="1">
            <a:off x="7046311" y="1801531"/>
            <a:ext cx="3199609" cy="12607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102" idx="2"/>
            <a:endCxn id="6" idx="0"/>
          </p:cNvCxnSpPr>
          <p:nvPr/>
        </p:nvCxnSpPr>
        <p:spPr>
          <a:xfrm flipH="1">
            <a:off x="7046311" y="1773103"/>
            <a:ext cx="5349908" cy="12892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9722" y="5722272"/>
            <a:ext cx="853440" cy="85344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5837933" y="6631043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Simple Storage Service (S3)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0280" y="5564781"/>
            <a:ext cx="2603760" cy="169412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5" name="TextBox 34"/>
          <p:cNvSpPr txBox="1"/>
          <p:nvPr/>
        </p:nvSpPr>
        <p:spPr>
          <a:xfrm>
            <a:off x="5962840" y="7265623"/>
            <a:ext cx="2166940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Artifacts</a:t>
            </a:r>
          </a:p>
        </p:txBody>
      </p:sp>
      <p:cxnSp>
        <p:nvCxnSpPr>
          <p:cNvPr id="34" name="Straight Arrow Connector 33"/>
          <p:cNvCxnSpPr>
            <a:stCxn id="6" idx="2"/>
            <a:endCxn id="32" idx="0"/>
          </p:cNvCxnSpPr>
          <p:nvPr/>
        </p:nvCxnSpPr>
        <p:spPr>
          <a:xfrm>
            <a:off x="7046311" y="3915754"/>
            <a:ext cx="20132" cy="1806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67172" y="498065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40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95568" y="4149526"/>
            <a:ext cx="853440" cy="85344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33819" y="34890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Managed Image</a:t>
            </a:r>
          </a:p>
        </p:txBody>
      </p:sp>
      <p:pic>
        <p:nvPicPr>
          <p:cNvPr id="43" name="Graphic 9">
            <a:extLst>
              <a:ext uri="{FF2B5EF4-FFF2-40B4-BE49-F238E27FC236}">
                <a16:creationId xmlns:a16="http://schemas.microsoft.com/office/drawing/2014/main" id="{6F1D2976-3731-FD45-9487-2C4785939B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69441" y="2584750"/>
            <a:ext cx="969600" cy="9696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80D3AF-B376-7B4C-812C-4B01DFE501E9}"/>
              </a:ext>
            </a:extLst>
          </p:cNvPr>
          <p:cNvSpPr txBox="1"/>
          <p:nvPr/>
        </p:nvSpPr>
        <p:spPr>
          <a:xfrm>
            <a:off x="1160710" y="6469205"/>
            <a:ext cx="18159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External Container Registry (Docker Hub)</a:t>
            </a: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80657F91-5B57-284A-B3AB-6E90EA77B5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62144" y="5672607"/>
            <a:ext cx="835788" cy="8357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92762" y="2584750"/>
            <a:ext cx="2325188" cy="468768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47" name="TextBox 46"/>
          <p:cNvSpPr txBox="1"/>
          <p:nvPr/>
        </p:nvSpPr>
        <p:spPr>
          <a:xfrm>
            <a:off x="741179" y="7212487"/>
            <a:ext cx="2785506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Environment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1060137" y="393144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49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014560" y="3033454"/>
            <a:ext cx="853440" cy="853440"/>
          </a:xfrm>
          <a:prstGeom prst="rect">
            <a:avLst/>
          </a:prstGeom>
        </p:spPr>
      </p:pic>
      <p:cxnSp>
        <p:nvCxnSpPr>
          <p:cNvPr id="46" name="Straight Connector 45"/>
          <p:cNvCxnSpPr>
            <a:stCxn id="43" idx="3"/>
            <a:endCxn id="6" idx="1"/>
          </p:cNvCxnSpPr>
          <p:nvPr/>
        </p:nvCxnSpPr>
        <p:spPr>
          <a:xfrm>
            <a:off x="2639041" y="3069550"/>
            <a:ext cx="3980549" cy="41948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6" idx="1"/>
          </p:cNvCxnSpPr>
          <p:nvPr/>
        </p:nvCxnSpPr>
        <p:spPr>
          <a:xfrm flipV="1">
            <a:off x="2549008" y="3489034"/>
            <a:ext cx="4070582" cy="10872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3"/>
            <a:endCxn id="6" idx="1"/>
          </p:cNvCxnSpPr>
          <p:nvPr/>
        </p:nvCxnSpPr>
        <p:spPr>
          <a:xfrm flipV="1">
            <a:off x="2497932" y="3489034"/>
            <a:ext cx="4121658" cy="260146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264820" y="285330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57" name="TextBox 56"/>
          <p:cNvSpPr txBox="1"/>
          <p:nvPr/>
        </p:nvSpPr>
        <p:spPr>
          <a:xfrm>
            <a:off x="11628676" y="4274001"/>
            <a:ext cx="1600118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Logs</a:t>
            </a:r>
          </a:p>
        </p:txBody>
      </p:sp>
      <p:cxnSp>
        <p:nvCxnSpPr>
          <p:cNvPr id="56" name="Straight Arrow Connector 55"/>
          <p:cNvCxnSpPr>
            <a:stCxn id="6" idx="3"/>
            <a:endCxn id="49" idx="1"/>
          </p:cNvCxnSpPr>
          <p:nvPr/>
        </p:nvCxnSpPr>
        <p:spPr>
          <a:xfrm flipV="1">
            <a:off x="7473030" y="3460174"/>
            <a:ext cx="4541530" cy="28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0360581" y="7131162"/>
            <a:ext cx="4161396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CodeBuild Architecture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11234900" y="5932984"/>
            <a:ext cx="266144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6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Simple Notification Service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44510" y="5146279"/>
            <a:ext cx="853440" cy="853440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1385751" y="5015863"/>
            <a:ext cx="2359740" cy="14474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64" name="TextBox 63"/>
          <p:cNvSpPr txBox="1"/>
          <p:nvPr/>
        </p:nvSpPr>
        <p:spPr>
          <a:xfrm>
            <a:off x="11118340" y="6531338"/>
            <a:ext cx="277800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 Notifications</a:t>
            </a:r>
          </a:p>
        </p:txBody>
      </p:sp>
      <p:cxnSp>
        <p:nvCxnSpPr>
          <p:cNvPr id="60" name="Straight Arrow Connector 59"/>
          <p:cNvCxnSpPr>
            <a:stCxn id="6" idx="3"/>
            <a:endCxn id="62" idx="1"/>
          </p:cNvCxnSpPr>
          <p:nvPr/>
        </p:nvCxnSpPr>
        <p:spPr>
          <a:xfrm>
            <a:off x="7473030" y="3489033"/>
            <a:ext cx="4471480" cy="2083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8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2" grpId="0"/>
      <p:bldP spid="15" grpId="0"/>
      <p:bldP spid="17" grpId="0"/>
      <p:bldP spid="16" grpId="0" animBg="1"/>
      <p:bldP spid="19" grpId="0"/>
      <p:bldP spid="33" grpId="0"/>
      <p:bldP spid="30" grpId="0" animBg="1"/>
      <p:bldP spid="35" grpId="0"/>
      <p:bldP spid="39" grpId="0"/>
      <p:bldP spid="41" grpId="0"/>
      <p:bldP spid="44" grpId="0"/>
      <p:bldP spid="37" grpId="0" animBg="1"/>
      <p:bldP spid="47" grpId="0"/>
      <p:bldP spid="48" grpId="0"/>
      <p:bldP spid="54" grpId="0" animBg="1"/>
      <p:bldP spid="57" grpId="0"/>
      <p:bldP spid="61" grpId="0"/>
      <p:bldP spid="63" grpId="0" animBg="1"/>
      <p:bldP spid="64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5840" y="272807"/>
            <a:ext cx="7353424" cy="1188851"/>
          </a:xfrm>
        </p:spPr>
        <p:txBody>
          <a:bodyPr/>
          <a:lstStyle/>
          <a:p>
            <a:pPr algn="l"/>
            <a:r>
              <a:rPr lang="en-US" b="1" dirty="0"/>
              <a:t>CodeBuild - Steps</a:t>
            </a:r>
          </a:p>
        </p:txBody>
      </p:sp>
      <p:pic>
        <p:nvPicPr>
          <p:cNvPr id="5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2591" y="4394269"/>
            <a:ext cx="853440" cy="853440"/>
          </a:xfrm>
          <a:prstGeom prst="rect">
            <a:avLst/>
          </a:prstGeom>
        </p:spPr>
      </p:pic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0131" y="3947411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7400131" y="3947410"/>
            <a:ext cx="3477629" cy="360292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7731055" y="1993030"/>
            <a:ext cx="1435469" cy="99277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4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827" y="27290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851962" y="523834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37828" y="3167223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843847" y="5182393"/>
            <a:ext cx="198580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7723030" y="6760304"/>
            <a:ext cx="159980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9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7142" y="5857759"/>
            <a:ext cx="853440" cy="853440"/>
          </a:xfrm>
          <a:prstGeom prst="rect">
            <a:avLst/>
          </a:prstGeom>
        </p:spPr>
      </p:pic>
      <p:pic>
        <p:nvPicPr>
          <p:cNvPr id="20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18491" y="5857759"/>
            <a:ext cx="853440" cy="8534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218776" y="6760304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cxnSp>
        <p:nvCxnSpPr>
          <p:cNvPr id="25" name="Straight Arrow Connector 24"/>
          <p:cNvCxnSpPr>
            <a:stCxn id="5" idx="2"/>
            <a:endCxn id="19" idx="0"/>
          </p:cNvCxnSpPr>
          <p:nvPr/>
        </p:nvCxnSpPr>
        <p:spPr>
          <a:xfrm>
            <a:off x="8459311" y="5247710"/>
            <a:ext cx="34552" cy="610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>
            <a:off x="8920583" y="6284479"/>
            <a:ext cx="5979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5" idx="0"/>
          </p:cNvCxnSpPr>
          <p:nvPr/>
        </p:nvCxnSpPr>
        <p:spPr>
          <a:xfrm>
            <a:off x="8448790" y="2985807"/>
            <a:ext cx="10521" cy="1408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F12E7A-F541-CF4A-8EAA-21FAB4DF7B18}"/>
              </a:ext>
            </a:extLst>
          </p:cNvPr>
          <p:cNvCxnSpPr>
            <a:stCxn id="14" idx="2"/>
            <a:endCxn id="8" idx="1"/>
          </p:cNvCxnSpPr>
          <p:nvPr/>
        </p:nvCxnSpPr>
        <p:spPr>
          <a:xfrm>
            <a:off x="8437422" y="1144096"/>
            <a:ext cx="11368" cy="848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34B822-5C0D-D348-A92F-2F7C48AD2332}"/>
              </a:ext>
            </a:extLst>
          </p:cNvPr>
          <p:cNvSpPr txBox="1"/>
          <p:nvPr/>
        </p:nvSpPr>
        <p:spPr>
          <a:xfrm>
            <a:off x="8462152" y="1302457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</p:spTree>
    <p:extLst>
      <p:ext uri="{BB962C8B-B14F-4D97-AF65-F5344CB8AC3E}">
        <p14:creationId xmlns:p14="http://schemas.microsoft.com/office/powerpoint/2010/main" val="242840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17" grpId="0"/>
      <p:bldP spid="18" grpId="0"/>
      <p:bldP spid="21" grpId="0"/>
      <p:bldP spid="2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055" y="3451859"/>
            <a:ext cx="6398894" cy="109074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AWS CodePipeline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7752261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pic>
        <p:nvPicPr>
          <p:cNvPr id="6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2620" y="1520471"/>
            <a:ext cx="4579884" cy="45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6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CodePipeline is a </a:t>
            </a:r>
            <a:r>
              <a:rPr lang="en-US" dirty="0">
                <a:solidFill>
                  <a:srgbClr val="0070C0"/>
                </a:solidFill>
              </a:rPr>
              <a:t>continuous delivery service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model, visualize, and automate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the steps required to release your software. 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automate</a:t>
            </a:r>
            <a:r>
              <a:rPr lang="en-US" dirty="0"/>
              <a:t> our release processes.</a:t>
            </a:r>
          </a:p>
          <a:p>
            <a:pPr lvl="1"/>
            <a:r>
              <a:rPr lang="en-US" dirty="0"/>
              <a:t>We can establish a </a:t>
            </a:r>
            <a:r>
              <a:rPr lang="en-US" dirty="0">
                <a:solidFill>
                  <a:srgbClr val="0070C0"/>
                </a:solidFill>
              </a:rPr>
              <a:t>consistent</a:t>
            </a:r>
            <a:r>
              <a:rPr lang="en-US" dirty="0"/>
              <a:t> release process.</a:t>
            </a:r>
          </a:p>
          <a:p>
            <a:pPr lvl="1"/>
            <a:r>
              <a:rPr lang="en-US" dirty="0"/>
              <a:t>We can </a:t>
            </a:r>
            <a:r>
              <a:rPr lang="en-US" dirty="0">
                <a:solidFill>
                  <a:srgbClr val="0070C0"/>
                </a:solidFill>
              </a:rPr>
              <a:t>speed</a:t>
            </a:r>
            <a:r>
              <a:rPr lang="en-US" dirty="0"/>
              <a:t> up delivery while improving quality.</a:t>
            </a:r>
          </a:p>
          <a:p>
            <a:pPr lvl="1"/>
            <a:r>
              <a:rPr lang="en-US" dirty="0"/>
              <a:t>Supports </a:t>
            </a:r>
            <a:r>
              <a:rPr lang="en-US" dirty="0">
                <a:solidFill>
                  <a:srgbClr val="0070C0"/>
                </a:solidFill>
              </a:rPr>
              <a:t>external tools </a:t>
            </a:r>
            <a:r>
              <a:rPr lang="en-US" dirty="0"/>
              <a:t>integration for source, build and deploy.</a:t>
            </a:r>
          </a:p>
          <a:p>
            <a:pPr lvl="1"/>
            <a:r>
              <a:rPr lang="en-US" dirty="0"/>
              <a:t>View </a:t>
            </a:r>
            <a:r>
              <a:rPr lang="en-US" dirty="0">
                <a:solidFill>
                  <a:srgbClr val="0070C0"/>
                </a:solidFill>
              </a:rPr>
              <a:t>progress</a:t>
            </a:r>
            <a:r>
              <a:rPr lang="en-US" dirty="0"/>
              <a:t> at a glance</a:t>
            </a:r>
          </a:p>
          <a:p>
            <a:pPr lvl="1"/>
            <a:r>
              <a:rPr lang="en-US" dirty="0"/>
              <a:t>View pipeline </a:t>
            </a:r>
            <a:r>
              <a:rPr lang="en-US" dirty="0">
                <a:solidFill>
                  <a:srgbClr val="0070C0"/>
                </a:solidFill>
              </a:rPr>
              <a:t>history details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CodePipeline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226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7741921"/>
            <a:ext cx="4937760" cy="438150"/>
          </a:xfrm>
        </p:spPr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A3940-85A3-3343-A668-675C4E2C0512}"/>
              </a:ext>
            </a:extLst>
          </p:cNvPr>
          <p:cNvSpPr txBox="1"/>
          <p:nvPr/>
        </p:nvSpPr>
        <p:spPr>
          <a:xfrm>
            <a:off x="6996480" y="303458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CodePipeline</a:t>
            </a:r>
            <a:endParaRPr lang="en-US" sz="1680" dirty="0"/>
          </a:p>
        </p:txBody>
      </p:sp>
      <p:pic>
        <p:nvPicPr>
          <p:cNvPr id="7" name="Graphic 24">
            <a:extLst>
              <a:ext uri="{FF2B5EF4-FFF2-40B4-BE49-F238E27FC236}">
                <a16:creationId xmlns:a16="http://schemas.microsoft.com/office/drawing/2014/main" id="{436AF062-AAD4-F44B-BC76-9EEE592D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77" y="52334"/>
            <a:ext cx="853440" cy="853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12A07-16EE-A24A-BE74-B297DED7602D}"/>
              </a:ext>
            </a:extLst>
          </p:cNvPr>
          <p:cNvSpPr txBox="1"/>
          <p:nvPr/>
        </p:nvSpPr>
        <p:spPr>
          <a:xfrm>
            <a:off x="72500" y="26324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CodeCommit</a:t>
            </a:r>
            <a:endParaRPr lang="en-US" sz="1680" dirty="0"/>
          </a:p>
        </p:txBody>
      </p:sp>
      <p:pic>
        <p:nvPicPr>
          <p:cNvPr id="9" name="Graphic 60">
            <a:extLst>
              <a:ext uri="{FF2B5EF4-FFF2-40B4-BE49-F238E27FC236}">
                <a16:creationId xmlns:a16="http://schemas.microsoft.com/office/drawing/2014/main" id="{BC4D486E-DF5A-6D46-9521-4D71139B9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923" y="1851973"/>
            <a:ext cx="853440" cy="853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0960A-3D31-6D47-8EAA-93DE09090CDD}"/>
              </a:ext>
            </a:extLst>
          </p:cNvPr>
          <p:cNvSpPr txBox="1"/>
          <p:nvPr/>
        </p:nvSpPr>
        <p:spPr>
          <a:xfrm>
            <a:off x="72500" y="3886446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EC2 Container Registry</a:t>
            </a:r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1CF9C3A0-90C2-104F-8C5D-8BF17B4349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923" y="3130538"/>
            <a:ext cx="853440" cy="853440"/>
          </a:xfrm>
          <a:prstGeom prst="rect">
            <a:avLst/>
          </a:prstGeom>
        </p:spPr>
      </p:pic>
      <p:pic>
        <p:nvPicPr>
          <p:cNvPr id="12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923" y="4647050"/>
            <a:ext cx="853440" cy="85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727208" y="5409240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pic>
        <p:nvPicPr>
          <p:cNvPr id="14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23" y="6038921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625130" y="6871112"/>
            <a:ext cx="170580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21900" y="3517114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17" name="Graphic 58">
            <a:extLst>
              <a:ext uri="{FF2B5EF4-FFF2-40B4-BE49-F238E27FC236}">
                <a16:creationId xmlns:a16="http://schemas.microsoft.com/office/drawing/2014/main" id="{7D5BA7D5-CD7B-E64D-B3F4-DE86C7C63A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76323" y="2736594"/>
            <a:ext cx="853440" cy="853440"/>
          </a:xfrm>
          <a:prstGeom prst="rect">
            <a:avLst/>
          </a:prstGeom>
        </p:spPr>
      </p:pic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181" y="5084008"/>
            <a:ext cx="853440" cy="8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E76CC08-399C-2A4A-B22E-6928FAFCABA2}"/>
              </a:ext>
            </a:extLst>
          </p:cNvPr>
          <p:cNvSpPr txBox="1"/>
          <p:nvPr/>
        </p:nvSpPr>
        <p:spPr>
          <a:xfrm>
            <a:off x="3270119" y="5879055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Jenkins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71229C-75C9-7348-A95C-3A8906F62A89}"/>
              </a:ext>
            </a:extLst>
          </p:cNvPr>
          <p:cNvSpPr txBox="1"/>
          <p:nvPr/>
        </p:nvSpPr>
        <p:spPr>
          <a:xfrm>
            <a:off x="6251624" y="2615921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CloudFormation</a:t>
            </a:r>
          </a:p>
        </p:txBody>
      </p:sp>
      <p:pic>
        <p:nvPicPr>
          <p:cNvPr id="23" name="Graphic 47">
            <a:extLst>
              <a:ext uri="{FF2B5EF4-FFF2-40B4-BE49-F238E27FC236}">
                <a16:creationId xmlns:a16="http://schemas.microsoft.com/office/drawing/2014/main" id="{C9806E1C-231A-A543-A743-816583871F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6047" y="1832762"/>
            <a:ext cx="853440" cy="8534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B31026-F5EE-C94C-9842-FF0D17B5A980}"/>
              </a:ext>
            </a:extLst>
          </p:cNvPr>
          <p:cNvSpPr txBox="1"/>
          <p:nvPr/>
        </p:nvSpPr>
        <p:spPr>
          <a:xfrm>
            <a:off x="6251624" y="4089407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</a:t>
            </a:r>
            <a:r>
              <a:rPr lang="en-US" sz="1680" dirty="0" err="1"/>
              <a:t>CodeDeploy</a:t>
            </a:r>
            <a:endParaRPr lang="en-US" sz="168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37A72A5-354F-B942-8F1A-CE4F385C4D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18806" y="3296128"/>
            <a:ext cx="853440" cy="8534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8D58F77-A038-4848-8054-84194CCB39B6}"/>
              </a:ext>
            </a:extLst>
          </p:cNvPr>
          <p:cNvSpPr txBox="1"/>
          <p:nvPr/>
        </p:nvSpPr>
        <p:spPr>
          <a:xfrm>
            <a:off x="6327502" y="543669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Elastic Beanstalk</a:t>
            </a:r>
          </a:p>
        </p:txBody>
      </p:sp>
      <p:pic>
        <p:nvPicPr>
          <p:cNvPr id="27" name="Graphic 10">
            <a:extLst>
              <a:ext uri="{FF2B5EF4-FFF2-40B4-BE49-F238E27FC236}">
                <a16:creationId xmlns:a16="http://schemas.microsoft.com/office/drawing/2014/main" id="{0FEDE7D2-452D-5940-BCF6-A30BD1443B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50365" y="4647050"/>
            <a:ext cx="853440" cy="8534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B72D6E-A69F-7245-BD75-7AEEB715630F}"/>
              </a:ext>
            </a:extLst>
          </p:cNvPr>
          <p:cNvSpPr txBox="1"/>
          <p:nvPr/>
        </p:nvSpPr>
        <p:spPr>
          <a:xfrm>
            <a:off x="6327502" y="6743816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AWS Service Catalog</a:t>
            </a:r>
          </a:p>
        </p:txBody>
      </p:sp>
      <p:pic>
        <p:nvPicPr>
          <p:cNvPr id="29" name="Graphic 53">
            <a:extLst>
              <a:ext uri="{FF2B5EF4-FFF2-40B4-BE49-F238E27FC236}">
                <a16:creationId xmlns:a16="http://schemas.microsoft.com/office/drawing/2014/main" id="{B305F2C0-EFAA-2249-90ED-07D219860D3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281924" y="5966336"/>
            <a:ext cx="853440" cy="85344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13909" y="2658919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68332" y="1851973"/>
            <a:ext cx="853440" cy="8534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A77F820-2999-354B-89C2-6B42FC753310}"/>
              </a:ext>
            </a:extLst>
          </p:cNvPr>
          <p:cNvSpPr txBox="1"/>
          <p:nvPr/>
        </p:nvSpPr>
        <p:spPr>
          <a:xfrm>
            <a:off x="9030914" y="4427110"/>
            <a:ext cx="276228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Elastic Container Service (Blue/Green)</a:t>
            </a:r>
          </a:p>
        </p:txBody>
      </p:sp>
      <p:pic>
        <p:nvPicPr>
          <p:cNvPr id="33" name="Graphic 30">
            <a:extLst>
              <a:ext uri="{FF2B5EF4-FFF2-40B4-BE49-F238E27FC236}">
                <a16:creationId xmlns:a16="http://schemas.microsoft.com/office/drawing/2014/main" id="{0736844B-E1D3-2D43-8324-172A152B3B0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5337" y="3620164"/>
            <a:ext cx="853440" cy="853440"/>
          </a:xfrm>
          <a:prstGeom prst="rect">
            <a:avLst/>
          </a:prstGeom>
        </p:spPr>
      </p:pic>
      <p:pic>
        <p:nvPicPr>
          <p:cNvPr id="34" name="Graphic 44">
            <a:extLst>
              <a:ext uri="{FF2B5EF4-FFF2-40B4-BE49-F238E27FC236}">
                <a16:creationId xmlns:a16="http://schemas.microsoft.com/office/drawing/2014/main" id="{377480BA-A3A6-9E4A-9AF3-6770D1E63B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68332" y="5431886"/>
            <a:ext cx="853440" cy="8534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9668617" y="6194076"/>
            <a:ext cx="159366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Simple Storage </a:t>
            </a:r>
          </a:p>
          <a:p>
            <a:pPr algn="ctr"/>
            <a:r>
              <a:rPr lang="en-US" sz="1680" dirty="0"/>
              <a:t>Service (S3)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91750" y="1620388"/>
            <a:ext cx="5106198" cy="566218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6" name="Rounded Rectangle 35"/>
          <p:cNvSpPr/>
          <p:nvPr/>
        </p:nvSpPr>
        <p:spPr>
          <a:xfrm>
            <a:off x="3725616" y="1633147"/>
            <a:ext cx="1760752" cy="554735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55165" y="1730686"/>
            <a:ext cx="2515823" cy="544981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sp>
        <p:nvSpPr>
          <p:cNvPr id="38" name="TextBox 37"/>
          <p:cNvSpPr txBox="1"/>
          <p:nvPr/>
        </p:nvSpPr>
        <p:spPr>
          <a:xfrm>
            <a:off x="891477" y="7238504"/>
            <a:ext cx="1135247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Source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76324" y="7240454"/>
            <a:ext cx="90281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68924" y="7298721"/>
            <a:ext cx="1173335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accent6">
                    <a:lumMod val="75000"/>
                  </a:schemeClr>
                </a:solidFill>
              </a:rPr>
              <a:t>Deploy</a:t>
            </a:r>
          </a:p>
        </p:txBody>
      </p:sp>
      <p:cxnSp>
        <p:nvCxnSpPr>
          <p:cNvPr id="42" name="Straight Connector 41"/>
          <p:cNvCxnSpPr>
            <a:stCxn id="37" idx="0"/>
            <a:endCxn id="7" idx="2"/>
          </p:cNvCxnSpPr>
          <p:nvPr/>
        </p:nvCxnSpPr>
        <p:spPr>
          <a:xfrm flipV="1">
            <a:off x="1513076" y="905775"/>
            <a:ext cx="5572721" cy="82491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0"/>
            <a:endCxn id="7" idx="2"/>
          </p:cNvCxnSpPr>
          <p:nvPr/>
        </p:nvCxnSpPr>
        <p:spPr>
          <a:xfrm flipV="1">
            <a:off x="4605992" y="905774"/>
            <a:ext cx="2479805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7" idx="2"/>
            <a:endCxn id="20" idx="0"/>
          </p:cNvCxnSpPr>
          <p:nvPr/>
        </p:nvCxnSpPr>
        <p:spPr>
          <a:xfrm>
            <a:off x="7085798" y="905775"/>
            <a:ext cx="1959052" cy="71461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12052980" y="3542633"/>
            <a:ext cx="276228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Amazon CloudWatch</a:t>
            </a:r>
          </a:p>
        </p:txBody>
      </p:sp>
      <p:pic>
        <p:nvPicPr>
          <p:cNvPr id="62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3009121" y="2766040"/>
            <a:ext cx="853440" cy="853440"/>
          </a:xfrm>
          <a:prstGeom prst="rect">
            <a:avLst/>
          </a:prstGeom>
        </p:spPr>
      </p:pic>
      <p:pic>
        <p:nvPicPr>
          <p:cNvPr id="63" name="Picture 2" descr="GitHub Logomark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05" y="5093902"/>
            <a:ext cx="872435" cy="87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102B6A-E0DE-BF47-806D-D37ACFEA5A70}"/>
              </a:ext>
            </a:extLst>
          </p:cNvPr>
          <p:cNvSpPr txBox="1"/>
          <p:nvPr/>
        </p:nvSpPr>
        <p:spPr>
          <a:xfrm>
            <a:off x="12400805" y="5930977"/>
            <a:ext cx="21052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GitHub </a:t>
            </a:r>
            <a:r>
              <a:rPr lang="en-US" sz="1680" dirty="0" err="1"/>
              <a:t>Webhooks</a:t>
            </a:r>
            <a:endParaRPr lang="en-US" sz="1680" dirty="0"/>
          </a:p>
        </p:txBody>
      </p:sp>
      <p:sp>
        <p:nvSpPr>
          <p:cNvPr id="66" name="TextBox 65"/>
          <p:cNvSpPr txBox="1"/>
          <p:nvPr/>
        </p:nvSpPr>
        <p:spPr>
          <a:xfrm>
            <a:off x="11971834" y="7282574"/>
            <a:ext cx="268323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b="1" dirty="0">
                <a:solidFill>
                  <a:schemeClr val="accent6">
                    <a:lumMod val="75000"/>
                  </a:schemeClr>
                </a:solidFill>
              </a:rPr>
              <a:t>Monitor Source Changes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2324253" y="1633147"/>
            <a:ext cx="2105203" cy="560730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40"/>
          </a:p>
        </p:txBody>
      </p:sp>
      <p:cxnSp>
        <p:nvCxnSpPr>
          <p:cNvPr id="11265" name="Straight Connector 11264"/>
          <p:cNvCxnSpPr>
            <a:stCxn id="7" idx="2"/>
            <a:endCxn id="60" idx="0"/>
          </p:cNvCxnSpPr>
          <p:nvPr/>
        </p:nvCxnSpPr>
        <p:spPr>
          <a:xfrm>
            <a:off x="7085797" y="905774"/>
            <a:ext cx="6291058" cy="7273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51D237-A9AA-0749-A436-7D38CB26A0D4}"/>
              </a:ext>
            </a:extLst>
          </p:cNvPr>
          <p:cNvSpPr txBox="1"/>
          <p:nvPr/>
        </p:nvSpPr>
        <p:spPr>
          <a:xfrm>
            <a:off x="72500" y="82275"/>
            <a:ext cx="4574970" cy="498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640" b="1" dirty="0"/>
              <a:t>AWS </a:t>
            </a:r>
            <a:r>
              <a:rPr lang="en-US" sz="2640" b="1" dirty="0" err="1"/>
              <a:t>CodePipeline</a:t>
            </a:r>
            <a:r>
              <a:rPr lang="en-US" sz="2640" b="1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8480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3" grpId="0"/>
      <p:bldP spid="15" grpId="0"/>
      <p:bldP spid="16" grpId="0"/>
      <p:bldP spid="21" grpId="0"/>
      <p:bldP spid="22" grpId="0"/>
      <p:bldP spid="24" grpId="0"/>
      <p:bldP spid="26" grpId="0"/>
      <p:bldP spid="28" grpId="0"/>
      <p:bldP spid="30" grpId="0"/>
      <p:bldP spid="32" grpId="0"/>
      <p:bldP spid="35" grpId="0"/>
      <p:bldP spid="20" grpId="0" animBg="1"/>
      <p:bldP spid="36" grpId="0" animBg="1"/>
      <p:bldP spid="37" grpId="0" animBg="1"/>
      <p:bldP spid="38" grpId="0"/>
      <p:bldP spid="40" grpId="0"/>
      <p:bldP spid="41" grpId="0"/>
      <p:bldP spid="61" grpId="0"/>
      <p:bldP spid="64" grpId="0"/>
      <p:bldP spid="66" grpId="0"/>
      <p:bldP spid="60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5122" name="Picture 2" descr="&#10;                An example release process using CodePipeline.&#10;          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6" y="1518002"/>
            <a:ext cx="10439401" cy="586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Delivery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95323" y="7749200"/>
            <a:ext cx="1607171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40" b="1" dirty="0">
                <a:solidFill>
                  <a:schemeClr val="bg1"/>
                </a:solidFill>
              </a:rPr>
              <a:t>©Amazon</a:t>
            </a:r>
          </a:p>
        </p:txBody>
      </p:sp>
    </p:spTree>
    <p:extLst>
      <p:ext uri="{BB962C8B-B14F-4D97-AF65-F5344CB8AC3E}">
        <p14:creationId xmlns:p14="http://schemas.microsoft.com/office/powerpoint/2010/main" val="38731161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pic>
        <p:nvPicPr>
          <p:cNvPr id="6" name="Graphic 9">
            <a:extLst>
              <a:ext uri="{FF2B5EF4-FFF2-40B4-BE49-F238E27FC236}">
                <a16:creationId xmlns:a16="http://schemas.microsoft.com/office/drawing/2014/main" id="{500C2653-A06A-354F-97A7-93DD33AF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9902" y="109918"/>
            <a:ext cx="396240" cy="3962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5FA3DF-AAD9-2A40-8928-45DEB6D047C9}"/>
              </a:ext>
            </a:extLst>
          </p:cNvPr>
          <p:cNvSpPr/>
          <p:nvPr/>
        </p:nvSpPr>
        <p:spPr>
          <a:xfrm>
            <a:off x="1889902" y="100547"/>
            <a:ext cx="9940088" cy="750575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109728" rIns="109728" bIns="5486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44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8" name="Can 7"/>
          <p:cNvSpPr/>
          <p:nvPr/>
        </p:nvSpPr>
        <p:spPr>
          <a:xfrm>
            <a:off x="166740" y="2655749"/>
            <a:ext cx="1088466" cy="81825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Local Git Repo</a:t>
            </a:r>
          </a:p>
        </p:txBody>
      </p:sp>
      <p:pic>
        <p:nvPicPr>
          <p:cNvPr id="14" name="Picture 16" descr="Image result for developer smil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0" y="1066397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73057" y="757345"/>
            <a:ext cx="108722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0" dirty="0"/>
              <a:t>Developer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497" y="2726029"/>
            <a:ext cx="670376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push</a:t>
            </a:r>
          </a:p>
        </p:txBody>
      </p:sp>
      <p:cxnSp>
        <p:nvCxnSpPr>
          <p:cNvPr id="59" name="Straight Arrow Connector 58"/>
          <p:cNvCxnSpPr>
            <a:cxnSpLocks/>
            <a:stCxn id="14" idx="2"/>
            <a:endCxn id="8" idx="1"/>
          </p:cNvCxnSpPr>
          <p:nvPr/>
        </p:nvCxnSpPr>
        <p:spPr>
          <a:xfrm flipH="1">
            <a:off x="710973" y="1937586"/>
            <a:ext cx="4392" cy="718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F8DC392-C532-F54D-A81F-DC9A0927B4C6}"/>
              </a:ext>
            </a:extLst>
          </p:cNvPr>
          <p:cNvSpPr txBox="1"/>
          <p:nvPr/>
        </p:nvSpPr>
        <p:spPr>
          <a:xfrm>
            <a:off x="-33590" y="2001864"/>
            <a:ext cx="238789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solidFill>
                  <a:srgbClr val="00B050"/>
                </a:solidFill>
              </a:rPr>
              <a:t>Commit code changes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1642B-C4E7-4C41-A703-901230113AAD}"/>
              </a:ext>
            </a:extLst>
          </p:cNvPr>
          <p:cNvSpPr/>
          <p:nvPr/>
        </p:nvSpPr>
        <p:spPr>
          <a:xfrm>
            <a:off x="4227302" y="4588949"/>
            <a:ext cx="6637105" cy="26087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763F6B2-9051-C94C-B75B-C1ADE02C8B29}"/>
              </a:ext>
            </a:extLst>
          </p:cNvPr>
          <p:cNvSpPr/>
          <p:nvPr/>
        </p:nvSpPr>
        <p:spPr>
          <a:xfrm>
            <a:off x="7730211" y="5038784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Worker Node -2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2D606C-8ABC-C042-B060-053AE489B0A3}"/>
              </a:ext>
            </a:extLst>
          </p:cNvPr>
          <p:cNvSpPr txBox="1"/>
          <p:nvPr/>
        </p:nvSpPr>
        <p:spPr>
          <a:xfrm>
            <a:off x="5975367" y="6901848"/>
            <a:ext cx="3000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Elastic Kubernetes Service</a:t>
            </a:r>
            <a:endParaRPr lang="en-US" sz="16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DD6609C-AE9A-6C44-8F96-C83513CCA1BD}"/>
              </a:ext>
            </a:extLst>
          </p:cNvPr>
          <p:cNvSpPr/>
          <p:nvPr/>
        </p:nvSpPr>
        <p:spPr>
          <a:xfrm>
            <a:off x="4713264" y="5054607"/>
            <a:ext cx="2684800" cy="178565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600" dirty="0">
                <a:solidFill>
                  <a:srgbClr val="D86613"/>
                </a:solidFill>
              </a:rPr>
              <a:t> Worker Node-1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03621-3067-F744-AC2B-5AD0C1D56C6D}"/>
              </a:ext>
            </a:extLst>
          </p:cNvPr>
          <p:cNvSpPr/>
          <p:nvPr/>
        </p:nvSpPr>
        <p:spPr>
          <a:xfrm>
            <a:off x="2711203" y="496786"/>
            <a:ext cx="8253059" cy="3887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60">
            <a:extLst>
              <a:ext uri="{FF2B5EF4-FFF2-40B4-BE49-F238E27FC236}">
                <a16:creationId xmlns:a16="http://schemas.microsoft.com/office/drawing/2014/main" id="{40431834-3206-D741-BCD2-D96C2F9BA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0850" y="2638156"/>
            <a:ext cx="853440" cy="85344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F76F4BC-DD59-7B48-8C21-08F487F6AF6C}"/>
              </a:ext>
            </a:extLst>
          </p:cNvPr>
          <p:cNvSpPr txBox="1"/>
          <p:nvPr/>
        </p:nvSpPr>
        <p:spPr>
          <a:xfrm>
            <a:off x="2814805" y="3435828"/>
            <a:ext cx="141249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CodeCommit</a:t>
            </a:r>
            <a:endParaRPr lang="en-US" sz="168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58CD4E-7333-8147-8C50-789FAC21D0E8}"/>
              </a:ext>
            </a:extLst>
          </p:cNvPr>
          <p:cNvSpPr txBox="1"/>
          <p:nvPr/>
        </p:nvSpPr>
        <p:spPr>
          <a:xfrm>
            <a:off x="4624133" y="3435829"/>
            <a:ext cx="1147344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CodeBuild</a:t>
            </a:r>
            <a:endParaRPr lang="en-US" sz="1680" dirty="0"/>
          </a:p>
        </p:txBody>
      </p:sp>
      <p:pic>
        <p:nvPicPr>
          <p:cNvPr id="77" name="Graphic 58">
            <a:extLst>
              <a:ext uri="{FF2B5EF4-FFF2-40B4-BE49-F238E27FC236}">
                <a16:creationId xmlns:a16="http://schemas.microsoft.com/office/drawing/2014/main" id="{2DA2BEF4-CE51-2C42-A185-B4AEC812E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6419" y="2638156"/>
            <a:ext cx="853440" cy="853440"/>
          </a:xfrm>
          <a:prstGeom prst="rect">
            <a:avLst/>
          </a:prstGeom>
        </p:spPr>
      </p:pic>
      <p:pic>
        <p:nvPicPr>
          <p:cNvPr id="78" name="Graphic 44">
            <a:extLst>
              <a:ext uri="{FF2B5EF4-FFF2-40B4-BE49-F238E27FC236}">
                <a16:creationId xmlns:a16="http://schemas.microsoft.com/office/drawing/2014/main" id="{42B26658-BD31-7B45-B241-A207ACAF73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27874" y="2086418"/>
            <a:ext cx="853440" cy="85344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40E7DAE-2644-6F44-A331-C1E87D7DEF43}"/>
              </a:ext>
            </a:extLst>
          </p:cNvPr>
          <p:cNvSpPr txBox="1"/>
          <p:nvPr/>
        </p:nvSpPr>
        <p:spPr>
          <a:xfrm>
            <a:off x="6254023" y="2862328"/>
            <a:ext cx="7131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S3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BA485F-0A5E-2948-AD04-DE066A0EFFDA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 flipV="1">
            <a:off x="5609859" y="2513138"/>
            <a:ext cx="618015" cy="551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0A3A-54E3-FC4B-B79F-94C66AF1A13E}"/>
              </a:ext>
            </a:extLst>
          </p:cNvPr>
          <p:cNvCxnSpPr>
            <a:cxnSpLocks/>
            <a:stCxn id="71" idx="3"/>
            <a:endCxn id="77" idx="1"/>
          </p:cNvCxnSpPr>
          <p:nvPr/>
        </p:nvCxnSpPr>
        <p:spPr>
          <a:xfrm>
            <a:off x="3974290" y="3064876"/>
            <a:ext cx="78212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EB0F163-3D37-374B-88F7-A20C0D0355E4}"/>
              </a:ext>
            </a:extLst>
          </p:cNvPr>
          <p:cNvSpPr txBox="1"/>
          <p:nvPr/>
        </p:nvSpPr>
        <p:spPr>
          <a:xfrm>
            <a:off x="2896113" y="860168"/>
            <a:ext cx="128440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CloudWatch</a:t>
            </a:r>
          </a:p>
        </p:txBody>
      </p:sp>
      <p:pic>
        <p:nvPicPr>
          <p:cNvPr id="101" name="Graphic 33">
            <a:extLst>
              <a:ext uri="{FF2B5EF4-FFF2-40B4-BE49-F238E27FC236}">
                <a16:creationId xmlns:a16="http://schemas.microsoft.com/office/drawing/2014/main" id="{BC3A0C12-5EFF-8D4E-B019-A54A48395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3556" y="1190778"/>
            <a:ext cx="853440" cy="853440"/>
          </a:xfrm>
          <a:prstGeom prst="rect">
            <a:avLst/>
          </a:prstGeom>
        </p:spPr>
      </p:pic>
      <p:pic>
        <p:nvPicPr>
          <p:cNvPr id="104" name="Graphic 24">
            <a:extLst>
              <a:ext uri="{FF2B5EF4-FFF2-40B4-BE49-F238E27FC236}">
                <a16:creationId xmlns:a16="http://schemas.microsoft.com/office/drawing/2014/main" id="{7F91650B-F1FE-EC41-89AE-99B5B56E5C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97937" y="590136"/>
            <a:ext cx="853440" cy="85344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E41BC2B-0901-214A-ACCC-27DEB188667C}"/>
              </a:ext>
            </a:extLst>
          </p:cNvPr>
          <p:cNvSpPr txBox="1"/>
          <p:nvPr/>
        </p:nvSpPr>
        <p:spPr>
          <a:xfrm>
            <a:off x="7052862" y="824219"/>
            <a:ext cx="1402703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 err="1"/>
              <a:t>CodePipeline</a:t>
            </a:r>
            <a:endParaRPr lang="en-US" sz="168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F767D-8177-424F-9C11-AC5725600A80}"/>
              </a:ext>
            </a:extLst>
          </p:cNvPr>
          <p:cNvCxnSpPr>
            <a:cxnSpLocks/>
            <a:stCxn id="71" idx="0"/>
            <a:endCxn id="101" idx="2"/>
          </p:cNvCxnSpPr>
          <p:nvPr/>
        </p:nvCxnSpPr>
        <p:spPr>
          <a:xfrm flipV="1">
            <a:off x="3547570" y="2044218"/>
            <a:ext cx="2706" cy="5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A59DBA-0D05-6047-926E-EA70A7362B8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3976996" y="1016856"/>
            <a:ext cx="2220941" cy="60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2D051C-9498-7848-AB32-E21CDAAD30D6}"/>
              </a:ext>
            </a:extLst>
          </p:cNvPr>
          <p:cNvCxnSpPr>
            <a:stCxn id="104" idx="2"/>
            <a:endCxn id="71" idx="0"/>
          </p:cNvCxnSpPr>
          <p:nvPr/>
        </p:nvCxnSpPr>
        <p:spPr>
          <a:xfrm flipH="1">
            <a:off x="3547570" y="1443576"/>
            <a:ext cx="3077087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1C9D4A-DB3D-3349-9B08-E2EC85D41647}"/>
              </a:ext>
            </a:extLst>
          </p:cNvPr>
          <p:cNvCxnSpPr>
            <a:cxnSpLocks/>
            <a:stCxn id="104" idx="2"/>
            <a:endCxn id="77" idx="0"/>
          </p:cNvCxnSpPr>
          <p:nvPr/>
        </p:nvCxnSpPr>
        <p:spPr>
          <a:xfrm flipH="1">
            <a:off x="5183139" y="1443576"/>
            <a:ext cx="1441518" cy="119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11923A1-13B8-2F43-AFB0-D5BCA2397AF0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654594" y="1438169"/>
            <a:ext cx="9219" cy="648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F525CF8-2ADE-E343-A0DE-A49C9780810F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5609859" y="3064876"/>
            <a:ext cx="2388256" cy="2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C11345-181D-6E40-AD58-7EEA97CA9C08}"/>
              </a:ext>
            </a:extLst>
          </p:cNvPr>
          <p:cNvSpPr txBox="1"/>
          <p:nvPr/>
        </p:nvSpPr>
        <p:spPr>
          <a:xfrm>
            <a:off x="9407306" y="464558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CI CD Process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1CA66C3-9DF8-A64B-860C-2B61EDD2FA7B}"/>
              </a:ext>
            </a:extLst>
          </p:cNvPr>
          <p:cNvCxnSpPr>
            <a:stCxn id="8" idx="4"/>
            <a:endCxn id="71" idx="1"/>
          </p:cNvCxnSpPr>
          <p:nvPr/>
        </p:nvCxnSpPr>
        <p:spPr>
          <a:xfrm>
            <a:off x="1255206" y="3064876"/>
            <a:ext cx="1865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3" name="Graphic 132">
            <a:extLst>
              <a:ext uri="{FF2B5EF4-FFF2-40B4-BE49-F238E27FC236}">
                <a16:creationId xmlns:a16="http://schemas.microsoft.com/office/drawing/2014/main" id="{AC3B0A3E-C253-DB43-94A6-0F54635921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38817" y="3264807"/>
            <a:ext cx="849993" cy="849993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8A18463-C222-224A-8C55-14B7EBBEEE11}"/>
              </a:ext>
            </a:extLst>
          </p:cNvPr>
          <p:cNvCxnSpPr>
            <a:cxnSpLocks/>
            <a:stCxn id="77" idx="3"/>
            <a:endCxn id="133" idx="1"/>
          </p:cNvCxnSpPr>
          <p:nvPr/>
        </p:nvCxnSpPr>
        <p:spPr>
          <a:xfrm>
            <a:off x="5609859" y="3064876"/>
            <a:ext cx="628958" cy="624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FC03270-9DC2-4444-A7F8-C4A9098517F8}"/>
              </a:ext>
            </a:extLst>
          </p:cNvPr>
          <p:cNvSpPr txBox="1"/>
          <p:nvPr/>
        </p:nvSpPr>
        <p:spPr>
          <a:xfrm>
            <a:off x="6238816" y="4059052"/>
            <a:ext cx="903870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ECR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D123B011-D848-084A-A908-0556F03AF0C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8115" y="2642750"/>
            <a:ext cx="848846" cy="84884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DE92E1-D7ED-4242-B974-24F147D3466E}"/>
              </a:ext>
            </a:extLst>
          </p:cNvPr>
          <p:cNvSpPr txBox="1"/>
          <p:nvPr/>
        </p:nvSpPr>
        <p:spPr>
          <a:xfrm>
            <a:off x="7717768" y="3488721"/>
            <a:ext cx="1457081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80" dirty="0"/>
              <a:t>EKS Cluster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9031E654-68D2-5F4A-95D1-6D644314B7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13442" y="5054607"/>
            <a:ext cx="330200" cy="3302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45F48CB-6224-C94F-B4A8-627EFF89DEB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35169" y="5054607"/>
            <a:ext cx="330200" cy="3302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3D30B316-E8E5-214A-AA34-C56D1EB642B4}"/>
              </a:ext>
            </a:extLst>
          </p:cNvPr>
          <p:cNvSpPr/>
          <p:nvPr/>
        </p:nvSpPr>
        <p:spPr>
          <a:xfrm>
            <a:off x="5183139" y="5449886"/>
            <a:ext cx="455232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5252D-7106-9A4F-97E4-08069BC3B2CC}"/>
              </a:ext>
            </a:extLst>
          </p:cNvPr>
          <p:cNvSpPr/>
          <p:nvPr/>
        </p:nvSpPr>
        <p:spPr>
          <a:xfrm>
            <a:off x="5277240" y="5560153"/>
            <a:ext cx="4209660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E827619-3DA4-084C-B229-EDF682A91755}"/>
              </a:ext>
            </a:extLst>
          </p:cNvPr>
          <p:cNvSpPr/>
          <p:nvPr/>
        </p:nvSpPr>
        <p:spPr>
          <a:xfrm>
            <a:off x="5411915" y="562416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FA9E04-22D3-E14C-B128-DFF7466548FC}"/>
              </a:ext>
            </a:extLst>
          </p:cNvPr>
          <p:cNvSpPr txBox="1"/>
          <p:nvPr/>
        </p:nvSpPr>
        <p:spPr>
          <a:xfrm>
            <a:off x="6711373" y="639165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8125E30-3701-8844-BCF6-B82544B6624A}"/>
              </a:ext>
            </a:extLst>
          </p:cNvPr>
          <p:cNvSpPr txBox="1"/>
          <p:nvPr/>
        </p:nvSpPr>
        <p:spPr>
          <a:xfrm>
            <a:off x="6933265" y="590981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DB08E2E-B01E-714C-8027-BDD4F24BEC13}"/>
              </a:ext>
            </a:extLst>
          </p:cNvPr>
          <p:cNvGrpSpPr/>
          <p:nvPr/>
        </p:nvGrpSpPr>
        <p:grpSpPr>
          <a:xfrm>
            <a:off x="5538235" y="5739942"/>
            <a:ext cx="555550" cy="35284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7AED4B7-741A-9A42-8422-E43590F36B1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06F8510-4F00-E44F-8DED-59F5D9E2DF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6347C1-DEC5-574B-A416-ECF992D815D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4853E93-C0BC-4649-9ED5-6F8DD256AE1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147278-059E-0A45-984D-830B50F1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B7DE676-73EC-6B42-ACE3-8DE9325D10B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F522D0A-AF5E-1248-BEB6-1DE4662CF2CF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8D06908B-90CE-994F-8E31-A48B13A3C848}"/>
              </a:ext>
            </a:extLst>
          </p:cNvPr>
          <p:cNvSpPr txBox="1"/>
          <p:nvPr/>
        </p:nvSpPr>
        <p:spPr>
          <a:xfrm>
            <a:off x="5588738" y="604972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A3E02-FCE4-EC49-A23C-181CD2D4D5EA}"/>
              </a:ext>
            </a:extLst>
          </p:cNvPr>
          <p:cNvSpPr/>
          <p:nvPr/>
        </p:nvSpPr>
        <p:spPr>
          <a:xfrm>
            <a:off x="8442866" y="568280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9E4A39-81AB-0F4D-B73D-0FD3D5E2188B}"/>
              </a:ext>
            </a:extLst>
          </p:cNvPr>
          <p:cNvGrpSpPr/>
          <p:nvPr/>
        </p:nvGrpSpPr>
        <p:grpSpPr>
          <a:xfrm>
            <a:off x="8569186" y="5798582"/>
            <a:ext cx="555550" cy="352840"/>
            <a:chOff x="853440" y="4579716"/>
            <a:chExt cx="1006998" cy="82759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92354D-C619-6F47-A4A5-E5FC64216B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F17A615-A28C-B441-A9C9-DEC169675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9C4B17A-9550-2841-8BE1-880D9DE872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0AFCA24-A22B-9541-B6C7-576ABCF4738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3750D7-75EF-CC4B-ACB3-5F0C1A5158A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65AAB1-D4CA-6542-A238-5FA48E2A731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B87AEBD-C28D-7E41-8728-AC245F4D682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C0B3AD3-420F-9646-AAAD-8C64CA7D7BFA}"/>
              </a:ext>
            </a:extLst>
          </p:cNvPr>
          <p:cNvSpPr txBox="1"/>
          <p:nvPr/>
        </p:nvSpPr>
        <p:spPr>
          <a:xfrm>
            <a:off x="8628658" y="611913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3CDD9A2-AEA1-FE41-8EFF-BC8ED938C29F}"/>
              </a:ext>
            </a:extLst>
          </p:cNvPr>
          <p:cNvCxnSpPr>
            <a:cxnSpLocks/>
            <a:stCxn id="72" idx="0"/>
            <a:endCxn id="87" idx="0"/>
          </p:cNvCxnSpPr>
          <p:nvPr/>
        </p:nvCxnSpPr>
        <p:spPr>
          <a:xfrm flipH="1">
            <a:off x="7459302" y="3488721"/>
            <a:ext cx="987007" cy="1961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/>
      <p:bldP spid="36" grpId="0"/>
      <p:bldP spid="3" grpId="0" animBg="1"/>
      <p:bldP spid="86" grpId="0" animBg="1"/>
      <p:bldP spid="93" grpId="0"/>
      <p:bldP spid="148" grpId="0" animBg="1"/>
      <p:bldP spid="4" grpId="0" animBg="1"/>
      <p:bldP spid="73" grpId="0"/>
      <p:bldP spid="76" grpId="0"/>
      <p:bldP spid="79" grpId="0"/>
      <p:bldP spid="85" grpId="0"/>
      <p:bldP spid="109" grpId="0"/>
      <p:bldP spid="68" grpId="0"/>
      <p:bldP spid="135" grpId="0"/>
      <p:bldP spid="72" grpId="0"/>
      <p:bldP spid="87" grpId="0" animBg="1"/>
      <p:bldP spid="88" grpId="0" animBg="1"/>
      <p:bldP spid="89" grpId="0" animBg="1"/>
      <p:bldP spid="90" grpId="0"/>
      <p:bldP spid="91" grpId="0"/>
      <p:bldP spid="102" grpId="0"/>
      <p:bldP spid="106" grpId="0" animBg="1"/>
      <p:bldP spid="14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7DE54-58AA-644F-945D-6FE7E87CF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7A1-5A82-5549-82B5-2AFC2D8D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664FA-5C18-2246-A8BC-9105F55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93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4A212-0304-B848-90A4-C2D9AA7D3949}"/>
              </a:ext>
            </a:extLst>
          </p:cNvPr>
          <p:cNvSpPr txBox="1"/>
          <p:nvPr/>
        </p:nvSpPr>
        <p:spPr>
          <a:xfrm>
            <a:off x="1916494" y="379431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8864A27-B5F4-744C-9A25-8D7148FC3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46" y="3121864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FDF3237-F59E-014B-A5F0-5417B7F83E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47967" y="1208977"/>
            <a:ext cx="711200" cy="71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10AC8B-64BD-5444-B1D0-D8499D7CDE26}"/>
              </a:ext>
            </a:extLst>
          </p:cNvPr>
          <p:cNvSpPr txBox="1"/>
          <p:nvPr/>
        </p:nvSpPr>
        <p:spPr>
          <a:xfrm>
            <a:off x="61315" y="61204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CodeCommit</a:t>
            </a:r>
            <a:endParaRPr lang="en-US" sz="14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4EE45EA-F912-7A47-84F2-F790CDCFF09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667" y="5363644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0F585BC-A0EC-974B-A902-E9B18E4EFB36}"/>
              </a:ext>
            </a:extLst>
          </p:cNvPr>
          <p:cNvSpPr txBox="1"/>
          <p:nvPr/>
        </p:nvSpPr>
        <p:spPr>
          <a:xfrm>
            <a:off x="2162698" y="602496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CodePipeline</a:t>
            </a:r>
            <a:endParaRPr lang="en-US" sz="1400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9210A60-5458-CE4B-B84C-32E315A376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58050" y="527496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F96520-B570-4D46-96BC-092D2B4509EB}"/>
              </a:ext>
            </a:extLst>
          </p:cNvPr>
          <p:cNvSpPr txBox="1"/>
          <p:nvPr/>
        </p:nvSpPr>
        <p:spPr>
          <a:xfrm>
            <a:off x="4483141" y="5812630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</a:t>
            </a:r>
            <a:r>
              <a:rPr lang="en-US" sz="1400" dirty="0" err="1"/>
              <a:t>CodeBuild</a:t>
            </a:r>
            <a:endParaRPr lang="en-US" sz="1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C6F6107-247D-C748-B4B9-B8ABA3B1C82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78493" y="5055867"/>
            <a:ext cx="711200" cy="711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ACCD5-298F-1146-861E-2A451386BA46}"/>
              </a:ext>
            </a:extLst>
          </p:cNvPr>
          <p:cNvSpPr txBox="1"/>
          <p:nvPr/>
        </p:nvSpPr>
        <p:spPr>
          <a:xfrm>
            <a:off x="4869221" y="377460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CloudWatch</a:t>
            </a:r>
          </a:p>
        </p:txBody>
      </p:sp>
      <p:pic>
        <p:nvPicPr>
          <p:cNvPr id="25" name="Graphic 33">
            <a:extLst>
              <a:ext uri="{FF2B5EF4-FFF2-40B4-BE49-F238E27FC236}">
                <a16:creationId xmlns:a16="http://schemas.microsoft.com/office/drawing/2014/main" id="{F8D01EA1-A770-334C-B3ED-FD572B492E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4093" y="3033304"/>
            <a:ext cx="711200" cy="711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6A8C73A-19F7-4543-BC4B-5CCEE07CF29C}"/>
              </a:ext>
            </a:extLst>
          </p:cNvPr>
          <p:cNvSpPr txBox="1"/>
          <p:nvPr/>
        </p:nvSpPr>
        <p:spPr>
          <a:xfrm>
            <a:off x="7016218" y="378923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Simple Notification Service</a:t>
            </a:r>
          </a:p>
        </p:txBody>
      </p:sp>
      <p:pic>
        <p:nvPicPr>
          <p:cNvPr id="27" name="Graphic 33">
            <a:extLst>
              <a:ext uri="{FF2B5EF4-FFF2-40B4-BE49-F238E27FC236}">
                <a16:creationId xmlns:a16="http://schemas.microsoft.com/office/drawing/2014/main" id="{5986C9F1-B976-DB46-A71F-6759A34B77A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75745" y="309426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924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909747"/>
            <a:ext cx="14168061" cy="6641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62" y="9097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7763139" y="909747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9111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9118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6293" y="2504087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322356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8535" y="5116531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2486" y="5224208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27304" y="524251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53624" y="5358293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61714" y="567685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11733" y="522420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8053" y="5339983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46143" y="565854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7068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8145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832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9486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42672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8145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9303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42488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32846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54499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5841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60545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5251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6409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9595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5506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6226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9412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290691" y="498666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9772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1FFC84-5199-8B4F-846C-1B7CDE7702DA}"/>
              </a:ext>
            </a:extLst>
          </p:cNvPr>
          <p:cNvSpPr/>
          <p:nvPr/>
        </p:nvSpPr>
        <p:spPr>
          <a:xfrm>
            <a:off x="2447286" y="335540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Service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CEEECC-8C09-4F4F-ABA7-EDED88E39998}"/>
              </a:ext>
            </a:extLst>
          </p:cNvPr>
          <p:cNvSpPr/>
          <p:nvPr/>
        </p:nvSpPr>
        <p:spPr>
          <a:xfrm>
            <a:off x="5347429" y="394863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BAA2BBE-3714-9C42-8035-87A571319A3D}"/>
              </a:ext>
            </a:extLst>
          </p:cNvPr>
          <p:cNvSpPr/>
          <p:nvPr/>
        </p:nvSpPr>
        <p:spPr>
          <a:xfrm>
            <a:off x="5347429" y="362835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0AB1458-BB6C-6D49-BB8F-225629ACA522}"/>
              </a:ext>
            </a:extLst>
          </p:cNvPr>
          <p:cNvSpPr/>
          <p:nvPr/>
        </p:nvSpPr>
        <p:spPr>
          <a:xfrm>
            <a:off x="3382870" y="394024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B5215-EEE4-6C43-BAD9-4C1F983716DB}"/>
              </a:ext>
            </a:extLst>
          </p:cNvPr>
          <p:cNvCxnSpPr>
            <a:stCxn id="184" idx="2"/>
            <a:endCxn id="187" idx="1"/>
          </p:cNvCxnSpPr>
          <p:nvPr/>
        </p:nvCxnSpPr>
        <p:spPr>
          <a:xfrm>
            <a:off x="4011726" y="3590053"/>
            <a:ext cx="1335703" cy="1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4EC2D-DC27-2248-AC62-9CFEFD8BF6EB}"/>
              </a:ext>
            </a:extLst>
          </p:cNvPr>
          <p:cNvCxnSpPr>
            <a:cxnSpLocks/>
            <a:stCxn id="184" idx="2"/>
            <a:endCxn id="186" idx="1"/>
          </p:cNvCxnSpPr>
          <p:nvPr/>
        </p:nvCxnSpPr>
        <p:spPr>
          <a:xfrm>
            <a:off x="4011726" y="3590053"/>
            <a:ext cx="1335703" cy="4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9960E-4F48-C040-9810-8BA45D91FCF9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3875639" y="3590053"/>
            <a:ext cx="136087" cy="3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8213" y="-8897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12154397" y="1708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6254" y="985034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343552" y="1698120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9813" y="1045958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2659210" y="152779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D2C69A-B765-5D49-A963-388AD7417D71}"/>
              </a:ext>
            </a:extLst>
          </p:cNvPr>
          <p:cNvCxnSpPr>
            <a:stCxn id="191" idx="2"/>
            <a:endCxn id="195" idx="0"/>
          </p:cNvCxnSpPr>
          <p:nvPr/>
        </p:nvCxnSpPr>
        <p:spPr>
          <a:xfrm>
            <a:off x="2045413" y="825422"/>
            <a:ext cx="0" cy="2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3EA5E41-2AE8-1B41-9A07-6248038B3006}"/>
              </a:ext>
            </a:extLst>
          </p:cNvPr>
          <p:cNvCxnSpPr>
            <a:stCxn id="195" idx="2"/>
            <a:endCxn id="184" idx="0"/>
          </p:cNvCxnSpPr>
          <p:nvPr/>
        </p:nvCxnSpPr>
        <p:spPr>
          <a:xfrm>
            <a:off x="2045413" y="1757158"/>
            <a:ext cx="1966313" cy="15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31BBFA1-73C9-3749-B6A2-FFDC9A9C9328}"/>
              </a:ext>
            </a:extLst>
          </p:cNvPr>
          <p:cNvCxnSpPr>
            <a:stCxn id="188" idx="2"/>
            <a:endCxn id="9" idx="2"/>
          </p:cNvCxnSpPr>
          <p:nvPr/>
        </p:nvCxnSpPr>
        <p:spPr>
          <a:xfrm flipH="1">
            <a:off x="3855131" y="4201404"/>
            <a:ext cx="20508" cy="101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549747-755D-2544-AA6E-D4BE7A74903D}"/>
              </a:ext>
            </a:extLst>
          </p:cNvPr>
          <p:cNvCxnSpPr>
            <a:stCxn id="9" idx="2"/>
            <a:endCxn id="144" idx="0"/>
          </p:cNvCxnSpPr>
          <p:nvPr/>
        </p:nvCxnSpPr>
        <p:spPr>
          <a:xfrm flipH="1">
            <a:off x="2101243" y="5221313"/>
            <a:ext cx="1753888" cy="3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05308D-EF3B-6B4A-A151-3A402C1DF41D}"/>
              </a:ext>
            </a:extLst>
          </p:cNvPr>
          <p:cNvCxnSpPr>
            <a:stCxn id="9" idx="2"/>
            <a:endCxn id="154" idx="0"/>
          </p:cNvCxnSpPr>
          <p:nvPr/>
        </p:nvCxnSpPr>
        <p:spPr>
          <a:xfrm>
            <a:off x="3855131" y="5221313"/>
            <a:ext cx="193054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B120F0-E722-6245-A806-4443771491A0}"/>
              </a:ext>
            </a:extLst>
          </p:cNvPr>
          <p:cNvCxnSpPr>
            <a:stCxn id="187" idx="3"/>
            <a:endCxn id="100" idx="1"/>
          </p:cNvCxnSpPr>
          <p:nvPr/>
        </p:nvCxnSpPr>
        <p:spPr>
          <a:xfrm>
            <a:off x="6332967" y="3758935"/>
            <a:ext cx="2413308" cy="3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4D95B9-1DE9-6940-94DD-E64D8BFE97EA}"/>
              </a:ext>
            </a:extLst>
          </p:cNvPr>
          <p:cNvCxnSpPr>
            <a:stCxn id="187" idx="3"/>
            <a:endCxn id="108" idx="1"/>
          </p:cNvCxnSpPr>
          <p:nvPr/>
        </p:nvCxnSpPr>
        <p:spPr>
          <a:xfrm>
            <a:off x="6332967" y="3758935"/>
            <a:ext cx="5971417" cy="3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EB3AD7-27FE-454C-8577-170937170516}"/>
              </a:ext>
            </a:extLst>
          </p:cNvPr>
          <p:cNvCxnSpPr>
            <a:stCxn id="186" idx="3"/>
            <a:endCxn id="86" idx="1"/>
          </p:cNvCxnSpPr>
          <p:nvPr/>
        </p:nvCxnSpPr>
        <p:spPr>
          <a:xfrm>
            <a:off x="6332967" y="4079215"/>
            <a:ext cx="5978766" cy="14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312E9FC-B3E5-7444-9AC0-15048ADA1C93}"/>
              </a:ext>
            </a:extLst>
          </p:cNvPr>
          <p:cNvCxnSpPr>
            <a:endCxn id="76" idx="1"/>
          </p:cNvCxnSpPr>
          <p:nvPr/>
        </p:nvCxnSpPr>
        <p:spPr>
          <a:xfrm>
            <a:off x="6346413" y="4078343"/>
            <a:ext cx="2280891" cy="149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169983</TotalTime>
  <Words>9492</Words>
  <Application>Microsoft Macintosh PowerPoint</Application>
  <PresentationFormat>Custom</PresentationFormat>
  <Paragraphs>2885</Paragraphs>
  <Slides>170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EKS Deployment Options – Mixed Mode - 3 Apps</vt:lpstr>
      <vt:lpstr>EKS Deployment – Mixed – Ingress with Cross Namespaces</vt:lpstr>
      <vt:lpstr>PowerPoint Presentation</vt:lpstr>
      <vt:lpstr>Elastic Container Registry - ECR</vt:lpstr>
      <vt:lpstr>Elastic Container Registry - ECR</vt:lpstr>
      <vt:lpstr>How ECR Works?</vt:lpstr>
      <vt:lpstr>EKS &amp; ECR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CodeCommit</vt:lpstr>
      <vt:lpstr>AWS CodeCommit - Introduction</vt:lpstr>
      <vt:lpstr>CodeCommit – Integration with AWS Services</vt:lpstr>
      <vt:lpstr>CodeCommit - Steps</vt:lpstr>
      <vt:lpstr>AWS CodeBuild</vt:lpstr>
      <vt:lpstr>CodeBuild - Introduction</vt:lpstr>
      <vt:lpstr>PowerPoint Presentation</vt:lpstr>
      <vt:lpstr>PowerPoint Presentation</vt:lpstr>
      <vt:lpstr>CodeBuild - Steps</vt:lpstr>
      <vt:lpstr>AWS CodePipeline</vt:lpstr>
      <vt:lpstr>CodePipeline - Introduction</vt:lpstr>
      <vt:lpstr>PowerPoint Presentation</vt:lpstr>
      <vt:lpstr>Continuous Delivery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Deployment Options - Mixed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768</cp:revision>
  <dcterms:created xsi:type="dcterms:W3CDTF">2019-11-12T03:20:49Z</dcterms:created>
  <dcterms:modified xsi:type="dcterms:W3CDTF">2020-07-13T02:07:42Z</dcterms:modified>
</cp:coreProperties>
</file>