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4"/>
  </p:notesMasterIdLst>
  <p:sldIdLst>
    <p:sldId id="256" r:id="rId5"/>
    <p:sldId id="1041" r:id="rId6"/>
    <p:sldId id="1052" r:id="rId7"/>
    <p:sldId id="1043" r:id="rId8"/>
    <p:sldId id="1042" r:id="rId9"/>
    <p:sldId id="1051" r:id="rId10"/>
    <p:sldId id="1048" r:id="rId11"/>
    <p:sldId id="1045" r:id="rId12"/>
    <p:sldId id="1050" r:id="rId13"/>
    <p:sldId id="1054" r:id="rId14"/>
    <p:sldId id="1053" r:id="rId15"/>
    <p:sldId id="1047" r:id="rId16"/>
    <p:sldId id="995" r:id="rId17"/>
    <p:sldId id="1002" r:id="rId18"/>
    <p:sldId id="997" r:id="rId19"/>
    <p:sldId id="1055" r:id="rId20"/>
    <p:sldId id="993" r:id="rId21"/>
    <p:sldId id="998" r:id="rId22"/>
    <p:sldId id="1000" r:id="rId23"/>
    <p:sldId id="1001" r:id="rId24"/>
    <p:sldId id="996" r:id="rId25"/>
    <p:sldId id="1006" r:id="rId26"/>
    <p:sldId id="994" r:id="rId27"/>
    <p:sldId id="1061" r:id="rId28"/>
    <p:sldId id="1004" r:id="rId29"/>
    <p:sldId id="1032" r:id="rId30"/>
    <p:sldId id="1059" r:id="rId31"/>
    <p:sldId id="1060" r:id="rId32"/>
    <p:sldId id="1009" r:id="rId33"/>
    <p:sldId id="1034" r:id="rId34"/>
    <p:sldId id="1057" r:id="rId35"/>
    <p:sldId id="1056" r:id="rId36"/>
    <p:sldId id="1058" r:id="rId37"/>
    <p:sldId id="1012" r:id="rId38"/>
    <p:sldId id="1039" r:id="rId39"/>
    <p:sldId id="1035" r:id="rId40"/>
    <p:sldId id="1016" r:id="rId41"/>
    <p:sldId id="1036" r:id="rId42"/>
    <p:sldId id="1037" r:id="rId43"/>
    <p:sldId id="1018" r:id="rId44"/>
    <p:sldId id="1021" r:id="rId45"/>
    <p:sldId id="1038" r:id="rId46"/>
    <p:sldId id="1062" r:id="rId47"/>
    <p:sldId id="1029" r:id="rId48"/>
    <p:sldId id="1065" r:id="rId49"/>
    <p:sldId id="1068" r:id="rId50"/>
    <p:sldId id="1063" r:id="rId51"/>
    <p:sldId id="1069" r:id="rId52"/>
    <p:sldId id="1070" r:id="rId53"/>
    <p:sldId id="1071" r:id="rId54"/>
    <p:sldId id="1073" r:id="rId55"/>
    <p:sldId id="1079" r:id="rId56"/>
    <p:sldId id="1081" r:id="rId57"/>
    <p:sldId id="1077" r:id="rId58"/>
    <p:sldId id="1075" r:id="rId59"/>
    <p:sldId id="1072" r:id="rId60"/>
    <p:sldId id="1083" r:id="rId61"/>
    <p:sldId id="1082" r:id="rId62"/>
    <p:sldId id="1086" r:id="rId63"/>
    <p:sldId id="1088" r:id="rId64"/>
    <p:sldId id="1097" r:id="rId65"/>
    <p:sldId id="1089" r:id="rId66"/>
    <p:sldId id="1092" r:id="rId67"/>
    <p:sldId id="1091" r:id="rId68"/>
    <p:sldId id="1093" r:id="rId69"/>
    <p:sldId id="1095" r:id="rId70"/>
    <p:sldId id="1098" r:id="rId71"/>
    <p:sldId id="1102" r:id="rId72"/>
    <p:sldId id="1116" r:id="rId73"/>
    <p:sldId id="1118" r:id="rId74"/>
    <p:sldId id="1109" r:id="rId75"/>
    <p:sldId id="1115" r:id="rId76"/>
    <p:sldId id="1114" r:id="rId77"/>
    <p:sldId id="1108" r:id="rId78"/>
    <p:sldId id="1119" r:id="rId79"/>
    <p:sldId id="1107" r:id="rId80"/>
    <p:sldId id="1120" r:id="rId81"/>
    <p:sldId id="1111" r:id="rId82"/>
    <p:sldId id="1104" r:id="rId83"/>
    <p:sldId id="1101" r:id="rId84"/>
    <p:sldId id="1096" r:id="rId85"/>
    <p:sldId id="1011" r:id="rId86"/>
    <p:sldId id="1074" r:id="rId87"/>
    <p:sldId id="1007" r:id="rId88"/>
    <p:sldId id="1005" r:id="rId89"/>
    <p:sldId id="1015" r:id="rId90"/>
    <p:sldId id="1010" r:id="rId91"/>
    <p:sldId id="1030" r:id="rId92"/>
    <p:sldId id="1066" r:id="rId93"/>
    <p:sldId id="1067" r:id="rId94"/>
    <p:sldId id="1090" r:id="rId95"/>
    <p:sldId id="1078" r:id="rId96"/>
    <p:sldId id="1076" r:id="rId97"/>
    <p:sldId id="1080" r:id="rId98"/>
    <p:sldId id="1094" r:id="rId99"/>
    <p:sldId id="1105" r:id="rId100"/>
    <p:sldId id="1106" r:id="rId101"/>
    <p:sldId id="1110" r:id="rId102"/>
    <p:sldId id="1112" r:id="rId103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yan Reddy" initials="KR" lastIdx="1" clrIdx="0">
    <p:extLst>
      <p:ext uri="{19B8F6BF-5375-455C-9EA6-DF929625EA0E}">
        <p15:presenceInfo xmlns:p15="http://schemas.microsoft.com/office/powerpoint/2012/main" userId="c9a51c2cda3cd1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CF3D"/>
    <a:srgbClr val="224C8A"/>
    <a:srgbClr val="99FF66"/>
    <a:srgbClr val="C0A523"/>
    <a:srgbClr val="246B1B"/>
    <a:srgbClr val="660033"/>
    <a:srgbClr val="660066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4731"/>
  </p:normalViewPr>
  <p:slideViewPr>
    <p:cSldViewPr snapToGrid="0" snapToObjects="1">
      <p:cViewPr varScale="1">
        <p:scale>
          <a:sx n="124" d="100"/>
          <a:sy n="124" d="100"/>
        </p:scale>
        <p:origin x="208" y="17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viewProps" Target="viewProp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theme" Target="theme/theme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ableStyles" Target="tableStyle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2B7C-7B94-48F3-AD53-1D9389467956}" type="datetimeFigureOut">
              <a:rPr lang="en-US" smtClean="0"/>
              <a:t>6/26/20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E51-5DD6-4BF3-9495-81C4A5D2F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40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41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4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74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8FE51-5DD6-4BF3-9495-81C4A5D2F89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3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911273"/>
            <a:ext cx="14630400" cy="431832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BEE7A-7819-E04D-BB55-67CA138643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28799" y="4070555"/>
            <a:ext cx="8170607" cy="1926324"/>
          </a:xfrm>
        </p:spPr>
        <p:txBody>
          <a:bodyPr anchor="t">
            <a:normAutofit/>
          </a:bodyPr>
          <a:lstStyle>
            <a:lvl1pPr algn="l">
              <a:defRPr sz="5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Slide Deck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7E49C-3EEA-A443-9547-90F2FEFC96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28799" y="5996878"/>
            <a:ext cx="6683969" cy="1701779"/>
          </a:xfrm>
        </p:spPr>
        <p:txBody>
          <a:bodyPr anchor="t"/>
          <a:lstStyle>
            <a:lvl1pPr marL="0" indent="0" algn="l">
              <a:buNone/>
              <a:defRPr sz="2900">
                <a:solidFill>
                  <a:schemeClr val="bg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200"/>
            </a:lvl3pPr>
            <a:lvl4pPr marL="1645920" indent="0" algn="ctr">
              <a:buNone/>
              <a:defRPr sz="1900"/>
            </a:lvl4pPr>
            <a:lvl5pPr marL="2194560" indent="0" algn="ctr">
              <a:buNone/>
              <a:defRPr sz="1900"/>
            </a:lvl5pPr>
            <a:lvl6pPr marL="2743200" indent="0" algn="ctr">
              <a:buNone/>
              <a:defRPr sz="1900"/>
            </a:lvl6pPr>
            <a:lvl7pPr marL="3291840" indent="0" algn="ctr">
              <a:buNone/>
              <a:defRPr sz="1900"/>
            </a:lvl7pPr>
            <a:lvl8pPr marL="3840480" indent="0" algn="ctr">
              <a:buNone/>
              <a:defRPr sz="1900"/>
            </a:lvl8pPr>
            <a:lvl9pPr marL="4389120" indent="0" algn="ctr">
              <a:buNone/>
              <a:defRPr sz="1900"/>
            </a:lvl9pPr>
          </a:lstStyle>
          <a:p>
            <a:r>
              <a:rPr lang="en-GB" dirty="0"/>
              <a:t>Author </a:t>
            </a:r>
          </a:p>
          <a:p>
            <a:r>
              <a:rPr lang="en-GB" dirty="0"/>
              <a:t>Date </a:t>
            </a:r>
          </a:p>
        </p:txBody>
      </p:sp>
    </p:spTree>
    <p:extLst>
      <p:ext uri="{BB962C8B-B14F-4D97-AF65-F5344CB8AC3E}">
        <p14:creationId xmlns:p14="http://schemas.microsoft.com/office/powerpoint/2010/main" val="156659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54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12618720" cy="55909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72807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007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lyan-without-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0" y="7726175"/>
            <a:ext cx="4937760" cy="438150"/>
          </a:xfrm>
        </p:spPr>
        <p:txBody>
          <a:bodyPr/>
          <a:lstStyle/>
          <a:p>
            <a:pPr algn="l"/>
            <a:r>
              <a:rPr lang="en-US" dirty="0"/>
              <a:t>Kalyan Reddy Daida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112311"/>
            <a:ext cx="12618720" cy="63000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6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04D94-AC54-F344-B51A-76FE094D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4937760" cy="438150"/>
          </a:xfrm>
        </p:spPr>
        <p:txBody>
          <a:bodyPr/>
          <a:lstStyle/>
          <a:p>
            <a:pPr algn="l"/>
            <a:r>
              <a:rPr lang="en-GB" dirty="0"/>
              <a:t>AWS VPC Master Class @Kalyan Reddy Daida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995CC4-5E34-0E41-A7F9-D8A93939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20777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86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8A33-184A-8544-9FAA-FFAA66EA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8684-740B-CF45-9F5C-1B7432DB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189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19BB-4979-0B44-AF6B-8590781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6EAB-B254-C146-A7C6-0DE76935A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1835107"/>
            <a:ext cx="6217920" cy="55772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8D9AA-C4F2-F341-9AD2-DD78F9E3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1835106"/>
            <a:ext cx="6217920" cy="5577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1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E078-3DB5-CD4E-B5FF-74FE6A229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C4095-462F-0E4F-B67A-AB0DB86A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89E46-5048-5442-9E93-17CCAA14B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68C68-60E1-8E48-B221-933C8C873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200" b="1"/>
            </a:lvl3pPr>
            <a:lvl4pPr marL="1645920" indent="0">
              <a:buNone/>
              <a:defRPr sz="1900" b="1"/>
            </a:lvl4pPr>
            <a:lvl5pPr marL="2194560" indent="0">
              <a:buNone/>
              <a:defRPr sz="1900" b="1"/>
            </a:lvl5pPr>
            <a:lvl6pPr marL="2743200" indent="0">
              <a:buNone/>
              <a:defRPr sz="1900" b="1"/>
            </a:lvl6pPr>
            <a:lvl7pPr marL="3291840" indent="0">
              <a:buNone/>
              <a:defRPr sz="1900" b="1"/>
            </a:lvl7pPr>
            <a:lvl8pPr marL="3840480" indent="0">
              <a:buNone/>
              <a:defRPr sz="1900" b="1"/>
            </a:lvl8pPr>
            <a:lvl9pPr marL="4389120" indent="0">
              <a:buNone/>
              <a:defRPr sz="1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8A2F8-2BBD-5C48-9615-20088671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0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923F-80CF-1549-A2F3-FD799F8D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4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3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A188-0C7D-5B48-8F5A-A4914AF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79F44-FC70-FA4C-ABA7-3BC66D2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335F7-E000-8E41-80E4-E0A5EE4F2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78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27E9-05F0-FE4F-9A4C-7EBDC68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113E1-980C-1E4F-BD57-EFD7C1325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00"/>
            </a:lvl1pPr>
            <a:lvl2pPr marL="548640" indent="0">
              <a:buNone/>
              <a:defRPr sz="3400"/>
            </a:lvl2pPr>
            <a:lvl3pPr marL="1097280" indent="0">
              <a:buNone/>
              <a:defRPr sz="29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3DE4B-B046-924F-B3CB-32E0383A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00"/>
            </a:lvl1pPr>
            <a:lvl2pPr marL="548640" indent="0">
              <a:buNone/>
              <a:defRPr sz="1700"/>
            </a:lvl2pPr>
            <a:lvl3pPr marL="1097280" indent="0">
              <a:buNone/>
              <a:defRPr sz="140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71-4150-4C4A-9445-154BD939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5324-A847-7E48-BDE6-12E305FC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VPC Master Class @Kalyan Reddy Daida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7A1F-D1EA-C646-9E58-6DC2830F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lIns="109728" tIns="54864" rIns="109728" bIns="54864"/>
          <a:lstStyle/>
          <a:p>
            <a:fld id="{18A65C51-7344-6544-8116-303C127F51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C461-EC5E-944F-B708-4B7701E89627}"/>
              </a:ext>
            </a:extLst>
          </p:cNvPr>
          <p:cNvSpPr/>
          <p:nvPr/>
        </p:nvSpPr>
        <p:spPr>
          <a:xfrm>
            <a:off x="-15031" y="7665929"/>
            <a:ext cx="14645431" cy="56367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D18E9C-71B9-6048-8B72-C5BBB56E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1"/>
            <a:ext cx="12618720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400" dirty="0"/>
              <a:t>Sub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5E41C-C682-7742-8D56-362E23AF9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1821433"/>
            <a:ext cx="12618720" cy="5590922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0" y="7756238"/>
            <a:ext cx="4937760" cy="438150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lvl1pPr algn="ctr">
              <a:defRPr sz="17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6" name="Footer Placeholder 7"/>
          <p:cNvSpPr txBox="1">
            <a:spLocks/>
          </p:cNvSpPr>
          <p:nvPr/>
        </p:nvSpPr>
        <p:spPr>
          <a:xfrm>
            <a:off x="12852044" y="7714109"/>
            <a:ext cx="1735609" cy="437415"/>
          </a:xfrm>
          <a:prstGeom prst="rect">
            <a:avLst/>
          </a:prstGeom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00" dirty="0"/>
              <a:t>StackSimplify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42219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sv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1.png"/><Relationship Id="rId18" Type="http://schemas.openxmlformats.org/officeDocument/2006/relationships/image" Target="../media/image3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6.svg"/><Relationship Id="rId17" Type="http://schemas.openxmlformats.org/officeDocument/2006/relationships/image" Target="../media/image29.png"/><Relationship Id="rId2" Type="http://schemas.openxmlformats.org/officeDocument/2006/relationships/image" Target="../media/image13.png"/><Relationship Id="rId16" Type="http://schemas.openxmlformats.org/officeDocument/2006/relationships/image" Target="../media/image1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5.png"/><Relationship Id="rId5" Type="http://schemas.openxmlformats.org/officeDocument/2006/relationships/image" Target="../media/image26.svg"/><Relationship Id="rId15" Type="http://schemas.openxmlformats.org/officeDocument/2006/relationships/image" Target="../media/image15.png"/><Relationship Id="rId10" Type="http://schemas.openxmlformats.org/officeDocument/2006/relationships/image" Target="../media/image3.svg"/><Relationship Id="rId19" Type="http://schemas.openxmlformats.org/officeDocument/2006/relationships/image" Target="../media/image4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32.sv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7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42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32.svg"/><Relationship Id="rId17" Type="http://schemas.openxmlformats.org/officeDocument/2006/relationships/image" Target="../media/image41.png"/><Relationship Id="rId2" Type="http://schemas.openxmlformats.org/officeDocument/2006/relationships/image" Target="../media/image13.png"/><Relationship Id="rId16" Type="http://schemas.openxmlformats.org/officeDocument/2006/relationships/image" Target="../media/image30.svg"/><Relationship Id="rId20" Type="http://schemas.openxmlformats.org/officeDocument/2006/relationships/image" Target="../media/image40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5" Type="http://schemas.openxmlformats.org/officeDocument/2006/relationships/image" Target="../media/image29.png"/><Relationship Id="rId10" Type="http://schemas.openxmlformats.org/officeDocument/2006/relationships/image" Target="../media/image3.svg"/><Relationship Id="rId19" Type="http://schemas.openxmlformats.org/officeDocument/2006/relationships/image" Target="../media/image39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14" Type="http://schemas.openxmlformats.org/officeDocument/2006/relationships/image" Target="../media/image16.sv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1.png"/><Relationship Id="rId16" Type="http://schemas.openxmlformats.org/officeDocument/2006/relationships/image" Target="../media/image44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43.png"/><Relationship Id="rId10" Type="http://schemas.openxmlformats.org/officeDocument/2006/relationships/image" Target="../media/image36.svg"/><Relationship Id="rId4" Type="http://schemas.openxmlformats.org/officeDocument/2006/relationships/image" Target="../media/image3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6.svg"/><Relationship Id="rId7" Type="http://schemas.openxmlformats.org/officeDocument/2006/relationships/image" Target="../media/image3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11" Type="http://schemas.openxmlformats.org/officeDocument/2006/relationships/image" Target="../media/image44.svg"/><Relationship Id="rId5" Type="http://schemas.openxmlformats.org/officeDocument/2006/relationships/image" Target="../media/image40.svg"/><Relationship Id="rId10" Type="http://schemas.openxmlformats.org/officeDocument/2006/relationships/image" Target="../media/image43.png"/><Relationship Id="rId4" Type="http://schemas.openxmlformats.org/officeDocument/2006/relationships/image" Target="../media/image39.png"/><Relationship Id="rId9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0.svg"/><Relationship Id="rId18" Type="http://schemas.openxmlformats.org/officeDocument/2006/relationships/image" Target="../media/image57.png"/><Relationship Id="rId26" Type="http://schemas.openxmlformats.org/officeDocument/2006/relationships/image" Target="../media/image31.png"/><Relationship Id="rId3" Type="http://schemas.openxmlformats.org/officeDocument/2006/relationships/image" Target="../media/image46.svg"/><Relationship Id="rId21" Type="http://schemas.openxmlformats.org/officeDocument/2006/relationships/image" Target="../media/image60.svg"/><Relationship Id="rId7" Type="http://schemas.openxmlformats.org/officeDocument/2006/relationships/image" Target="../media/image14.svg"/><Relationship Id="rId12" Type="http://schemas.openxmlformats.org/officeDocument/2006/relationships/image" Target="../media/image29.png"/><Relationship Id="rId17" Type="http://schemas.openxmlformats.org/officeDocument/2006/relationships/image" Target="../media/image56.svg"/><Relationship Id="rId25" Type="http://schemas.openxmlformats.org/officeDocument/2006/relationships/image" Target="../media/image28.svg"/><Relationship Id="rId2" Type="http://schemas.openxmlformats.org/officeDocument/2006/relationships/image" Target="../media/image45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11" Type="http://schemas.openxmlformats.org/officeDocument/2006/relationships/image" Target="../media/image52.svg"/><Relationship Id="rId24" Type="http://schemas.openxmlformats.org/officeDocument/2006/relationships/image" Target="../media/image27.png"/><Relationship Id="rId5" Type="http://schemas.openxmlformats.org/officeDocument/2006/relationships/image" Target="../media/image48.svg"/><Relationship Id="rId15" Type="http://schemas.openxmlformats.org/officeDocument/2006/relationships/image" Target="../media/image54.svg"/><Relationship Id="rId23" Type="http://schemas.openxmlformats.org/officeDocument/2006/relationships/image" Target="../media/image26.svg"/><Relationship Id="rId10" Type="http://schemas.openxmlformats.org/officeDocument/2006/relationships/image" Target="../media/image51.png"/><Relationship Id="rId19" Type="http://schemas.openxmlformats.org/officeDocument/2006/relationships/image" Target="../media/image58.svg"/><Relationship Id="rId4" Type="http://schemas.openxmlformats.org/officeDocument/2006/relationships/image" Target="../media/image47.png"/><Relationship Id="rId9" Type="http://schemas.openxmlformats.org/officeDocument/2006/relationships/image" Target="../media/image50.svg"/><Relationship Id="rId14" Type="http://schemas.openxmlformats.org/officeDocument/2006/relationships/image" Target="../media/image53.png"/><Relationship Id="rId22" Type="http://schemas.openxmlformats.org/officeDocument/2006/relationships/image" Target="../media/image25.png"/><Relationship Id="rId27" Type="http://schemas.openxmlformats.org/officeDocument/2006/relationships/image" Target="../media/image32.sv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svg"/><Relationship Id="rId4" Type="http://schemas.openxmlformats.org/officeDocument/2006/relationships/image" Target="../media/image6.sv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6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5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38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7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svg"/><Relationship Id="rId18" Type="http://schemas.openxmlformats.org/officeDocument/2006/relationships/image" Target="../media/image40.svg"/><Relationship Id="rId3" Type="http://schemas.openxmlformats.org/officeDocument/2006/relationships/image" Target="../media/image14.svg"/><Relationship Id="rId7" Type="http://schemas.openxmlformats.org/officeDocument/2006/relationships/image" Target="../media/image28.svg"/><Relationship Id="rId12" Type="http://schemas.openxmlformats.org/officeDocument/2006/relationships/image" Target="../media/image15.png"/><Relationship Id="rId17" Type="http://schemas.openxmlformats.org/officeDocument/2006/relationships/image" Target="../media/image39.png"/><Relationship Id="rId2" Type="http://schemas.openxmlformats.org/officeDocument/2006/relationships/image" Target="../media/image13.png"/><Relationship Id="rId16" Type="http://schemas.openxmlformats.org/officeDocument/2006/relationships/image" Target="../media/image3.sv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.png"/><Relationship Id="rId10" Type="http://schemas.openxmlformats.org/officeDocument/2006/relationships/image" Target="../media/image31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4302049"/>
            <a:ext cx="11239020" cy="1926324"/>
          </a:xfrm>
        </p:spPr>
        <p:txBody>
          <a:bodyPr>
            <a:noAutofit/>
          </a:bodyPr>
          <a:lstStyle/>
          <a:p>
            <a:r>
              <a:rPr lang="en-US" sz="4000" dirty="0"/>
              <a:t>AWS Elastic Kubernetes Service - Masterclass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6502724"/>
            <a:ext cx="8569236" cy="1400305"/>
          </a:xfrm>
        </p:spPr>
        <p:txBody>
          <a:bodyPr/>
          <a:lstStyle/>
          <a:p>
            <a:r>
              <a:rPr lang="en-US" dirty="0"/>
              <a:t>Kalyan Reddy Daida</a:t>
            </a:r>
          </a:p>
        </p:txBody>
      </p:sp>
    </p:spTree>
    <p:extLst>
      <p:ext uri="{BB962C8B-B14F-4D97-AF65-F5344CB8AC3E}">
        <p14:creationId xmlns:p14="http://schemas.microsoft.com/office/powerpoint/2010/main" val="2739888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39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12" y="-259373"/>
            <a:ext cx="12618720" cy="1188851"/>
          </a:xfrm>
        </p:spPr>
        <p:txBody>
          <a:bodyPr/>
          <a:lstStyle/>
          <a:p>
            <a:r>
              <a:rPr lang="en-IN" dirty="0"/>
              <a:t>EKS Kubernetes -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7B9A3-8C9D-F443-9D30-3B7B4D7EB925}"/>
              </a:ext>
            </a:extLst>
          </p:cNvPr>
          <p:cNvSpPr/>
          <p:nvPr/>
        </p:nvSpPr>
        <p:spPr>
          <a:xfrm>
            <a:off x="927668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EEECC-AD26-DE49-9CC3-872C6BA3F7E7}"/>
              </a:ext>
            </a:extLst>
          </p:cNvPr>
          <p:cNvSpPr/>
          <p:nvPr/>
        </p:nvSpPr>
        <p:spPr>
          <a:xfrm>
            <a:off x="7694564" y="825190"/>
            <a:ext cx="5428527" cy="667958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2E40B-A5D9-DC46-A820-B813911D9EC7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A478F3-DB6F-2043-8433-170725B58D13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EKS Controller Manager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942F56-26FA-E94A-8D6C-ACBF532B1540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Fargate</a:t>
            </a:r>
            <a:r>
              <a:rPr lang="en-IN" sz="1800" dirty="0"/>
              <a:t> Controller Manager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46EA1-9585-8241-8475-E5D5D128AF6E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B356AA-E201-6F44-8F7F-07E27CC1071D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C71BC6E-89AB-DC46-BA52-4517BE0BDCD8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1993192-9A2D-3A4B-A9C0-E6373AEE1109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C918F5-2DF0-CC44-B562-79BF604760B1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225004-E4DA-5943-9A03-B6D048267B28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90E542-359E-DB4E-9C24-C0DD54BCFD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AD79D6-B153-F648-B491-BEC124FCB2E9}"/>
              </a:ext>
            </a:extLst>
          </p:cNvPr>
          <p:cNvSpPr txBox="1"/>
          <p:nvPr/>
        </p:nvSpPr>
        <p:spPr>
          <a:xfrm>
            <a:off x="9032681" y="1102459"/>
            <a:ext cx="2831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5D218DB-E91E-3946-95B0-DD99AA63021E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16DB6E3-1E40-D44F-ACF2-0638BA73F828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DC0761-FC20-9449-A220-CBB93B133235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07F46B3-ECE8-664F-98BC-3DFDF9BEAB2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4C65B8-12A2-834E-A46C-2504FD1887C5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B20DFCB-219A-BD46-9CD7-5EAB1174B6FC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59AB472-09A8-544E-AD13-3FF514A741AD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323839B-DA2B-BC42-8DEA-19E50C88457D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EBE187-B60B-2841-A0F6-922405398D55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A7BDF4C-8A34-9A49-84BF-6B9A7562DA3B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6E1589C-38B7-814C-A89F-701D410AED4F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1C50D4B-57A9-6340-98AD-F4F5BC2BE955}"/>
              </a:ext>
            </a:extLst>
          </p:cNvPr>
          <p:cNvSpPr txBox="1"/>
          <p:nvPr/>
        </p:nvSpPr>
        <p:spPr>
          <a:xfrm>
            <a:off x="9043084" y="4360645"/>
            <a:ext cx="2924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 - 2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F05C23A-56D3-4649-966A-5BFEDBAA270B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A061273-209E-5C41-8D6F-50EDD143357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4EE610-527E-C04C-ABE2-1F147F182D90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ADA53D9-2777-3E4F-9181-718A05F66738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DD0E9-1E37-0442-B10C-A0715598A0E7}"/>
              </a:ext>
            </a:extLst>
          </p:cNvPr>
          <p:cNvSpPr txBox="1"/>
          <p:nvPr/>
        </p:nvSpPr>
        <p:spPr>
          <a:xfrm>
            <a:off x="2468880" y="6974623"/>
            <a:ext cx="2254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Control Plane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DDB3723-4A47-4842-A7D0-08C8BECDF70D}"/>
              </a:ext>
            </a:extLst>
          </p:cNvPr>
          <p:cNvSpPr txBox="1"/>
          <p:nvPr/>
        </p:nvSpPr>
        <p:spPr>
          <a:xfrm>
            <a:off x="9380672" y="6957085"/>
            <a:ext cx="2097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Node Group</a:t>
            </a:r>
          </a:p>
        </p:txBody>
      </p:sp>
    </p:spTree>
    <p:extLst>
      <p:ext uri="{BB962C8B-B14F-4D97-AF65-F5344CB8AC3E}">
        <p14:creationId xmlns:p14="http://schemas.microsoft.com/office/powerpoint/2010/main" val="212161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3" grpId="0" animBg="1"/>
      <p:bldP spid="41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 animBg="1"/>
      <p:bldP spid="74" grpId="0" animBg="1"/>
      <p:bldP spid="75" grpId="0" animBg="1"/>
      <p:bldP spid="13" grpId="0"/>
      <p:bldP spid="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B8FDB4-BE4E-444E-8E01-246FCADA4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BC86-83E0-864F-A46B-B713C51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F7032-32F5-1142-BEF7-DCCEC704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EKS Limits</a:t>
            </a:r>
          </a:p>
        </p:txBody>
      </p:sp>
    </p:spTree>
    <p:extLst>
      <p:ext uri="{BB962C8B-B14F-4D97-AF65-F5344CB8AC3E}">
        <p14:creationId xmlns:p14="http://schemas.microsoft.com/office/powerpoint/2010/main" val="29627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6351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Architecture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4FA58-2A84-4C4C-8D8A-F46D3D69DB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8DB2-1538-4664-87BF-D5C34A97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9DCC39-1BFF-482E-BF79-C330C87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Kubernetes?</a:t>
            </a:r>
          </a:p>
        </p:txBody>
      </p:sp>
    </p:spTree>
    <p:extLst>
      <p:ext uri="{BB962C8B-B14F-4D97-AF65-F5344CB8AC3E}">
        <p14:creationId xmlns:p14="http://schemas.microsoft.com/office/powerpoint/2010/main" val="18401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94352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85000" lnSpcReduction="2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kube-apiserver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It </a:t>
            </a:r>
            <a:r>
              <a:rPr lang="en-US" dirty="0"/>
              <a:t>acts as </a:t>
            </a:r>
            <a:r>
              <a:rPr lang="en-US" dirty="0">
                <a:solidFill>
                  <a:srgbClr val="0070C0"/>
                </a:solidFill>
              </a:rPr>
              <a:t>front end </a:t>
            </a:r>
            <a:r>
              <a:rPr lang="en-US" dirty="0"/>
              <a:t>for the Kubernetes control plane. </a:t>
            </a:r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exposes</a:t>
            </a:r>
            <a:r>
              <a:rPr lang="en-IN" dirty="0"/>
              <a:t> the Kubernetes API</a:t>
            </a:r>
          </a:p>
          <a:p>
            <a:pPr lvl="1"/>
            <a:r>
              <a:rPr lang="en-IN" dirty="0"/>
              <a:t>Command line tools (like </a:t>
            </a:r>
            <a:r>
              <a:rPr lang="en-IN" dirty="0" err="1"/>
              <a:t>kubectl</a:t>
            </a:r>
            <a:r>
              <a:rPr lang="en-IN" dirty="0"/>
              <a:t>), Users and even Master components (scheduler, controller manager, </a:t>
            </a:r>
            <a:r>
              <a:rPr lang="en-IN" dirty="0" err="1"/>
              <a:t>etcd</a:t>
            </a:r>
            <a:r>
              <a:rPr lang="en-IN" dirty="0"/>
              <a:t>) and Worker node components like (</a:t>
            </a:r>
            <a:r>
              <a:rPr lang="en-IN" dirty="0" err="1"/>
              <a:t>Kubelet</a:t>
            </a:r>
            <a:r>
              <a:rPr lang="en-IN" dirty="0"/>
              <a:t>) </a:t>
            </a:r>
            <a:r>
              <a:rPr lang="en-IN" dirty="0">
                <a:solidFill>
                  <a:srgbClr val="0070C0"/>
                </a:solidFill>
              </a:rPr>
              <a:t>everything talk </a:t>
            </a:r>
            <a:r>
              <a:rPr lang="en-IN" dirty="0"/>
              <a:t>with API Server.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etcd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Consistent and highly-available </a:t>
            </a:r>
            <a:r>
              <a:rPr lang="en-US" dirty="0">
                <a:solidFill>
                  <a:srgbClr val="0070C0"/>
                </a:solidFill>
              </a:rPr>
              <a:t>key value store </a:t>
            </a:r>
            <a:r>
              <a:rPr lang="en-US" dirty="0"/>
              <a:t>used as Kubernetes’ </a:t>
            </a:r>
            <a:r>
              <a:rPr lang="en-US" dirty="0">
                <a:solidFill>
                  <a:srgbClr val="0070C0"/>
                </a:solidFill>
              </a:rPr>
              <a:t>backing store</a:t>
            </a:r>
            <a:r>
              <a:rPr lang="en-US" dirty="0"/>
              <a:t> for all cluster data.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70C0"/>
                </a:solidFill>
              </a:rPr>
              <a:t>stores</a:t>
            </a:r>
            <a:r>
              <a:rPr lang="en-US" dirty="0"/>
              <a:t> all the masters and worker node information. 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-scheduler</a:t>
            </a:r>
          </a:p>
          <a:p>
            <a:pPr lvl="1"/>
            <a:r>
              <a:rPr lang="en-US" dirty="0"/>
              <a:t>Scheduler is responsible for distributing containers across multiple nodes.  </a:t>
            </a:r>
          </a:p>
          <a:p>
            <a:pPr lvl="1"/>
            <a:r>
              <a:rPr lang="en-US" dirty="0"/>
              <a:t>It watches for newly created Pods with no assigned node, and selects a node for them to run on.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7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-controller-manager</a:t>
            </a:r>
          </a:p>
          <a:p>
            <a:pPr lvl="1"/>
            <a:r>
              <a:rPr lang="en-US" dirty="0"/>
              <a:t>Controllers are responsible for noticing and responding when nodes, containers or endpoints go down. They make decisions to bring up new containers in such cases.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Responsible for noticing and responding when </a:t>
            </a:r>
            <a:r>
              <a:rPr lang="en-US" dirty="0">
                <a:solidFill>
                  <a:srgbClr val="0070C0"/>
                </a:solidFill>
              </a:rPr>
              <a:t>nodes go down</a:t>
            </a:r>
            <a:r>
              <a:rPr lang="en-US" dirty="0"/>
              <a:t>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Replication Controller: </a:t>
            </a:r>
            <a:r>
              <a:rPr lang="en-US" dirty="0"/>
              <a:t>Responsible for maintaining the </a:t>
            </a:r>
            <a:r>
              <a:rPr lang="en-US" dirty="0">
                <a:solidFill>
                  <a:srgbClr val="0070C0"/>
                </a:solidFill>
              </a:rPr>
              <a:t>correct number of pods</a:t>
            </a:r>
            <a:r>
              <a:rPr lang="en-US" dirty="0"/>
              <a:t> for every replication controller object in the system.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Endpoints Controller:  </a:t>
            </a:r>
            <a:r>
              <a:rPr lang="en-US" dirty="0">
                <a:solidFill>
                  <a:srgbClr val="0070C0"/>
                </a:solidFill>
              </a:rPr>
              <a:t>Populates</a:t>
            </a:r>
            <a:r>
              <a:rPr lang="en-US" dirty="0"/>
              <a:t> the Endpoints object (that is, joins Services &amp; Pods)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Account &amp; Token Controller: </a:t>
            </a:r>
            <a:r>
              <a:rPr lang="en-US" dirty="0"/>
              <a:t>Creates default accounts and API Access for </a:t>
            </a:r>
            <a:r>
              <a:rPr lang="en-US" dirty="0">
                <a:solidFill>
                  <a:srgbClr val="0070C0"/>
                </a:solidFill>
              </a:rPr>
              <a:t>new namespaces</a:t>
            </a:r>
            <a:r>
              <a:rPr lang="en-US" dirty="0"/>
              <a:t>. </a:t>
            </a:r>
            <a:br>
              <a:rPr lang="en-IN" dirty="0"/>
            </a:br>
            <a:br>
              <a:rPr lang="en-US" dirty="0"/>
            </a:b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7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Architecture - </a:t>
            </a:r>
            <a:r>
              <a:rPr lang="en-IN" dirty="0">
                <a:solidFill>
                  <a:srgbClr val="00B050"/>
                </a:solidFill>
              </a:rPr>
              <a:t>Master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297349" y="1369113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613457" y="2086070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3313751" y="2089942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613457" y="3740392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3328434" y="5028792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628139" y="5028792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514322" y="6452547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2083442" y="1369113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3177551" y="1977482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499640" y="1967851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511496" y="3589230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514322" y="4908748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3206615" y="4908748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9B34FA18-BECA-4707-891C-9C1672B52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952" y="1369113"/>
            <a:ext cx="8207608" cy="6043242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cloud-controller-manager</a:t>
            </a:r>
          </a:p>
          <a:p>
            <a:pPr lvl="1"/>
            <a:r>
              <a:rPr lang="en-US" dirty="0"/>
              <a:t>A Kubernetes control plane component that embeds </a:t>
            </a:r>
            <a:r>
              <a:rPr lang="en-US" dirty="0">
                <a:solidFill>
                  <a:srgbClr val="0070C0"/>
                </a:solidFill>
              </a:rPr>
              <a:t>cloud-specific control logic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only runs controllers that are </a:t>
            </a:r>
            <a:r>
              <a:rPr lang="en-US" dirty="0">
                <a:solidFill>
                  <a:srgbClr val="0070C0"/>
                </a:solidFill>
              </a:rPr>
              <a:t>specific</a:t>
            </a:r>
            <a:r>
              <a:rPr lang="en-US" dirty="0"/>
              <a:t> to your cloud provider. 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On-Premise</a:t>
            </a:r>
            <a:r>
              <a:rPr lang="en-US" dirty="0"/>
              <a:t> Kubernetes clusters will not have this component.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Node controller: </a:t>
            </a:r>
            <a:r>
              <a:rPr lang="en-US" dirty="0"/>
              <a:t>For </a:t>
            </a:r>
            <a:r>
              <a:rPr lang="en-US" dirty="0">
                <a:solidFill>
                  <a:srgbClr val="0070C0"/>
                </a:solidFill>
              </a:rPr>
              <a:t>checking</a:t>
            </a:r>
            <a:r>
              <a:rPr lang="en-US" dirty="0"/>
              <a:t> the cloud provider to determine if a node has been deleted in the cloud after it stops responding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Route controller: </a:t>
            </a:r>
            <a:r>
              <a:rPr lang="en-US" dirty="0"/>
              <a:t>For setting up </a:t>
            </a:r>
            <a:r>
              <a:rPr lang="en-US" dirty="0">
                <a:solidFill>
                  <a:srgbClr val="0070C0"/>
                </a:solidFill>
              </a:rPr>
              <a:t>routes</a:t>
            </a:r>
            <a:r>
              <a:rPr lang="en-US" dirty="0"/>
              <a:t> in the underlying cloud infrastructure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Service controller: </a:t>
            </a:r>
            <a:r>
              <a:rPr lang="en-US" dirty="0"/>
              <a:t>For creating, updating and deleting cloud provider </a:t>
            </a:r>
            <a:r>
              <a:rPr lang="en-US" dirty="0">
                <a:solidFill>
                  <a:srgbClr val="0070C0"/>
                </a:solidFill>
              </a:rPr>
              <a:t>load balancer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48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970B-8A7C-4546-93A1-C3F115290B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7741207"/>
            <a:ext cx="2372810" cy="438150"/>
          </a:xfrm>
        </p:spPr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377FD-D898-7E4D-BE53-14E103225C87}"/>
              </a:ext>
            </a:extLst>
          </p:cNvPr>
          <p:cNvSpPr/>
          <p:nvPr/>
        </p:nvSpPr>
        <p:spPr>
          <a:xfrm>
            <a:off x="160346" y="1676774"/>
            <a:ext cx="3657600" cy="4541103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 cmpd="sng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A86E1-B22D-E848-89F6-227EB8781404}"/>
              </a:ext>
            </a:extLst>
          </p:cNvPr>
          <p:cNvSpPr/>
          <p:nvPr/>
        </p:nvSpPr>
        <p:spPr>
          <a:xfrm>
            <a:off x="361195" y="1880252"/>
            <a:ext cx="3236838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STACKSIMPLIFY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B67C1D-27BB-8441-982B-93A6C0C7DC75}"/>
              </a:ext>
            </a:extLst>
          </p:cNvPr>
          <p:cNvSpPr/>
          <p:nvPr/>
        </p:nvSpPr>
        <p:spPr>
          <a:xfrm>
            <a:off x="4155311" y="632871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for Beginners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733713-4FF0-6043-9ACA-9925C77D05C7}"/>
              </a:ext>
            </a:extLst>
          </p:cNvPr>
          <p:cNvSpPr/>
          <p:nvPr/>
        </p:nvSpPr>
        <p:spPr>
          <a:xfrm>
            <a:off x="4155310" y="2343879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AWS EKS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EB2B9D8-87FA-3740-83C7-CFE88951F478}"/>
              </a:ext>
            </a:extLst>
          </p:cNvPr>
          <p:cNvSpPr/>
          <p:nvPr/>
        </p:nvSpPr>
        <p:spPr>
          <a:xfrm>
            <a:off x="4155310" y="4118246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Azure AKS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705029A-B091-E44A-8EDB-7B720FD2E73A}"/>
              </a:ext>
            </a:extLst>
          </p:cNvPr>
          <p:cNvSpPr/>
          <p:nvPr/>
        </p:nvSpPr>
        <p:spPr>
          <a:xfrm>
            <a:off x="4155310" y="5887350"/>
            <a:ext cx="10112200" cy="1276953"/>
          </a:xfrm>
          <a:prstGeom prst="roundRect">
            <a:avLst/>
          </a:prstGeom>
          <a:solidFill>
            <a:schemeClr val="bg2"/>
          </a:solidFill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Google GKE </a:t>
            </a:r>
            <a:r>
              <a:rPr lang="en-US" sz="38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- Masterclass | DevOps, Microservices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FDE4D7-2E61-D044-8B5E-0F0332B1ACD9}"/>
              </a:ext>
            </a:extLst>
          </p:cNvPr>
          <p:cNvSpPr/>
          <p:nvPr/>
        </p:nvSpPr>
        <p:spPr>
          <a:xfrm>
            <a:off x="361195" y="2970535"/>
            <a:ext cx="3236838" cy="29799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Kubernetes 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</a:t>
            </a:r>
          </a:p>
          <a:p>
            <a:pPr algn="ctr"/>
            <a:r>
              <a:rPr lang="en-US" sz="4300" b="1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  <a:p>
            <a:pPr algn="ctr"/>
            <a:r>
              <a:rPr lang="en-US" sz="43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F004E3C2-A7A2-4F4D-AB86-15E5BE706FE0}"/>
              </a:ext>
            </a:extLst>
          </p:cNvPr>
          <p:cNvSpPr/>
          <p:nvPr/>
        </p:nvSpPr>
        <p:spPr>
          <a:xfrm>
            <a:off x="9132849" y="1909824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5D19D7C4-1518-364F-96CC-5F3FAC8DE037}"/>
              </a:ext>
            </a:extLst>
          </p:cNvPr>
          <p:cNvSpPr/>
          <p:nvPr/>
        </p:nvSpPr>
        <p:spPr>
          <a:xfrm>
            <a:off x="9132849" y="3635239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8B1753B-95CA-1B4A-ACDE-CCD4CA93C2B9}"/>
              </a:ext>
            </a:extLst>
          </p:cNvPr>
          <p:cNvSpPr/>
          <p:nvPr/>
        </p:nvSpPr>
        <p:spPr>
          <a:xfrm>
            <a:off x="9132849" y="5410358"/>
            <a:ext cx="206988" cy="461833"/>
          </a:xfrm>
          <a:prstGeom prst="down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65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192B2-D6BD-489B-AC0D-D2D523768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16FCB-A013-44E3-BBCD-8EFDF68C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178" y="1593017"/>
            <a:ext cx="7947044" cy="5590922"/>
          </a:xfrm>
        </p:spPr>
        <p:txBody>
          <a:bodyPr/>
          <a:lstStyle/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Kubelet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 err="1"/>
              <a:t>Kubelet</a:t>
            </a:r>
            <a:r>
              <a:rPr lang="en-IN" dirty="0"/>
              <a:t> is the </a:t>
            </a:r>
            <a:r>
              <a:rPr lang="en-IN" dirty="0">
                <a:solidFill>
                  <a:srgbClr val="0070C0"/>
                </a:solidFill>
              </a:rPr>
              <a:t>agent</a:t>
            </a:r>
            <a:r>
              <a:rPr lang="en-IN" dirty="0"/>
              <a:t> that runs on every node in the cluster</a:t>
            </a:r>
          </a:p>
          <a:p>
            <a:pPr lvl="1"/>
            <a:r>
              <a:rPr lang="en-IN" dirty="0"/>
              <a:t>This agent is </a:t>
            </a:r>
            <a:r>
              <a:rPr lang="en-IN" dirty="0">
                <a:solidFill>
                  <a:srgbClr val="0070C0"/>
                </a:solidFill>
              </a:rPr>
              <a:t>responsible</a:t>
            </a:r>
            <a:r>
              <a:rPr lang="en-IN" dirty="0"/>
              <a:t> for making sure that containers are running in a Pod on a node.</a:t>
            </a:r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Kube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-Proxy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network proxy </a:t>
            </a:r>
            <a:r>
              <a:rPr lang="en-US" dirty="0"/>
              <a:t>that runs on each node in your cluster.</a:t>
            </a:r>
          </a:p>
          <a:p>
            <a:pPr lvl="1"/>
            <a:r>
              <a:rPr lang="en-US" dirty="0"/>
              <a:t>It maintains </a:t>
            </a:r>
            <a:r>
              <a:rPr lang="en-US" dirty="0">
                <a:solidFill>
                  <a:srgbClr val="0070C0"/>
                </a:solidFill>
              </a:rPr>
              <a:t>network rules </a:t>
            </a:r>
            <a:r>
              <a:rPr lang="en-US" dirty="0"/>
              <a:t>on nodes</a:t>
            </a:r>
          </a:p>
          <a:p>
            <a:pPr lvl="1"/>
            <a:r>
              <a:rPr lang="en-US" dirty="0"/>
              <a:t>In short, these network rules allow network communication to your Pods from network sessions inside or outside of your cluster.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27B718-2820-4423-8DA3-52B48E15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Architecture – </a:t>
            </a:r>
            <a:r>
              <a:rPr lang="en-IN" dirty="0">
                <a:solidFill>
                  <a:srgbClr val="00B050"/>
                </a:solidFill>
              </a:rPr>
              <a:t>Worker Nodes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438FC-67CB-4D2F-AA35-5180353C4EB5}"/>
              </a:ext>
            </a:extLst>
          </p:cNvPr>
          <p:cNvSpPr/>
          <p:nvPr/>
        </p:nvSpPr>
        <p:spPr>
          <a:xfrm>
            <a:off x="317374" y="1619743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6941F-717B-48A5-B147-20200A85CAED}"/>
              </a:ext>
            </a:extLst>
          </p:cNvPr>
          <p:cNvSpPr/>
          <p:nvPr/>
        </p:nvSpPr>
        <p:spPr>
          <a:xfrm>
            <a:off x="3223291" y="2460103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56661-C9FC-46CF-A13C-716D46BD7127}"/>
              </a:ext>
            </a:extLst>
          </p:cNvPr>
          <p:cNvSpPr txBox="1"/>
          <p:nvPr/>
        </p:nvSpPr>
        <p:spPr>
          <a:xfrm>
            <a:off x="1539342" y="1605304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C62996-8BBC-465C-864C-B7513E173178}"/>
              </a:ext>
            </a:extLst>
          </p:cNvPr>
          <p:cNvSpPr/>
          <p:nvPr/>
        </p:nvSpPr>
        <p:spPr>
          <a:xfrm>
            <a:off x="3087358" y="2342780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4093C-A69E-49E0-9ECC-D29562A9BF1D}"/>
              </a:ext>
            </a:extLst>
          </p:cNvPr>
          <p:cNvSpPr/>
          <p:nvPr/>
        </p:nvSpPr>
        <p:spPr>
          <a:xfrm>
            <a:off x="763103" y="2460941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C4E57-0662-4C65-B4D4-B02FD4F0BD91}"/>
              </a:ext>
            </a:extLst>
          </p:cNvPr>
          <p:cNvSpPr/>
          <p:nvPr/>
        </p:nvSpPr>
        <p:spPr>
          <a:xfrm>
            <a:off x="638745" y="2343618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759A6F-2B41-43AF-9CC8-A9AC2FCB8A71}"/>
              </a:ext>
            </a:extLst>
          </p:cNvPr>
          <p:cNvSpPr/>
          <p:nvPr/>
        </p:nvSpPr>
        <p:spPr>
          <a:xfrm>
            <a:off x="638745" y="3491696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FA6D425-6595-4DC0-A356-AB9F3D5D0667}"/>
              </a:ext>
            </a:extLst>
          </p:cNvPr>
          <p:cNvSpPr txBox="1">
            <a:spLocks/>
          </p:cNvSpPr>
          <p:nvPr/>
        </p:nvSpPr>
        <p:spPr>
          <a:xfrm>
            <a:off x="165178" y="4268159"/>
            <a:ext cx="6768057" cy="3767620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Container Runtime</a:t>
            </a:r>
          </a:p>
          <a:p>
            <a:pPr lvl="1"/>
            <a:r>
              <a:rPr lang="en-IN" dirty="0"/>
              <a:t>Container Runtime is the </a:t>
            </a:r>
            <a:r>
              <a:rPr lang="en-IN" dirty="0">
                <a:solidFill>
                  <a:srgbClr val="0070C0"/>
                </a:solidFill>
              </a:rPr>
              <a:t>underlying software </a:t>
            </a:r>
            <a:r>
              <a:rPr lang="en-IN" dirty="0"/>
              <a:t>where we run all these Kubernetes components. </a:t>
            </a:r>
          </a:p>
          <a:p>
            <a:pPr lvl="1"/>
            <a:r>
              <a:rPr lang="en-IN" dirty="0"/>
              <a:t>We are using Docker, but we have other runtime options like </a:t>
            </a:r>
            <a:r>
              <a:rPr lang="en-IN" dirty="0" err="1"/>
              <a:t>rkt</a:t>
            </a:r>
            <a:r>
              <a:rPr lang="en-IN" dirty="0"/>
              <a:t>, container-d etc.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666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819D0E-61B2-4717-949A-53CE5D3582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40114-9439-4B2E-A512-1F12425E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07" y="-145598"/>
            <a:ext cx="12618720" cy="1188851"/>
          </a:xfrm>
        </p:spPr>
        <p:txBody>
          <a:bodyPr/>
          <a:lstStyle/>
          <a:p>
            <a:r>
              <a:rPr lang="en-IN" dirty="0"/>
              <a:t>Kubernetes -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EBDD3-C074-4FD1-90DE-DBEA7232FDD0}"/>
              </a:ext>
            </a:extLst>
          </p:cNvPr>
          <p:cNvSpPr/>
          <p:nvPr/>
        </p:nvSpPr>
        <p:spPr>
          <a:xfrm>
            <a:off x="1292772" y="1127819"/>
            <a:ext cx="4761187" cy="5747543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B9D87-4A32-4603-9B2B-8992F516F95E}"/>
              </a:ext>
            </a:extLst>
          </p:cNvPr>
          <p:cNvSpPr/>
          <p:nvPr/>
        </p:nvSpPr>
        <p:spPr>
          <a:xfrm>
            <a:off x="1608880" y="1844776"/>
            <a:ext cx="1469985" cy="10417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 Controller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2489E-5A2A-4FBF-9F64-78611E804517}"/>
              </a:ext>
            </a:extLst>
          </p:cNvPr>
          <p:cNvSpPr/>
          <p:nvPr/>
        </p:nvSpPr>
        <p:spPr>
          <a:xfrm>
            <a:off x="4309174" y="1848648"/>
            <a:ext cx="1469985" cy="104172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Cloud Controller Manager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113BCF-03A4-4A84-9818-3EBEDCF464AC}"/>
              </a:ext>
            </a:extLst>
          </p:cNvPr>
          <p:cNvSpPr/>
          <p:nvPr/>
        </p:nvSpPr>
        <p:spPr>
          <a:xfrm>
            <a:off x="1608880" y="3499098"/>
            <a:ext cx="4170279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kube-apiserver</a:t>
            </a:r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26CD4-907D-4280-AA42-EB153B5FFC39}"/>
              </a:ext>
            </a:extLst>
          </p:cNvPr>
          <p:cNvSpPr/>
          <p:nvPr/>
        </p:nvSpPr>
        <p:spPr>
          <a:xfrm>
            <a:off x="4323857" y="4787498"/>
            <a:ext cx="1469985" cy="10417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-scheduler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629FC-2B11-45FC-A29A-4200DD758267}"/>
              </a:ext>
            </a:extLst>
          </p:cNvPr>
          <p:cNvSpPr/>
          <p:nvPr/>
        </p:nvSpPr>
        <p:spPr>
          <a:xfrm>
            <a:off x="1623562" y="4787498"/>
            <a:ext cx="1469985" cy="104172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etcd</a:t>
            </a:r>
            <a:endParaRPr lang="en-IN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42D6-E191-4E9A-8951-F30AFFC6FC23}"/>
              </a:ext>
            </a:extLst>
          </p:cNvPr>
          <p:cNvSpPr/>
          <p:nvPr/>
        </p:nvSpPr>
        <p:spPr>
          <a:xfrm>
            <a:off x="1509745" y="6211253"/>
            <a:ext cx="4420595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DEE5A2-B43E-4F4B-8DB4-AEE0FC54A5F6}"/>
              </a:ext>
            </a:extLst>
          </p:cNvPr>
          <p:cNvSpPr txBox="1"/>
          <p:nvPr/>
        </p:nvSpPr>
        <p:spPr>
          <a:xfrm>
            <a:off x="3078865" y="1127819"/>
            <a:ext cx="14612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Master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AB2922-7805-4003-BD84-B8C75FB74314}"/>
              </a:ext>
            </a:extLst>
          </p:cNvPr>
          <p:cNvSpPr/>
          <p:nvPr/>
        </p:nvSpPr>
        <p:spPr>
          <a:xfrm>
            <a:off x="8049053" y="1127819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44D098-07ED-44AE-B0C2-0A863A4390F2}"/>
              </a:ext>
            </a:extLst>
          </p:cNvPr>
          <p:cNvSpPr/>
          <p:nvPr/>
        </p:nvSpPr>
        <p:spPr>
          <a:xfrm>
            <a:off x="10954970" y="1968179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52BC5-37B6-431D-9A9E-27E185ECF20E}"/>
              </a:ext>
            </a:extLst>
          </p:cNvPr>
          <p:cNvSpPr txBox="1"/>
          <p:nvPr/>
        </p:nvSpPr>
        <p:spPr>
          <a:xfrm>
            <a:off x="9271021" y="1113380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62D69E-22E7-423F-B81E-31C29DDEE0C5}"/>
              </a:ext>
            </a:extLst>
          </p:cNvPr>
          <p:cNvSpPr/>
          <p:nvPr/>
        </p:nvSpPr>
        <p:spPr>
          <a:xfrm>
            <a:off x="4172974" y="1736188"/>
            <a:ext cx="1713620" cy="1273215"/>
          </a:xfrm>
          <a:prstGeom prst="rect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1F58E3-8C1B-4825-9CB8-E5172ABC2DD2}"/>
              </a:ext>
            </a:extLst>
          </p:cNvPr>
          <p:cNvSpPr/>
          <p:nvPr/>
        </p:nvSpPr>
        <p:spPr>
          <a:xfrm>
            <a:off x="10819037" y="1850856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37A49-E5C7-4D80-AA42-016F6EB3A01F}"/>
              </a:ext>
            </a:extLst>
          </p:cNvPr>
          <p:cNvSpPr/>
          <p:nvPr/>
        </p:nvSpPr>
        <p:spPr>
          <a:xfrm>
            <a:off x="8494782" y="1969017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223014-BA46-460A-AAFC-90DAD8767A04}"/>
              </a:ext>
            </a:extLst>
          </p:cNvPr>
          <p:cNvSpPr/>
          <p:nvPr/>
        </p:nvSpPr>
        <p:spPr>
          <a:xfrm>
            <a:off x="8370424" y="1851694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B7ABAC-3B9D-4C8B-8D8F-BAD420920277}"/>
              </a:ext>
            </a:extLst>
          </p:cNvPr>
          <p:cNvSpPr/>
          <p:nvPr/>
        </p:nvSpPr>
        <p:spPr>
          <a:xfrm>
            <a:off x="1495063" y="1726557"/>
            <a:ext cx="1713620" cy="1273215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90C2FE-1053-4A1B-A56F-DF605F5B1E33}"/>
              </a:ext>
            </a:extLst>
          </p:cNvPr>
          <p:cNvSpPr/>
          <p:nvPr/>
        </p:nvSpPr>
        <p:spPr>
          <a:xfrm>
            <a:off x="1506919" y="3347936"/>
            <a:ext cx="4368099" cy="89494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D6185F-F358-4C5D-B77D-3D8A625E0F76}"/>
              </a:ext>
            </a:extLst>
          </p:cNvPr>
          <p:cNvSpPr/>
          <p:nvPr/>
        </p:nvSpPr>
        <p:spPr>
          <a:xfrm>
            <a:off x="1509745" y="4667454"/>
            <a:ext cx="1713620" cy="1273215"/>
          </a:xfrm>
          <a:prstGeom prst="rect">
            <a:avLst/>
          </a:prstGeom>
          <a:noFill/>
          <a:ln w="317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733293-C1C6-4E0B-AB61-6DE8894C4EC8}"/>
              </a:ext>
            </a:extLst>
          </p:cNvPr>
          <p:cNvSpPr/>
          <p:nvPr/>
        </p:nvSpPr>
        <p:spPr>
          <a:xfrm>
            <a:off x="4202038" y="4667454"/>
            <a:ext cx="1713620" cy="1273215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AE278D8-E4CB-4844-AC10-11E79EEF56E0}"/>
              </a:ext>
            </a:extLst>
          </p:cNvPr>
          <p:cNvSpPr/>
          <p:nvPr/>
        </p:nvSpPr>
        <p:spPr>
          <a:xfrm>
            <a:off x="8370424" y="2999772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8BDC50-97D8-41E5-8382-8BBE14E509D2}"/>
              </a:ext>
            </a:extLst>
          </p:cNvPr>
          <p:cNvSpPr/>
          <p:nvPr/>
        </p:nvSpPr>
        <p:spPr>
          <a:xfrm>
            <a:off x="8049053" y="4385712"/>
            <a:ext cx="4761187" cy="2495057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F7CDD-19FA-4999-971F-E2A7E577CBED}"/>
              </a:ext>
            </a:extLst>
          </p:cNvPr>
          <p:cNvSpPr/>
          <p:nvPr/>
        </p:nvSpPr>
        <p:spPr>
          <a:xfrm>
            <a:off x="10954970" y="5226072"/>
            <a:ext cx="1469985" cy="5847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</a:t>
            </a:r>
            <a:r>
              <a:rPr lang="en-IN" sz="1800" dirty="0"/>
              <a:t>-Proxy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6D3FD6-102A-48D8-96B7-4CF144259039}"/>
              </a:ext>
            </a:extLst>
          </p:cNvPr>
          <p:cNvSpPr txBox="1"/>
          <p:nvPr/>
        </p:nvSpPr>
        <p:spPr>
          <a:xfrm>
            <a:off x="9271021" y="4371273"/>
            <a:ext cx="2404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Worker Node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A50557-5B53-4AC6-B37C-4C01EAAFBE4E}"/>
              </a:ext>
            </a:extLst>
          </p:cNvPr>
          <p:cNvSpPr/>
          <p:nvPr/>
        </p:nvSpPr>
        <p:spPr>
          <a:xfrm>
            <a:off x="10819037" y="5108749"/>
            <a:ext cx="1713620" cy="822259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5924C24-B220-460C-8A9F-AAAD1B821F2C}"/>
              </a:ext>
            </a:extLst>
          </p:cNvPr>
          <p:cNvSpPr/>
          <p:nvPr/>
        </p:nvSpPr>
        <p:spPr>
          <a:xfrm>
            <a:off x="8494782" y="5226910"/>
            <a:ext cx="1469985" cy="584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/>
              <a:t>Kubelet</a:t>
            </a:r>
            <a:endParaRPr lang="en-IN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162447A-7071-44FD-8136-15B40F6F3145}"/>
              </a:ext>
            </a:extLst>
          </p:cNvPr>
          <p:cNvSpPr/>
          <p:nvPr/>
        </p:nvSpPr>
        <p:spPr>
          <a:xfrm>
            <a:off x="8370424" y="5109587"/>
            <a:ext cx="1713620" cy="822259"/>
          </a:xfrm>
          <a:prstGeom prst="rect">
            <a:avLst/>
          </a:prstGeom>
          <a:noFill/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1FD2DD-9477-4261-8AFA-DF6D9F377044}"/>
              </a:ext>
            </a:extLst>
          </p:cNvPr>
          <p:cNvSpPr/>
          <p:nvPr/>
        </p:nvSpPr>
        <p:spPr>
          <a:xfrm>
            <a:off x="8370424" y="6257665"/>
            <a:ext cx="4269519" cy="39352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Container Runtime (Docker)</a:t>
            </a:r>
          </a:p>
        </p:txBody>
      </p:sp>
    </p:spTree>
    <p:extLst>
      <p:ext uri="{BB962C8B-B14F-4D97-AF65-F5344CB8AC3E}">
        <p14:creationId xmlns:p14="http://schemas.microsoft.com/office/powerpoint/2010/main" val="116064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664" y="1525174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03" y="2468199"/>
            <a:ext cx="9543394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Fundamentals</a:t>
            </a:r>
          </a:p>
          <a:p>
            <a:pPr marL="0" indent="0" algn="ctr">
              <a:buNone/>
            </a:pPr>
            <a:r>
              <a:rPr lang="en-US" sz="4500" b="1" dirty="0">
                <a:solidFill>
                  <a:srgbClr val="0070C0"/>
                </a:solidFill>
              </a:rPr>
              <a:t>Pod, ReplicaSet, Deployment &amp; Service</a:t>
            </a:r>
          </a:p>
        </p:txBody>
      </p:sp>
    </p:spTree>
    <p:extLst>
      <p:ext uri="{BB962C8B-B14F-4D97-AF65-F5344CB8AC3E}">
        <p14:creationId xmlns:p14="http://schemas.microsoft.com/office/powerpoint/2010/main" val="651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6DC66-8036-4EE9-928C-778BC28DDF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0ADAE6-B9D6-4E4B-B3C1-8FE45A0A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63517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Fundamentals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3B6DD3-9022-44D6-B5E4-411D5AA6276B}"/>
              </a:ext>
            </a:extLst>
          </p:cNvPr>
          <p:cNvSpPr/>
          <p:nvPr/>
        </p:nvSpPr>
        <p:spPr>
          <a:xfrm>
            <a:off x="3697539" y="1269753"/>
            <a:ext cx="2480441" cy="1270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21E955-0ABC-48C6-AE10-55B17EE3C739}"/>
              </a:ext>
            </a:extLst>
          </p:cNvPr>
          <p:cNvSpPr/>
          <p:nvPr/>
        </p:nvSpPr>
        <p:spPr>
          <a:xfrm>
            <a:off x="3697539" y="2779644"/>
            <a:ext cx="2480441" cy="13080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D3F0C-12FC-4C48-942F-B4E5BC982149}"/>
              </a:ext>
            </a:extLst>
          </p:cNvPr>
          <p:cNvSpPr/>
          <p:nvPr/>
        </p:nvSpPr>
        <p:spPr>
          <a:xfrm>
            <a:off x="3697539" y="4376492"/>
            <a:ext cx="2480441" cy="131310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F7ADB-587B-4D69-BD40-6BC188D8F646}"/>
              </a:ext>
            </a:extLst>
          </p:cNvPr>
          <p:cNvSpPr/>
          <p:nvPr/>
        </p:nvSpPr>
        <p:spPr>
          <a:xfrm>
            <a:off x="3697538" y="5966857"/>
            <a:ext cx="2480441" cy="13131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81190-AF7F-46E7-AB97-1543B32BBFEB}"/>
              </a:ext>
            </a:extLst>
          </p:cNvPr>
          <p:cNvSpPr/>
          <p:nvPr/>
        </p:nvSpPr>
        <p:spPr>
          <a:xfrm>
            <a:off x="89338" y="3734329"/>
            <a:ext cx="2480441" cy="57806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k8s Fundamentals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F97AA3-3FBD-4A65-8715-008766C8DBA1}"/>
              </a:ext>
            </a:extLst>
          </p:cNvPr>
          <p:cNvSpPr/>
          <p:nvPr/>
        </p:nvSpPr>
        <p:spPr>
          <a:xfrm>
            <a:off x="6966255" y="1273712"/>
            <a:ext cx="7490723" cy="12662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A POD is a single instance of an Application. </a:t>
            </a:r>
          </a:p>
          <a:p>
            <a:r>
              <a:rPr lang="en-IN" dirty="0"/>
              <a:t>A POD is the smallest object, that you can create in Kubernetes.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4683E9-D0AE-4446-BBC3-3EE638E43B0E}"/>
              </a:ext>
            </a:extLst>
          </p:cNvPr>
          <p:cNvSpPr/>
          <p:nvPr/>
        </p:nvSpPr>
        <p:spPr>
          <a:xfrm>
            <a:off x="6966256" y="2774551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ReplicaSet will maintain a stable set of replica Pods running at any given time. </a:t>
            </a:r>
          </a:p>
          <a:p>
            <a:r>
              <a:rPr lang="en-US" dirty="0"/>
              <a:t>In short, it is often used to guarantee the availability of a specified number of identical Pods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14085B-E48A-4FBD-9477-901FAE1550B4}"/>
              </a:ext>
            </a:extLst>
          </p:cNvPr>
          <p:cNvSpPr/>
          <p:nvPr/>
        </p:nvSpPr>
        <p:spPr>
          <a:xfrm>
            <a:off x="6966256" y="4376492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A Deployment runs multiple replicas of your application and automatically replaces any instances that fail or become unresponsive.</a:t>
            </a:r>
          </a:p>
          <a:p>
            <a:r>
              <a:rPr lang="en-US" sz="2000" dirty="0"/>
              <a:t>Rollout &amp; rollback changes to applications. Deployments are well-suited for stateless applications.</a:t>
            </a:r>
            <a:endParaRPr lang="en-IN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9AB66-39FE-4131-A7B1-DCD6A49B0A4A}"/>
              </a:ext>
            </a:extLst>
          </p:cNvPr>
          <p:cNvSpPr/>
          <p:nvPr/>
        </p:nvSpPr>
        <p:spPr>
          <a:xfrm>
            <a:off x="6966256" y="5966856"/>
            <a:ext cx="7490723" cy="13131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service is an abstraction for pods, providing a stable, so called virtual IP (VIP) address.</a:t>
            </a:r>
          </a:p>
          <a:p>
            <a:r>
              <a:rPr lang="en-US" sz="2000" dirty="0"/>
              <a:t>In simple terms, service sits Infront of a POD and acts as a load balancer. </a:t>
            </a:r>
            <a:endParaRPr lang="en-IN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C930E0-D0B1-4C51-8615-D8519F81C30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2569779" y="1904880"/>
            <a:ext cx="1127760" cy="2118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D4A195-5701-4330-A653-298D07EB61AD}"/>
              </a:ext>
            </a:extLst>
          </p:cNvPr>
          <p:cNvCxnSpPr>
            <a:stCxn id="12" idx="3"/>
            <a:endCxn id="9" idx="1"/>
          </p:cNvCxnSpPr>
          <p:nvPr/>
        </p:nvCxnSpPr>
        <p:spPr>
          <a:xfrm flipV="1">
            <a:off x="2569779" y="3433649"/>
            <a:ext cx="1127760" cy="58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D4244D-406D-4CF9-B97A-E5F4CAE3A012}"/>
              </a:ext>
            </a:extLst>
          </p:cNvPr>
          <p:cNvCxnSpPr>
            <a:stCxn id="12" idx="3"/>
            <a:endCxn id="10" idx="1"/>
          </p:cNvCxnSpPr>
          <p:nvPr/>
        </p:nvCxnSpPr>
        <p:spPr>
          <a:xfrm>
            <a:off x="2569779" y="4023364"/>
            <a:ext cx="1127760" cy="1009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402698-140B-4B1A-8ACD-C6BBE7C6A6C4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2569779" y="4023364"/>
            <a:ext cx="1127759" cy="260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A9E88-D833-AA46-9BCE-83C16E3F1A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D85712-16C4-6D46-BE61-8928DE99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99233"/>
            <a:ext cx="12618720" cy="1188851"/>
          </a:xfrm>
        </p:spPr>
        <p:txBody>
          <a:bodyPr/>
          <a:lstStyle/>
          <a:p>
            <a:r>
              <a:rPr lang="en-US" dirty="0"/>
              <a:t>Kubernetes - Imperative &amp; Declarative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BF3AD-77BB-8043-BE42-273DF15E35E4}"/>
              </a:ext>
            </a:extLst>
          </p:cNvPr>
          <p:cNvSpPr/>
          <p:nvPr/>
        </p:nvSpPr>
        <p:spPr>
          <a:xfrm>
            <a:off x="7861611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4750BD-649F-5B44-9AF6-F9CA592B9406}"/>
              </a:ext>
            </a:extLst>
          </p:cNvPr>
          <p:cNvSpPr/>
          <p:nvPr/>
        </p:nvSpPr>
        <p:spPr>
          <a:xfrm>
            <a:off x="8109707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D6854D-CCA2-E44F-9D46-7B750720EE8B}"/>
              </a:ext>
            </a:extLst>
          </p:cNvPr>
          <p:cNvSpPr/>
          <p:nvPr/>
        </p:nvSpPr>
        <p:spPr>
          <a:xfrm>
            <a:off x="8109705" y="5089384"/>
            <a:ext cx="2480441" cy="39567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82C2BC-04E5-6F4D-9955-EFE955E7A67E}"/>
              </a:ext>
            </a:extLst>
          </p:cNvPr>
          <p:cNvSpPr/>
          <p:nvPr/>
        </p:nvSpPr>
        <p:spPr>
          <a:xfrm>
            <a:off x="8109707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D16DE-F543-D440-A744-C106C98BE8A5}"/>
              </a:ext>
            </a:extLst>
          </p:cNvPr>
          <p:cNvSpPr/>
          <p:nvPr/>
        </p:nvSpPr>
        <p:spPr>
          <a:xfrm>
            <a:off x="8109706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7B4BA6-AB7F-6D4C-89A2-1A18E61FEC83}"/>
              </a:ext>
            </a:extLst>
          </p:cNvPr>
          <p:cNvSpPr/>
          <p:nvPr/>
        </p:nvSpPr>
        <p:spPr>
          <a:xfrm>
            <a:off x="8109705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YAML &amp; </a:t>
            </a:r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5BB6960-A7F9-8C48-812C-A680ACB87AE3}"/>
              </a:ext>
            </a:extLst>
          </p:cNvPr>
          <p:cNvSpPr/>
          <p:nvPr/>
        </p:nvSpPr>
        <p:spPr>
          <a:xfrm>
            <a:off x="3288227" y="3434573"/>
            <a:ext cx="2966224" cy="35989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55E6AA-5C8C-6B43-88F5-4E71682D16FB}"/>
              </a:ext>
            </a:extLst>
          </p:cNvPr>
          <p:cNvSpPr/>
          <p:nvPr/>
        </p:nvSpPr>
        <p:spPr>
          <a:xfrm>
            <a:off x="3536323" y="4432706"/>
            <a:ext cx="2480441" cy="38425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51303-FFB7-E840-9CB9-989C04C2AB06}"/>
              </a:ext>
            </a:extLst>
          </p:cNvPr>
          <p:cNvSpPr/>
          <p:nvPr/>
        </p:nvSpPr>
        <p:spPr>
          <a:xfrm>
            <a:off x="3536321" y="5089384"/>
            <a:ext cx="2480441" cy="3956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A3F9D4-8B19-2E48-91D6-21C17583D5CD}"/>
              </a:ext>
            </a:extLst>
          </p:cNvPr>
          <p:cNvSpPr/>
          <p:nvPr/>
        </p:nvSpPr>
        <p:spPr>
          <a:xfrm>
            <a:off x="3536323" y="5703653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1A15A6-B512-1849-B0CF-5A5E88D6B5EF}"/>
              </a:ext>
            </a:extLst>
          </p:cNvPr>
          <p:cNvSpPr/>
          <p:nvPr/>
        </p:nvSpPr>
        <p:spPr>
          <a:xfrm>
            <a:off x="3536322" y="6330337"/>
            <a:ext cx="2480441" cy="39721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3A1455-C864-1843-B8D1-45D62B0F2C61}"/>
              </a:ext>
            </a:extLst>
          </p:cNvPr>
          <p:cNvSpPr/>
          <p:nvPr/>
        </p:nvSpPr>
        <p:spPr>
          <a:xfrm>
            <a:off x="3536321" y="3774180"/>
            <a:ext cx="2480441" cy="3842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kubectl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5B08B3-E1A3-684B-8C8B-80FBD2DD515D}"/>
              </a:ext>
            </a:extLst>
          </p:cNvPr>
          <p:cNvSpPr/>
          <p:nvPr/>
        </p:nvSpPr>
        <p:spPr>
          <a:xfrm>
            <a:off x="3288227" y="1461301"/>
            <a:ext cx="7539608" cy="6124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Kubernetes Fundamentals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187AD7-AB7B-C84A-AE02-5A291A666D39}"/>
              </a:ext>
            </a:extLst>
          </p:cNvPr>
          <p:cNvSpPr/>
          <p:nvPr/>
        </p:nvSpPr>
        <p:spPr>
          <a:xfrm>
            <a:off x="3288227" y="2340389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Imperative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5E32CE-D155-9942-AEB3-3509F43F095A}"/>
              </a:ext>
            </a:extLst>
          </p:cNvPr>
          <p:cNvSpPr/>
          <p:nvPr/>
        </p:nvSpPr>
        <p:spPr>
          <a:xfrm>
            <a:off x="7861611" y="2337048"/>
            <a:ext cx="2966224" cy="61246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/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075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68372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461093" y="4045050"/>
            <a:ext cx="592623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1932506" y="6344055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19838" y="67128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2DEFAAD-EB96-46B4-986D-E88A3C0C86C5}"/>
              </a:ext>
            </a:extLst>
          </p:cNvPr>
          <p:cNvSpPr txBox="1"/>
          <p:nvPr/>
        </p:nvSpPr>
        <p:spPr>
          <a:xfrm>
            <a:off x="10881520" y="641701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1B7CBC9-8310-49B0-9EE0-65E47C5DF722}"/>
              </a:ext>
            </a:extLst>
          </p:cNvPr>
          <p:cNvGrpSpPr/>
          <p:nvPr/>
        </p:nvGrpSpPr>
        <p:grpSpPr>
          <a:xfrm>
            <a:off x="11024823" y="1472787"/>
            <a:ext cx="1006998" cy="827590"/>
            <a:chOff x="853440" y="4579716"/>
            <a:chExt cx="1006998" cy="827590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B60BFF6-4BD0-47FF-A7D8-950ED9B60C6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E29806D-A6F8-451D-9A83-9BA0F2A077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D6BCB6-0502-4B24-97DC-BB01A7B7C7B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5F3FB49-7BE2-4E9C-9E97-FA326CF1AE7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B1674AE-2523-4C63-BB6B-11AFBF9B62B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378B37-8C64-47D3-8957-BDC13F0AC3C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545E87C-1D09-4CD1-9FCA-6FD5CB0066D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C5BBA7C-70D1-48DA-ABDB-2F96E75465DE}"/>
              </a:ext>
            </a:extLst>
          </p:cNvPr>
          <p:cNvSpPr txBox="1"/>
          <p:nvPr/>
        </p:nvSpPr>
        <p:spPr>
          <a:xfrm>
            <a:off x="10597111" y="2386037"/>
            <a:ext cx="20803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Nginx Container </a:t>
            </a:r>
          </a:p>
          <a:p>
            <a:pPr algn="ctr"/>
            <a:r>
              <a:rPr lang="en-IN" dirty="0"/>
              <a:t>Image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512D29-8434-4D7D-9509-32E71137D88F}"/>
              </a:ext>
            </a:extLst>
          </p:cNvPr>
          <p:cNvSpPr/>
          <p:nvPr/>
        </p:nvSpPr>
        <p:spPr>
          <a:xfrm>
            <a:off x="1156528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C4E481-6A06-401C-B2D2-5C203293EA91}"/>
              </a:ext>
            </a:extLst>
          </p:cNvPr>
          <p:cNvSpPr/>
          <p:nvPr/>
        </p:nvSpPr>
        <p:spPr>
          <a:xfrm>
            <a:off x="1197999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F7C1F2D-BF26-4E38-ADB3-0C00247F66C2}"/>
              </a:ext>
            </a:extLst>
          </p:cNvPr>
          <p:cNvSpPr txBox="1"/>
          <p:nvPr/>
        </p:nvSpPr>
        <p:spPr>
          <a:xfrm>
            <a:off x="1245619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5412ACC-B1F1-4E18-BB54-73B41B1F9D8F}"/>
              </a:ext>
            </a:extLst>
          </p:cNvPr>
          <p:cNvGrpSpPr/>
          <p:nvPr/>
        </p:nvGrpSpPr>
        <p:grpSpPr>
          <a:xfrm>
            <a:off x="12321450" y="5005959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7E0BB6E-9631-4D7B-B83D-48FE5617BC4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92AA4A-FB86-437C-8D8A-3E414E32BC3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E6C26DE-D41D-41C6-B399-01A5694C55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59766DF-EE5E-401A-A7BC-737EA43FF80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E51AEF-C3F1-4C64-9BC4-07FB0625859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9629E9-AEB0-4DB1-B976-987A21F893C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12E4AD2-DD8E-4211-A6A1-D89A9B17E2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7FF907F-DFF6-4DD4-BA81-51021CFF9668}"/>
              </a:ext>
            </a:extLst>
          </p:cNvPr>
          <p:cNvSpPr txBox="1"/>
          <p:nvPr/>
        </p:nvSpPr>
        <p:spPr>
          <a:xfrm>
            <a:off x="1199651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622FB64-1701-4FA2-88BB-D3A6DC996199}"/>
              </a:ext>
            </a:extLst>
          </p:cNvPr>
          <p:cNvSpPr/>
          <p:nvPr/>
        </p:nvSpPr>
        <p:spPr>
          <a:xfrm>
            <a:off x="8827951" y="4386007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ECCF66-47A0-44EB-8693-DA90A7AC8C13}"/>
              </a:ext>
            </a:extLst>
          </p:cNvPr>
          <p:cNvSpPr/>
          <p:nvPr/>
        </p:nvSpPr>
        <p:spPr>
          <a:xfrm>
            <a:off x="9242667" y="4644946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818B37C-98D2-4779-AC43-FB41B173DDCF}"/>
              </a:ext>
            </a:extLst>
          </p:cNvPr>
          <p:cNvSpPr txBox="1"/>
          <p:nvPr/>
        </p:nvSpPr>
        <p:spPr>
          <a:xfrm>
            <a:off x="9718861" y="593000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455ECC0-FD46-4F29-9E01-CDC249C36C7F}"/>
              </a:ext>
            </a:extLst>
          </p:cNvPr>
          <p:cNvGrpSpPr/>
          <p:nvPr/>
        </p:nvGrpSpPr>
        <p:grpSpPr>
          <a:xfrm>
            <a:off x="9584120" y="5005959"/>
            <a:ext cx="1006998" cy="82759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1CE9656-7C15-4BDF-88FD-56AE18C601C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13D22F4-89E5-4F43-9A8A-BD934BEE94B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6F1061B-9D26-43E5-A9F1-B1EA4D9B07D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60E7258-012D-482C-825A-6F64C09CAF4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E4EB4D1-2DA9-4B8B-8ABC-20494E2A62D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14900B-FDC9-476C-86FB-CA755DBD0D9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291AF6-B0BC-4A9F-8B09-D1CCB877EB0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43F8306B-4E8F-407E-85F3-4F984E5A505D}"/>
              </a:ext>
            </a:extLst>
          </p:cNvPr>
          <p:cNvSpPr txBox="1"/>
          <p:nvPr/>
        </p:nvSpPr>
        <p:spPr>
          <a:xfrm>
            <a:off x="9259183" y="6360890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040E8-7910-4475-837F-35F30D74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9" y="1109609"/>
            <a:ext cx="7852125" cy="610077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With Kubernetes our core goal will be to </a:t>
            </a:r>
            <a:r>
              <a:rPr lang="en-IN" dirty="0">
                <a:solidFill>
                  <a:srgbClr val="0070C0"/>
                </a:solidFill>
              </a:rPr>
              <a:t>deploy our applications </a:t>
            </a:r>
            <a:r>
              <a:rPr lang="en-IN" dirty="0"/>
              <a:t>in the form of </a:t>
            </a:r>
            <a:r>
              <a:rPr lang="en-IN" dirty="0">
                <a:solidFill>
                  <a:srgbClr val="0070C0"/>
                </a:solidFill>
              </a:rPr>
              <a:t>containers</a:t>
            </a:r>
            <a:r>
              <a:rPr lang="en-IN" dirty="0"/>
              <a:t> on </a:t>
            </a:r>
            <a:r>
              <a:rPr lang="en-IN" dirty="0">
                <a:solidFill>
                  <a:srgbClr val="0070C0"/>
                </a:solidFill>
              </a:rPr>
              <a:t>worker nodes </a:t>
            </a:r>
            <a:r>
              <a:rPr lang="en-IN" dirty="0"/>
              <a:t>in a k8s cluster. </a:t>
            </a:r>
          </a:p>
          <a:p>
            <a:r>
              <a:rPr lang="en-IN" dirty="0"/>
              <a:t>Kubernetes </a:t>
            </a:r>
            <a:r>
              <a:rPr lang="en-IN" dirty="0">
                <a:solidFill>
                  <a:srgbClr val="0070C0"/>
                </a:solidFill>
              </a:rPr>
              <a:t>does not </a:t>
            </a:r>
            <a:r>
              <a:rPr lang="en-IN" dirty="0"/>
              <a:t>deploy containers directly on the worker nodes.</a:t>
            </a:r>
          </a:p>
          <a:p>
            <a:r>
              <a:rPr lang="en-IN" dirty="0"/>
              <a:t>Container is </a:t>
            </a:r>
            <a:r>
              <a:rPr lang="en-IN" dirty="0">
                <a:solidFill>
                  <a:srgbClr val="0070C0"/>
                </a:solidFill>
              </a:rPr>
              <a:t>encapsulated</a:t>
            </a:r>
            <a:r>
              <a:rPr lang="en-IN" dirty="0"/>
              <a:t> in to a Kubernetes Object named </a:t>
            </a:r>
            <a:r>
              <a:rPr lang="en-IN" dirty="0">
                <a:solidFill>
                  <a:srgbClr val="00B050"/>
                </a:solidFill>
              </a:rPr>
              <a:t>POD</a:t>
            </a:r>
            <a:r>
              <a:rPr lang="en-IN" dirty="0"/>
              <a:t>.</a:t>
            </a:r>
          </a:p>
          <a:p>
            <a:r>
              <a:rPr lang="en-IN" dirty="0"/>
              <a:t>A POD is a </a:t>
            </a:r>
            <a:r>
              <a:rPr lang="en-IN" dirty="0">
                <a:solidFill>
                  <a:srgbClr val="0070C0"/>
                </a:solidFill>
              </a:rPr>
              <a:t>single instance </a:t>
            </a:r>
            <a:r>
              <a:rPr lang="en-IN" dirty="0"/>
              <a:t>of an application.</a:t>
            </a:r>
          </a:p>
          <a:p>
            <a:r>
              <a:rPr lang="en-IN" dirty="0"/>
              <a:t>A POD is the </a:t>
            </a:r>
            <a:r>
              <a:rPr lang="en-IN" dirty="0">
                <a:solidFill>
                  <a:srgbClr val="0070C0"/>
                </a:solidFill>
              </a:rPr>
              <a:t>smallest object </a:t>
            </a:r>
            <a:r>
              <a:rPr lang="en-IN" dirty="0"/>
              <a:t>that we can create in Kubernetes.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2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5" grpId="0"/>
      <p:bldP spid="8" grpId="0"/>
      <p:bldP spid="99" grpId="0" animBg="1"/>
      <p:bldP spid="100" grpId="0" animBg="1"/>
      <p:bldP spid="101" grpId="0"/>
      <p:bldP spid="118" grpId="0"/>
      <p:bldP spid="119" grpId="0" animBg="1"/>
      <p:bldP spid="120" grpId="0" animBg="1"/>
      <p:bldP spid="121" grpId="0"/>
      <p:bldP spid="1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3" y="4383687"/>
            <a:ext cx="10791458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2" y="4733654"/>
            <a:ext cx="4541964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033200" y="6675717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5673470" y="71086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446" y="1035650"/>
            <a:ext cx="12935415" cy="1694067"/>
          </a:xfrm>
        </p:spPr>
        <p:txBody>
          <a:bodyPr>
            <a:normAutofit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7377653" y="4696802"/>
            <a:ext cx="4618196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9893404" y="495574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0369598" y="624079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0234857" y="5316754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8703407" y="6671685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8ADADD6-33CE-364A-94E6-4997823B1491}"/>
              </a:ext>
            </a:extLst>
          </p:cNvPr>
          <p:cNvSpPr/>
          <p:nvPr/>
        </p:nvSpPr>
        <p:spPr>
          <a:xfrm>
            <a:off x="7745032" y="4981454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15FD1A-B65D-5A4A-AE09-9A6710001508}"/>
              </a:ext>
            </a:extLst>
          </p:cNvPr>
          <p:cNvSpPr txBox="1"/>
          <p:nvPr/>
        </p:nvSpPr>
        <p:spPr>
          <a:xfrm>
            <a:off x="8221226" y="626651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025C362-6688-1D41-9DCD-CBD0A0D76A15}"/>
              </a:ext>
            </a:extLst>
          </p:cNvPr>
          <p:cNvGrpSpPr/>
          <p:nvPr/>
        </p:nvGrpSpPr>
        <p:grpSpPr>
          <a:xfrm>
            <a:off x="8086485" y="5342467"/>
            <a:ext cx="1006998" cy="827590"/>
            <a:chOff x="853440" y="4579716"/>
            <a:chExt cx="1006998" cy="82759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274DFFB-6CAA-7B45-A90D-52AEB48F4A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F7A2470-70D0-DB4F-9AFB-6A080B737E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D2C6177-23F9-3945-9FFD-E0823E99B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8AD880-17F0-2A4C-AEC4-081A65633A9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B956FBC-2833-2041-9DA0-2EEAA8270F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027EE2F-8CBE-A143-8F78-D61C6DDB38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0D0A08-208E-3845-9178-2638FA5D293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18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74" grpId="0" animBg="1"/>
      <p:bldP spid="175" grpId="0"/>
      <p:bldP spid="184" grpId="0" animBg="1"/>
      <p:bldP spid="185" grpId="0" animBg="1"/>
      <p:bldP spid="186" grpId="0"/>
      <p:bldP spid="204" grpId="0"/>
      <p:bldP spid="78" grpId="0" animBg="1"/>
      <p:bldP spid="7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844413" y="4756619"/>
            <a:ext cx="5972512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3647714" y="6695773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733197" y="709677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2100254" y="5015558"/>
            <a:ext cx="3313427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3452143" y="630061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2386762" y="5373677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3927080" y="5255915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8213606" y="4733654"/>
            <a:ext cx="4723065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9638014" y="6661261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657922" y="811075"/>
            <a:ext cx="13926386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99FB98-CCCE-B144-9E7C-C2E52FC7A3FC}"/>
              </a:ext>
            </a:extLst>
          </p:cNvPr>
          <p:cNvSpPr/>
          <p:nvPr/>
        </p:nvSpPr>
        <p:spPr>
          <a:xfrm>
            <a:off x="5755134" y="5037337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D3FAB05-08C2-1644-B751-D8171AF85035}"/>
              </a:ext>
            </a:extLst>
          </p:cNvPr>
          <p:cNvSpPr txBox="1"/>
          <p:nvPr/>
        </p:nvSpPr>
        <p:spPr>
          <a:xfrm>
            <a:off x="6231328" y="6322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49EEB18-17DE-504F-8684-207EFD1E7057}"/>
              </a:ext>
            </a:extLst>
          </p:cNvPr>
          <p:cNvGrpSpPr/>
          <p:nvPr/>
        </p:nvGrpSpPr>
        <p:grpSpPr>
          <a:xfrm>
            <a:off x="6096587" y="5398350"/>
            <a:ext cx="1006998" cy="827590"/>
            <a:chOff x="853440" y="4579716"/>
            <a:chExt cx="1006998" cy="82759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9206D2-50A3-6341-A69E-EC72D7A196A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EAF052B-F89E-814C-A56B-8956426ACD8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60109C5-03D2-7941-8CBD-348D859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86A509C-6618-5042-9CA8-FD21171B197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CA7EB29-2A79-6844-B2F8-6E20577823B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30FF944-E3F7-1343-A9CA-9CA70A681B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B4C46DC-A0B1-1F49-8A3B-49F4CF53A3A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C417BEF4-4387-F848-A993-962DE31DDA73}"/>
              </a:ext>
            </a:extLst>
          </p:cNvPr>
          <p:cNvSpPr/>
          <p:nvPr/>
        </p:nvSpPr>
        <p:spPr>
          <a:xfrm>
            <a:off x="8621827" y="499097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F58C66C-0B57-7B49-8A4D-57C23199FD8A}"/>
              </a:ext>
            </a:extLst>
          </p:cNvPr>
          <p:cNvSpPr txBox="1"/>
          <p:nvPr/>
        </p:nvSpPr>
        <p:spPr>
          <a:xfrm>
            <a:off x="9098021" y="627602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67D5F92-1202-BE41-B731-7F59E3D80059}"/>
              </a:ext>
            </a:extLst>
          </p:cNvPr>
          <p:cNvGrpSpPr/>
          <p:nvPr/>
        </p:nvGrpSpPr>
        <p:grpSpPr>
          <a:xfrm>
            <a:off x="8963280" y="5351983"/>
            <a:ext cx="1006998" cy="827590"/>
            <a:chOff x="853440" y="4579716"/>
            <a:chExt cx="1006998" cy="82759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377B6B3-11DD-654A-AACB-0FEB6DECC5D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996E2E8-22EF-2D40-8093-C7E6706C17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1E02C9-BA60-CB43-A58E-2B31C304A21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88A45FA-6AA1-124B-938B-6BD143F344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9FF39-B62E-2848-8CE8-C2FB75A68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1048B84-C044-E346-9D0C-C32275A489B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DC0C41-DE76-1C43-B0A2-77BB0E106E5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4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85" grpId="0"/>
      <p:bldP spid="142" grpId="0" animBg="1"/>
      <p:bldP spid="143" grpId="0"/>
      <p:bldP spid="184" grpId="0" animBg="1"/>
      <p:bldP spid="185" grpId="0" animBg="1"/>
      <p:bldP spid="186" grpId="0"/>
      <p:bldP spid="204" grpId="0"/>
      <p:bldP spid="80" grpId="0" animBg="1"/>
      <p:bldP spid="81" grpId="0"/>
      <p:bldP spid="91" grpId="0" animBg="1"/>
      <p:bldP spid="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Multi-Container Pods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8619735" y="1461659"/>
            <a:ext cx="5625296" cy="323461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8874378" y="1716302"/>
            <a:ext cx="5058136" cy="2538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9369225" y="2107218"/>
            <a:ext cx="4054003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11030133" y="3350361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10575481" y="38019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10255169" y="4265389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9680612" y="2448853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6A0D6-9996-423A-B0A9-0F2CB0BDCC31}"/>
              </a:ext>
            </a:extLst>
          </p:cNvPr>
          <p:cNvCxnSpPr>
            <a:cxnSpLocks/>
            <a:stCxn id="103" idx="3"/>
            <a:endCxn id="73" idx="1"/>
          </p:cNvCxnSpPr>
          <p:nvPr/>
        </p:nvCxnSpPr>
        <p:spPr>
          <a:xfrm flipV="1">
            <a:off x="10687610" y="2860068"/>
            <a:ext cx="1324470" cy="25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0C5C335-166E-4489-ACDD-5F0DD5D8CD9B}"/>
              </a:ext>
            </a:extLst>
          </p:cNvPr>
          <p:cNvGrpSpPr/>
          <p:nvPr/>
        </p:nvGrpSpPr>
        <p:grpSpPr>
          <a:xfrm>
            <a:off x="12012080" y="2446273"/>
            <a:ext cx="1006998" cy="827590"/>
            <a:chOff x="5318084" y="2957814"/>
            <a:chExt cx="1006998" cy="82759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FC1473-A0E3-4051-8867-94962616307B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C33E544-DB01-4466-8A4C-9F5A0C9F439C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48E477-8DE6-491F-B02D-991D4FA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AB9F90-EBF1-49AF-BED7-FC777EEAB7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386B78-45D9-4F68-948F-2B1BCDED5B12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33A842-E4CB-4582-9B64-1D5427658443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12B548D-4182-4591-90CD-8DEB4BE55A48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668FEB10-CDC3-4E9E-92EE-C66B55420339}"/>
              </a:ext>
            </a:extLst>
          </p:cNvPr>
          <p:cNvSpPr/>
          <p:nvPr/>
        </p:nvSpPr>
        <p:spPr>
          <a:xfrm rot="10800000">
            <a:off x="12609596" y="5142406"/>
            <a:ext cx="1498092" cy="934207"/>
          </a:xfrm>
          <a:prstGeom prst="wedgeRectCallout">
            <a:avLst>
              <a:gd name="adj1" fmla="val 44463"/>
              <a:gd name="adj2" fmla="val 25695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098B8A-2441-45E9-879E-43770D795AC2}"/>
              </a:ext>
            </a:extLst>
          </p:cNvPr>
          <p:cNvSpPr txBox="1"/>
          <p:nvPr/>
        </p:nvSpPr>
        <p:spPr>
          <a:xfrm>
            <a:off x="12696404" y="5201453"/>
            <a:ext cx="1411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Helper </a:t>
            </a:r>
          </a:p>
          <a:p>
            <a:r>
              <a:rPr lang="en-IN" dirty="0"/>
              <a:t>Containers</a:t>
            </a: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AA38688E-2F9B-414A-BC25-32FF7F1C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59" y="1240221"/>
            <a:ext cx="8158278" cy="634824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We can have multiple containers in a single POD, provided </a:t>
            </a:r>
            <a:r>
              <a:rPr lang="en-IN" dirty="0">
                <a:solidFill>
                  <a:srgbClr val="0070C0"/>
                </a:solidFill>
              </a:rPr>
              <a:t>they are not of same kind</a:t>
            </a:r>
            <a:r>
              <a:rPr lang="en-IN" dirty="0"/>
              <a:t>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Helper Containers (Side-car)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Pullers: </a:t>
            </a:r>
            <a:r>
              <a:rPr lang="en-US" dirty="0"/>
              <a:t>Pull data required by Main Container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Data pushers: </a:t>
            </a:r>
            <a:r>
              <a:rPr lang="en-US" dirty="0"/>
              <a:t>Push data by collecting from main container (logs)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Proxies: </a:t>
            </a:r>
            <a:r>
              <a:rPr lang="en-US" dirty="0"/>
              <a:t>Writes static data to html files using Helper container and Reads using Main Container.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Communication</a:t>
            </a:r>
          </a:p>
          <a:p>
            <a:pPr lvl="1"/>
            <a:r>
              <a:rPr lang="en-US" dirty="0"/>
              <a:t>The two containers can easily communicate with each other easily as they share same </a:t>
            </a:r>
            <a:r>
              <a:rPr lang="en-US" dirty="0">
                <a:solidFill>
                  <a:srgbClr val="0070C0"/>
                </a:solidFill>
              </a:rPr>
              <a:t>network space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can also easily share </a:t>
            </a:r>
            <a:r>
              <a:rPr lang="en-US" dirty="0">
                <a:solidFill>
                  <a:srgbClr val="0070C0"/>
                </a:solidFill>
              </a:rPr>
              <a:t>same storage space</a:t>
            </a:r>
            <a:r>
              <a:rPr lang="en-US" dirty="0"/>
              <a:t>. </a:t>
            </a:r>
          </a:p>
          <a:p>
            <a:r>
              <a:rPr lang="en-US" dirty="0"/>
              <a:t>Multi-Container Pods is a </a:t>
            </a:r>
            <a:r>
              <a:rPr lang="en-US" dirty="0">
                <a:solidFill>
                  <a:srgbClr val="0070C0"/>
                </a:solidFill>
              </a:rPr>
              <a:t>rare use-case </a:t>
            </a:r>
            <a:r>
              <a:rPr lang="en-US" dirty="0"/>
              <a:t>and we will try to focus on core fundamentals.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13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41" grpId="0" animBg="1"/>
      <p:bldP spid="49" grpId="0"/>
      <p:bldP spid="59" grpId="0"/>
      <p:bldP spid="85" grpId="0"/>
      <p:bldP spid="1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CLIs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447710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800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-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40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</a:t>
            </a:r>
            <a:r>
              <a:rPr lang="en-US" dirty="0" err="1"/>
              <a:t>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61" y="-178829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Service - </a:t>
            </a:r>
            <a:r>
              <a:rPr lang="en-IN" dirty="0" err="1">
                <a:solidFill>
                  <a:srgbClr val="00B050"/>
                </a:solidFill>
              </a:rPr>
              <a:t>NodePort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FD6C19-289A-2A4D-A8A5-0DF0AEDD21A2}"/>
              </a:ext>
            </a:extLst>
          </p:cNvPr>
          <p:cNvSpPr/>
          <p:nvPr/>
        </p:nvSpPr>
        <p:spPr>
          <a:xfrm>
            <a:off x="11142186" y="892450"/>
            <a:ext cx="3225456" cy="639647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0C66E-E889-D242-9709-497CDF53320C}"/>
              </a:ext>
            </a:extLst>
          </p:cNvPr>
          <p:cNvSpPr txBox="1"/>
          <p:nvPr/>
        </p:nvSpPr>
        <p:spPr>
          <a:xfrm>
            <a:off x="12427960" y="64698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4A700-B380-F941-B8F4-F2E51BBFD2DA}"/>
              </a:ext>
            </a:extLst>
          </p:cNvPr>
          <p:cNvSpPr txBox="1"/>
          <p:nvPr/>
        </p:nvSpPr>
        <p:spPr>
          <a:xfrm>
            <a:off x="11619963" y="690626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21552-B198-7444-89B8-12F621F7BCF0}"/>
              </a:ext>
            </a:extLst>
          </p:cNvPr>
          <p:cNvSpPr txBox="1"/>
          <p:nvPr/>
        </p:nvSpPr>
        <p:spPr>
          <a:xfrm>
            <a:off x="13562613" y="656515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E1E6A-79B7-A64F-83E8-01EF9915260E}"/>
              </a:ext>
            </a:extLst>
          </p:cNvPr>
          <p:cNvSpPr txBox="1"/>
          <p:nvPr/>
        </p:nvSpPr>
        <p:spPr>
          <a:xfrm>
            <a:off x="12491967" y="648672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7C795D-7767-7146-862B-3D5F6E32811F}"/>
              </a:ext>
            </a:extLst>
          </p:cNvPr>
          <p:cNvSpPr/>
          <p:nvPr/>
        </p:nvSpPr>
        <p:spPr>
          <a:xfrm>
            <a:off x="11509044" y="1214285"/>
            <a:ext cx="2517161" cy="5676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B8C4D2-A1D9-DC42-82EB-5EF90A4C0C79}"/>
              </a:ext>
            </a:extLst>
          </p:cNvPr>
          <p:cNvSpPr/>
          <p:nvPr/>
        </p:nvSpPr>
        <p:spPr>
          <a:xfrm>
            <a:off x="11923760" y="4793085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34839F-54A7-944F-95D8-0133941EE2A8}"/>
              </a:ext>
            </a:extLst>
          </p:cNvPr>
          <p:cNvSpPr txBox="1"/>
          <p:nvPr/>
        </p:nvSpPr>
        <p:spPr>
          <a:xfrm>
            <a:off x="12399954" y="607814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11CE72-1EB0-6942-AB2B-4806592ED87A}"/>
              </a:ext>
            </a:extLst>
          </p:cNvPr>
          <p:cNvGrpSpPr/>
          <p:nvPr/>
        </p:nvGrpSpPr>
        <p:grpSpPr>
          <a:xfrm>
            <a:off x="12265213" y="5154098"/>
            <a:ext cx="1006998" cy="827590"/>
            <a:chOff x="853440" y="4579716"/>
            <a:chExt cx="1006998" cy="82759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543F37C-2344-FE44-AC2E-CDA7F8AF5ED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5624C9-6FFC-D24A-B739-045474F0FB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79388E-C164-1343-9E38-05810D8AF44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D86FA8E-A283-E44D-9E2C-8A2C7F3A47E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27E92C-68DB-F848-AC70-351E65184BF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FA06AB1-64EF-AF44-AD68-223D6AF2F5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B56961-74CD-834E-A819-82B6C3DD3D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9D98976-46C4-8D40-8390-7A108E66EE99}"/>
              </a:ext>
            </a:extLst>
          </p:cNvPr>
          <p:cNvSpPr txBox="1"/>
          <p:nvPr/>
        </p:nvSpPr>
        <p:spPr>
          <a:xfrm>
            <a:off x="11940276" y="6509029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8736E3-55E7-D047-A3E5-7BBE788BE618}"/>
              </a:ext>
            </a:extLst>
          </p:cNvPr>
          <p:cNvSpPr/>
          <p:nvPr/>
        </p:nvSpPr>
        <p:spPr>
          <a:xfrm>
            <a:off x="11923760" y="2463501"/>
            <a:ext cx="1689904" cy="189869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EA20C856-4F50-A447-8284-8FDCD28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87" y="1240221"/>
            <a:ext cx="9059661" cy="634824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expose an application </a:t>
            </a:r>
            <a:r>
              <a:rPr lang="en-IN" dirty="0"/>
              <a:t>running on a set of </a:t>
            </a:r>
            <a:r>
              <a:rPr lang="en-IN" dirty="0">
                <a:solidFill>
                  <a:srgbClr val="0070C0"/>
                </a:solidFill>
              </a:rPr>
              <a:t>PODs</a:t>
            </a:r>
            <a:r>
              <a:rPr lang="en-IN" dirty="0"/>
              <a:t> using different types of Services available in k8s. </a:t>
            </a:r>
          </a:p>
          <a:p>
            <a:pPr lvl="1"/>
            <a:r>
              <a:rPr lang="en-IN" dirty="0" err="1"/>
              <a:t>ClusterIP</a:t>
            </a:r>
            <a:endParaRPr lang="en-IN" dirty="0"/>
          </a:p>
          <a:p>
            <a:pPr lvl="1"/>
            <a:r>
              <a:rPr lang="en-IN" dirty="0" err="1"/>
              <a:t>NodePort</a:t>
            </a:r>
            <a:endParaRPr lang="en-IN" dirty="0"/>
          </a:p>
          <a:p>
            <a:pPr lvl="1"/>
            <a:r>
              <a:rPr lang="en-IN" dirty="0" err="1"/>
              <a:t>LoadBalancer</a:t>
            </a:r>
            <a:endParaRPr lang="en-IN" dirty="0"/>
          </a:p>
          <a:p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NodePort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Service </a:t>
            </a:r>
          </a:p>
          <a:p>
            <a:pPr lvl="1"/>
            <a:r>
              <a:rPr lang="en-IN" dirty="0"/>
              <a:t>To access our application </a:t>
            </a:r>
            <a:r>
              <a:rPr lang="en-IN" dirty="0">
                <a:solidFill>
                  <a:srgbClr val="0070C0"/>
                </a:solidFill>
              </a:rPr>
              <a:t>outside of k8s cluster</a:t>
            </a:r>
            <a:r>
              <a:rPr lang="en-IN" dirty="0"/>
              <a:t>, we can use </a:t>
            </a:r>
            <a:r>
              <a:rPr lang="en-IN" dirty="0" err="1"/>
              <a:t>NodePort</a:t>
            </a:r>
            <a:r>
              <a:rPr lang="en-IN" dirty="0"/>
              <a:t> service. </a:t>
            </a:r>
          </a:p>
          <a:p>
            <a:pPr lvl="1"/>
            <a:r>
              <a:rPr lang="en-IN" dirty="0"/>
              <a:t>Exposes the Service on each </a:t>
            </a:r>
            <a:r>
              <a:rPr lang="en-IN" dirty="0">
                <a:solidFill>
                  <a:srgbClr val="0070C0"/>
                </a:solidFill>
              </a:rPr>
              <a:t>Worker Node's IP </a:t>
            </a:r>
            <a:r>
              <a:rPr lang="en-IN" dirty="0"/>
              <a:t>at a static port (nothing but </a:t>
            </a:r>
            <a:r>
              <a:rPr lang="en-IN" dirty="0" err="1"/>
              <a:t>NodePort</a:t>
            </a:r>
            <a:r>
              <a:rPr lang="en-IN" dirty="0"/>
              <a:t>). </a:t>
            </a:r>
          </a:p>
          <a:p>
            <a:pPr lvl="1"/>
            <a:r>
              <a:rPr lang="en-IN" dirty="0"/>
              <a:t>A </a:t>
            </a:r>
            <a:r>
              <a:rPr lang="en-IN" dirty="0" err="1">
                <a:solidFill>
                  <a:srgbClr val="0070C0"/>
                </a:solidFill>
              </a:rPr>
              <a:t>ClusterIP</a:t>
            </a:r>
            <a:r>
              <a:rPr lang="en-IN" dirty="0"/>
              <a:t> Service, to which the </a:t>
            </a:r>
            <a:r>
              <a:rPr lang="en-IN" dirty="0" err="1">
                <a:solidFill>
                  <a:srgbClr val="0070C0"/>
                </a:solidFill>
              </a:rPr>
              <a:t>NodePort</a:t>
            </a:r>
            <a:r>
              <a:rPr lang="en-IN" dirty="0"/>
              <a:t> Service routes, is </a:t>
            </a:r>
            <a:r>
              <a:rPr lang="en-IN" dirty="0">
                <a:solidFill>
                  <a:srgbClr val="00B050"/>
                </a:solidFill>
              </a:rPr>
              <a:t>automatically</a:t>
            </a:r>
            <a:r>
              <a:rPr lang="en-IN" dirty="0"/>
              <a:t> created. </a:t>
            </a:r>
          </a:p>
          <a:p>
            <a:pPr lvl="1"/>
            <a:r>
              <a:rPr lang="en-IN" dirty="0"/>
              <a:t>Port Range </a:t>
            </a:r>
            <a:r>
              <a:rPr lang="en-IN" dirty="0">
                <a:solidFill>
                  <a:srgbClr val="0070C0"/>
                </a:solidFill>
              </a:rPr>
              <a:t>30000-32767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005869E-B830-DD4F-8AFE-28F8896743C6}"/>
              </a:ext>
            </a:extLst>
          </p:cNvPr>
          <p:cNvSpPr/>
          <p:nvPr/>
        </p:nvSpPr>
        <p:spPr>
          <a:xfrm>
            <a:off x="12025815" y="3805739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targetPort</a:t>
            </a:r>
            <a:r>
              <a:rPr lang="en-US" sz="1600" dirty="0">
                <a:solidFill>
                  <a:schemeClr val="tx1"/>
                </a:solidFill>
              </a:rPr>
              <a:t>: 80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C264116-3213-614B-B766-8F8DF2AF9517}"/>
              </a:ext>
            </a:extLst>
          </p:cNvPr>
          <p:cNvSpPr/>
          <p:nvPr/>
        </p:nvSpPr>
        <p:spPr>
          <a:xfrm>
            <a:off x="12025814" y="2550810"/>
            <a:ext cx="1449659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Port: 80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00D3F-EAAD-0C49-A1FF-52C25B681B4D}"/>
              </a:ext>
            </a:extLst>
          </p:cNvPr>
          <p:cNvSpPr txBox="1"/>
          <p:nvPr/>
        </p:nvSpPr>
        <p:spPr>
          <a:xfrm>
            <a:off x="12229560" y="3169984"/>
            <a:ext cx="1006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Service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80C257-4FD6-D546-80AA-C92B1C68EB45}"/>
              </a:ext>
            </a:extLst>
          </p:cNvPr>
          <p:cNvSpPr/>
          <p:nvPr/>
        </p:nvSpPr>
        <p:spPr>
          <a:xfrm>
            <a:off x="11619963" y="1341119"/>
            <a:ext cx="2256954" cy="417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NodePort</a:t>
            </a:r>
            <a:r>
              <a:rPr lang="en-US" sz="1600" dirty="0">
                <a:solidFill>
                  <a:schemeClr val="tx1"/>
                </a:solidFill>
              </a:rPr>
              <a:t>: 3xxx</a:t>
            </a:r>
          </a:p>
        </p:txBody>
      </p:sp>
      <p:pic>
        <p:nvPicPr>
          <p:cNvPr id="75" name="Graphic 74" descr="User">
            <a:extLst>
              <a:ext uri="{FF2B5EF4-FFF2-40B4-BE49-F238E27FC236}">
                <a16:creationId xmlns:a16="http://schemas.microsoft.com/office/drawing/2014/main" id="{053FCBD3-F120-304F-9C33-5BEAF7F40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0380" y="994365"/>
            <a:ext cx="1110539" cy="1110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AB0385-3AEC-3B4E-9901-36434E0E7A1E}"/>
              </a:ext>
            </a:extLst>
          </p:cNvPr>
          <p:cNvSpPr txBox="1"/>
          <p:nvPr/>
        </p:nvSpPr>
        <p:spPr>
          <a:xfrm>
            <a:off x="8612172" y="1866926"/>
            <a:ext cx="7248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32786-B8BE-BE4C-A8D8-12DE6CD1429C}"/>
              </a:ext>
            </a:extLst>
          </p:cNvPr>
          <p:cNvCxnSpPr>
            <a:stCxn id="75" idx="3"/>
            <a:endCxn id="71" idx="1"/>
          </p:cNvCxnSpPr>
          <p:nvPr/>
        </p:nvCxnSpPr>
        <p:spPr>
          <a:xfrm>
            <a:off x="9520919" y="1549635"/>
            <a:ext cx="2099044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61DFF-63A5-E642-8B2F-ECD15561A94F}"/>
              </a:ext>
            </a:extLst>
          </p:cNvPr>
          <p:cNvCxnSpPr>
            <a:stCxn id="71" idx="2"/>
            <a:endCxn id="9" idx="0"/>
          </p:cNvCxnSpPr>
          <p:nvPr/>
        </p:nvCxnSpPr>
        <p:spPr>
          <a:xfrm>
            <a:off x="12748440" y="1758151"/>
            <a:ext cx="20272" cy="70535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1F4E3-A83E-E043-A0D6-29CA35EF710C}"/>
              </a:ext>
            </a:extLst>
          </p:cNvPr>
          <p:cNvCxnSpPr>
            <a:stCxn id="9" idx="2"/>
            <a:endCxn id="52" idx="0"/>
          </p:cNvCxnSpPr>
          <p:nvPr/>
        </p:nvCxnSpPr>
        <p:spPr>
          <a:xfrm>
            <a:off x="12768712" y="4362198"/>
            <a:ext cx="0" cy="43088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ular Callout 23">
            <a:extLst>
              <a:ext uri="{FF2B5EF4-FFF2-40B4-BE49-F238E27FC236}">
                <a16:creationId xmlns:a16="http://schemas.microsoft.com/office/drawing/2014/main" id="{FD949922-2938-0A4C-A908-B431E498D014}"/>
              </a:ext>
            </a:extLst>
          </p:cNvPr>
          <p:cNvSpPr/>
          <p:nvPr/>
        </p:nvSpPr>
        <p:spPr>
          <a:xfrm>
            <a:off x="7515923" y="2642839"/>
            <a:ext cx="2062976" cy="527145"/>
          </a:xfrm>
          <a:prstGeom prst="wedgeRectCallout">
            <a:avLst>
              <a:gd name="adj1" fmla="val 168163"/>
              <a:gd name="adj2" fmla="val -252695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Worker </a:t>
            </a:r>
            <a:r>
              <a:rPr lang="en-US" sz="1600" dirty="0" err="1"/>
              <a:t>NodePort</a:t>
            </a:r>
            <a:endParaRPr lang="en-US" sz="1600" dirty="0"/>
          </a:p>
        </p:txBody>
      </p:sp>
      <p:sp>
        <p:nvSpPr>
          <p:cNvPr id="83" name="Rectangular Callout 82">
            <a:extLst>
              <a:ext uri="{FF2B5EF4-FFF2-40B4-BE49-F238E27FC236}">
                <a16:creationId xmlns:a16="http://schemas.microsoft.com/office/drawing/2014/main" id="{065645B4-277C-2E46-A31B-2012BA58279B}"/>
              </a:ext>
            </a:extLst>
          </p:cNvPr>
          <p:cNvSpPr/>
          <p:nvPr/>
        </p:nvSpPr>
        <p:spPr>
          <a:xfrm>
            <a:off x="7540348" y="3385427"/>
            <a:ext cx="2062976" cy="527145"/>
          </a:xfrm>
          <a:prstGeom prst="wedgeRectCallout">
            <a:avLst>
              <a:gd name="adj1" fmla="val 178085"/>
              <a:gd name="adj2" fmla="val -163848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ClusterIP</a:t>
            </a:r>
            <a:r>
              <a:rPr lang="en-US" sz="1600" dirty="0"/>
              <a:t> Service Port</a:t>
            </a:r>
          </a:p>
        </p:txBody>
      </p:sp>
      <p:sp>
        <p:nvSpPr>
          <p:cNvPr id="86" name="Rectangular Callout 85">
            <a:extLst>
              <a:ext uri="{FF2B5EF4-FFF2-40B4-BE49-F238E27FC236}">
                <a16:creationId xmlns:a16="http://schemas.microsoft.com/office/drawing/2014/main" id="{AFB64851-55BA-BB4B-9A38-3797045E40AE}"/>
              </a:ext>
            </a:extLst>
          </p:cNvPr>
          <p:cNvSpPr/>
          <p:nvPr/>
        </p:nvSpPr>
        <p:spPr>
          <a:xfrm>
            <a:off x="7515923" y="4026045"/>
            <a:ext cx="2062976" cy="527145"/>
          </a:xfrm>
          <a:prstGeom prst="wedgeRectCallout">
            <a:avLst>
              <a:gd name="adj1" fmla="val 173761"/>
              <a:gd name="adj2" fmla="val -45386"/>
            </a:avLst>
          </a:prstGeom>
          <a:solidFill>
            <a:schemeClr val="bg1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Container Port in a 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D249D4-6279-C543-9DA1-4D33ABF3EBBA}"/>
              </a:ext>
            </a:extLst>
          </p:cNvPr>
          <p:cNvSpPr txBox="1"/>
          <p:nvPr/>
        </p:nvSpPr>
        <p:spPr>
          <a:xfrm>
            <a:off x="9129516" y="1225986"/>
            <a:ext cx="2560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http://&lt;Worker-Node-IP&gt;:&lt;</a:t>
            </a:r>
            <a:r>
              <a:rPr lang="en-US" sz="1200" dirty="0" err="1"/>
              <a:t>NodePort</a:t>
            </a:r>
            <a:r>
              <a:rPr lang="en-US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2109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/>
      <p:bldP spid="51" grpId="0" animBg="1"/>
      <p:bldP spid="52" grpId="0" animBg="1"/>
      <p:bldP spid="53" grpId="0"/>
      <p:bldP spid="63" grpId="0"/>
      <p:bldP spid="9" grpId="0" animBg="1"/>
      <p:bldP spid="68" grpId="0" animBg="1"/>
      <p:bldP spid="69" grpId="0" animBg="1"/>
      <p:bldP spid="12" grpId="0"/>
      <p:bldP spid="71" grpId="0" animBg="1"/>
      <p:bldP spid="13" grpId="0"/>
      <p:bldP spid="24" grpId="0" animBg="1"/>
      <p:bldP spid="83" grpId="0" animBg="1"/>
      <p:bldP spid="86" grpId="0" animBg="1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02744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POD &amp; </a:t>
            </a:r>
            <a:r>
              <a:rPr lang="en-US" sz="7000" b="1" dirty="0" err="1">
                <a:solidFill>
                  <a:srgbClr val="00B050"/>
                </a:solidFill>
              </a:rPr>
              <a:t>NodePort</a:t>
            </a:r>
            <a:r>
              <a:rPr lang="en-US" sz="7000" b="1" dirty="0">
                <a:solidFill>
                  <a:srgbClr val="00B050"/>
                </a:solidFill>
              </a:rPr>
              <a:t> Service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672990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endParaRPr lang="en-US" sz="7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36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 err="1">
                <a:solidFill>
                  <a:srgbClr val="00B050"/>
                </a:solidFill>
              </a:rPr>
              <a:t>ReplicaSets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2902931" y="3771106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ReplicaSets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7444452" y="170214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or Reliability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7444452" y="3072938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7444452" y="4383770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7444452" y="5760892"/>
            <a:ext cx="3516774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Labels &amp; Selectors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275741" y="2020444"/>
            <a:ext cx="2168711" cy="2068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75741" y="3391242"/>
            <a:ext cx="2168711" cy="69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275741" y="4089410"/>
            <a:ext cx="2168711" cy="61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275741" y="4089410"/>
            <a:ext cx="2168711" cy="198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76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4" y="1225743"/>
            <a:ext cx="7279753" cy="1722377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 err="1"/>
              <a:t>ReplicaSet’s</a:t>
            </a:r>
            <a:r>
              <a:rPr lang="en-IN" dirty="0"/>
              <a:t> purpose is to maintain a </a:t>
            </a:r>
            <a:r>
              <a:rPr lang="en-IN" dirty="0">
                <a:solidFill>
                  <a:srgbClr val="0070C0"/>
                </a:solidFill>
              </a:rPr>
              <a:t>stable set of replica Pods </a:t>
            </a:r>
            <a:r>
              <a:rPr lang="en-IN" dirty="0"/>
              <a:t>running at any given 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6892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3675323" y="3261861"/>
            <a:ext cx="7279754" cy="403582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3860518" y="3622460"/>
            <a:ext cx="6933236" cy="3246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6521179" y="6470806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137986" y="691433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0C319B-471B-144E-932D-0A9F0B5483D9}"/>
              </a:ext>
            </a:extLst>
          </p:cNvPr>
          <p:cNvSpPr/>
          <p:nvPr/>
        </p:nvSpPr>
        <p:spPr>
          <a:xfrm>
            <a:off x="4196184" y="3992849"/>
            <a:ext cx="6281099" cy="244553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A4B3430-0E60-0A4C-9943-836C47E17E6B}"/>
              </a:ext>
            </a:extLst>
          </p:cNvPr>
          <p:cNvSpPr/>
          <p:nvPr/>
        </p:nvSpPr>
        <p:spPr>
          <a:xfrm>
            <a:off x="458615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45D659-E2B6-2F45-8035-89981F0F966D}"/>
              </a:ext>
            </a:extLst>
          </p:cNvPr>
          <p:cNvSpPr txBox="1"/>
          <p:nvPr/>
        </p:nvSpPr>
        <p:spPr>
          <a:xfrm>
            <a:off x="509431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F1A018-28D9-D048-972A-BED631C4ED96}"/>
              </a:ext>
            </a:extLst>
          </p:cNvPr>
          <p:cNvGrpSpPr/>
          <p:nvPr/>
        </p:nvGrpSpPr>
        <p:grpSpPr>
          <a:xfrm>
            <a:off x="4897541" y="4680780"/>
            <a:ext cx="1006998" cy="827590"/>
            <a:chOff x="853440" y="4579716"/>
            <a:chExt cx="1006998" cy="82759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1BADFE1-FFD2-A141-A7FC-ED891314805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0F18C4-AED4-E542-9E67-AB67036BC4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C020A8A-76C4-2E42-8A05-AB59076B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3AC1F80-4A5E-A54B-9BEA-7066D0B546F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1755BE-E034-A541-958C-BDE33954AB7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1BA34D-2FA7-4945-B528-5780F0B2E8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308547-3D7A-CB49-BAB1-4260C3EAA59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47FA394A-4E66-B943-B9E2-4BF5ABE63819}"/>
              </a:ext>
            </a:extLst>
          </p:cNvPr>
          <p:cNvSpPr/>
          <p:nvPr/>
        </p:nvSpPr>
        <p:spPr>
          <a:xfrm>
            <a:off x="6501483" y="434965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C4B6B2-6922-1F44-9C32-FD62DCB5128E}"/>
              </a:ext>
            </a:extLst>
          </p:cNvPr>
          <p:cNvSpPr txBox="1"/>
          <p:nvPr/>
        </p:nvSpPr>
        <p:spPr>
          <a:xfrm>
            <a:off x="7009639" y="561394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170897-38E4-3C48-B5D9-8C4031EC8FA8}"/>
              </a:ext>
            </a:extLst>
          </p:cNvPr>
          <p:cNvGrpSpPr/>
          <p:nvPr/>
        </p:nvGrpSpPr>
        <p:grpSpPr>
          <a:xfrm>
            <a:off x="6812869" y="4691290"/>
            <a:ext cx="1006998" cy="827590"/>
            <a:chOff x="853440" y="4579716"/>
            <a:chExt cx="1006998" cy="82759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8F4F0B-7EC3-1849-8861-F2032CFDE4C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DE085A5-F39B-6847-AF59-3C49B6F2279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F1286C-1941-964D-8577-B48149331C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59340CB-3CD4-CE49-AAB7-F292D8E8095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74E97A6-DB47-664F-894A-228DA576BB3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F0FC15-2866-6B49-ACC4-52251A621F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766FC44-D3C8-6644-B0DB-49E92FC9B14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300A229-DB5D-C442-BEB2-6A79F8122EE8}"/>
              </a:ext>
            </a:extLst>
          </p:cNvPr>
          <p:cNvSpPr txBox="1"/>
          <p:nvPr/>
        </p:nvSpPr>
        <p:spPr>
          <a:xfrm>
            <a:off x="6654110" y="6018114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35696F-6566-1844-981F-8A0AC33855EE}"/>
              </a:ext>
            </a:extLst>
          </p:cNvPr>
          <p:cNvSpPr/>
          <p:nvPr/>
        </p:nvSpPr>
        <p:spPr>
          <a:xfrm>
            <a:off x="8424935" y="433914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E212-17E1-264D-AB18-4F03F81D0A4F}"/>
              </a:ext>
            </a:extLst>
          </p:cNvPr>
          <p:cNvSpPr txBox="1"/>
          <p:nvPr/>
        </p:nvSpPr>
        <p:spPr>
          <a:xfrm>
            <a:off x="8933091" y="560343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4266CB-DBC3-3245-B634-EACD1BFC7914}"/>
              </a:ext>
            </a:extLst>
          </p:cNvPr>
          <p:cNvGrpSpPr/>
          <p:nvPr/>
        </p:nvGrpSpPr>
        <p:grpSpPr>
          <a:xfrm>
            <a:off x="8736321" y="468078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3BFEDF-E919-6345-B06F-1F825F2772C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4FD3CA-A176-BF4F-9BFF-899AB73DC5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63231B0-177F-014D-B104-F9643B804DC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870448-A768-AD4C-9AE8-CDC7835C407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ADEF82-F61F-6B4D-8765-089143185C2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CF54102-526E-C944-BA57-7BBF32FFCD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A939C36-B483-514B-A36B-F89EAC4485E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FE093700-4D10-B54B-8423-6E9F5CB0A8A7}"/>
              </a:ext>
            </a:extLst>
          </p:cNvPr>
          <p:cNvSpPr txBox="1">
            <a:spLocks/>
          </p:cNvSpPr>
          <p:nvPr/>
        </p:nvSpPr>
        <p:spPr>
          <a:xfrm>
            <a:off x="7277023" y="1227452"/>
            <a:ext cx="7279753" cy="172237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85000" lnSpcReduction="1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If our </a:t>
            </a:r>
            <a:r>
              <a:rPr lang="en-IN" dirty="0">
                <a:solidFill>
                  <a:srgbClr val="0070C0"/>
                </a:solidFill>
              </a:rPr>
              <a:t>application crashes (any pod dies), </a:t>
            </a:r>
            <a:r>
              <a:rPr lang="en-IN" dirty="0" err="1"/>
              <a:t>replicaset</a:t>
            </a:r>
            <a:r>
              <a:rPr lang="en-IN" dirty="0"/>
              <a:t> will </a:t>
            </a:r>
            <a:r>
              <a:rPr lang="en-IN" dirty="0">
                <a:solidFill>
                  <a:srgbClr val="00B050"/>
                </a:solidFill>
              </a:rPr>
              <a:t>recreate</a:t>
            </a:r>
            <a:r>
              <a:rPr lang="en-IN" dirty="0"/>
              <a:t> the pod immediately to ensure the configured number of pods running at any given time.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8DFDC-EFBD-6E45-A6DB-F425E82E1368}"/>
              </a:ext>
            </a:extLst>
          </p:cNvPr>
          <p:cNvSpPr/>
          <p:nvPr/>
        </p:nvSpPr>
        <p:spPr>
          <a:xfrm>
            <a:off x="219016" y="3891572"/>
            <a:ext cx="3193763" cy="17223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Reliability</a:t>
            </a:r>
          </a:p>
          <a:p>
            <a:pPr algn="ctr"/>
            <a:r>
              <a:rPr lang="en-US" sz="3000" dirty="0"/>
              <a:t>Or </a:t>
            </a:r>
          </a:p>
          <a:p>
            <a:pPr algn="ctr"/>
            <a:r>
              <a:rPr lang="en-US" sz="3000" dirty="0"/>
              <a:t>High Availability</a:t>
            </a:r>
          </a:p>
        </p:txBody>
      </p:sp>
    </p:spTree>
    <p:extLst>
      <p:ext uri="{BB962C8B-B14F-4D97-AF65-F5344CB8AC3E}">
        <p14:creationId xmlns:p14="http://schemas.microsoft.com/office/powerpoint/2010/main" val="363615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63627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19" grpId="0" animBg="1"/>
      <p:bldP spid="40" grpId="0" animBg="1"/>
      <p:bldP spid="41" grpId="0"/>
      <p:bldP spid="50" grpId="0" animBg="1"/>
      <p:bldP spid="51" grpId="0"/>
      <p:bldP spid="61" grpId="0"/>
      <p:bldP spid="62" grpId="0" animBg="1"/>
      <p:bldP spid="63" grpId="0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9" y="1088020"/>
            <a:ext cx="5049487" cy="632433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</a:p>
          <a:p>
            <a:r>
              <a:rPr lang="en-IN" dirty="0"/>
              <a:t>To avoid overloading of traffic to single pod we can use </a:t>
            </a:r>
            <a:r>
              <a:rPr lang="en-IN" dirty="0">
                <a:solidFill>
                  <a:srgbClr val="0070C0"/>
                </a:solidFill>
              </a:rPr>
              <a:t>load balancing</a:t>
            </a:r>
            <a:r>
              <a:rPr lang="en-IN" dirty="0"/>
              <a:t>. </a:t>
            </a:r>
          </a:p>
          <a:p>
            <a:r>
              <a:rPr lang="en-IN" dirty="0"/>
              <a:t>Kubernetes provides pod load balancing </a:t>
            </a:r>
            <a:r>
              <a:rPr lang="en-IN" dirty="0">
                <a:solidFill>
                  <a:srgbClr val="0070C0"/>
                </a:solidFill>
              </a:rPr>
              <a:t>out of the box </a:t>
            </a:r>
            <a:r>
              <a:rPr lang="en-IN" dirty="0"/>
              <a:t>using </a:t>
            </a:r>
            <a:r>
              <a:rPr lang="en-IN" dirty="0">
                <a:solidFill>
                  <a:srgbClr val="00B050"/>
                </a:solidFill>
              </a:rPr>
              <a:t>Services</a:t>
            </a:r>
            <a:r>
              <a:rPr lang="en-IN" dirty="0"/>
              <a:t>  for the pods which are part of a ReplicaSet</a:t>
            </a:r>
          </a:p>
          <a:p>
            <a:r>
              <a:rPr lang="en-IN" dirty="0">
                <a:solidFill>
                  <a:srgbClr val="0070C0"/>
                </a:solidFill>
              </a:rPr>
              <a:t>Labels &amp; Selectors </a:t>
            </a:r>
            <a:r>
              <a:rPr lang="en-IN" dirty="0"/>
              <a:t>are the </a:t>
            </a:r>
            <a:r>
              <a:rPr lang="en-IN" dirty="0">
                <a:solidFill>
                  <a:srgbClr val="C00000"/>
                </a:solidFill>
              </a:rPr>
              <a:t>key items </a:t>
            </a:r>
            <a:r>
              <a:rPr lang="en-IN" dirty="0"/>
              <a:t>which </a:t>
            </a:r>
            <a:r>
              <a:rPr lang="en-IN" dirty="0">
                <a:solidFill>
                  <a:srgbClr val="C00000"/>
                </a:solidFill>
              </a:rPr>
              <a:t>ties</a:t>
            </a:r>
            <a:r>
              <a:rPr lang="en-IN" dirty="0"/>
              <a:t> all 3 together (Pod, ReplicaSet &amp; Service), we will know in detail when we are writing YAML manifests for these objects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46086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27" y="-228336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 err="1">
                <a:solidFill>
                  <a:srgbClr val="00B050"/>
                </a:solidFill>
              </a:rPr>
              <a:t>ReplicaSet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5395353" y="2199627"/>
            <a:ext cx="9179228" cy="497631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5608298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7103500" y="6307098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8608076" y="674505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10089146" y="2430684"/>
            <a:ext cx="4174235" cy="43073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11534499" y="6329071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C2AB-FF93-44FE-A2D1-80ACA59D2430}"/>
              </a:ext>
            </a:extLst>
          </p:cNvPr>
          <p:cNvSpPr/>
          <p:nvPr/>
        </p:nvSpPr>
        <p:spPr>
          <a:xfrm>
            <a:off x="5828901" y="3697457"/>
            <a:ext cx="8285967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6744B2-BE71-4562-AE41-0A2EE2B37E75}"/>
              </a:ext>
            </a:extLst>
          </p:cNvPr>
          <p:cNvSpPr/>
          <p:nvPr/>
        </p:nvSpPr>
        <p:spPr>
          <a:xfrm>
            <a:off x="6054603" y="401220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3B821E-5C16-4248-B06A-F2CEE2030D4B}"/>
              </a:ext>
            </a:extLst>
          </p:cNvPr>
          <p:cNvSpPr txBox="1"/>
          <p:nvPr/>
        </p:nvSpPr>
        <p:spPr>
          <a:xfrm>
            <a:off x="6562759" y="527649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2281A72-9AB8-4D92-AB37-755A610922D3}"/>
              </a:ext>
            </a:extLst>
          </p:cNvPr>
          <p:cNvGrpSpPr/>
          <p:nvPr/>
        </p:nvGrpSpPr>
        <p:grpSpPr>
          <a:xfrm>
            <a:off x="6365989" y="4353840"/>
            <a:ext cx="1006998" cy="827590"/>
            <a:chOff x="853440" y="4579716"/>
            <a:chExt cx="1006998" cy="82759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35F23C2-A309-48C4-A509-70C14CEC180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1C22650-4D77-4736-A479-979A1FF3F8BD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7B32F0D-4278-4A5F-9F85-37A874D5866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E47964-91AF-4BEB-A542-15208CA0CF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8570B6-B6DB-49AD-8C64-912E3A36B4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C2FE03-322D-4F17-BB6A-0BF2222A53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FB77D69-63B0-49BC-B2BF-891D23D13D8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893580D-20BD-474D-8094-CFDC8ECB81A0}"/>
              </a:ext>
            </a:extLst>
          </p:cNvPr>
          <p:cNvSpPr/>
          <p:nvPr/>
        </p:nvSpPr>
        <p:spPr>
          <a:xfrm>
            <a:off x="7969931" y="402271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514E30C-5306-45A6-8C30-8C24C1C858BF}"/>
              </a:ext>
            </a:extLst>
          </p:cNvPr>
          <p:cNvSpPr txBox="1"/>
          <p:nvPr/>
        </p:nvSpPr>
        <p:spPr>
          <a:xfrm>
            <a:off x="8478087" y="528700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C700F-DAFF-49D4-9EC5-A0F0F9D13345}"/>
              </a:ext>
            </a:extLst>
          </p:cNvPr>
          <p:cNvGrpSpPr/>
          <p:nvPr/>
        </p:nvGrpSpPr>
        <p:grpSpPr>
          <a:xfrm>
            <a:off x="8281317" y="4364350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8674A2D-3A28-4601-8FC7-A3D43E52D48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2252C1E-B9D3-4960-A8F6-08C428156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D44087C-6889-4A31-9935-69E1263C162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62B8F28-2B0F-4FB6-AFDB-F985E5CA547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3C980F-DF8B-40CF-8377-D2B0FBC9C47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B5A8355-740C-4AFF-9BE2-DAE992CBEC1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1886655-CA62-46B6-99B8-27557DBDD47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2E735263-AC2D-4E3A-BAB4-31E39A36AE9E}"/>
              </a:ext>
            </a:extLst>
          </p:cNvPr>
          <p:cNvSpPr/>
          <p:nvPr/>
        </p:nvSpPr>
        <p:spPr>
          <a:xfrm>
            <a:off x="10384977" y="3996100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DBD057-D289-4BA1-8CB5-275EFA516CF7}"/>
              </a:ext>
            </a:extLst>
          </p:cNvPr>
          <p:cNvSpPr txBox="1"/>
          <p:nvPr/>
        </p:nvSpPr>
        <p:spPr>
          <a:xfrm>
            <a:off x="10893133" y="5260394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3CC605D-0215-43F9-8ADA-CB35528CA354}"/>
              </a:ext>
            </a:extLst>
          </p:cNvPr>
          <p:cNvGrpSpPr/>
          <p:nvPr/>
        </p:nvGrpSpPr>
        <p:grpSpPr>
          <a:xfrm>
            <a:off x="10696363" y="4337735"/>
            <a:ext cx="1006998" cy="827590"/>
            <a:chOff x="853440" y="4579716"/>
            <a:chExt cx="1006998" cy="82759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092E8A8-2ECC-4D7C-BC4D-6D7CB763AA0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DCA9C4-62A7-4C27-8356-1DFB1D838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398F970-4660-45E7-B746-9CE08BCF910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1F74877-BBBB-423D-95A2-35D85499F3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257629F-5252-40F1-BB2F-72A7D185B77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F50B40-CCB7-49E8-9C49-42425696126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EA6129-3E2F-41E6-BF7D-34EB3DDFC4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1D6CC2-2A0A-4CEC-B3CF-85F223DEDDC2}"/>
              </a:ext>
            </a:extLst>
          </p:cNvPr>
          <p:cNvSpPr/>
          <p:nvPr/>
        </p:nvSpPr>
        <p:spPr>
          <a:xfrm>
            <a:off x="12300305" y="3965175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7D59C-4785-448B-BF27-93434E598004}"/>
              </a:ext>
            </a:extLst>
          </p:cNvPr>
          <p:cNvSpPr txBox="1"/>
          <p:nvPr/>
        </p:nvSpPr>
        <p:spPr>
          <a:xfrm>
            <a:off x="12808461" y="5229469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79A2CEF-77C4-4CE3-A141-8E4771AEEFAC}"/>
              </a:ext>
            </a:extLst>
          </p:cNvPr>
          <p:cNvGrpSpPr/>
          <p:nvPr/>
        </p:nvGrpSpPr>
        <p:grpSpPr>
          <a:xfrm>
            <a:off x="12611691" y="4306810"/>
            <a:ext cx="1006998" cy="827590"/>
            <a:chOff x="853440" y="4579716"/>
            <a:chExt cx="1006998" cy="82759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2A7AAF0-CCDA-4EFE-B87C-5210618FF6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D5F09CC-F018-4F00-A580-F2B8892F780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B3ADEA2-BE3E-4318-BD2F-CA5EDA50E1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7D0D2D9-AA60-4D54-8A0A-2C28E6BA1D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18A8A70-8BAB-47F3-9AF3-F1B04774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A16AF0-7382-4740-8D8B-D54047F8328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01F9814-9B4B-4321-9E25-9C45DBE6BBF3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3863E61-9F55-4F49-B000-4CEA81FDFF45}"/>
              </a:ext>
            </a:extLst>
          </p:cNvPr>
          <p:cNvSpPr txBox="1"/>
          <p:nvPr/>
        </p:nvSpPr>
        <p:spPr>
          <a:xfrm>
            <a:off x="9427872" y="5737255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7FE31E42-9473-A146-A5FF-3BFF62AF8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7411" y="714996"/>
            <a:ext cx="914400" cy="914400"/>
          </a:xfrm>
          <a:prstGeom prst="rect">
            <a:avLst/>
          </a:prstGeom>
        </p:spPr>
      </p:pic>
      <p:pic>
        <p:nvPicPr>
          <p:cNvPr id="56" name="Graphic 55" descr="User">
            <a:extLst>
              <a:ext uri="{FF2B5EF4-FFF2-40B4-BE49-F238E27FC236}">
                <a16:creationId xmlns:a16="http://schemas.microsoft.com/office/drawing/2014/main" id="{99065ED7-9DCA-BD41-AC86-D95E811E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394" y="714996"/>
            <a:ext cx="914400" cy="914400"/>
          </a:xfrm>
          <a:prstGeom prst="rect">
            <a:avLst/>
          </a:prstGeom>
        </p:spPr>
      </p:pic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F58CEACF-1084-A849-8870-4A9B602D8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9539" y="705029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68D767-0626-1C44-93F4-2A22C06D9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54611" y="162939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618D84C-950C-2447-9EF8-C5507306BFE7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7200594" y="1629396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3B86D77-96AA-EF46-87CB-BEDA9636CF8C}"/>
              </a:ext>
            </a:extLst>
          </p:cNvPr>
          <p:cNvCxnSpPr>
            <a:cxnSpLocks/>
          </p:cNvCxnSpPr>
          <p:nvPr/>
        </p:nvCxnSpPr>
        <p:spPr>
          <a:xfrm>
            <a:off x="8312990" y="163264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31CFCCEA-3639-3846-B7DA-818FC9A39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4512" y="703082"/>
            <a:ext cx="914400" cy="914400"/>
          </a:xfrm>
          <a:prstGeom prst="rect">
            <a:avLst/>
          </a:prstGeom>
        </p:spPr>
      </p:pic>
      <p:pic>
        <p:nvPicPr>
          <p:cNvPr id="63" name="Graphic 62" descr="User">
            <a:extLst>
              <a:ext uri="{FF2B5EF4-FFF2-40B4-BE49-F238E27FC236}">
                <a16:creationId xmlns:a16="http://schemas.microsoft.com/office/drawing/2014/main" id="{6807737B-28DF-434C-B757-DF12BCBE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495" y="703082"/>
            <a:ext cx="914400" cy="914400"/>
          </a:xfrm>
          <a:prstGeom prst="rect">
            <a:avLst/>
          </a:prstGeom>
        </p:spPr>
      </p:pic>
      <p:pic>
        <p:nvPicPr>
          <p:cNvPr id="74" name="Graphic 73" descr="User">
            <a:extLst>
              <a:ext uri="{FF2B5EF4-FFF2-40B4-BE49-F238E27FC236}">
                <a16:creationId xmlns:a16="http://schemas.microsoft.com/office/drawing/2014/main" id="{B0CEB636-0BEB-DA4A-A158-A097F10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6640" y="693115"/>
            <a:ext cx="914400" cy="91440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08FE28-B22D-CB45-9470-616724AB7E5E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9421712" y="16174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9215BBF-91C8-F745-A685-6EAED158706C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0567695" y="16174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F524EE3-14E2-FD41-A0C1-CFDA113C54FF}"/>
              </a:ext>
            </a:extLst>
          </p:cNvPr>
          <p:cNvCxnSpPr>
            <a:cxnSpLocks/>
          </p:cNvCxnSpPr>
          <p:nvPr/>
        </p:nvCxnSpPr>
        <p:spPr>
          <a:xfrm>
            <a:off x="11680091" y="16207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User">
            <a:extLst>
              <a:ext uri="{FF2B5EF4-FFF2-40B4-BE49-F238E27FC236}">
                <a16:creationId xmlns:a16="http://schemas.microsoft.com/office/drawing/2014/main" id="{93E1A824-0398-3040-AE70-9D830ACE5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38408" y="665671"/>
            <a:ext cx="914400" cy="914400"/>
          </a:xfrm>
          <a:prstGeom prst="rect">
            <a:avLst/>
          </a:prstGeom>
        </p:spPr>
      </p:pic>
      <p:pic>
        <p:nvPicPr>
          <p:cNvPr id="79" name="Graphic 78" descr="User">
            <a:extLst>
              <a:ext uri="{FF2B5EF4-FFF2-40B4-BE49-F238E27FC236}">
                <a16:creationId xmlns:a16="http://schemas.microsoft.com/office/drawing/2014/main" id="{14C9444B-F395-8249-97D8-A05F99009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84391" y="665671"/>
            <a:ext cx="914400" cy="9144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882957-0C2C-E847-8336-D50E3DF7EE3A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2695608" y="158007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C9B0FD-BAE1-B049-925F-B8F5E30955A2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13841591" y="1580071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06FA04DE-A7FB-A943-80B7-3FF911252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" y="1088020"/>
            <a:ext cx="5180660" cy="6324335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Scaling</a:t>
            </a:r>
          </a:p>
          <a:p>
            <a:r>
              <a:rPr lang="en-IN" dirty="0"/>
              <a:t>When load become too much for the number of existing pods, Kubernetes enables us to easily </a:t>
            </a:r>
            <a:r>
              <a:rPr lang="en-IN" dirty="0">
                <a:solidFill>
                  <a:srgbClr val="0070C0"/>
                </a:solidFill>
              </a:rPr>
              <a:t>scale</a:t>
            </a:r>
            <a:r>
              <a:rPr lang="en-IN" dirty="0"/>
              <a:t> up our application, adding additional pods as needed.</a:t>
            </a:r>
          </a:p>
          <a:p>
            <a:r>
              <a:rPr lang="en-IN" dirty="0"/>
              <a:t>This is going to be </a:t>
            </a:r>
            <a:r>
              <a:rPr lang="en-IN" dirty="0">
                <a:solidFill>
                  <a:srgbClr val="0070C0"/>
                </a:solidFill>
              </a:rPr>
              <a:t>seamless and super quick</a:t>
            </a:r>
            <a:r>
              <a:rPr lang="en-IN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E2DC26-4793-8941-A5BF-D784AB6F301C}"/>
              </a:ext>
            </a:extLst>
          </p:cNvPr>
          <p:cNvSpPr/>
          <p:nvPr/>
        </p:nvSpPr>
        <p:spPr>
          <a:xfrm>
            <a:off x="5828901" y="2657838"/>
            <a:ext cx="8285967" cy="49047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1937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19" grpId="0" animBg="1"/>
      <p:bldP spid="52" grpId="0" animBg="1"/>
      <p:bldP spid="53" grpId="0"/>
      <p:bldP spid="72" grpId="0" animBg="1"/>
      <p:bldP spid="73" grpId="0"/>
      <p:bldP spid="94" grpId="0" animBg="1"/>
      <p:bldP spid="95" grpId="0"/>
      <p:bldP spid="104" grpId="0" animBg="1"/>
      <p:bldP spid="105" grpId="0"/>
      <p:bldP spid="2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 err="1">
                <a:solidFill>
                  <a:srgbClr val="00B050"/>
                </a:solidFill>
              </a:rPr>
              <a:t>ReplicaSets</a:t>
            </a:r>
            <a:r>
              <a:rPr lang="en-US" sz="7000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3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938667-CBCA-D54B-9B67-395FEE2C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EKS Cluster - CLIs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3B91D-61E1-E94F-848D-8A91EFD52FEC}"/>
              </a:ext>
            </a:extLst>
          </p:cNvPr>
          <p:cNvSpPr/>
          <p:nvPr/>
        </p:nvSpPr>
        <p:spPr>
          <a:xfrm>
            <a:off x="392523" y="3718931"/>
            <a:ext cx="2051824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4041945" y="2040367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CLI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D0FFF-8E44-A04D-9020-E0A6EDF1A32D}"/>
              </a:ext>
            </a:extLst>
          </p:cNvPr>
          <p:cNvSpPr/>
          <p:nvPr/>
        </p:nvSpPr>
        <p:spPr>
          <a:xfrm>
            <a:off x="4039715" y="3712739"/>
            <a:ext cx="2051824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49AB1F-8D48-4F49-BC0D-7EB8A571E407}"/>
              </a:ext>
            </a:extLst>
          </p:cNvPr>
          <p:cNvSpPr/>
          <p:nvPr/>
        </p:nvSpPr>
        <p:spPr>
          <a:xfrm>
            <a:off x="4041945" y="5437771"/>
            <a:ext cx="2051824" cy="190974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eksctl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C5A3D-AF34-6044-8330-2504650E2C4A}"/>
              </a:ext>
            </a:extLst>
          </p:cNvPr>
          <p:cNvSpPr/>
          <p:nvPr/>
        </p:nvSpPr>
        <p:spPr>
          <a:xfrm>
            <a:off x="6357681" y="2040367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We can control multiple AWS services from the command line and automate them through scripts.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BB2228-FCF1-684E-8E53-933857681758}"/>
              </a:ext>
            </a:extLst>
          </p:cNvPr>
          <p:cNvSpPr/>
          <p:nvPr/>
        </p:nvSpPr>
        <p:spPr>
          <a:xfrm>
            <a:off x="6357681" y="3712741"/>
            <a:ext cx="7570191" cy="791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We can control Kubernetes clusters and objects using </a:t>
            </a:r>
            <a:r>
              <a:rPr lang="en-US" dirty="0" err="1"/>
              <a:t>kubectl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54758-CF8B-AC4A-81BA-F2245F50C752}"/>
              </a:ext>
            </a:extLst>
          </p:cNvPr>
          <p:cNvSpPr/>
          <p:nvPr/>
        </p:nvSpPr>
        <p:spPr>
          <a:xfrm>
            <a:off x="6357681" y="5437772"/>
            <a:ext cx="7570191" cy="19097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US" dirty="0" err="1"/>
              <a:t>eksctl</a:t>
            </a:r>
            <a:r>
              <a:rPr lang="en-US" dirty="0"/>
              <a:t> is used for creating &amp; deleting clusters on AWS EKS.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create, </a:t>
            </a:r>
            <a:r>
              <a:rPr lang="en-US" dirty="0" err="1"/>
              <a:t>autoscale</a:t>
            </a:r>
            <a:r>
              <a:rPr lang="en-US" dirty="0"/>
              <a:t> and delete node groups.</a:t>
            </a:r>
          </a:p>
          <a:p>
            <a:pPr marL="457200" indent="-457200">
              <a:buAutoNum type="arabicPeriod"/>
            </a:pPr>
            <a:r>
              <a:rPr lang="en-US" dirty="0"/>
              <a:t> We can even create </a:t>
            </a:r>
            <a:r>
              <a:rPr lang="en-US" dirty="0" err="1"/>
              <a:t>fargate</a:t>
            </a:r>
            <a:r>
              <a:rPr lang="en-US" dirty="0"/>
              <a:t> profiles using </a:t>
            </a:r>
            <a:r>
              <a:rPr lang="en-US" dirty="0" err="1"/>
              <a:t>eksctl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 In short, it is VERY VERY POWERFUL tool for managing EKS clusters on AWS.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82551D-499A-E045-AA22-39B5F45938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444347" y="2436236"/>
            <a:ext cx="1597598" cy="1678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8AC5D9-CD1B-E74F-91D3-645F3C6F472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444347" y="4108608"/>
            <a:ext cx="1595368" cy="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F9CF75-AA83-7640-8F7E-FD8ED35589D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444347" y="4114800"/>
            <a:ext cx="1597598" cy="22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</a:t>
            </a:r>
          </a:p>
        </p:txBody>
      </p:sp>
    </p:spTree>
    <p:extLst>
      <p:ext uri="{BB962C8B-B14F-4D97-AF65-F5344CB8AC3E}">
        <p14:creationId xmlns:p14="http://schemas.microsoft.com/office/powerpoint/2010/main" val="2032746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51184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Deployments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2163619" y="1875616"/>
            <a:ext cx="11065398" cy="573819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2528692" y="2107576"/>
            <a:ext cx="4891743" cy="51111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4050187" y="6851204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6593300" y="718292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8120591" y="2107577"/>
            <a:ext cx="4737265" cy="511119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9246876" y="6849089"/>
            <a:ext cx="2071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A8889-4B40-438D-8CCA-E6401D68D57B}"/>
              </a:ext>
            </a:extLst>
          </p:cNvPr>
          <p:cNvSpPr/>
          <p:nvPr/>
        </p:nvSpPr>
        <p:spPr>
          <a:xfrm>
            <a:off x="3000064" y="3225045"/>
            <a:ext cx="9421793" cy="35737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1B6B174-7764-428C-9D94-57D8A2CA3579}"/>
              </a:ext>
            </a:extLst>
          </p:cNvPr>
          <p:cNvSpPr/>
          <p:nvPr/>
        </p:nvSpPr>
        <p:spPr>
          <a:xfrm>
            <a:off x="3338644" y="3728553"/>
            <a:ext cx="8807669" cy="2475668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4E1852A-132D-4565-9274-87D61794A98A}"/>
              </a:ext>
            </a:extLst>
          </p:cNvPr>
          <p:cNvSpPr/>
          <p:nvPr/>
        </p:nvSpPr>
        <p:spPr>
          <a:xfrm>
            <a:off x="3542031" y="403172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74703B3-718E-43C7-A56B-C23DCDEBB419}"/>
              </a:ext>
            </a:extLst>
          </p:cNvPr>
          <p:cNvSpPr txBox="1"/>
          <p:nvPr/>
        </p:nvSpPr>
        <p:spPr>
          <a:xfrm>
            <a:off x="4050187" y="529602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0FA42A-789F-4CEA-AB7D-BDC9C0B91597}"/>
              </a:ext>
            </a:extLst>
          </p:cNvPr>
          <p:cNvGrpSpPr/>
          <p:nvPr/>
        </p:nvGrpSpPr>
        <p:grpSpPr>
          <a:xfrm>
            <a:off x="3853417" y="4373361"/>
            <a:ext cx="1006998" cy="82759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4C0AF28-8B21-4A2B-981F-A71AAF55CB5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4F10CEE-80F1-4768-985A-8F80390827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B9AAB00-B7DF-407B-9488-EDB194E99B3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7A63F5C-8A65-4381-9F09-C29C99D70D5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C07C87A-A94D-4999-96FB-1B0517FCC96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1E02E33-DB4F-4765-B2BA-1290471FCB4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2683EFD-D826-4875-B146-46D5F2CEF6A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841CD70-F1BB-4EBB-AA45-06793C50F81B}"/>
              </a:ext>
            </a:extLst>
          </p:cNvPr>
          <p:cNvSpPr/>
          <p:nvPr/>
        </p:nvSpPr>
        <p:spPr>
          <a:xfrm>
            <a:off x="5457359" y="404223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9F705E2-62B9-4CF4-94C3-6DD6D4F36661}"/>
              </a:ext>
            </a:extLst>
          </p:cNvPr>
          <p:cNvSpPr txBox="1"/>
          <p:nvPr/>
        </p:nvSpPr>
        <p:spPr>
          <a:xfrm>
            <a:off x="5965515" y="530653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D95D049-63CC-42EE-85A9-24334D355C47}"/>
              </a:ext>
            </a:extLst>
          </p:cNvPr>
          <p:cNvGrpSpPr/>
          <p:nvPr/>
        </p:nvGrpSpPr>
        <p:grpSpPr>
          <a:xfrm>
            <a:off x="5768745" y="4383871"/>
            <a:ext cx="1006998" cy="827590"/>
            <a:chOff x="853440" y="4579716"/>
            <a:chExt cx="1006998" cy="827590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FB3F022-3A02-4B70-8285-F5569E20823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8DDDF3D-DB58-4913-9B55-A5C54F7C6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4C98003-840D-4714-9535-8C5434E8FA53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5AF247D-D3A8-4FE6-B95A-C061398D53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BE2E516-1792-46B5-A8D0-C031374AD35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CEFBB31-D5CA-410A-B21D-7FE497314E6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937A577-2FC2-4502-8683-0D096A137A9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9574623-8C6C-4677-B1AA-C5125CA8789E}"/>
              </a:ext>
            </a:extLst>
          </p:cNvPr>
          <p:cNvSpPr/>
          <p:nvPr/>
        </p:nvSpPr>
        <p:spPr>
          <a:xfrm>
            <a:off x="8416422" y="4027196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636F2C-A2E3-46C6-A643-92932F5DD410}"/>
              </a:ext>
            </a:extLst>
          </p:cNvPr>
          <p:cNvSpPr txBox="1"/>
          <p:nvPr/>
        </p:nvSpPr>
        <p:spPr>
          <a:xfrm>
            <a:off x="8924578" y="529149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BA431A5D-7486-46BC-8DC4-18FA276F12A2}"/>
              </a:ext>
            </a:extLst>
          </p:cNvPr>
          <p:cNvGrpSpPr/>
          <p:nvPr/>
        </p:nvGrpSpPr>
        <p:grpSpPr>
          <a:xfrm>
            <a:off x="8727808" y="4368831"/>
            <a:ext cx="1006998" cy="82759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3758EB2-4C28-4209-8448-E11FFED8591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12CEA2A-FC0D-4BE7-89AC-426B7C18DD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3328CEE-9DB9-4124-A54B-AD1BF2C22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9B862D2-A385-499A-B225-3985A91B559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C11FEEC-A1AD-4903-B163-51415E8C8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7BCB1CE-C3F0-40F4-9EF0-E7480AB2C4E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3B91B1A-6F7F-4E53-9F1B-CFF894F74B0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E1A29D0-08FD-444A-91BF-06FB024B40D3}"/>
              </a:ext>
            </a:extLst>
          </p:cNvPr>
          <p:cNvSpPr/>
          <p:nvPr/>
        </p:nvSpPr>
        <p:spPr>
          <a:xfrm>
            <a:off x="10331750" y="3996271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5A69A01-3EBF-438A-9BAC-88E97E07A699}"/>
              </a:ext>
            </a:extLst>
          </p:cNvPr>
          <p:cNvSpPr txBox="1"/>
          <p:nvPr/>
        </p:nvSpPr>
        <p:spPr>
          <a:xfrm>
            <a:off x="10839906" y="5260565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37FFE1C-2F84-44B0-8F35-B19C246D0451}"/>
              </a:ext>
            </a:extLst>
          </p:cNvPr>
          <p:cNvGrpSpPr/>
          <p:nvPr/>
        </p:nvGrpSpPr>
        <p:grpSpPr>
          <a:xfrm>
            <a:off x="10643136" y="4337906"/>
            <a:ext cx="1006998" cy="827590"/>
            <a:chOff x="853440" y="4579716"/>
            <a:chExt cx="1006998" cy="82759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746BB20-3353-4DCE-BBF5-30065548635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7FED72-0BA7-42A8-BB05-66C5E15ED6B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C18E1D-0918-4CB3-954D-91BBB96779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3A7CB74-2A7F-48F2-82DB-C832F148A96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FDC518A-3289-4A86-B277-D48A4DC9B06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702874B-6E3C-4181-88D1-B27EDCBE7F2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A4CD832-D6F6-4021-A6BE-C8F74ECEAAB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BBE62429-E342-4C0B-9431-2F12E2E99789}"/>
              </a:ext>
            </a:extLst>
          </p:cNvPr>
          <p:cNvSpPr txBox="1"/>
          <p:nvPr/>
        </p:nvSpPr>
        <p:spPr>
          <a:xfrm>
            <a:off x="7051176" y="5744212"/>
            <a:ext cx="13652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ReplicaSet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A140A-628B-4FBF-A8F8-ECA3DF5C74A1}"/>
              </a:ext>
            </a:extLst>
          </p:cNvPr>
          <p:cNvSpPr txBox="1"/>
          <p:nvPr/>
        </p:nvSpPr>
        <p:spPr>
          <a:xfrm>
            <a:off x="6974142" y="6407587"/>
            <a:ext cx="1592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C84E7B-7538-0B42-9F81-DA1C575F6B69}"/>
              </a:ext>
            </a:extLst>
          </p:cNvPr>
          <p:cNvSpPr/>
          <p:nvPr/>
        </p:nvSpPr>
        <p:spPr>
          <a:xfrm>
            <a:off x="2980266" y="2322906"/>
            <a:ext cx="9421793" cy="54295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pic>
        <p:nvPicPr>
          <p:cNvPr id="55" name="Graphic 54" descr="User">
            <a:extLst>
              <a:ext uri="{FF2B5EF4-FFF2-40B4-BE49-F238E27FC236}">
                <a16:creationId xmlns:a16="http://schemas.microsoft.com/office/drawing/2014/main" id="{075E19E8-EB5E-504B-BC3C-F9AB5D023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444" y="475561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79ACD6-B84B-E142-96D7-BE602B6A0EA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3338644" y="1389961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">
            <a:extLst>
              <a:ext uri="{FF2B5EF4-FFF2-40B4-BE49-F238E27FC236}">
                <a16:creationId xmlns:a16="http://schemas.microsoft.com/office/drawing/2014/main" id="{05B38FFD-5332-094F-A5AC-0F7E3DC6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9022" y="472143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261AFD-132D-A340-B1E4-C1D4A77A7D5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626222" y="138654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User">
            <a:extLst>
              <a:ext uri="{FF2B5EF4-FFF2-40B4-BE49-F238E27FC236}">
                <a16:creationId xmlns:a16="http://schemas.microsoft.com/office/drawing/2014/main" id="{7912C8F7-33C1-CD48-BF9C-4C741C85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398" y="483083"/>
            <a:ext cx="914400" cy="914400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45E4E1-6814-6F4F-A93A-579A9905AC6A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763598" y="1397483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 descr="User">
            <a:extLst>
              <a:ext uri="{FF2B5EF4-FFF2-40B4-BE49-F238E27FC236}">
                <a16:creationId xmlns:a16="http://schemas.microsoft.com/office/drawing/2014/main" id="{05557C88-EB52-8A42-BA50-9F30A49A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3976" y="479665"/>
            <a:ext cx="914400" cy="91440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263857D-F3B0-9448-AE7E-FA7608F3577F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051176" y="1394065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User">
            <a:extLst>
              <a:ext uri="{FF2B5EF4-FFF2-40B4-BE49-F238E27FC236}">
                <a16:creationId xmlns:a16="http://schemas.microsoft.com/office/drawing/2014/main" id="{0810D150-4EE2-E64E-BC40-F8764636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0749" y="484902"/>
            <a:ext cx="914400" cy="91440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CE25A85-0481-5A47-AE86-791C9F0B2063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217949" y="139930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6F567BFC-DC6A-7543-AD35-6079773C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8327" y="481484"/>
            <a:ext cx="914400" cy="914400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A4AE564-40DB-4042-A2B0-93F60D6020C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9505527" y="139588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4C68DB3A-F7A7-3148-94BE-6E9ADC381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5703" y="492424"/>
            <a:ext cx="914400" cy="9144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C7AA84-8E96-224E-91C3-2FD96A7515F1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0642903" y="140682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raphic 69" descr="User">
            <a:extLst>
              <a:ext uri="{FF2B5EF4-FFF2-40B4-BE49-F238E27FC236}">
                <a16:creationId xmlns:a16="http://schemas.microsoft.com/office/drawing/2014/main" id="{C21822B2-AF48-734F-BE08-31880A7D4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73281" y="489006"/>
            <a:ext cx="914400" cy="914400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0925340-7873-6345-9A3A-F7EFAE0027B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11930481" y="1403406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/>
      <p:bldP spid="54" grpId="0" animBg="1"/>
      <p:bldP spid="57" grpId="0"/>
      <p:bldP spid="7" grpId="0" animBg="1"/>
      <p:bldP spid="136" grpId="0" animBg="1"/>
      <p:bldP spid="137" grpId="0" animBg="1"/>
      <p:bldP spid="138" grpId="0"/>
      <p:bldP spid="147" grpId="0" animBg="1"/>
      <p:bldP spid="148" grpId="0"/>
      <p:bldP spid="157" grpId="0" animBg="1"/>
      <p:bldP spid="158" grpId="0"/>
      <p:bldP spid="167" grpId="0" animBg="1"/>
      <p:bldP spid="168" grpId="0"/>
      <p:bldP spid="177" grpId="0"/>
      <p:bldP spid="8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Deployment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844952" y="3592175"/>
            <a:ext cx="2372810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6286982" y="122469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a Deployment to rollout a ReplicaSet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5ED618-2EA7-384D-BB31-9FC3890E0DA9}"/>
              </a:ext>
            </a:extLst>
          </p:cNvPr>
          <p:cNvSpPr/>
          <p:nvPr/>
        </p:nvSpPr>
        <p:spPr>
          <a:xfrm>
            <a:off x="6286982" y="199857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Updating the Deployment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5BB22-B7EB-E043-A223-A294D38F72C3}"/>
              </a:ext>
            </a:extLst>
          </p:cNvPr>
          <p:cNvSpPr/>
          <p:nvPr/>
        </p:nvSpPr>
        <p:spPr>
          <a:xfrm>
            <a:off x="6286982" y="278565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Rolling Back a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373784-5E2D-5B4C-831A-EE8E759D939F}"/>
              </a:ext>
            </a:extLst>
          </p:cNvPr>
          <p:cNvSpPr/>
          <p:nvPr/>
        </p:nvSpPr>
        <p:spPr>
          <a:xfrm>
            <a:off x="6286982" y="355953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Scaling a Deployment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9506E3-669A-3642-86B6-D1AF99D15BA6}"/>
              </a:ext>
            </a:extLst>
          </p:cNvPr>
          <p:cNvSpPr/>
          <p:nvPr/>
        </p:nvSpPr>
        <p:spPr>
          <a:xfrm>
            <a:off x="6286982" y="4364964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Pausing and Resuming a Deployment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6286982" y="513884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Deployment Status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6286982" y="5925923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Clean up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6286982" y="6699802"/>
            <a:ext cx="5299276" cy="63660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Canary Deployments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217762" y="1542998"/>
            <a:ext cx="3069220" cy="2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A17D7-8BBA-154A-9788-34A1BD58DB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217762" y="2316877"/>
            <a:ext cx="3069220" cy="1593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311CE9-0026-CB49-BF8E-350AA86832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217762" y="3103957"/>
            <a:ext cx="3069220" cy="806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108E17-D8E3-B747-A3B0-D9716B9E0747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217762" y="3877836"/>
            <a:ext cx="3069220" cy="3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CE01D3-2377-CD49-B4C5-3A37FC69FB5C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217762" y="3910479"/>
            <a:ext cx="3069220" cy="77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217762" y="3910479"/>
            <a:ext cx="3069220" cy="154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17762" y="3910479"/>
            <a:ext cx="3069220" cy="2333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3217762" y="3910479"/>
            <a:ext cx="3069220" cy="310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3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Deployments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82344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48263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AAFAE5-8F4F-3740-9CD1-71D114F607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9EEEA5-1B1F-E149-A69E-C5BF33B4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35843"/>
            <a:ext cx="12618720" cy="1188851"/>
          </a:xfrm>
        </p:spPr>
        <p:txBody>
          <a:bodyPr/>
          <a:lstStyle/>
          <a:p>
            <a:r>
              <a:rPr lang="en-US" dirty="0"/>
              <a:t>Kubernetes -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DC95F2-1264-3A4A-8B49-5E4B481893E8}"/>
              </a:ext>
            </a:extLst>
          </p:cNvPr>
          <p:cNvSpPr/>
          <p:nvPr/>
        </p:nvSpPr>
        <p:spPr>
          <a:xfrm>
            <a:off x="189572" y="3667763"/>
            <a:ext cx="2165472" cy="6366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AF99-7510-3348-A94B-A131728A34DE}"/>
              </a:ext>
            </a:extLst>
          </p:cNvPr>
          <p:cNvSpPr/>
          <p:nvPr/>
        </p:nvSpPr>
        <p:spPr>
          <a:xfrm>
            <a:off x="3410043" y="182168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64871-FA3B-9143-8548-196C9302701C}"/>
              </a:ext>
            </a:extLst>
          </p:cNvPr>
          <p:cNvSpPr/>
          <p:nvPr/>
        </p:nvSpPr>
        <p:spPr>
          <a:xfrm>
            <a:off x="3410042" y="2810395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8079FE-3088-EC4A-A889-8B5C400418A4}"/>
              </a:ext>
            </a:extLst>
          </p:cNvPr>
          <p:cNvSpPr/>
          <p:nvPr/>
        </p:nvSpPr>
        <p:spPr>
          <a:xfrm>
            <a:off x="3410043" y="3780548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LoadBalancer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4E1A-2019-2745-826D-58D6C2D7AAAA}"/>
              </a:ext>
            </a:extLst>
          </p:cNvPr>
          <p:cNvSpPr/>
          <p:nvPr/>
        </p:nvSpPr>
        <p:spPr>
          <a:xfrm>
            <a:off x="3387740" y="4825774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A1F18C-0760-1143-A2B5-B145B68CB4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55044" y="2218030"/>
            <a:ext cx="1054999" cy="17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BD6D0-9D13-CA45-B3CA-BA9ECDCA7B84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55044" y="3206740"/>
            <a:ext cx="1054998" cy="77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F6EA5E-317B-7C43-92AF-513C4EEA2DD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355044" y="3986067"/>
            <a:ext cx="1054999" cy="190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24E7C4-B82D-6644-AE41-0E8ED0F1B358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2355044" y="3986067"/>
            <a:ext cx="1032696" cy="123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2B5B4C71-5D25-BE44-B17F-541A87FA5A0B}"/>
              </a:ext>
            </a:extLst>
          </p:cNvPr>
          <p:cNvSpPr/>
          <p:nvPr/>
        </p:nvSpPr>
        <p:spPr>
          <a:xfrm>
            <a:off x="3387739" y="5871000"/>
            <a:ext cx="1898013" cy="79269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EE372F8-6F42-9B4F-98E6-1487211C91FB}"/>
              </a:ext>
            </a:extLst>
          </p:cNvPr>
          <p:cNvCxnSpPr>
            <a:cxnSpLocks/>
            <a:stCxn id="5" idx="3"/>
            <a:endCxn id="42" idx="1"/>
          </p:cNvCxnSpPr>
          <p:nvPr/>
        </p:nvCxnSpPr>
        <p:spPr>
          <a:xfrm>
            <a:off x="2355044" y="3986067"/>
            <a:ext cx="1032695" cy="228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6210C3-BE24-0F43-850F-BB3EEA3E4898}"/>
              </a:ext>
            </a:extLst>
          </p:cNvPr>
          <p:cNvSpPr/>
          <p:nvPr/>
        </p:nvSpPr>
        <p:spPr>
          <a:xfrm>
            <a:off x="5904198" y="182168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communication between applications inside k8s cluster (Example: Frontend application accessing backend application)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77CBF98-CE08-4049-A0E0-A18CF9CD1F28}"/>
              </a:ext>
            </a:extLst>
          </p:cNvPr>
          <p:cNvSpPr/>
          <p:nvPr/>
        </p:nvSpPr>
        <p:spPr>
          <a:xfrm>
            <a:off x="5904197" y="2810395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Used for accessing applications outside of of k8s cluster using Worker Node Ports (Example: Accessing Frontend application on browser)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0A250F-ED3A-C447-869B-6C047AC2C61C}"/>
              </a:ext>
            </a:extLst>
          </p:cNvPr>
          <p:cNvSpPr/>
          <p:nvPr/>
        </p:nvSpPr>
        <p:spPr>
          <a:xfrm>
            <a:off x="5904198" y="3780548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Primarily for Cloud Providers to integrate with their Load Balancer services (Example: AWS Elastic Load Balancer)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F2E42E-82C6-0941-A652-585EE30C6E85}"/>
              </a:ext>
            </a:extLst>
          </p:cNvPr>
          <p:cNvSpPr/>
          <p:nvPr/>
        </p:nvSpPr>
        <p:spPr>
          <a:xfrm>
            <a:off x="5881895" y="4825774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Ingress is an advanced load balancer which provides Context path based routing, SSL, SSL Redirect and many more (Example: AWS ALB)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FBAFCA-8F76-5448-9798-BAFA2773BA82}"/>
              </a:ext>
            </a:extLst>
          </p:cNvPr>
          <p:cNvSpPr/>
          <p:nvPr/>
        </p:nvSpPr>
        <p:spPr>
          <a:xfrm>
            <a:off x="5881894" y="5871000"/>
            <a:ext cx="8324757" cy="7926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To access externally hosted apps in k8s cluster (Example: Access AWS RDS Database endpoint by application present inside k8s cluster)</a:t>
            </a:r>
          </a:p>
        </p:txBody>
      </p:sp>
    </p:spTree>
    <p:extLst>
      <p:ext uri="{BB962C8B-B14F-4D97-AF65-F5344CB8AC3E}">
        <p14:creationId xmlns:p14="http://schemas.microsoft.com/office/powerpoint/2010/main" val="187626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  <p:bldP spid="42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2975624" y="334538"/>
            <a:ext cx="9491439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3960224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186123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4389510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4829596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4700896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837904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7306524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7149290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887375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6149179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3960223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3979777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4205676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4409063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4849149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794829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7263449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864065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6071696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3979776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4639799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7035776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9223550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9692170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9464497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9286298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9754918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9597684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9278751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2418336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7656659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7577058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7561818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16200000">
            <a:off x="10434116" y="5662977"/>
            <a:ext cx="3069968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6149F45-E11D-1347-B9D9-BF010C3E4743}"/>
              </a:ext>
            </a:extLst>
          </p:cNvPr>
          <p:cNvSpPr/>
          <p:nvPr/>
        </p:nvSpPr>
        <p:spPr>
          <a:xfrm>
            <a:off x="12853137" y="5119264"/>
            <a:ext cx="1709185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64B4B9C1-B880-4B49-AC48-05D73A28F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53136" y="5119264"/>
            <a:ext cx="277535" cy="27753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C8C85A9E-B80F-D049-8D3E-A96A498ED4F4}"/>
              </a:ext>
            </a:extLst>
          </p:cNvPr>
          <p:cNvSpPr txBox="1"/>
          <p:nvPr/>
        </p:nvSpPr>
        <p:spPr>
          <a:xfrm>
            <a:off x="12866447" y="6265221"/>
            <a:ext cx="175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 RDS Database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A064A23E-ED47-3742-8A93-4F67566097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49630" y="5495117"/>
            <a:ext cx="711200" cy="711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35BAB2-44A8-8C49-A321-61A7E4C0EFBD}"/>
              </a:ext>
            </a:extLst>
          </p:cNvPr>
          <p:cNvCxnSpPr>
            <a:cxnSpLocks/>
            <a:endCxn id="210" idx="0"/>
          </p:cNvCxnSpPr>
          <p:nvPr/>
        </p:nvCxnSpPr>
        <p:spPr>
          <a:xfrm>
            <a:off x="11432491" y="5873355"/>
            <a:ext cx="326231" cy="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88A58EA-4ED9-084C-9240-D669C1087FAB}"/>
              </a:ext>
            </a:extLst>
          </p:cNvPr>
          <p:cNvCxnSpPr>
            <a:cxnSpLocks/>
            <a:stCxn id="210" idx="2"/>
            <a:endCxn id="93" idx="1"/>
          </p:cNvCxnSpPr>
          <p:nvPr/>
        </p:nvCxnSpPr>
        <p:spPr>
          <a:xfrm>
            <a:off x="12179479" y="5873356"/>
            <a:ext cx="673658" cy="164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85" y="6718837"/>
            <a:ext cx="2596802" cy="794985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8153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84" grpId="0" animBg="1"/>
      <p:bldP spid="85" grpId="0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4" grpId="0" animBg="1"/>
      <p:bldP spid="115" grpId="0"/>
      <p:bldP spid="116" grpId="0" animBg="1"/>
      <p:bldP spid="117" grpId="0"/>
      <p:bldP spid="118" grpId="0"/>
      <p:bldP spid="119" grpId="0"/>
      <p:bldP spid="120" grpId="0" animBg="1"/>
      <p:bldP spid="185" grpId="0" animBg="1"/>
      <p:bldP spid="186" grpId="0"/>
      <p:bldP spid="197" grpId="0" animBg="1"/>
      <p:bldP spid="198" grpId="0"/>
      <p:bldP spid="33" grpId="0"/>
      <p:bldP spid="210" grpId="0" animBg="1"/>
      <p:bldP spid="93" grpId="0" animBg="1"/>
      <p:bldP spid="103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9" y="2389836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Services 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70C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0175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404732" y="334538"/>
            <a:ext cx="505150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4850780" y="1713767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4998056" y="1918678"/>
            <a:ext cx="390793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6320912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6789532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6632298" y="2439086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6370383" y="34515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5714221" y="3770088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4831275" y="1044374"/>
            <a:ext cx="432541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4870333" y="4967509"/>
            <a:ext cx="428635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5015313" y="5172420"/>
            <a:ext cx="389687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6306443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6775063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6375679" y="675534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5660793" y="7000560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4848530" y="4298116"/>
            <a:ext cx="43081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6547390" y="553834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6926066" y="346430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cxnSpLocks/>
            <a:stCxn id="182" idx="3"/>
            <a:endCxn id="111" idx="1"/>
          </p:cNvCxnSpPr>
          <p:nvPr/>
        </p:nvCxnSpPr>
        <p:spPr>
          <a:xfrm>
            <a:off x="2418336" y="1248340"/>
            <a:ext cx="2412939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 flipH="1">
            <a:off x="6993957" y="1465131"/>
            <a:ext cx="24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6984180" y="406114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6968940" y="469346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08C65B-A7D6-C943-A476-8DCB85854F5C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129" name="Title 3">
            <a:extLst>
              <a:ext uri="{FF2B5EF4-FFF2-40B4-BE49-F238E27FC236}">
                <a16:creationId xmlns:a16="http://schemas.microsoft.com/office/drawing/2014/main" id="{B2DCD4D7-7CB9-214F-B60B-34B5DD81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2465" y="129203"/>
            <a:ext cx="4041433" cy="7949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Services Demo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3DD047-E604-2940-9943-D066FFE43BBA}"/>
              </a:ext>
            </a:extLst>
          </p:cNvPr>
          <p:cNvSpPr txBox="1"/>
          <p:nvPr/>
        </p:nvSpPr>
        <p:spPr>
          <a:xfrm>
            <a:off x="0" y="1830001"/>
            <a:ext cx="4298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http://&lt;</a:t>
            </a:r>
            <a:r>
              <a:rPr lang="en-US" sz="1600" dirty="0" err="1"/>
              <a:t>workernode</a:t>
            </a:r>
            <a:r>
              <a:rPr lang="en-US" sz="1600" dirty="0"/>
              <a:t>-public-</a:t>
            </a:r>
            <a:r>
              <a:rPr lang="en-US" sz="1600" dirty="0" err="1"/>
              <a:t>ip</a:t>
            </a:r>
            <a:r>
              <a:rPr lang="en-US" sz="1600" dirty="0"/>
              <a:t>&gt;:&lt;</a:t>
            </a:r>
            <a:r>
              <a:rPr lang="en-US" sz="1600" dirty="0" err="1"/>
              <a:t>NodePort</a:t>
            </a:r>
            <a:r>
              <a:rPr lang="en-US" sz="1600" dirty="0"/>
              <a:t>&gt;/hello</a:t>
            </a:r>
          </a:p>
        </p:txBody>
      </p:sp>
    </p:spTree>
    <p:extLst>
      <p:ext uri="{BB962C8B-B14F-4D97-AF65-F5344CB8AC3E}">
        <p14:creationId xmlns:p14="http://schemas.microsoft.com/office/powerpoint/2010/main" val="318518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7" grpId="0" animBg="1"/>
      <p:bldP spid="78" grpId="0" animBg="1"/>
      <p:bldP spid="96" grpId="0" animBg="1"/>
      <p:bldP spid="97" grpId="0"/>
      <p:bldP spid="109" grpId="0"/>
      <p:bldP spid="110" grpId="0"/>
      <p:bldP spid="111" grpId="0" animBg="1"/>
      <p:bldP spid="112" grpId="0" animBg="1"/>
      <p:bldP spid="113" grpId="0" animBg="1"/>
      <p:bldP spid="116" grpId="0" animBg="1"/>
      <p:bldP spid="117" grpId="0"/>
      <p:bldP spid="118" grpId="0"/>
      <p:bldP spid="119" grpId="0"/>
      <p:bldP spid="120" grpId="0" animBg="1"/>
      <p:bldP spid="33" grpId="0"/>
      <p:bldP spid="14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6555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Cluster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12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F20B13-8EAF-6440-8914-27FD415D16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1CD-9F3D-7B42-A5CB-2264BA10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96E99A-7D02-7745-B595-8E887D94E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YAML Basics</a:t>
            </a:r>
          </a:p>
        </p:txBody>
      </p:sp>
    </p:spTree>
    <p:extLst>
      <p:ext uri="{BB962C8B-B14F-4D97-AF65-F5344CB8AC3E}">
        <p14:creationId xmlns:p14="http://schemas.microsoft.com/office/powerpoint/2010/main" val="2224565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879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Storage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718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356195" y="148876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174487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174488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174487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9321B-E7B2-C542-AF59-80B5A0580323}"/>
              </a:ext>
            </a:extLst>
          </p:cNvPr>
          <p:cNvSpPr/>
          <p:nvPr/>
        </p:nvSpPr>
        <p:spPr>
          <a:xfrm>
            <a:off x="4033766" y="310902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CSI means Container Storage Interface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1BE073-C7DE-D449-90FF-2B614AC84EA1}"/>
              </a:ext>
            </a:extLst>
          </p:cNvPr>
          <p:cNvSpPr/>
          <p:nvPr/>
        </p:nvSpPr>
        <p:spPr>
          <a:xfrm>
            <a:off x="4033766" y="4049022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Latest &amp; Greatest available today &amp; in Beta release &amp; ready for production use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F473F0-5EAB-894D-A9E9-F1B6C91AD74C}"/>
              </a:ext>
            </a:extLst>
          </p:cNvPr>
          <p:cNvSpPr/>
          <p:nvPr/>
        </p:nvSpPr>
        <p:spPr>
          <a:xfrm>
            <a:off x="4033766" y="4926205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 on today, </a:t>
            </a:r>
            <a:r>
              <a:rPr lang="en-US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supported</a:t>
            </a:r>
            <a:r>
              <a:rPr lang="en-US" dirty="0">
                <a:solidFill>
                  <a:schemeClr val="tx1"/>
                </a:solidFill>
              </a:rPr>
              <a:t> on AWS EKS Fargate (Serverless)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45BDC-3710-5845-BF32-C8CF50629CE9}"/>
              </a:ext>
            </a:extLst>
          </p:cNvPr>
          <p:cNvSpPr/>
          <p:nvPr/>
        </p:nvSpPr>
        <p:spPr>
          <a:xfrm>
            <a:off x="4033766" y="5812144"/>
            <a:ext cx="10464305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Allows EKS Clusters to </a:t>
            </a:r>
            <a:r>
              <a:rPr lang="en-US" dirty="0">
                <a:solidFill>
                  <a:srgbClr val="00B050"/>
                </a:solidFill>
              </a:rPr>
              <a:t>manage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lifecycle</a:t>
            </a:r>
            <a:r>
              <a:rPr lang="en-US" dirty="0">
                <a:solidFill>
                  <a:schemeClr val="tx1"/>
                </a:solidFill>
              </a:rPr>
              <a:t> of EBS Volumes for persistent storage, EFS File systems &amp; </a:t>
            </a:r>
            <a:r>
              <a:rPr lang="en-US" dirty="0" err="1">
                <a:solidFill>
                  <a:schemeClr val="tx1"/>
                </a:solidFill>
              </a:rPr>
              <a:t>FSx</a:t>
            </a:r>
            <a:r>
              <a:rPr lang="en-US" dirty="0">
                <a:solidFill>
                  <a:schemeClr val="tx1"/>
                </a:solidFill>
              </a:rPr>
              <a:t> for Luster File systems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9063C-18E3-7D47-9D16-E3949303E53E}"/>
              </a:ext>
            </a:extLst>
          </p:cNvPr>
          <p:cNvSpPr/>
          <p:nvPr/>
        </p:nvSpPr>
        <p:spPr>
          <a:xfrm>
            <a:off x="4033766" y="6698083"/>
            <a:ext cx="6775483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1.14 &amp; later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1241E-2396-284C-81C3-365C712F5525}"/>
              </a:ext>
            </a:extLst>
          </p:cNvPr>
          <p:cNvSpPr/>
          <p:nvPr/>
        </p:nvSpPr>
        <p:spPr>
          <a:xfrm>
            <a:off x="11411413" y="6707457"/>
            <a:ext cx="3086658" cy="680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Supported for k8s 1.16 &amp; later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CFCE96-F73E-974E-A982-EA5B5C2DC507}"/>
              </a:ext>
            </a:extLst>
          </p:cNvPr>
          <p:cNvSpPr/>
          <p:nvPr/>
        </p:nvSpPr>
        <p:spPr>
          <a:xfrm>
            <a:off x="344944" y="3146241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Legacy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861D7-A75A-E449-B464-0DE158912B12}"/>
              </a:ext>
            </a:extLst>
          </p:cNvPr>
          <p:cNvSpPr/>
          <p:nvPr/>
        </p:nvSpPr>
        <p:spPr>
          <a:xfrm>
            <a:off x="344944" y="4017735"/>
            <a:ext cx="3086658" cy="6802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be deprecated soon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88273" y="829101"/>
            <a:ext cx="57224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7096" y="829101"/>
            <a:ext cx="2033612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610708" y="829101"/>
            <a:ext cx="1655212" cy="134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57088E-6339-3F4B-97A5-8A8DAB2AB5F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610708" y="829101"/>
            <a:ext cx="5344035" cy="1345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4205" y="2928922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1785" y="5523976"/>
            <a:ext cx="1964887" cy="196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1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FE7240-EE05-304C-A2D8-C942DA759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DBAD-50B3-7D4D-9083-065F77A4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EBS provides </a:t>
            </a:r>
            <a:r>
              <a:rPr lang="en-US" dirty="0">
                <a:solidFill>
                  <a:srgbClr val="0070C0"/>
                </a:solidFill>
              </a:rPr>
              <a:t>block level storage volumes </a:t>
            </a:r>
            <a:r>
              <a:rPr lang="en-US" dirty="0"/>
              <a:t>for use with </a:t>
            </a:r>
            <a:r>
              <a:rPr lang="en-US" dirty="0">
                <a:solidFill>
                  <a:srgbClr val="00B050"/>
                </a:solidFill>
              </a:rPr>
              <a:t>EC2 &amp; Container instances</a:t>
            </a:r>
            <a:r>
              <a:rPr lang="en-US" dirty="0"/>
              <a:t>.</a:t>
            </a:r>
          </a:p>
          <a:p>
            <a:r>
              <a:rPr lang="en-IN" dirty="0"/>
              <a:t>We can mount these </a:t>
            </a:r>
            <a:r>
              <a:rPr lang="en-IN" dirty="0">
                <a:solidFill>
                  <a:srgbClr val="0070C0"/>
                </a:solidFill>
              </a:rPr>
              <a:t>volumes as devices </a:t>
            </a:r>
            <a:r>
              <a:rPr lang="en-IN" dirty="0"/>
              <a:t>on our EC2 &amp; Container instances. </a:t>
            </a:r>
          </a:p>
          <a:p>
            <a:r>
              <a:rPr lang="en-IN" dirty="0"/>
              <a:t>EBS volumes that are attached to an instance are </a:t>
            </a:r>
            <a:r>
              <a:rPr lang="en-IN" dirty="0">
                <a:solidFill>
                  <a:srgbClr val="0070C0"/>
                </a:solidFill>
              </a:rPr>
              <a:t>exposed as storage volumes that persist independently </a:t>
            </a:r>
            <a:r>
              <a:rPr lang="en-IN" dirty="0"/>
              <a:t>from the life of the EC2 or Container instance.</a:t>
            </a:r>
          </a:p>
          <a:p>
            <a:r>
              <a:rPr lang="en-IN" dirty="0"/>
              <a:t>We can </a:t>
            </a:r>
            <a:r>
              <a:rPr lang="en-IN" dirty="0">
                <a:solidFill>
                  <a:srgbClr val="0070C0"/>
                </a:solidFill>
              </a:rPr>
              <a:t>dynamically change </a:t>
            </a:r>
            <a:r>
              <a:rPr lang="en-IN" dirty="0"/>
              <a:t>the configuration of a volume attached to an instance.</a:t>
            </a:r>
          </a:p>
          <a:p>
            <a:r>
              <a:rPr lang="en-IN" dirty="0"/>
              <a:t>AWS recommends EBS for data that must be </a:t>
            </a:r>
            <a:r>
              <a:rPr lang="en-IN" dirty="0">
                <a:solidFill>
                  <a:srgbClr val="0070C0"/>
                </a:solidFill>
              </a:rPr>
              <a:t>quickly accessible </a:t>
            </a:r>
            <a:r>
              <a:rPr lang="en-IN" dirty="0"/>
              <a:t>and requires </a:t>
            </a:r>
            <a:r>
              <a:rPr lang="en-IN" dirty="0">
                <a:solidFill>
                  <a:srgbClr val="0070C0"/>
                </a:solidFill>
              </a:rPr>
              <a:t>long-term persistence</a:t>
            </a:r>
            <a:r>
              <a:rPr lang="en-IN" dirty="0"/>
              <a:t>. </a:t>
            </a:r>
          </a:p>
          <a:p>
            <a:r>
              <a:rPr lang="en-IN" dirty="0"/>
              <a:t>EBS is well suited to both </a:t>
            </a:r>
            <a:r>
              <a:rPr lang="en-IN" dirty="0">
                <a:solidFill>
                  <a:srgbClr val="0070C0"/>
                </a:solidFill>
              </a:rPr>
              <a:t>database-style applications </a:t>
            </a:r>
            <a:r>
              <a:rPr lang="en-IN" dirty="0"/>
              <a:t>that rely on random reads and writes, and to </a:t>
            </a:r>
            <a:r>
              <a:rPr lang="en-IN" dirty="0">
                <a:solidFill>
                  <a:srgbClr val="0070C0"/>
                </a:solidFill>
              </a:rPr>
              <a:t>throughput-intensive applications </a:t>
            </a:r>
            <a:r>
              <a:rPr lang="en-IN" dirty="0"/>
              <a:t>that perform long, continuous reads and writes.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D3AB8-1DBF-A747-9D33-7E932727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Elastic Block Store - </a:t>
            </a:r>
            <a:r>
              <a:rPr lang="en-US" dirty="0">
                <a:solidFill>
                  <a:srgbClr val="00B05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23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52" name="Title 3">
            <a:extLst>
              <a:ext uri="{FF2B5EF4-FFF2-40B4-BE49-F238E27FC236}">
                <a16:creationId xmlns:a16="http://schemas.microsoft.com/office/drawing/2014/main" id="{01742101-2768-F744-9215-C16F4B01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2819"/>
            <a:ext cx="3064355" cy="1188851"/>
          </a:xfrm>
        </p:spPr>
        <p:txBody>
          <a:bodyPr>
            <a:noAutofit/>
          </a:bodyPr>
          <a:lstStyle/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</p:spTree>
    <p:extLst>
      <p:ext uri="{BB962C8B-B14F-4D97-AF65-F5344CB8AC3E}">
        <p14:creationId xmlns:p14="http://schemas.microsoft.com/office/powerpoint/2010/main" val="33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 animBg="1"/>
      <p:bldP spid="37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6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49" grpId="0" animBg="1"/>
      <p:bldP spid="50" grpId="0" animBg="1"/>
      <p:bldP spid="51" grpId="0" animBg="1"/>
      <p:bldP spid="76" grpId="0"/>
      <p:bldP spid="7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780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5577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 Storage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EBS CSI Driver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Important k8s Concepts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rgbClr val="0070C0"/>
                </a:solidFill>
              </a:rPr>
              <a:t>for Application Deployments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439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B3E0BE8-1BE4-0148-88AC-589E3451A4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71" y="138747"/>
            <a:ext cx="1111615" cy="11116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0EC535-6F0C-E140-B929-EA45366DE1F2}"/>
              </a:ext>
            </a:extLst>
          </p:cNvPr>
          <p:cNvSpPr txBox="1"/>
          <p:nvPr/>
        </p:nvSpPr>
        <p:spPr>
          <a:xfrm>
            <a:off x="74638" y="1242951"/>
            <a:ext cx="1692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Elastic Block Store</a:t>
            </a:r>
          </a:p>
        </p:txBody>
      </p:sp>
    </p:spTree>
    <p:extLst>
      <p:ext uri="{BB962C8B-B14F-4D97-AF65-F5344CB8AC3E}">
        <p14:creationId xmlns:p14="http://schemas.microsoft.com/office/powerpoint/2010/main" val="20093797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238439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7627431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001425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470045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139428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7685834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242372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0846742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0846742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0846742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0846742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573203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573203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573203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573203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7247" y="3879711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3757959" y="4590911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02184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0" y="3192819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/>
              <a:t>EKS Storage</a:t>
            </a:r>
            <a:br>
              <a:rPr lang="en-US" sz="3800" b="1">
                <a:solidFill>
                  <a:srgbClr val="00B050"/>
                </a:solidFill>
              </a:rPr>
            </a:br>
            <a:r>
              <a:rPr lang="en-US" sz="3800" b="1">
                <a:solidFill>
                  <a:srgbClr val="00B050"/>
                </a:solidFill>
              </a:rPr>
              <a:t>EBS CSI Driver</a:t>
            </a:r>
            <a:endParaRPr lang="en-US" sz="3800" b="1" dirty="0">
              <a:solidFill>
                <a:srgbClr val="00B05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8745871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35615C3-3412-AE4A-9FD7-380BF466FCDC}"/>
              </a:ext>
            </a:extLst>
          </p:cNvPr>
          <p:cNvSpPr/>
          <p:nvPr/>
        </p:nvSpPr>
        <p:spPr>
          <a:xfrm>
            <a:off x="10814668" y="1336873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709EF0-E5FE-164C-AEE1-3DFF6F01DF58}"/>
              </a:ext>
            </a:extLst>
          </p:cNvPr>
          <p:cNvSpPr/>
          <p:nvPr/>
        </p:nvSpPr>
        <p:spPr>
          <a:xfrm>
            <a:off x="3629859" y="2026269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 Containers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65E6FB-6739-8643-B27C-A5F548665971}"/>
              </a:ext>
            </a:extLst>
          </p:cNvPr>
          <p:cNvSpPr/>
          <p:nvPr/>
        </p:nvSpPr>
        <p:spPr>
          <a:xfrm>
            <a:off x="3629859" y="2663340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/>
              <a:t>Liveness &amp; Readiness Probes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2503C3-6E75-F343-8B43-91AA3D2C90C9}"/>
              </a:ext>
            </a:extLst>
          </p:cNvPr>
          <p:cNvSpPr/>
          <p:nvPr/>
        </p:nvSpPr>
        <p:spPr>
          <a:xfrm>
            <a:off x="3629859" y="3300914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&amp; Limits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AA7636-894F-4F42-8065-CC842C5A89DF}"/>
              </a:ext>
            </a:extLst>
          </p:cNvPr>
          <p:cNvSpPr/>
          <p:nvPr/>
        </p:nvSpPr>
        <p:spPr>
          <a:xfrm>
            <a:off x="3597785" y="1376621"/>
            <a:ext cx="2977454" cy="47588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Secrets</a:t>
            </a:r>
          </a:p>
        </p:txBody>
      </p:sp>
    </p:spTree>
    <p:extLst>
      <p:ext uri="{BB962C8B-B14F-4D97-AF65-F5344CB8AC3E}">
        <p14:creationId xmlns:p14="http://schemas.microsoft.com/office/powerpoint/2010/main" val="33437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5476510" y="159387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Probes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239971" y="1500331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Liveness Probe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5476511" y="1500333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Readiness Probe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10203032" y="1500332"/>
            <a:ext cx="4164609" cy="68022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Startup Probe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F8992E-0939-1D44-99F7-6D5EB0DAE3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322276" y="839612"/>
            <a:ext cx="5236539" cy="660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7CDB24-D80B-9A4C-9C84-21663E02D4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558815" y="839612"/>
            <a:ext cx="1" cy="66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BDF876-96A1-254F-9CD4-711BD7CA212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7558815" y="839612"/>
            <a:ext cx="4726522" cy="660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10727-7551-B549-B846-29DE11F42E0D}"/>
              </a:ext>
            </a:extLst>
          </p:cNvPr>
          <p:cNvSpPr/>
          <p:nvPr/>
        </p:nvSpPr>
        <p:spPr>
          <a:xfrm>
            <a:off x="239970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liveness probes to know </a:t>
            </a:r>
            <a:r>
              <a:rPr lang="en-US" sz="1800" dirty="0">
                <a:solidFill>
                  <a:srgbClr val="FFC000"/>
                </a:solidFill>
              </a:rPr>
              <a:t>when to restart a container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5DD69C-FE5B-C944-BF00-26512726F0D7}"/>
              </a:ext>
            </a:extLst>
          </p:cNvPr>
          <p:cNvSpPr/>
          <p:nvPr/>
        </p:nvSpPr>
        <p:spPr>
          <a:xfrm>
            <a:off x="5476509" y="230962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readiness probes to know </a:t>
            </a:r>
            <a:r>
              <a:rPr lang="en-US" sz="1800" dirty="0">
                <a:solidFill>
                  <a:srgbClr val="FFC000"/>
                </a:solidFill>
              </a:rPr>
              <a:t>when a container is ready to accept traffic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D37219-726B-3848-AFF8-ADF796B081F0}"/>
              </a:ext>
            </a:extLst>
          </p:cNvPr>
          <p:cNvSpPr/>
          <p:nvPr/>
        </p:nvSpPr>
        <p:spPr>
          <a:xfrm>
            <a:off x="10225823" y="231548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/>
              <a:t>Kubelet</a:t>
            </a:r>
            <a:r>
              <a:rPr lang="en-US" sz="1800" dirty="0"/>
              <a:t> uses startup probes to know when </a:t>
            </a:r>
            <a:r>
              <a:rPr lang="en-US" sz="1800" dirty="0">
                <a:solidFill>
                  <a:srgbClr val="FFC000"/>
                </a:solidFill>
              </a:rPr>
              <a:t>a container application has started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A5A8DD-927A-5C43-B3AE-53B95B7AB93D}"/>
              </a:ext>
            </a:extLst>
          </p:cNvPr>
          <p:cNvSpPr/>
          <p:nvPr/>
        </p:nvSpPr>
        <p:spPr>
          <a:xfrm>
            <a:off x="239969" y="3569500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Liveness probes could catch a </a:t>
            </a:r>
            <a:r>
              <a:rPr lang="en-IN" sz="1800" dirty="0">
                <a:solidFill>
                  <a:srgbClr val="FFC000"/>
                </a:solidFill>
              </a:rPr>
              <a:t>deadlock</a:t>
            </a:r>
            <a:r>
              <a:rPr lang="en-IN" sz="1800" dirty="0"/>
              <a:t>, where an application is running, but unable to make progress and </a:t>
            </a:r>
            <a:r>
              <a:rPr lang="en-IN" sz="1800" dirty="0">
                <a:solidFill>
                  <a:srgbClr val="FFC000"/>
                </a:solidFill>
              </a:rPr>
              <a:t>restarting container</a:t>
            </a:r>
            <a:r>
              <a:rPr lang="en-IN" sz="1800" dirty="0"/>
              <a:t>  helps in such state</a:t>
            </a:r>
            <a:endParaRPr lang="en-US" sz="18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43C628-4EBF-9E45-9CCB-079B9D023E11}"/>
              </a:ext>
            </a:extLst>
          </p:cNvPr>
          <p:cNvSpPr/>
          <p:nvPr/>
        </p:nvSpPr>
        <p:spPr>
          <a:xfrm>
            <a:off x="10225823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Firstly this </a:t>
            </a:r>
            <a:r>
              <a:rPr lang="en-US" sz="1800" dirty="0" err="1"/>
              <a:t>proble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C000"/>
                </a:solidFill>
              </a:rPr>
              <a:t>disables </a:t>
            </a:r>
            <a:r>
              <a:rPr lang="en-US" sz="1800" dirty="0"/>
              <a:t>liveness &amp; readiness checks until it </a:t>
            </a:r>
            <a:r>
              <a:rPr lang="en-US" sz="1800" dirty="0">
                <a:solidFill>
                  <a:srgbClr val="00B050"/>
                </a:solidFill>
              </a:rPr>
              <a:t>succeeds</a:t>
            </a:r>
            <a:r>
              <a:rPr lang="en-US" sz="1800" dirty="0"/>
              <a:t> ensuring those pods don’t interfere with app startup.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1015D8-EFD7-CB46-8E67-D2D8B5FD86C6}"/>
              </a:ext>
            </a:extLst>
          </p:cNvPr>
          <p:cNvSpPr/>
          <p:nvPr/>
        </p:nvSpPr>
        <p:spPr>
          <a:xfrm>
            <a:off x="10225823" y="4823516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700" dirty="0"/>
          </a:p>
          <a:p>
            <a:r>
              <a:rPr lang="en-IN" sz="1700" dirty="0"/>
              <a:t>This can be used to adopt liveness checks on </a:t>
            </a:r>
            <a:r>
              <a:rPr lang="en-IN" sz="1700" dirty="0">
                <a:solidFill>
                  <a:srgbClr val="FFC000"/>
                </a:solidFill>
              </a:rPr>
              <a:t>slow starting containers</a:t>
            </a:r>
            <a:r>
              <a:rPr lang="en-IN" sz="1700" dirty="0"/>
              <a:t>, avoiding them getting killed by the </a:t>
            </a:r>
            <a:r>
              <a:rPr lang="en-IN" sz="1700" dirty="0" err="1"/>
              <a:t>kubelet</a:t>
            </a:r>
            <a:r>
              <a:rPr lang="en-IN" sz="1700" dirty="0"/>
              <a:t> before they are up and running.</a:t>
            </a:r>
            <a:br>
              <a:rPr lang="en-IN" sz="1700" dirty="0"/>
            </a:br>
            <a:endParaRPr lang="en-US" sz="17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34A86-67EB-0143-86E1-D299EBC547E3}"/>
              </a:ext>
            </a:extLst>
          </p:cNvPr>
          <p:cNvSpPr/>
          <p:nvPr/>
        </p:nvSpPr>
        <p:spPr>
          <a:xfrm>
            <a:off x="5476509" y="3569498"/>
            <a:ext cx="4164609" cy="11190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/>
              <a:t>When a Pod is not ready, it is </a:t>
            </a:r>
            <a:r>
              <a:rPr lang="en-IN" sz="1800" dirty="0">
                <a:solidFill>
                  <a:srgbClr val="FFC000"/>
                </a:solidFill>
              </a:rPr>
              <a:t>removed</a:t>
            </a:r>
            <a:r>
              <a:rPr lang="en-IN" sz="1800" dirty="0"/>
              <a:t> from Service load balancers based on this </a:t>
            </a:r>
            <a:r>
              <a:rPr lang="en-IN" sz="1800" dirty="0">
                <a:solidFill>
                  <a:srgbClr val="FFC000"/>
                </a:solidFill>
              </a:rPr>
              <a:t>readiness probe signal</a:t>
            </a:r>
            <a:r>
              <a:rPr lang="en-IN" sz="1800" dirty="0"/>
              <a:t>.</a:t>
            </a:r>
            <a:endParaRPr lang="en-US" sz="1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096F48-A726-CA46-8137-5C1BF4D99707}"/>
              </a:ext>
            </a:extLst>
          </p:cNvPr>
          <p:cNvSpPr/>
          <p:nvPr/>
        </p:nvSpPr>
        <p:spPr>
          <a:xfrm>
            <a:off x="239969" y="615551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Commands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B864B2-B467-A44C-B640-CCC404802E54}"/>
              </a:ext>
            </a:extLst>
          </p:cNvPr>
          <p:cNvSpPr/>
          <p:nvPr/>
        </p:nvSpPr>
        <p:spPr>
          <a:xfrm>
            <a:off x="239969" y="667282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HTTP GET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53CD2B7-530A-BA47-9D9C-F50EED317557}"/>
              </a:ext>
            </a:extLst>
          </p:cNvPr>
          <p:cNvSpPr/>
          <p:nvPr/>
        </p:nvSpPr>
        <p:spPr>
          <a:xfrm>
            <a:off x="239968" y="7190140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Check using TCP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474DF-7007-444B-A434-74211E0C4336}"/>
              </a:ext>
            </a:extLst>
          </p:cNvPr>
          <p:cNvSpPr/>
          <p:nvPr/>
        </p:nvSpPr>
        <p:spPr>
          <a:xfrm>
            <a:off x="4649059" y="6167221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/bin/</a:t>
            </a:r>
            <a:r>
              <a:rPr lang="en-IN" dirty="0" err="1"/>
              <a:t>sh</a:t>
            </a:r>
            <a:r>
              <a:rPr lang="en-IN" dirty="0"/>
              <a:t> –c </a:t>
            </a:r>
            <a:r>
              <a:rPr lang="en-IN" dirty="0" err="1"/>
              <a:t>nc</a:t>
            </a:r>
            <a:r>
              <a:rPr lang="en-IN" dirty="0"/>
              <a:t> -z localhost 8095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30F2B4-2B69-6A48-BC07-B5C28604CD46}"/>
              </a:ext>
            </a:extLst>
          </p:cNvPr>
          <p:cNvSpPr/>
          <p:nvPr/>
        </p:nvSpPr>
        <p:spPr>
          <a:xfrm>
            <a:off x="4649059" y="6684534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httpget</a:t>
            </a:r>
            <a:r>
              <a:rPr lang="en-US" dirty="0"/>
              <a:t> path:/health-status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2A772-15D7-DB44-AB84-CEC6EC6BAD06}"/>
              </a:ext>
            </a:extLst>
          </p:cNvPr>
          <p:cNvSpPr/>
          <p:nvPr/>
        </p:nvSpPr>
        <p:spPr>
          <a:xfrm>
            <a:off x="4649058" y="7201847"/>
            <a:ext cx="3748706" cy="3258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tcpSocket</a:t>
            </a:r>
            <a:r>
              <a:rPr lang="en-US" dirty="0"/>
              <a:t> Port: 8095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74DF48-71C2-964C-A191-F9C913863D71}"/>
              </a:ext>
            </a:extLst>
          </p:cNvPr>
          <p:cNvSpPr/>
          <p:nvPr/>
        </p:nvSpPr>
        <p:spPr>
          <a:xfrm>
            <a:off x="239968" y="5527524"/>
            <a:ext cx="8157796" cy="4258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Options to define Probes</a:t>
            </a: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B624F936-E9F4-E642-A02D-07967AA3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935" y="-143495"/>
            <a:ext cx="4164609" cy="1188851"/>
          </a:xfrm>
        </p:spPr>
        <p:txBody>
          <a:bodyPr/>
          <a:lstStyle/>
          <a:p>
            <a:r>
              <a:rPr lang="en-US" dirty="0"/>
              <a:t>Probes</a:t>
            </a:r>
          </a:p>
        </p:txBody>
      </p:sp>
    </p:spTree>
    <p:extLst>
      <p:ext uri="{BB962C8B-B14F-4D97-AF65-F5344CB8AC3E}">
        <p14:creationId xmlns:p14="http://schemas.microsoft.com/office/powerpoint/2010/main" val="1823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8" grpId="0" animBg="1"/>
      <p:bldP spid="59" grpId="0" animBg="1"/>
      <p:bldP spid="60" grpId="0" animBg="1"/>
      <p:bldP spid="61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EDDEC-8F1C-AC43-9751-DC5726540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09D58-7B0E-F541-9DFF-C05ECFC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85073"/>
            <a:ext cx="12618720" cy="1188851"/>
          </a:xfrm>
        </p:spPr>
        <p:txBody>
          <a:bodyPr/>
          <a:lstStyle/>
          <a:p>
            <a:r>
              <a:rPr lang="en-US" dirty="0"/>
              <a:t>AWS EKS – Core Objects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55347-88F3-0E4C-B005-2AC8DF3AC8A2}"/>
              </a:ext>
            </a:extLst>
          </p:cNvPr>
          <p:cNvSpPr/>
          <p:nvPr/>
        </p:nvSpPr>
        <p:spPr>
          <a:xfrm>
            <a:off x="5720576" y="1426703"/>
            <a:ext cx="2555859" cy="7917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Cluster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3A8F7-7B19-9741-B34D-A7EBDE18B4CC}"/>
              </a:ext>
            </a:extLst>
          </p:cNvPr>
          <p:cNvSpPr/>
          <p:nvPr/>
        </p:nvSpPr>
        <p:spPr>
          <a:xfrm>
            <a:off x="722598" y="3503037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E32847-705F-034C-A3CA-525CFCB4B6BC}"/>
              </a:ext>
            </a:extLst>
          </p:cNvPr>
          <p:cNvSpPr/>
          <p:nvPr/>
        </p:nvSpPr>
        <p:spPr>
          <a:xfrm>
            <a:off x="4164608" y="3503036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 &amp; Node Groups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B13AD-9D81-1741-86B3-E0EC6C8B7C35}"/>
              </a:ext>
            </a:extLst>
          </p:cNvPr>
          <p:cNvSpPr/>
          <p:nvPr/>
        </p:nvSpPr>
        <p:spPr>
          <a:xfrm>
            <a:off x="7570934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  <a:p>
            <a:pPr algn="ctr"/>
            <a:r>
              <a:rPr lang="en-US" dirty="0"/>
              <a:t>(Serverless)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B1E087-12FF-D649-91CD-F7B740434D64}"/>
              </a:ext>
            </a:extLst>
          </p:cNvPr>
          <p:cNvSpPr/>
          <p:nvPr/>
        </p:nvSpPr>
        <p:spPr>
          <a:xfrm>
            <a:off x="11202515" y="3503035"/>
            <a:ext cx="2555859" cy="79173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559E0-3563-D241-BD8F-594755D11A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000528" y="2218440"/>
            <a:ext cx="4997978" cy="12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2FF31-4058-034F-930D-88D755EF38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442538" y="2218440"/>
            <a:ext cx="1555968" cy="1284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5AA34-C68C-3F49-A6E6-35729C28666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998506" y="2218440"/>
            <a:ext cx="1850358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33ED71-243F-504F-A27F-CFE4372E95F9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998506" y="2218440"/>
            <a:ext cx="5481939" cy="128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A8212F5-4361-7548-8C84-67D765DD211A}"/>
              </a:ext>
            </a:extLst>
          </p:cNvPr>
          <p:cNvSpPr/>
          <p:nvPr/>
        </p:nvSpPr>
        <p:spPr>
          <a:xfrm>
            <a:off x="722598" y="4434513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Contains Kubernetes Master components like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kube-apiserver</a:t>
            </a:r>
            <a:r>
              <a:rPr lang="en-US" dirty="0"/>
              <a:t>, </a:t>
            </a:r>
            <a:r>
              <a:rPr lang="en-US" dirty="0" err="1"/>
              <a:t>kube</a:t>
            </a:r>
            <a:r>
              <a:rPr lang="en-US" dirty="0"/>
              <a:t>-controller.</a:t>
            </a:r>
          </a:p>
          <a:p>
            <a:r>
              <a:rPr lang="en-US" dirty="0"/>
              <a:t>It’s a managed service by AWS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647946-81FC-E643-936F-B95B608A6196}"/>
              </a:ext>
            </a:extLst>
          </p:cNvPr>
          <p:cNvSpPr/>
          <p:nvPr/>
        </p:nvSpPr>
        <p:spPr>
          <a:xfrm>
            <a:off x="4164608" y="4434512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Group of EC2 Instances where we run our Application workloads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4D63B6-0E40-4E4B-8581-3FE2B0707371}"/>
              </a:ext>
            </a:extLst>
          </p:cNvPr>
          <p:cNvSpPr/>
          <p:nvPr/>
        </p:nvSpPr>
        <p:spPr>
          <a:xfrm>
            <a:off x="7570934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Instead of EC2 Instances, we run our Application workloads on Serverless Fargate profiles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EDA7-27B0-DA49-9329-D6E8D053EAF6}"/>
              </a:ext>
            </a:extLst>
          </p:cNvPr>
          <p:cNvSpPr/>
          <p:nvPr/>
        </p:nvSpPr>
        <p:spPr>
          <a:xfrm>
            <a:off x="11202515" y="4434511"/>
            <a:ext cx="2555859" cy="26465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With AWS VPC we follow secure networking standards which will allow us to run production workloads on EKS. </a:t>
            </a:r>
          </a:p>
        </p:txBody>
      </p:sp>
    </p:spTree>
    <p:extLst>
      <p:ext uri="{BB962C8B-B14F-4D97-AF65-F5344CB8AC3E}">
        <p14:creationId xmlns:p14="http://schemas.microsoft.com/office/powerpoint/2010/main" val="11717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757" y="1756402"/>
            <a:ext cx="4858736" cy="471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73" y="2899123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Kubernetes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Namespaces</a:t>
            </a:r>
          </a:p>
        </p:txBody>
      </p:sp>
    </p:spTree>
    <p:extLst>
      <p:ext uri="{BB962C8B-B14F-4D97-AF65-F5344CB8AC3E}">
        <p14:creationId xmlns:p14="http://schemas.microsoft.com/office/powerpoint/2010/main" val="1901949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8F7772-A470-8D4C-9FE8-615FA4391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68408-C96E-414B-A306-7D2826DA2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01" y="1461658"/>
            <a:ext cx="7603904" cy="5590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Namespaces are also called </a:t>
            </a:r>
            <a:r>
              <a:rPr lang="en-US" dirty="0">
                <a:solidFill>
                  <a:srgbClr val="0070C0"/>
                </a:solidFill>
              </a:rPr>
              <a:t>Virtual clusters </a:t>
            </a:r>
            <a:r>
              <a:rPr lang="en-US" dirty="0"/>
              <a:t>in our </a:t>
            </a:r>
            <a:r>
              <a:rPr lang="en-US" dirty="0">
                <a:solidFill>
                  <a:srgbClr val="0070C0"/>
                </a:solidFill>
              </a:rPr>
              <a:t>physical</a:t>
            </a:r>
            <a:r>
              <a:rPr lang="en-US" dirty="0"/>
              <a:t> k8s cluster</a:t>
            </a:r>
          </a:p>
          <a:p>
            <a:r>
              <a:rPr lang="en-US" dirty="0"/>
              <a:t>We use this in environments where we have  </a:t>
            </a:r>
            <a:r>
              <a:rPr lang="en-US" dirty="0">
                <a:solidFill>
                  <a:srgbClr val="0070C0"/>
                </a:solidFill>
              </a:rPr>
              <a:t>many users spread</a:t>
            </a:r>
            <a:r>
              <a:rPr lang="en-US" dirty="0"/>
              <a:t> across multiple teams or projects</a:t>
            </a:r>
          </a:p>
          <a:p>
            <a:r>
              <a:rPr lang="en-US" dirty="0"/>
              <a:t>Clusters with </a:t>
            </a:r>
            <a:r>
              <a:rPr lang="en-US" dirty="0">
                <a:solidFill>
                  <a:srgbClr val="0070C0"/>
                </a:solidFill>
              </a:rPr>
              <a:t>tens of users </a:t>
            </a:r>
            <a:r>
              <a:rPr lang="en-US" dirty="0"/>
              <a:t>ideally don’t need to use namespaces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</a:t>
            </a:r>
          </a:p>
          <a:p>
            <a:pPr lvl="1"/>
            <a:r>
              <a:rPr lang="en-US" dirty="0"/>
              <a:t>Creates </a:t>
            </a:r>
            <a:r>
              <a:rPr lang="en-US" dirty="0">
                <a:solidFill>
                  <a:srgbClr val="0070C0"/>
                </a:solidFill>
              </a:rPr>
              <a:t>isolation boundary </a:t>
            </a:r>
            <a:r>
              <a:rPr lang="en-US" dirty="0"/>
              <a:t>from other k8s objects</a:t>
            </a:r>
          </a:p>
          <a:p>
            <a:pPr lvl="1"/>
            <a:r>
              <a:rPr lang="en-US" dirty="0"/>
              <a:t>We can limit the resources like </a:t>
            </a:r>
            <a:r>
              <a:rPr lang="en-US" dirty="0">
                <a:solidFill>
                  <a:srgbClr val="0070C0"/>
                </a:solidFill>
              </a:rPr>
              <a:t>CPU, Memory </a:t>
            </a:r>
            <a:r>
              <a:rPr lang="en-US" dirty="0"/>
              <a:t>on per namespace basis (</a:t>
            </a:r>
            <a:r>
              <a:rPr lang="en-US" dirty="0">
                <a:solidFill>
                  <a:srgbClr val="0070C0"/>
                </a:solidFill>
              </a:rPr>
              <a:t>Resource Quota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BAC614-2369-4446-B8DE-780E3360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-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09150-1CC2-2143-87B3-2D614B180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928" y="1640125"/>
            <a:ext cx="4584700" cy="44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5D167-3EA8-F94B-9911-81DE27F0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928" y="2263092"/>
            <a:ext cx="65278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630213" y="7222365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616449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854430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1141979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1400339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858262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651260" y="2364309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602728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498151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854427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1141976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1400336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858259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651257" y="4890974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602725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854428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854428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452627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911233" y="6461536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401682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425480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54235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80071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525863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5051631" y="2364309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500309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89852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425479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54234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80070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525863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5051628" y="4890974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500309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425479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425479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85299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486322" y="6449954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7395140" y="1146743"/>
            <a:ext cx="2979506" cy="57021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633121" y="1820364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920670" y="2033468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8179030" y="2211194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636953" y="3137128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8429951" y="2364309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8381419" y="3366324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8276842" y="3609129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633118" y="4347029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920667" y="4560133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8179027" y="4737859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636950" y="5663793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8429948" y="4890974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8381416" y="5892989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633119" y="395342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633119" y="1464067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8231318" y="611140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773380" y="6459698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212" name="Title 211">
            <a:extLst>
              <a:ext uri="{FF2B5EF4-FFF2-40B4-BE49-F238E27FC236}">
                <a16:creationId xmlns:a16="http://schemas.microsoft.com/office/drawing/2014/main" id="{958C8097-F721-4441-8F91-633114DA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743" y="-2615"/>
            <a:ext cx="12618720" cy="1188851"/>
          </a:xfrm>
        </p:spPr>
        <p:txBody>
          <a:bodyPr/>
          <a:lstStyle/>
          <a:p>
            <a:r>
              <a:rPr lang="en-US" dirty="0"/>
              <a:t>Namespaces</a:t>
            </a:r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0D27EB6-17E0-6549-8DC4-D38677FD6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624" y="3561993"/>
            <a:ext cx="3854332" cy="1906332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66893BEC-9043-1F47-8DB6-9ABEF308D95F}"/>
              </a:ext>
            </a:extLst>
          </p:cNvPr>
          <p:cNvSpPr txBox="1"/>
          <p:nvPr/>
        </p:nvSpPr>
        <p:spPr>
          <a:xfrm>
            <a:off x="10527045" y="2976455"/>
            <a:ext cx="41838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Declarative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F60E-997A-3C47-9496-BB3B2F7D7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737" y="7008336"/>
            <a:ext cx="6007100" cy="52070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589AF44A-0430-F14F-8D36-6C6898F2F376}"/>
              </a:ext>
            </a:extLst>
          </p:cNvPr>
          <p:cNvSpPr txBox="1"/>
          <p:nvPr/>
        </p:nvSpPr>
        <p:spPr>
          <a:xfrm>
            <a:off x="10527045" y="6418013"/>
            <a:ext cx="4134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Namespace Manifest - Imperative</a:t>
            </a:r>
          </a:p>
        </p:txBody>
      </p:sp>
    </p:spTree>
    <p:extLst>
      <p:ext uri="{BB962C8B-B14F-4D97-AF65-F5344CB8AC3E}">
        <p14:creationId xmlns:p14="http://schemas.microsoft.com/office/powerpoint/2010/main" val="42498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215" grpId="0"/>
      <p:bldP spid="17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147337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1362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35160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63915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89751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35543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148432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09990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99532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35159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63914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89750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35543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148429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09989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35160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35160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94979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440941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14214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75197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03952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29788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75580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548803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0027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39569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75197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03951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29787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75580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548800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0026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75197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75197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35017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18623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892312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130293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17842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676202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134125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27123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878591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774014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130290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17839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676199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134122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27120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878588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130291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130291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728490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241561" y="7162846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75197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83701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04290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831840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03772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3803576" y="6723190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</a:t>
            </a:r>
            <a:r>
              <a:rPr lang="en-IN" sz="1600" dirty="0">
                <a:solidFill>
                  <a:srgbClr val="FF0000"/>
                </a:solidFill>
              </a:rPr>
              <a:t> (Per Container)</a:t>
            </a:r>
            <a:endParaRPr lang="en-IN" sz="16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351001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436050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641938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430871" y="6229486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636759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440941" y="6723190"/>
            <a:ext cx="2448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</a:t>
            </a:r>
            <a:r>
              <a:rPr lang="en-IN" sz="1500" dirty="0"/>
              <a:t> Range </a:t>
            </a:r>
            <a:r>
              <a:rPr lang="en-IN" sz="1500" dirty="0">
                <a:solidFill>
                  <a:srgbClr val="FF0000"/>
                </a:solidFill>
              </a:rPr>
              <a:t>(Per Container)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137440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22489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428377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17310" y="6260348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default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23198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Min/Max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203966" y="6754206"/>
            <a:ext cx="2468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Limit Range </a:t>
            </a:r>
            <a:r>
              <a:rPr lang="en-IN" sz="1600" dirty="0">
                <a:solidFill>
                  <a:srgbClr val="FF0000"/>
                </a:solidFill>
              </a:rPr>
              <a:t>(Per Container)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C9061-0823-ED4D-8367-1F7761FE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685" y="2601820"/>
            <a:ext cx="4523094" cy="4987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5355A-F170-5943-BC38-18C5AF4BBF31}"/>
              </a:ext>
            </a:extLst>
          </p:cNvPr>
          <p:cNvSpPr txBox="1"/>
          <p:nvPr/>
        </p:nvSpPr>
        <p:spPr>
          <a:xfrm>
            <a:off x="10926118" y="1955418"/>
            <a:ext cx="26582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Limit Range Manifest</a:t>
            </a:r>
          </a:p>
        </p:txBody>
      </p:sp>
      <p:sp>
        <p:nvSpPr>
          <p:cNvPr id="211" name="Title 211">
            <a:extLst>
              <a:ext uri="{FF2B5EF4-FFF2-40B4-BE49-F238E27FC236}">
                <a16:creationId xmlns:a16="http://schemas.microsoft.com/office/drawing/2014/main" id="{B462FEC3-1406-B646-A155-48AA3761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/>
          </a:bodyPr>
          <a:lstStyle/>
          <a:p>
            <a:r>
              <a:rPr lang="en-US" dirty="0"/>
              <a:t>Limit Range</a:t>
            </a:r>
          </a:p>
        </p:txBody>
      </p:sp>
    </p:spTree>
    <p:extLst>
      <p:ext uri="{BB962C8B-B14F-4D97-AF65-F5344CB8AC3E}">
        <p14:creationId xmlns:p14="http://schemas.microsoft.com/office/powerpoint/2010/main" val="33995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62C07A-50D3-4948-9292-C4DF2591E7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11F724-06C4-C143-A304-16E11E142EFB}"/>
              </a:ext>
            </a:extLst>
          </p:cNvPr>
          <p:cNvSpPr txBox="1"/>
          <p:nvPr/>
        </p:nvSpPr>
        <p:spPr>
          <a:xfrm>
            <a:off x="7219256" y="5342194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3367FA3-2257-A04E-B32D-416BB3AF51F3}"/>
              </a:ext>
            </a:extLst>
          </p:cNvPr>
          <p:cNvSpPr/>
          <p:nvPr/>
        </p:nvSpPr>
        <p:spPr>
          <a:xfrm>
            <a:off x="185540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769949-492A-A24F-86CF-55A0E1E0280D}"/>
              </a:ext>
            </a:extLst>
          </p:cNvPr>
          <p:cNvSpPr/>
          <p:nvPr/>
        </p:nvSpPr>
        <p:spPr>
          <a:xfrm>
            <a:off x="423521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2D71CC8-698D-BD48-98F6-9B5781989D91}"/>
              </a:ext>
            </a:extLst>
          </p:cNvPr>
          <p:cNvSpPr/>
          <p:nvPr/>
        </p:nvSpPr>
        <p:spPr>
          <a:xfrm>
            <a:off x="711070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F30F3F9-92ED-4242-9C04-0268BDEC6945}"/>
              </a:ext>
            </a:extLst>
          </p:cNvPr>
          <p:cNvSpPr/>
          <p:nvPr/>
        </p:nvSpPr>
        <p:spPr>
          <a:xfrm>
            <a:off x="969430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B1F9E72-437E-B54A-A0FE-3C3FCC558CC3}"/>
              </a:ext>
            </a:extLst>
          </p:cNvPr>
          <p:cNvSpPr txBox="1"/>
          <p:nvPr/>
        </p:nvSpPr>
        <p:spPr>
          <a:xfrm>
            <a:off x="1427353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827583-7341-2D4D-A1AB-5792170BBD9E}"/>
              </a:ext>
            </a:extLst>
          </p:cNvPr>
          <p:cNvGrpSpPr/>
          <p:nvPr/>
        </p:nvGrpSpPr>
        <p:grpSpPr>
          <a:xfrm>
            <a:off x="1220351" y="1196157"/>
            <a:ext cx="1006998" cy="827590"/>
            <a:chOff x="853440" y="4579716"/>
            <a:chExt cx="1006998" cy="82759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40766B3-70DC-9246-8F7C-E7603D3FA9D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6C201D-F222-0648-9B12-37399CC60F0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640E502-9FAF-C547-B8C5-5593CD7A6E4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1600230-8A12-F243-925A-95525EAAFEF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FCD54EB-6713-B941-A712-39671B988E4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DC8156-C97C-C345-A706-1ADAB745BDE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543AFF-3D75-834B-8263-2851D372CF8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C4A210CB-7B8B-7840-8FC6-263DA80E1C37}"/>
              </a:ext>
            </a:extLst>
          </p:cNvPr>
          <p:cNvSpPr txBox="1"/>
          <p:nvPr/>
        </p:nvSpPr>
        <p:spPr>
          <a:xfrm>
            <a:off x="1171819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378A098-4347-474E-A82D-F884FB0C32B1}"/>
              </a:ext>
            </a:extLst>
          </p:cNvPr>
          <p:cNvSpPr txBox="1"/>
          <p:nvPr/>
        </p:nvSpPr>
        <p:spPr>
          <a:xfrm>
            <a:off x="1067242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1653A20-B000-7045-A81B-E970A98E0176}"/>
              </a:ext>
            </a:extLst>
          </p:cNvPr>
          <p:cNvSpPr/>
          <p:nvPr/>
        </p:nvSpPr>
        <p:spPr>
          <a:xfrm>
            <a:off x="423518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3C713E2-8FD7-794C-8338-34283B098CB8}"/>
              </a:ext>
            </a:extLst>
          </p:cNvPr>
          <p:cNvSpPr/>
          <p:nvPr/>
        </p:nvSpPr>
        <p:spPr>
          <a:xfrm>
            <a:off x="711067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4152F6C-4991-4C4B-8C9C-AF67633EA8F9}"/>
              </a:ext>
            </a:extLst>
          </p:cNvPr>
          <p:cNvSpPr/>
          <p:nvPr/>
        </p:nvSpPr>
        <p:spPr>
          <a:xfrm>
            <a:off x="969427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BCA8BC2-B17B-A34E-8163-91C65C41177E}"/>
              </a:ext>
            </a:extLst>
          </p:cNvPr>
          <p:cNvSpPr txBox="1"/>
          <p:nvPr/>
        </p:nvSpPr>
        <p:spPr>
          <a:xfrm>
            <a:off x="1427350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F11C5C8-7908-5D43-B81B-04ABDABB2201}"/>
              </a:ext>
            </a:extLst>
          </p:cNvPr>
          <p:cNvGrpSpPr/>
          <p:nvPr/>
        </p:nvGrpSpPr>
        <p:grpSpPr>
          <a:xfrm>
            <a:off x="1220348" y="3722822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47BEF81-85EC-ED41-9522-BC4EC16AB7A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FDFB99-0400-A44F-9E29-B1311FBA2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764C7A6-2AAC-A848-A5D7-9E4BE70435F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DEAA59D-08FB-7D4A-B400-CE069EB37CA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11B62F-9FD0-2F43-BFC6-713D1EE99DB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E8593D0-9831-8A45-BDEF-254065E58C9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ACFCCB-BC69-1745-8DA9-29F1CDD4BEB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D33C04DB-5C85-3745-8B66-4E0138FDBF68}"/>
              </a:ext>
            </a:extLst>
          </p:cNvPr>
          <p:cNvSpPr txBox="1"/>
          <p:nvPr/>
        </p:nvSpPr>
        <p:spPr>
          <a:xfrm>
            <a:off x="1171816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D5B011-08F1-CD4F-829E-A192F096D437}"/>
              </a:ext>
            </a:extLst>
          </p:cNvPr>
          <p:cNvSpPr/>
          <p:nvPr/>
        </p:nvSpPr>
        <p:spPr>
          <a:xfrm>
            <a:off x="423519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0A59-ADD1-A540-9283-880EBEEFF8F3}"/>
              </a:ext>
            </a:extLst>
          </p:cNvPr>
          <p:cNvSpPr/>
          <p:nvPr/>
        </p:nvSpPr>
        <p:spPr>
          <a:xfrm>
            <a:off x="423519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D14DA85-B558-E54A-8504-56E3B88F5AA4}"/>
              </a:ext>
            </a:extLst>
          </p:cNvPr>
          <p:cNvSpPr txBox="1"/>
          <p:nvPr/>
        </p:nvSpPr>
        <p:spPr>
          <a:xfrm>
            <a:off x="1021718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B62C387-FFDA-F744-9A05-EA8D8F038AA6}"/>
              </a:ext>
            </a:extLst>
          </p:cNvPr>
          <p:cNvSpPr txBox="1"/>
          <p:nvPr/>
        </p:nvSpPr>
        <p:spPr>
          <a:xfrm>
            <a:off x="512860" y="7164765"/>
            <a:ext cx="18328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dev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963084-DAA2-AF44-BA47-EB468D228EA3}"/>
              </a:ext>
            </a:extLst>
          </p:cNvPr>
          <p:cNvSpPr/>
          <p:nvPr/>
        </p:nvSpPr>
        <p:spPr>
          <a:xfrm>
            <a:off x="3586133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2404A0C-5F18-AF47-BE8F-380BBC4F1350}"/>
              </a:ext>
            </a:extLst>
          </p:cNvPr>
          <p:cNvSpPr/>
          <p:nvPr/>
        </p:nvSpPr>
        <p:spPr>
          <a:xfrm>
            <a:off x="382389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A3B745-6F5F-204E-AE1F-5458170B0204}"/>
              </a:ext>
            </a:extLst>
          </p:cNvPr>
          <p:cNvSpPr/>
          <p:nvPr/>
        </p:nvSpPr>
        <p:spPr>
          <a:xfrm>
            <a:off x="411144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6E2059B-63A5-8E43-AF77-A7704CC168A3}"/>
              </a:ext>
            </a:extLst>
          </p:cNvPr>
          <p:cNvSpPr/>
          <p:nvPr/>
        </p:nvSpPr>
        <p:spPr>
          <a:xfrm>
            <a:off x="436980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F46C5A-F003-6148-93BC-7464AC754642}"/>
              </a:ext>
            </a:extLst>
          </p:cNvPr>
          <p:cNvSpPr txBox="1"/>
          <p:nvPr/>
        </p:nvSpPr>
        <p:spPr>
          <a:xfrm>
            <a:off x="482772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CE613B-4020-1B47-A924-47B8D772CF2B}"/>
              </a:ext>
            </a:extLst>
          </p:cNvPr>
          <p:cNvGrpSpPr/>
          <p:nvPr/>
        </p:nvGrpSpPr>
        <p:grpSpPr>
          <a:xfrm>
            <a:off x="4620722" y="1196157"/>
            <a:ext cx="1006998" cy="827590"/>
            <a:chOff x="853440" y="4579716"/>
            <a:chExt cx="1006998" cy="82759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EEF2F84-2593-4145-A90A-A667482EB41E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514F01D-B3C7-FF41-9490-4FF3CD1667A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DC949C9-FE80-104C-923E-F5CF6C31741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E7854B7-9386-6447-BB8B-897F3272A663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2C6E29-0667-5246-AFCD-C69FF9528A2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3D511E-C356-B84C-9EAC-B791A03DCA2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93D49D-61C9-004F-88D9-3205144FEE0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928D85E-DDCB-1E4E-ADC9-3F86C13E9CBF}"/>
              </a:ext>
            </a:extLst>
          </p:cNvPr>
          <p:cNvSpPr txBox="1"/>
          <p:nvPr/>
        </p:nvSpPr>
        <p:spPr>
          <a:xfrm>
            <a:off x="457219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6CF8D6B-EA8B-8A49-BD7C-49F49DE7B699}"/>
              </a:ext>
            </a:extLst>
          </p:cNvPr>
          <p:cNvSpPr txBox="1"/>
          <p:nvPr/>
        </p:nvSpPr>
        <p:spPr>
          <a:xfrm>
            <a:off x="446761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2F9115C-C6B8-E34F-93CA-126069BE8E21}"/>
              </a:ext>
            </a:extLst>
          </p:cNvPr>
          <p:cNvSpPr/>
          <p:nvPr/>
        </p:nvSpPr>
        <p:spPr>
          <a:xfrm>
            <a:off x="382388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80536B-F5B4-A049-853F-9583103F32B7}"/>
              </a:ext>
            </a:extLst>
          </p:cNvPr>
          <p:cNvSpPr/>
          <p:nvPr/>
        </p:nvSpPr>
        <p:spPr>
          <a:xfrm>
            <a:off x="411143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168C722-0C66-6D4B-9D6D-199C9B6B0FAE}"/>
              </a:ext>
            </a:extLst>
          </p:cNvPr>
          <p:cNvSpPr/>
          <p:nvPr/>
        </p:nvSpPr>
        <p:spPr>
          <a:xfrm>
            <a:off x="436979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E8798CF-83D7-A947-BCB0-DDBCC8684DE0}"/>
              </a:ext>
            </a:extLst>
          </p:cNvPr>
          <p:cNvSpPr txBox="1"/>
          <p:nvPr/>
        </p:nvSpPr>
        <p:spPr>
          <a:xfrm>
            <a:off x="482772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0F11911-F9D7-4C4C-BBB3-2343504928EA}"/>
              </a:ext>
            </a:extLst>
          </p:cNvPr>
          <p:cNvGrpSpPr/>
          <p:nvPr/>
        </p:nvGrpSpPr>
        <p:grpSpPr>
          <a:xfrm>
            <a:off x="4620719" y="3722822"/>
            <a:ext cx="1006998" cy="827590"/>
            <a:chOff x="853440" y="4579716"/>
            <a:chExt cx="1006998" cy="82759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204CB45-1325-5447-9E4B-DA40792F3D3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883FB4-939F-0B48-8214-2078C10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6F279FE-FAA2-5847-8421-E948F3A6837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8BFE7E-40EE-4A4E-8E27-83886F1756B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CEE8F5-77E6-4342-88A2-2EDF6BD0D80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FE8495F-5CBE-1F47-8E22-597713696E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77883BC-BFF1-5A44-A9F2-553CCB4320C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040FB039-2FD4-364A-AA81-9C2A10F288BF}"/>
              </a:ext>
            </a:extLst>
          </p:cNvPr>
          <p:cNvSpPr txBox="1"/>
          <p:nvPr/>
        </p:nvSpPr>
        <p:spPr>
          <a:xfrm>
            <a:off x="457218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484FFF-FE76-A146-A59F-6A29A88D4EE9}"/>
              </a:ext>
            </a:extLst>
          </p:cNvPr>
          <p:cNvSpPr/>
          <p:nvPr/>
        </p:nvSpPr>
        <p:spPr>
          <a:xfrm>
            <a:off x="382389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B8DE849-81AE-1149-A8D4-9237892C8F32}"/>
              </a:ext>
            </a:extLst>
          </p:cNvPr>
          <p:cNvSpPr/>
          <p:nvPr/>
        </p:nvSpPr>
        <p:spPr>
          <a:xfrm>
            <a:off x="382389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655EAE-5426-7E4C-815B-9F6D9AEA6580}"/>
              </a:ext>
            </a:extLst>
          </p:cNvPr>
          <p:cNvSpPr txBox="1"/>
          <p:nvPr/>
        </p:nvSpPr>
        <p:spPr>
          <a:xfrm>
            <a:off x="442208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3170AF-C20A-294D-A243-E882F4E7B78E}"/>
              </a:ext>
            </a:extLst>
          </p:cNvPr>
          <p:cNvSpPr txBox="1"/>
          <p:nvPr/>
        </p:nvSpPr>
        <p:spPr>
          <a:xfrm>
            <a:off x="4090542" y="7141101"/>
            <a:ext cx="1701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</a:t>
            </a:r>
            <a:r>
              <a:rPr lang="en-US" dirty="0" err="1"/>
              <a:t>qa</a:t>
            </a:r>
            <a:endParaRPr lang="en-US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7A6D752-B66C-BE40-BA3B-7DB588A44011}"/>
              </a:ext>
            </a:extLst>
          </p:cNvPr>
          <p:cNvSpPr/>
          <p:nvPr/>
        </p:nvSpPr>
        <p:spPr>
          <a:xfrm>
            <a:off x="6964231" y="154111"/>
            <a:ext cx="2979506" cy="74232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B0469C6-FDA8-3B49-99B7-2A8E5432AC65}"/>
              </a:ext>
            </a:extLst>
          </p:cNvPr>
          <p:cNvSpPr/>
          <p:nvPr/>
        </p:nvSpPr>
        <p:spPr>
          <a:xfrm>
            <a:off x="7202212" y="652212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0C62206-3E51-9F4C-96D2-13F49EA8ED8B}"/>
              </a:ext>
            </a:extLst>
          </p:cNvPr>
          <p:cNvSpPr/>
          <p:nvPr/>
        </p:nvSpPr>
        <p:spPr>
          <a:xfrm>
            <a:off x="7489761" y="865316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7EE3809-2CF2-AC48-B9D5-A6DD0B821BFE}"/>
              </a:ext>
            </a:extLst>
          </p:cNvPr>
          <p:cNvSpPr/>
          <p:nvPr/>
        </p:nvSpPr>
        <p:spPr>
          <a:xfrm>
            <a:off x="7748121" y="1043042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A724F-D1D9-FF4E-9E48-B2F063F4E5D4}"/>
              </a:ext>
            </a:extLst>
          </p:cNvPr>
          <p:cNvSpPr txBox="1"/>
          <p:nvPr/>
        </p:nvSpPr>
        <p:spPr>
          <a:xfrm>
            <a:off x="8206044" y="1968976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9B0FDEE-1AF0-FA4F-8BAE-ADFE1873C8E2}"/>
              </a:ext>
            </a:extLst>
          </p:cNvPr>
          <p:cNvGrpSpPr/>
          <p:nvPr/>
        </p:nvGrpSpPr>
        <p:grpSpPr>
          <a:xfrm>
            <a:off x="7999042" y="1196157"/>
            <a:ext cx="1006998" cy="827590"/>
            <a:chOff x="853440" y="4579716"/>
            <a:chExt cx="1006998" cy="82759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0E8F12B-A89C-AA4E-89F1-7703B570C20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02FE837-93DF-F045-A7CF-AD798A6530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0255923-608A-C44C-AFE4-4C1EDFDE711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389A91F-A6D9-F64A-8A76-C8D8AB47BD9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9366D96-FE71-024A-8ACD-74ABABDCB16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AA72DCB-CF56-ED4C-A587-110DFF447E1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DA7ECAF-4A13-6849-A0AA-58ACC1F877B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46A6F12F-1715-C74E-ABC1-6192FC90CF6A}"/>
              </a:ext>
            </a:extLst>
          </p:cNvPr>
          <p:cNvSpPr txBox="1"/>
          <p:nvPr/>
        </p:nvSpPr>
        <p:spPr>
          <a:xfrm>
            <a:off x="7950510" y="2198172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904474C-3D74-1C43-ABA5-54B99AC5102F}"/>
              </a:ext>
            </a:extLst>
          </p:cNvPr>
          <p:cNvSpPr txBox="1"/>
          <p:nvPr/>
        </p:nvSpPr>
        <p:spPr>
          <a:xfrm>
            <a:off x="7845933" y="2440977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EEFDF03-EB2B-A042-AEC5-6B605C7C516E}"/>
              </a:ext>
            </a:extLst>
          </p:cNvPr>
          <p:cNvSpPr/>
          <p:nvPr/>
        </p:nvSpPr>
        <p:spPr>
          <a:xfrm>
            <a:off x="7202209" y="3178877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E069CD6-17D6-B140-BB47-1EE89E6249DE}"/>
              </a:ext>
            </a:extLst>
          </p:cNvPr>
          <p:cNvSpPr/>
          <p:nvPr/>
        </p:nvSpPr>
        <p:spPr>
          <a:xfrm>
            <a:off x="7489758" y="3391981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1F77A-D5CE-5245-B31A-C8B0C10F1CC9}"/>
              </a:ext>
            </a:extLst>
          </p:cNvPr>
          <p:cNvSpPr/>
          <p:nvPr/>
        </p:nvSpPr>
        <p:spPr>
          <a:xfrm>
            <a:off x="7748118" y="3569707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4F1728A-230F-9240-B749-98C3778CD0BF}"/>
              </a:ext>
            </a:extLst>
          </p:cNvPr>
          <p:cNvSpPr txBox="1"/>
          <p:nvPr/>
        </p:nvSpPr>
        <p:spPr>
          <a:xfrm>
            <a:off x="8206041" y="4495641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6F5802-44FB-BA46-B299-A5AF0083CA80}"/>
              </a:ext>
            </a:extLst>
          </p:cNvPr>
          <p:cNvGrpSpPr/>
          <p:nvPr/>
        </p:nvGrpSpPr>
        <p:grpSpPr>
          <a:xfrm>
            <a:off x="7999039" y="3722822"/>
            <a:ext cx="1006998" cy="827590"/>
            <a:chOff x="853440" y="4579716"/>
            <a:chExt cx="1006998" cy="82759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34CA275-FFAA-FE43-863D-641B354FF3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A8263E8-32AD-B64B-AAE5-6D4F4D5D9945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C9F108F-B594-B74D-B9B6-7E73E93232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815115D-339F-3940-A02E-7698EE74B06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5168DD7-2AA3-5749-8F65-B55F5FA24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068FCD8-8297-8249-804C-5A7C4608E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BFD3D920-2FAB-E84F-A252-E9C74DA6B48D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98FF44F-272D-4642-8B22-893F5560FD94}"/>
              </a:ext>
            </a:extLst>
          </p:cNvPr>
          <p:cNvSpPr txBox="1"/>
          <p:nvPr/>
        </p:nvSpPr>
        <p:spPr>
          <a:xfrm>
            <a:off x="7950507" y="472483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812F095-9218-7A4C-ABC3-DDC134CF604C}"/>
              </a:ext>
            </a:extLst>
          </p:cNvPr>
          <p:cNvSpPr/>
          <p:nvPr/>
        </p:nvSpPr>
        <p:spPr>
          <a:xfrm>
            <a:off x="7202210" y="278527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C65B020-9604-734E-AB3D-D5DDC49F8BEE}"/>
              </a:ext>
            </a:extLst>
          </p:cNvPr>
          <p:cNvSpPr/>
          <p:nvPr/>
        </p:nvSpPr>
        <p:spPr>
          <a:xfrm>
            <a:off x="7202210" y="295915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68815F-82EE-1846-826E-B811DA7DD73A}"/>
              </a:ext>
            </a:extLst>
          </p:cNvPr>
          <p:cNvSpPr txBox="1"/>
          <p:nvPr/>
        </p:nvSpPr>
        <p:spPr>
          <a:xfrm>
            <a:off x="7800409" y="4943248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5F00343-2CF9-694F-9EAD-47655753E5F5}"/>
              </a:ext>
            </a:extLst>
          </p:cNvPr>
          <p:cNvSpPr txBox="1"/>
          <p:nvPr/>
        </p:nvSpPr>
        <p:spPr>
          <a:xfrm>
            <a:off x="7335566" y="7173982"/>
            <a:ext cx="22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Namespace</a:t>
            </a:r>
            <a:r>
              <a:rPr lang="en-US" dirty="0"/>
              <a:t>: staging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26ABE9-909E-824D-B466-8875BA801E11}"/>
              </a:ext>
            </a:extLst>
          </p:cNvPr>
          <p:cNvSpPr/>
          <p:nvPr/>
        </p:nvSpPr>
        <p:spPr>
          <a:xfrm>
            <a:off x="3823889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5058EB8-F800-E44A-8A7B-2BFF788B066E}"/>
              </a:ext>
            </a:extLst>
          </p:cNvPr>
          <p:cNvSpPr/>
          <p:nvPr/>
        </p:nvSpPr>
        <p:spPr>
          <a:xfrm>
            <a:off x="3908938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0D3F8E14-EDC9-D94A-8F0C-66458DA76AD8}"/>
              </a:ext>
            </a:extLst>
          </p:cNvPr>
          <p:cNvSpPr/>
          <p:nvPr/>
        </p:nvSpPr>
        <p:spPr>
          <a:xfrm>
            <a:off x="5114826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6027C92-A69A-7146-9BF2-C08DA0AA8879}"/>
              </a:ext>
            </a:extLst>
          </p:cNvPr>
          <p:cNvSpPr/>
          <p:nvPr/>
        </p:nvSpPr>
        <p:spPr>
          <a:xfrm>
            <a:off x="3903759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05C109-9892-9644-907E-FCEAE7EE36D9}"/>
              </a:ext>
            </a:extLst>
          </p:cNvPr>
          <p:cNvSpPr/>
          <p:nvPr/>
        </p:nvSpPr>
        <p:spPr>
          <a:xfrm>
            <a:off x="5109647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4CA248B-BBCF-7643-B3A8-1D6497B9D590}"/>
              </a:ext>
            </a:extLst>
          </p:cNvPr>
          <p:cNvSpPr txBox="1"/>
          <p:nvPr/>
        </p:nvSpPr>
        <p:spPr>
          <a:xfrm>
            <a:off x="4295365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2094D2B-4A90-AB42-92B3-28A46CB8E85D}"/>
              </a:ext>
            </a:extLst>
          </p:cNvPr>
          <p:cNvSpPr/>
          <p:nvPr/>
        </p:nvSpPr>
        <p:spPr>
          <a:xfrm>
            <a:off x="422920" y="5442317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C9681B3-A16F-794A-8C07-3FD7D4EC660B}"/>
              </a:ext>
            </a:extLst>
          </p:cNvPr>
          <p:cNvSpPr/>
          <p:nvPr/>
        </p:nvSpPr>
        <p:spPr>
          <a:xfrm>
            <a:off x="507969" y="5573639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E72A4BA-69C0-EB44-A6F8-BFD40A781827}"/>
              </a:ext>
            </a:extLst>
          </p:cNvPr>
          <p:cNvSpPr/>
          <p:nvPr/>
        </p:nvSpPr>
        <p:spPr>
          <a:xfrm>
            <a:off x="1713857" y="5564480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52B168D-6E06-2440-B2A9-19060816552F}"/>
              </a:ext>
            </a:extLst>
          </p:cNvPr>
          <p:cNvSpPr/>
          <p:nvPr/>
        </p:nvSpPr>
        <p:spPr>
          <a:xfrm>
            <a:off x="502790" y="6229486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0178AF6-7E1F-1F41-9CC7-7B0AAE11FEA4}"/>
              </a:ext>
            </a:extLst>
          </p:cNvPr>
          <p:cNvSpPr/>
          <p:nvPr/>
        </p:nvSpPr>
        <p:spPr>
          <a:xfrm>
            <a:off x="1708678" y="6220327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582323C-0682-7D4C-907A-50F426906EC6}"/>
              </a:ext>
            </a:extLst>
          </p:cNvPr>
          <p:cNvSpPr txBox="1"/>
          <p:nvPr/>
        </p:nvSpPr>
        <p:spPr>
          <a:xfrm>
            <a:off x="894396" y="6716208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11CA201F-2807-BA41-88B0-54E263FCAF53}"/>
              </a:ext>
            </a:extLst>
          </p:cNvPr>
          <p:cNvSpPr/>
          <p:nvPr/>
        </p:nvSpPr>
        <p:spPr>
          <a:xfrm>
            <a:off x="7209359" y="5473179"/>
            <a:ext cx="2496622" cy="15911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994321FA-1E95-A94E-83FD-3D9AA6C36B96}"/>
              </a:ext>
            </a:extLst>
          </p:cNvPr>
          <p:cNvSpPr/>
          <p:nvPr/>
        </p:nvSpPr>
        <p:spPr>
          <a:xfrm>
            <a:off x="7294408" y="5604501"/>
            <a:ext cx="1112435" cy="4720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CPU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02A9D67-A027-FD45-84BD-732A1D51D0A0}"/>
              </a:ext>
            </a:extLst>
          </p:cNvPr>
          <p:cNvSpPr/>
          <p:nvPr/>
        </p:nvSpPr>
        <p:spPr>
          <a:xfrm>
            <a:off x="8500296" y="5595342"/>
            <a:ext cx="1112435" cy="47200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Memory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B9C5E9-577B-CF41-BCD8-247B20C87F4E}"/>
              </a:ext>
            </a:extLst>
          </p:cNvPr>
          <p:cNvSpPr/>
          <p:nvPr/>
        </p:nvSpPr>
        <p:spPr>
          <a:xfrm>
            <a:off x="7289229" y="6260348"/>
            <a:ext cx="1112435" cy="4720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Pods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2D3467CA-189E-7F42-969B-045B09E62474}"/>
              </a:ext>
            </a:extLst>
          </p:cNvPr>
          <p:cNvSpPr/>
          <p:nvPr/>
        </p:nvSpPr>
        <p:spPr>
          <a:xfrm>
            <a:off x="8495117" y="6251189"/>
            <a:ext cx="1112435" cy="4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Services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52E8E34-F0E0-064F-B847-6BCFF59F0EDE}"/>
              </a:ext>
            </a:extLst>
          </p:cNvPr>
          <p:cNvSpPr txBox="1"/>
          <p:nvPr/>
        </p:nvSpPr>
        <p:spPr>
          <a:xfrm>
            <a:off x="7680835" y="6747070"/>
            <a:ext cx="1515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Resource Quota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DCC1D-5073-D744-856B-8D783B188242}"/>
              </a:ext>
            </a:extLst>
          </p:cNvPr>
          <p:cNvSpPr txBox="1"/>
          <p:nvPr/>
        </p:nvSpPr>
        <p:spPr>
          <a:xfrm>
            <a:off x="10644027" y="1461530"/>
            <a:ext cx="31553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Resource Quota Manifest</a:t>
            </a:r>
          </a:p>
        </p:txBody>
      </p:sp>
      <p:sp>
        <p:nvSpPr>
          <p:cNvPr id="240" name="Title 211">
            <a:extLst>
              <a:ext uri="{FF2B5EF4-FFF2-40B4-BE49-F238E27FC236}">
                <a16:creationId xmlns:a16="http://schemas.microsoft.com/office/drawing/2014/main" id="{57123F34-A715-F94F-A495-64B3DCCF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329" y="7306"/>
            <a:ext cx="4288071" cy="1188851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 Quota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B9323-7EA7-0941-B336-8AD42CA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225" y="2006476"/>
            <a:ext cx="4395845" cy="54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 animBg="1"/>
      <p:bldP spid="84" grpId="0" animBg="1"/>
      <p:bldP spid="85" grpId="0" animBg="1"/>
      <p:bldP spid="86" grpId="0" animBg="1"/>
      <p:bldP spid="87" grpId="0"/>
      <p:bldP spid="96" grpId="0"/>
      <p:bldP spid="97" grpId="0"/>
      <p:bldP spid="98" grpId="0" animBg="1"/>
      <p:bldP spid="99" grpId="0" animBg="1"/>
      <p:bldP spid="100" grpId="0" animBg="1"/>
      <p:bldP spid="101" grpId="0"/>
      <p:bldP spid="110" grpId="0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/>
      <p:bldP spid="128" grpId="0"/>
      <p:bldP spid="129" grpId="0"/>
      <p:bldP spid="130" grpId="0" animBg="1"/>
      <p:bldP spid="131" grpId="0" animBg="1"/>
      <p:bldP spid="132" grpId="0" animBg="1"/>
      <p:bldP spid="133" grpId="0"/>
      <p:bldP spid="142" grpId="0"/>
      <p:bldP spid="143" grpId="0" animBg="1"/>
      <p:bldP spid="144" grpId="0" animBg="1"/>
      <p:bldP spid="145" grpId="0"/>
      <p:bldP spid="146" grpId="0"/>
      <p:bldP spid="147" grpId="0" animBg="1"/>
      <p:bldP spid="148" grpId="0" animBg="1"/>
      <p:bldP spid="149" grpId="0" animBg="1"/>
      <p:bldP spid="150" grpId="0" animBg="1"/>
      <p:bldP spid="151" grpId="0"/>
      <p:bldP spid="160" grpId="0"/>
      <p:bldP spid="161" grpId="0"/>
      <p:bldP spid="162" grpId="0" animBg="1"/>
      <p:bldP spid="163" grpId="0" animBg="1"/>
      <p:bldP spid="164" grpId="0" animBg="1"/>
      <p:bldP spid="165" grpId="0"/>
      <p:bldP spid="174" grpId="0"/>
      <p:bldP spid="175" grpId="0" animBg="1"/>
      <p:bldP spid="176" grpId="0" animBg="1"/>
      <p:bldP spid="177" grpId="0"/>
      <p:bldP spid="178" grpId="0"/>
      <p:bldP spid="8" grpId="0" animBg="1"/>
      <p:bldP spid="217" grpId="0" animBg="1"/>
      <p:bldP spid="218" grpId="0" animBg="1"/>
      <p:bldP spid="219" grpId="0" animBg="1"/>
      <p:bldP spid="220" grpId="0" animBg="1"/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28" grpId="0" animBg="1"/>
      <p:bldP spid="229" grpId="0" animBg="1"/>
      <p:bldP spid="230" grpId="0" animBg="1"/>
      <p:bldP spid="231" grpId="0" animBg="1"/>
      <p:bldP spid="232" grpId="0" animBg="1"/>
      <p:bldP spid="233" grpId="0"/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364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849" y="2392617"/>
            <a:ext cx="8390701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Database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392617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39121" y="122184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6711974" y="1500260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</p:spTree>
    <p:extLst>
      <p:ext uri="{BB962C8B-B14F-4D97-AF65-F5344CB8AC3E}">
        <p14:creationId xmlns:p14="http://schemas.microsoft.com/office/powerpoint/2010/main" val="14469416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668867" y="334538"/>
            <a:ext cx="10872440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628851" y="1713767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8017843" y="1918678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406306" y="209745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874926" y="3177079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717692" y="2439091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554553" y="3440150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856228" y="3758435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628851" y="1044374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35EABB-84F2-9346-87E4-7F12BE703BE6}"/>
              </a:ext>
            </a:extLst>
          </p:cNvPr>
          <p:cNvSpPr/>
          <p:nvPr/>
        </p:nvSpPr>
        <p:spPr>
          <a:xfrm>
            <a:off x="7628851" y="4967509"/>
            <a:ext cx="2977455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5A41D-EDB3-E144-BD73-6712F7ED2D72}"/>
              </a:ext>
            </a:extLst>
          </p:cNvPr>
          <p:cNvSpPr/>
          <p:nvPr/>
        </p:nvSpPr>
        <p:spPr>
          <a:xfrm>
            <a:off x="8017843" y="5172420"/>
            <a:ext cx="216785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63B606-6C94-3D4E-B785-DD2CB7120E75}"/>
              </a:ext>
            </a:extLst>
          </p:cNvPr>
          <p:cNvSpPr/>
          <p:nvPr/>
        </p:nvSpPr>
        <p:spPr>
          <a:xfrm>
            <a:off x="8391837" y="535356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D5A5C-5424-634B-8842-56C0A4B75D46}"/>
              </a:ext>
            </a:extLst>
          </p:cNvPr>
          <p:cNvSpPr txBox="1"/>
          <p:nvPr/>
        </p:nvSpPr>
        <p:spPr>
          <a:xfrm>
            <a:off x="8860457" y="643319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D06BC-0392-3441-A43B-FD739896FBB2}"/>
              </a:ext>
            </a:extLst>
          </p:cNvPr>
          <p:cNvSpPr txBox="1"/>
          <p:nvPr/>
        </p:nvSpPr>
        <p:spPr>
          <a:xfrm>
            <a:off x="8529840" y="6723741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9BDE47-2EC2-5742-8883-27CBE2E1D3F4}"/>
              </a:ext>
            </a:extLst>
          </p:cNvPr>
          <p:cNvSpPr txBox="1"/>
          <p:nvPr/>
        </p:nvSpPr>
        <p:spPr>
          <a:xfrm>
            <a:off x="8076246" y="6989089"/>
            <a:ext cx="2167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mysql</a:t>
            </a:r>
            <a:r>
              <a:rPr lang="en-IN" sz="18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628851" y="4298116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MySQL – </a:t>
            </a:r>
            <a:r>
              <a:rPr lang="en-IN" sz="1800" dirty="0" err="1"/>
              <a:t>ClusterIP</a:t>
            </a:r>
            <a:r>
              <a:rPr lang="en-IN" sz="1800" dirty="0"/>
              <a:t> Service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96D737-EBA2-A54C-9871-F29C433A0DD1}"/>
              </a:ext>
            </a:extLst>
          </p:cNvPr>
          <p:cNvGrpSpPr/>
          <p:nvPr/>
        </p:nvGrpSpPr>
        <p:grpSpPr>
          <a:xfrm>
            <a:off x="8632784" y="5538347"/>
            <a:ext cx="1006998" cy="827590"/>
            <a:chOff x="2217322" y="4152694"/>
            <a:chExt cx="1006998" cy="8275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323C10F-199F-104F-841E-CEFB045FA42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A9E8AB-E1CF-0042-B60B-9054F35CA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113DD5-138C-E348-86DB-7B43238BE82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A8862E-5D97-9248-8C64-22660457BC21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130593A-CEB9-EF4A-AD65-C7350F64690A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81A2C9-8437-8942-BDBA-29FF64DAA8A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88E803-08DC-6340-B03D-F2544CEF36BE}"/>
                </a:ext>
              </a:extLst>
            </p:cNvPr>
            <p:cNvSpPr txBox="1"/>
            <p:nvPr/>
          </p:nvSpPr>
          <p:spPr>
            <a:xfrm>
              <a:off x="2379345" y="4423838"/>
              <a:ext cx="682952" cy="276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 err="1">
                  <a:solidFill>
                    <a:schemeClr val="bg1"/>
                  </a:solidFill>
                  <a:latin typeface="+mj-lt"/>
                </a:rPr>
                <a:t>MySql</a:t>
              </a:r>
              <a:endParaRPr lang="en-IN" sz="1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2305329" y="334538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15F4FC-BB96-4246-905A-2BAD0460E9B9}"/>
              </a:ext>
            </a:extLst>
          </p:cNvPr>
          <p:cNvSpPr/>
          <p:nvPr/>
        </p:nvSpPr>
        <p:spPr>
          <a:xfrm>
            <a:off x="11237154" y="49732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9CCAAE-F7EC-5A4E-A3E8-21B55D66945C}"/>
              </a:ext>
            </a:extLst>
          </p:cNvPr>
          <p:cNvSpPr/>
          <p:nvPr/>
        </p:nvSpPr>
        <p:spPr>
          <a:xfrm>
            <a:off x="11237154" y="56102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40378C-0F4C-FB40-AF33-9F2436643543}"/>
              </a:ext>
            </a:extLst>
          </p:cNvPr>
          <p:cNvSpPr/>
          <p:nvPr/>
        </p:nvSpPr>
        <p:spPr>
          <a:xfrm>
            <a:off x="11237154" y="62478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 Mounts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ECA07D-B089-9B4D-8E65-20A9B9C57489}"/>
              </a:ext>
            </a:extLst>
          </p:cNvPr>
          <p:cNvSpPr/>
          <p:nvPr/>
        </p:nvSpPr>
        <p:spPr>
          <a:xfrm>
            <a:off x="11237154" y="69272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BAE581-1ED5-D747-A48B-789E253B8BA9}"/>
              </a:ext>
            </a:extLst>
          </p:cNvPr>
          <p:cNvSpPr/>
          <p:nvPr/>
        </p:nvSpPr>
        <p:spPr>
          <a:xfrm>
            <a:off x="3963615" y="4967509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Class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624C5-AC70-F444-B154-0DEC7DF6E05F}"/>
              </a:ext>
            </a:extLst>
          </p:cNvPr>
          <p:cNvSpPr/>
          <p:nvPr/>
        </p:nvSpPr>
        <p:spPr>
          <a:xfrm>
            <a:off x="3963615" y="560458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Volume Claim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C86FF-0DB5-5D4A-8C6E-6A69E6AF68F0}"/>
              </a:ext>
            </a:extLst>
          </p:cNvPr>
          <p:cNvSpPr/>
          <p:nvPr/>
        </p:nvSpPr>
        <p:spPr>
          <a:xfrm>
            <a:off x="3963615" y="6242154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 Map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3963615" y="6921590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1237154" y="1986521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NodePort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1237154" y="262359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1237154" y="3261166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7000B3D8-FDE4-E942-9D85-FCF1AA366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659" y="3787245"/>
            <a:ext cx="711200" cy="7112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362545A-D02B-FC4F-869F-E34EDA776E5E}"/>
              </a:ext>
            </a:extLst>
          </p:cNvPr>
          <p:cNvSpPr txBox="1"/>
          <p:nvPr/>
        </p:nvSpPr>
        <p:spPr>
          <a:xfrm>
            <a:off x="4148371" y="4498445"/>
            <a:ext cx="2285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AWS Elastic Block Store - EBS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92596" y="378107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62455" y="2526427"/>
            <a:ext cx="306435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EKS Storage</a:t>
            </a:r>
            <a:br>
              <a:rPr lang="en-US" sz="3800" b="1" dirty="0">
                <a:solidFill>
                  <a:srgbClr val="00B050"/>
                </a:solidFill>
              </a:rPr>
            </a:br>
            <a:r>
              <a:rPr lang="en-US" sz="3800" b="1" dirty="0">
                <a:solidFill>
                  <a:srgbClr val="00B050"/>
                </a:solidFill>
              </a:rPr>
              <a:t>EBS CSI Driver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932531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1248340"/>
            <a:ext cx="5210515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506614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92612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117579" y="1485117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9136283" y="4104866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0B059BF-73E0-4941-951F-EF3AEE8B0F32}"/>
              </a:ext>
            </a:extLst>
          </p:cNvPr>
          <p:cNvCxnSpPr>
            <a:cxnSpLocks/>
          </p:cNvCxnSpPr>
          <p:nvPr/>
        </p:nvCxnSpPr>
        <p:spPr>
          <a:xfrm>
            <a:off x="9136283" y="471887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E33A0EF8-01F0-CF41-AEE8-3512225B3900}"/>
              </a:ext>
            </a:extLst>
          </p:cNvPr>
          <p:cNvSpPr/>
          <p:nvPr/>
        </p:nvSpPr>
        <p:spPr>
          <a:xfrm>
            <a:off x="11216823" y="4316643"/>
            <a:ext cx="2977454" cy="4758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StatefulSets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9C286B-2D7B-3E40-B6A2-BC09B1005E2A}"/>
              </a:ext>
            </a:extLst>
          </p:cNvPr>
          <p:cNvSpPr/>
          <p:nvPr/>
        </p:nvSpPr>
        <p:spPr>
          <a:xfrm>
            <a:off x="31150" y="4303208"/>
            <a:ext cx="3459183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setup to achieve  HA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B004FD4-AE88-C144-8FFF-3456EBE7FDFA}"/>
              </a:ext>
            </a:extLst>
          </p:cNvPr>
          <p:cNvSpPr/>
          <p:nvPr/>
        </p:nvSpPr>
        <p:spPr>
          <a:xfrm>
            <a:off x="31151" y="4796934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Multi-Az support for EBS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92D3FA-5081-764D-B8AD-E0708782AB27}"/>
              </a:ext>
            </a:extLst>
          </p:cNvPr>
          <p:cNvSpPr/>
          <p:nvPr/>
        </p:nvSpPr>
        <p:spPr>
          <a:xfrm>
            <a:off x="31151" y="5296259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Master-Master MySQL setup 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1593AC5-BE96-B146-8461-A5A475369A94}"/>
              </a:ext>
            </a:extLst>
          </p:cNvPr>
          <p:cNvSpPr/>
          <p:nvPr/>
        </p:nvSpPr>
        <p:spPr>
          <a:xfrm>
            <a:off x="31151" y="5796923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Complex Master-Slave MySQL setup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B6413DA-0296-8442-8110-4346FD2FBEDC}"/>
              </a:ext>
            </a:extLst>
          </p:cNvPr>
          <p:cNvSpPr/>
          <p:nvPr/>
        </p:nvSpPr>
        <p:spPr>
          <a:xfrm>
            <a:off x="46819" y="62662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Automatic Backup &amp; Recovery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BD9B01-E744-A249-8906-C838744BBD41}"/>
              </a:ext>
            </a:extLst>
          </p:cNvPr>
          <p:cNvSpPr/>
          <p:nvPr/>
        </p:nvSpPr>
        <p:spPr>
          <a:xfrm>
            <a:off x="46819" y="3809482"/>
            <a:ext cx="3459183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Drawbacks of EBS CSI for MySQL DB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3E0F948-FD39-0644-9C70-09494DA7DA1C}"/>
              </a:ext>
            </a:extLst>
          </p:cNvPr>
          <p:cNvSpPr/>
          <p:nvPr/>
        </p:nvSpPr>
        <p:spPr>
          <a:xfrm>
            <a:off x="62455" y="6748156"/>
            <a:ext cx="3459182" cy="339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No Auto-Upgrade MySQL</a:t>
            </a:r>
          </a:p>
        </p:txBody>
      </p:sp>
    </p:spTree>
    <p:extLst>
      <p:ext uri="{BB962C8B-B14F-4D97-AF65-F5344CB8AC3E}">
        <p14:creationId xmlns:p14="http://schemas.microsoft.com/office/powerpoint/2010/main" val="276373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4" grpId="0" animBg="1"/>
      <p:bldP spid="66" grpId="0" animBg="1"/>
      <p:bldP spid="67" grpId="0" animBg="1"/>
      <p:bldP spid="78" grpId="0" animBg="1"/>
      <p:bldP spid="79" grpId="0" animBg="1"/>
      <p:bldP spid="80" grpId="0" animBg="1"/>
      <p:bldP spid="8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7E7024-2812-EE46-B9D4-5AAE13FC1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C4C14B-7409-6A48-BC8C-B2AA665457EB}"/>
              </a:ext>
            </a:extLst>
          </p:cNvPr>
          <p:cNvSpPr/>
          <p:nvPr/>
        </p:nvSpPr>
        <p:spPr>
          <a:xfrm>
            <a:off x="3278455" y="303090"/>
            <a:ext cx="10872440" cy="4196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E4EC-A8EB-5D42-A0CF-FCC4C9840928}"/>
              </a:ext>
            </a:extLst>
          </p:cNvPr>
          <p:cNvSpPr/>
          <p:nvPr/>
        </p:nvSpPr>
        <p:spPr>
          <a:xfrm>
            <a:off x="7238439" y="1251433"/>
            <a:ext cx="2977456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EF4A7-11CD-1744-B292-8712BA37F83A}"/>
              </a:ext>
            </a:extLst>
          </p:cNvPr>
          <p:cNvSpPr/>
          <p:nvPr/>
        </p:nvSpPr>
        <p:spPr>
          <a:xfrm>
            <a:off x="7627431" y="1456344"/>
            <a:ext cx="2167856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A48C0-DFD0-F749-A415-D4ACE0F79FFD}"/>
              </a:ext>
            </a:extLst>
          </p:cNvPr>
          <p:cNvSpPr/>
          <p:nvPr/>
        </p:nvSpPr>
        <p:spPr>
          <a:xfrm>
            <a:off x="8015894" y="1635117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51369-A8F3-4746-83D0-F5610F55BB6B}"/>
              </a:ext>
            </a:extLst>
          </p:cNvPr>
          <p:cNvSpPr txBox="1"/>
          <p:nvPr/>
        </p:nvSpPr>
        <p:spPr>
          <a:xfrm>
            <a:off x="8484514" y="2714745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266C2D-EB6C-184E-B123-3D5746096332}"/>
              </a:ext>
            </a:extLst>
          </p:cNvPr>
          <p:cNvGrpSpPr/>
          <p:nvPr/>
        </p:nvGrpSpPr>
        <p:grpSpPr>
          <a:xfrm>
            <a:off x="8327280" y="1976757"/>
            <a:ext cx="914036" cy="704092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93832F-2C26-874D-A5C6-D4AD35EE22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927758-1A58-A04D-A3F1-005BE18F0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EBB294-E703-9644-BAEA-819233BE49C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599CD54-051A-E742-A655-4B752AEA415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7175E2B-0D45-4C48-9273-D514565BE27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4C66BF0-A4BA-A846-B5B4-D76F2C7174F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45BC47-A2D4-5A4F-AE53-41912A365C86}"/>
                </a:ext>
              </a:extLst>
            </p:cNvPr>
            <p:cNvSpPr txBox="1"/>
            <p:nvPr/>
          </p:nvSpPr>
          <p:spPr>
            <a:xfrm>
              <a:off x="1069564" y="4740206"/>
              <a:ext cx="542548" cy="54264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bg1"/>
                  </a:solidFill>
                  <a:latin typeface="+mj-lt"/>
                </a:rPr>
                <a:t>REST API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E5650C3-93FD-344D-A60C-1EE88E8084F4}"/>
              </a:ext>
            </a:extLst>
          </p:cNvPr>
          <p:cNvSpPr txBox="1"/>
          <p:nvPr/>
        </p:nvSpPr>
        <p:spPr>
          <a:xfrm>
            <a:off x="8164141" y="297781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B67B35-779B-E84F-9038-16BD16849AB8}"/>
              </a:ext>
            </a:extLst>
          </p:cNvPr>
          <p:cNvSpPr txBox="1"/>
          <p:nvPr/>
        </p:nvSpPr>
        <p:spPr>
          <a:xfrm>
            <a:off x="7465816" y="3296101"/>
            <a:ext cx="266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</a:t>
            </a:r>
            <a:r>
              <a:rPr lang="en-IN" sz="1800" dirty="0" err="1"/>
              <a:t>UserMgmt</a:t>
            </a:r>
            <a:r>
              <a:rPr lang="en-IN" sz="18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ED3F3-EF3B-A74C-8FE5-0D7248D61049}"/>
              </a:ext>
            </a:extLst>
          </p:cNvPr>
          <p:cNvSpPr/>
          <p:nvPr/>
        </p:nvSpPr>
        <p:spPr>
          <a:xfrm>
            <a:off x="7238439" y="582040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 err="1"/>
              <a:t>UserMgmt</a:t>
            </a:r>
            <a:r>
              <a:rPr lang="en-IN" sz="1700" dirty="0"/>
              <a:t> – </a:t>
            </a:r>
            <a:r>
              <a:rPr lang="en-IN" sz="1700" dirty="0" err="1"/>
              <a:t>NodePort</a:t>
            </a:r>
            <a:r>
              <a:rPr lang="en-IN" sz="1700" dirty="0"/>
              <a:t> Service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C1A43B-0C4B-5C4D-BEBE-CD36C5A54C37}"/>
              </a:ext>
            </a:extLst>
          </p:cNvPr>
          <p:cNvSpPr/>
          <p:nvPr/>
        </p:nvSpPr>
        <p:spPr>
          <a:xfrm>
            <a:off x="7238439" y="3835782"/>
            <a:ext cx="297745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00" dirty="0"/>
              <a:t>MySQL – </a:t>
            </a:r>
            <a:r>
              <a:rPr lang="en-IN" sz="1700" dirty="0" err="1"/>
              <a:t>ExternalName</a:t>
            </a:r>
            <a:r>
              <a:rPr lang="en-IN" sz="1700" dirty="0"/>
              <a:t> Service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C58E-25EF-EF4C-A548-BA4F8CABB0E2}"/>
              </a:ext>
            </a:extLst>
          </p:cNvPr>
          <p:cNvSpPr txBox="1"/>
          <p:nvPr/>
        </p:nvSpPr>
        <p:spPr>
          <a:xfrm>
            <a:off x="11914917" y="312566"/>
            <a:ext cx="14872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EKS Cluster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2E96313-74B7-D34A-98B0-A616118163A3}"/>
              </a:ext>
            </a:extLst>
          </p:cNvPr>
          <p:cNvSpPr/>
          <p:nvPr/>
        </p:nvSpPr>
        <p:spPr>
          <a:xfrm>
            <a:off x="10846742" y="348076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ExternalName</a:t>
            </a:r>
            <a:r>
              <a:rPr lang="en-US" dirty="0"/>
              <a:t> Service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08A58A-B76D-9E48-88C2-6B804307CDAE}"/>
              </a:ext>
            </a:extLst>
          </p:cNvPr>
          <p:cNvSpPr/>
          <p:nvPr/>
        </p:nvSpPr>
        <p:spPr>
          <a:xfrm>
            <a:off x="10846742" y="1524187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NoePort</a:t>
            </a:r>
            <a:r>
              <a:rPr lang="en-US" dirty="0"/>
              <a:t> Service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1F88B5-53A3-BA41-9B93-8D9401E8CB6E}"/>
              </a:ext>
            </a:extLst>
          </p:cNvPr>
          <p:cNvSpPr/>
          <p:nvPr/>
        </p:nvSpPr>
        <p:spPr>
          <a:xfrm>
            <a:off x="10846742" y="2161258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1E9E44B-27B1-3745-B866-6B57E7FA26BD}"/>
              </a:ext>
            </a:extLst>
          </p:cNvPr>
          <p:cNvSpPr/>
          <p:nvPr/>
        </p:nvSpPr>
        <p:spPr>
          <a:xfrm>
            <a:off x="10846742" y="2798832"/>
            <a:ext cx="2977454" cy="47588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Variables</a:t>
            </a:r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A0D042F3-22E0-8E4E-BF1C-0342E6A52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2184" y="373263"/>
            <a:ext cx="698600" cy="698600"/>
          </a:xfrm>
          <a:prstGeom prst="rect">
            <a:avLst/>
          </a:prstGeom>
        </p:spPr>
      </p:pic>
      <p:sp>
        <p:nvSpPr>
          <p:cNvPr id="68" name="Title 3">
            <a:extLst>
              <a:ext uri="{FF2B5EF4-FFF2-40B4-BE49-F238E27FC236}">
                <a16:creationId xmlns:a16="http://schemas.microsoft.com/office/drawing/2014/main" id="{087FB075-255E-114B-AD3D-FC1090243533}"/>
              </a:ext>
            </a:extLst>
          </p:cNvPr>
          <p:cNvSpPr txBox="1">
            <a:spLocks/>
          </p:cNvSpPr>
          <p:nvPr/>
        </p:nvSpPr>
        <p:spPr>
          <a:xfrm>
            <a:off x="-341480" y="234611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/>
              <a:t>AWS </a:t>
            </a:r>
          </a:p>
          <a:p>
            <a:r>
              <a:rPr lang="en-US" sz="3800" b="1" dirty="0">
                <a:solidFill>
                  <a:srgbClr val="00B050"/>
                </a:solidFill>
              </a:rPr>
              <a:t>RDS Database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D7CB37-8565-AB4E-AAA6-38C360F380FC}"/>
              </a:ext>
            </a:extLst>
          </p:cNvPr>
          <p:cNvGrpSpPr/>
          <p:nvPr/>
        </p:nvGrpSpPr>
        <p:grpSpPr>
          <a:xfrm>
            <a:off x="380904" y="470197"/>
            <a:ext cx="2061290" cy="644442"/>
            <a:chOff x="7124887" y="2666089"/>
            <a:chExt cx="2061290" cy="644442"/>
          </a:xfrm>
        </p:grpSpPr>
        <p:pic>
          <p:nvPicPr>
            <p:cNvPr id="70" name="Picture 2" descr="User icon">
              <a:extLst>
                <a:ext uri="{FF2B5EF4-FFF2-40B4-BE49-F238E27FC236}">
                  <a16:creationId xmlns:a16="http://schemas.microsoft.com/office/drawing/2014/main" id="{4D5F9FFC-D73A-9749-BF19-8C3A26AD78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4E99C18-430E-D94D-A952-E3AF76F6312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2" name="Picture 2" descr="User icon">
              <a:extLst>
                <a:ext uri="{FF2B5EF4-FFF2-40B4-BE49-F238E27FC236}">
                  <a16:creationId xmlns:a16="http://schemas.microsoft.com/office/drawing/2014/main" id="{EEA202E2-888A-024B-B42A-AD1640E4D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2" descr="User icon">
              <a:extLst>
                <a:ext uri="{FF2B5EF4-FFF2-40B4-BE49-F238E27FC236}">
                  <a16:creationId xmlns:a16="http://schemas.microsoft.com/office/drawing/2014/main" id="{008576E5-F319-FE4C-B85B-E4E8F3B9F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User icon">
              <a:extLst>
                <a:ext uri="{FF2B5EF4-FFF2-40B4-BE49-F238E27FC236}">
                  <a16:creationId xmlns:a16="http://schemas.microsoft.com/office/drawing/2014/main" id="{C57AFC27-5295-B949-8CEA-2FD5557881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A71AE3-6765-6F43-9256-D428D41C5BE0}"/>
              </a:ext>
            </a:extLst>
          </p:cNvPr>
          <p:cNvCxnSpPr>
            <a:cxnSpLocks/>
            <a:stCxn id="74" idx="3"/>
            <a:endCxn id="21" idx="1"/>
          </p:cNvCxnSpPr>
          <p:nvPr/>
        </p:nvCxnSpPr>
        <p:spPr>
          <a:xfrm>
            <a:off x="2418336" y="786006"/>
            <a:ext cx="4820103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EF7090-82ED-EA48-A831-B79BD9B706F2}"/>
              </a:ext>
            </a:extLst>
          </p:cNvPr>
          <p:cNvSpPr txBox="1"/>
          <p:nvPr/>
        </p:nvSpPr>
        <p:spPr>
          <a:xfrm>
            <a:off x="895003" y="1044280"/>
            <a:ext cx="765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269F52-1D04-904E-BB1B-C4A4A13DF449}"/>
              </a:ext>
            </a:extLst>
          </p:cNvPr>
          <p:cNvSpPr txBox="1"/>
          <p:nvPr/>
        </p:nvSpPr>
        <p:spPr>
          <a:xfrm>
            <a:off x="2500288" y="463786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CF6B7C-0CC9-C244-A0C9-12D228B7C14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727167" y="1022783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A44744-5655-D748-88A5-4D46083830FD}"/>
              </a:ext>
            </a:extLst>
          </p:cNvPr>
          <p:cNvCxnSpPr>
            <a:cxnSpLocks/>
          </p:cNvCxnSpPr>
          <p:nvPr/>
        </p:nvCxnSpPr>
        <p:spPr>
          <a:xfrm>
            <a:off x="8745871" y="3642532"/>
            <a:ext cx="0" cy="2286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C3DF1CAF-125D-7A47-A276-5A7CEE9CF163}"/>
              </a:ext>
            </a:extLst>
          </p:cNvPr>
          <p:cNvSpPr/>
          <p:nvPr/>
        </p:nvSpPr>
        <p:spPr>
          <a:xfrm>
            <a:off x="4345968" y="5210210"/>
            <a:ext cx="8804953" cy="208526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8F79E-2D37-724B-B05D-DADEC4A9BC57}"/>
              </a:ext>
            </a:extLst>
          </p:cNvPr>
          <p:cNvSpPr txBox="1"/>
          <p:nvPr/>
        </p:nvSpPr>
        <p:spPr>
          <a:xfrm>
            <a:off x="7913693" y="6688718"/>
            <a:ext cx="164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Amazon RDS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53592121-4D36-9A4E-88AB-4B5A5558E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48165" y="5672762"/>
            <a:ext cx="974655" cy="97465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940533-56FA-E849-B36C-7C15B59CF451}"/>
              </a:ext>
            </a:extLst>
          </p:cNvPr>
          <p:cNvCxnSpPr>
            <a:cxnSpLocks/>
            <a:stCxn id="28" idx="2"/>
            <a:endCxn id="79" idx="0"/>
          </p:cNvCxnSpPr>
          <p:nvPr/>
        </p:nvCxnSpPr>
        <p:spPr>
          <a:xfrm>
            <a:off x="8727167" y="4256539"/>
            <a:ext cx="8326" cy="14162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14B4850B-5D8D-5749-9AC5-A97865240AA7}"/>
              </a:ext>
            </a:extLst>
          </p:cNvPr>
          <p:cNvSpPr/>
          <p:nvPr/>
        </p:nvSpPr>
        <p:spPr>
          <a:xfrm>
            <a:off x="469673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D173D9A-13ED-D54B-BA00-62275565F449}"/>
              </a:ext>
            </a:extLst>
          </p:cNvPr>
          <p:cNvSpPr/>
          <p:nvPr/>
        </p:nvSpPr>
        <p:spPr>
          <a:xfrm>
            <a:off x="469673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&amp; Recovery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186DA7-296B-C748-9280-A049339F8483}"/>
              </a:ext>
            </a:extLst>
          </p:cNvPr>
          <p:cNvSpPr/>
          <p:nvPr/>
        </p:nvSpPr>
        <p:spPr>
          <a:xfrm>
            <a:off x="469673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Replicas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683A22D-AAD9-7649-A545-46CA5AB3F0C9}"/>
              </a:ext>
            </a:extLst>
          </p:cNvPr>
          <p:cNvSpPr/>
          <p:nvPr/>
        </p:nvSpPr>
        <p:spPr>
          <a:xfrm>
            <a:off x="9863218" y="5584045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Metrics &amp; Monitoring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0D5DA3-48FC-8B4D-B460-37E020BFC605}"/>
              </a:ext>
            </a:extLst>
          </p:cNvPr>
          <p:cNvSpPr/>
          <p:nvPr/>
        </p:nvSpPr>
        <p:spPr>
          <a:xfrm>
            <a:off x="9863218" y="6077771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 Upgrades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077318-BBA3-3341-B1A4-DFC1EB869EAB}"/>
              </a:ext>
            </a:extLst>
          </p:cNvPr>
          <p:cNvSpPr/>
          <p:nvPr/>
        </p:nvSpPr>
        <p:spPr>
          <a:xfrm>
            <a:off x="9863218" y="6577096"/>
            <a:ext cx="2977454" cy="33925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Multi-AZ Support</a:t>
            </a:r>
          </a:p>
        </p:txBody>
      </p:sp>
    </p:spTree>
    <p:extLst>
      <p:ext uri="{BB962C8B-B14F-4D97-AF65-F5344CB8AC3E}">
        <p14:creationId xmlns:p14="http://schemas.microsoft.com/office/powerpoint/2010/main" val="1319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9" grpId="0"/>
      <p:bldP spid="20" grpId="0"/>
      <p:bldP spid="21" grpId="0" animBg="1"/>
      <p:bldP spid="28" grpId="0" animBg="1"/>
      <p:bldP spid="37" grpId="0"/>
      <p:bldP spid="48" grpId="0" animBg="1"/>
      <p:bldP spid="49" grpId="0" animBg="1"/>
      <p:bldP spid="50" grpId="0" animBg="1"/>
      <p:bldP spid="51" grpId="0" animBg="1"/>
      <p:bldP spid="76" grpId="0"/>
      <p:bldP spid="77" grpId="0"/>
      <p:bldP spid="67" grpId="0" animBg="1"/>
      <p:bldP spid="78" grpId="0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745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98" grpId="0" animBg="1"/>
      <p:bldP spid="107" grpId="0"/>
      <p:bldP spid="127" grpId="0" animBg="1"/>
      <p:bldP spid="136" grpId="0"/>
      <p:bldP spid="137" grpId="0" animBg="1"/>
      <p:bldP spid="146" grpId="0"/>
      <p:bldP spid="147" grpId="1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2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49" y="2809841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Elastic Load Balancing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Overview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35" y="2604169"/>
            <a:ext cx="3745900" cy="3745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935" y="1268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19925" y="9747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67539" y="143089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710299" y="154313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48883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1277198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257227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B8359E-F080-D948-AF2A-39E9793B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959E8A-BF10-5C41-8605-5331DCC4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EKS work?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19D2A-AA10-B149-B937-E5FBBCC0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1828800"/>
            <a:ext cx="12293600" cy="457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2B5E78-238F-8542-BF9B-F35F8D4E3207}"/>
              </a:ext>
            </a:extLst>
          </p:cNvPr>
          <p:cNvSpPr txBox="1"/>
          <p:nvPr/>
        </p:nvSpPr>
        <p:spPr>
          <a:xfrm>
            <a:off x="6858000" y="7724224"/>
            <a:ext cx="14350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© Amazon</a:t>
            </a:r>
          </a:p>
        </p:txBody>
      </p:sp>
    </p:spTree>
    <p:extLst>
      <p:ext uri="{BB962C8B-B14F-4D97-AF65-F5344CB8AC3E}">
        <p14:creationId xmlns:p14="http://schemas.microsoft.com/office/powerpoint/2010/main" val="30948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9BDAF1-DEFA-EB49-816E-1B6929428D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F9D63-28F4-754F-8D2C-2081386C2903}"/>
              </a:ext>
            </a:extLst>
          </p:cNvPr>
          <p:cNvSpPr/>
          <p:nvPr/>
        </p:nvSpPr>
        <p:spPr>
          <a:xfrm>
            <a:off x="5599415" y="1359821"/>
            <a:ext cx="3431569" cy="525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Load Balancing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E3C99-925A-AF42-BC8D-3FABE5096E97}"/>
              </a:ext>
            </a:extLst>
          </p:cNvPr>
          <p:cNvSpPr/>
          <p:nvPr/>
        </p:nvSpPr>
        <p:spPr>
          <a:xfrm>
            <a:off x="836316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Classic 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708E68-4FDF-AB4D-8068-9C79B98D17E6}"/>
              </a:ext>
            </a:extLst>
          </p:cNvPr>
          <p:cNvSpPr/>
          <p:nvPr/>
        </p:nvSpPr>
        <p:spPr>
          <a:xfrm>
            <a:off x="5599415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Load Balancer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E08EF4-B87D-CC4F-932A-B38B9BAA5A15}"/>
              </a:ext>
            </a:extLst>
          </p:cNvPr>
          <p:cNvSpPr/>
          <p:nvPr/>
        </p:nvSpPr>
        <p:spPr>
          <a:xfrm>
            <a:off x="10483749" y="3726680"/>
            <a:ext cx="3431569" cy="5251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Load Balancer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2122A-4F63-AE46-BD15-38D917BD8608}"/>
              </a:ext>
            </a:extLst>
          </p:cNvPr>
          <p:cNvSpPr/>
          <p:nvPr/>
        </p:nvSpPr>
        <p:spPr>
          <a:xfrm>
            <a:off x="836316" y="5126805"/>
            <a:ext cx="13079001" cy="525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aws.amazon.com</a:t>
            </a:r>
            <a:r>
              <a:rPr lang="en-US" dirty="0"/>
              <a:t>/</a:t>
            </a:r>
            <a:r>
              <a:rPr lang="en-US" dirty="0" err="1"/>
              <a:t>elasticloadbalancing</a:t>
            </a:r>
            <a:r>
              <a:rPr lang="en-US" dirty="0"/>
              <a:t>/features/#compare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3B470-0DB7-1446-B8A6-E2F83439F61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552101" y="1884931"/>
            <a:ext cx="4763099" cy="1841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6CF930-AE37-1843-9A35-B1472F5A032B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7315200" y="1884931"/>
            <a:ext cx="0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F6A45B-1652-9240-95B8-CFB578D5328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315200" y="1884931"/>
            <a:ext cx="4884334" cy="18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447242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739788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Node Port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1"/>
          </p:cNvCxnSpPr>
          <p:nvPr/>
        </p:nvCxnSpPr>
        <p:spPr>
          <a:xfrm flipH="1">
            <a:off x="6041208" y="940976"/>
            <a:ext cx="2513540" cy="6431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3"/>
          </p:cNvCxnSpPr>
          <p:nvPr/>
        </p:nvCxnSpPr>
        <p:spPr>
          <a:xfrm>
            <a:off x="9246439" y="940976"/>
            <a:ext cx="2526596" cy="63384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24756" y="570969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AWS EKS </a:t>
            </a:r>
          </a:p>
          <a:p>
            <a:r>
              <a:rPr lang="en-US" sz="3000" b="1" dirty="0"/>
              <a:t>Network Design</a:t>
            </a:r>
          </a:p>
          <a:p>
            <a:r>
              <a:rPr lang="en-US" sz="3000" b="1" dirty="0"/>
              <a:t>With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&amp;</a:t>
            </a:r>
          </a:p>
          <a:p>
            <a:r>
              <a:rPr lang="en-US" sz="3000" b="1" dirty="0">
                <a:solidFill>
                  <a:srgbClr val="00B050"/>
                </a:solidFill>
              </a:rPr>
              <a:t>RDS Database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E5135B9-DBC5-B14B-84B2-8C29FFCAEC13}"/>
              </a:ext>
            </a:extLst>
          </p:cNvPr>
          <p:cNvSpPr txBox="1"/>
          <p:nvPr/>
        </p:nvSpPr>
        <p:spPr>
          <a:xfrm>
            <a:off x="7412" y="1581890"/>
            <a:ext cx="43976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http://&lt;</a:t>
            </a:r>
            <a:r>
              <a:rPr lang="en-US" sz="1300" dirty="0" err="1"/>
              <a:t>workernode</a:t>
            </a:r>
            <a:r>
              <a:rPr lang="en-US" sz="1300" dirty="0"/>
              <a:t>-public-</a:t>
            </a:r>
            <a:r>
              <a:rPr lang="en-US" sz="1300" dirty="0" err="1"/>
              <a:t>ip</a:t>
            </a:r>
            <a:r>
              <a:rPr lang="en-US" sz="1300" dirty="0"/>
              <a:t>&gt;:&lt;</a:t>
            </a:r>
            <a:r>
              <a:rPr lang="en-US" sz="1300" dirty="0" err="1"/>
              <a:t>NodePort</a:t>
            </a:r>
            <a:r>
              <a:rPr lang="en-US" sz="1300" dirty="0"/>
              <a:t>&gt;/</a:t>
            </a:r>
            <a:r>
              <a:rPr lang="en-US" sz="1300" dirty="0" err="1"/>
              <a:t>usermgmt</a:t>
            </a:r>
            <a:r>
              <a:rPr lang="en-US" sz="1300" dirty="0"/>
              <a:t>/&lt;</a:t>
            </a:r>
            <a:r>
              <a:rPr lang="en-US" sz="1300" dirty="0" err="1"/>
              <a:t>apis</a:t>
            </a:r>
            <a:r>
              <a:rPr lang="en-US" sz="13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585949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39870" y="159999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  <a:endCxn id="108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65" grpId="0" animBg="1"/>
      <p:bldP spid="147" grpId="0" animBg="1"/>
      <p:bldP spid="175" grpId="0"/>
      <p:bldP spid="195" grpId="0"/>
      <p:bldP spid="3" grpId="0"/>
      <p:bldP spid="112" grpId="0" animBg="1"/>
      <p:bldP spid="114" grpId="0" animBg="1"/>
      <p:bldP spid="116" grpId="0"/>
      <p:bldP spid="118" grpId="0"/>
      <p:bldP spid="121" grpId="0" animBg="1"/>
      <p:bldP spid="125" grpId="0" animBg="1"/>
      <p:bldP spid="126" grpId="0" animBg="1"/>
      <p:bldP spid="21" grpId="0"/>
      <p:bldP spid="72" grpId="0" animBg="1"/>
      <p:bldP spid="73" grpId="0"/>
      <p:bldP spid="229" grpId="0"/>
      <p:bldP spid="23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Network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3970239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Network</a:t>
            </a:r>
            <a:r>
              <a:rPr lang="en-US" sz="1400" dirty="0"/>
              <a:t> Load Balancer Service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49531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100941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40510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F0DA69-A847-7440-B69E-F97EC6D3E5B5}"/>
              </a:ext>
            </a:extLst>
          </p:cNvPr>
          <p:cNvGrpSpPr/>
          <p:nvPr/>
        </p:nvGrpSpPr>
        <p:grpSpPr>
          <a:xfrm>
            <a:off x="4630903" y="3978951"/>
            <a:ext cx="8722760" cy="1312289"/>
            <a:chOff x="4600081" y="4843235"/>
            <a:chExt cx="8722760" cy="131228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26E4128-A90E-A347-8CA6-2CA62E0C122C}"/>
                </a:ext>
              </a:extLst>
            </p:cNvPr>
            <p:cNvSpPr/>
            <p:nvPr/>
          </p:nvSpPr>
          <p:spPr>
            <a:xfrm>
              <a:off x="4600081" y="4843235"/>
              <a:ext cx="8722760" cy="12870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8AABBEA-2A6E-5A41-94BF-154883BA4061}"/>
                </a:ext>
              </a:extLst>
            </p:cNvPr>
            <p:cNvSpPr/>
            <p:nvPr/>
          </p:nvSpPr>
          <p:spPr>
            <a:xfrm>
              <a:off x="4862102" y="5024059"/>
              <a:ext cx="8257997" cy="89411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EF4ECF3-DC90-574C-9E0B-4EF34ED2444D}"/>
                </a:ext>
              </a:extLst>
            </p:cNvPr>
            <p:cNvSpPr/>
            <p:nvPr/>
          </p:nvSpPr>
          <p:spPr>
            <a:xfrm>
              <a:off x="5219272" y="5159991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263E11E-AEAD-664A-9E03-2D06DCB89346}"/>
                </a:ext>
              </a:extLst>
            </p:cNvPr>
            <p:cNvSpPr txBox="1"/>
            <p:nvPr/>
          </p:nvSpPr>
          <p:spPr>
            <a:xfrm>
              <a:off x="8477662" y="5878525"/>
              <a:ext cx="9518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Deployment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4B5308F-4D7A-B046-BD7E-1D2032695D51}"/>
                </a:ext>
              </a:extLst>
            </p:cNvPr>
            <p:cNvSpPr txBox="1"/>
            <p:nvPr/>
          </p:nvSpPr>
          <p:spPr>
            <a:xfrm>
              <a:off x="8529915" y="5312059"/>
              <a:ext cx="8290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ReplicaSet</a:t>
              </a: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649022FD-CB4A-4D4D-BE62-D4068B4BC8C8}"/>
                </a:ext>
              </a:extLst>
            </p:cNvPr>
            <p:cNvGrpSpPr/>
            <p:nvPr/>
          </p:nvGrpSpPr>
          <p:grpSpPr>
            <a:xfrm>
              <a:off x="5366085" y="5267040"/>
              <a:ext cx="555550" cy="352840"/>
              <a:chOff x="853440" y="4579716"/>
              <a:chExt cx="1006998" cy="82759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23EBC3F4-7D5B-7840-81DF-84514A268118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AEC02F4E-10C0-2240-A25E-65086B1F93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9FE088C8-75E5-7842-B827-A115AE533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DD807C-47A3-3740-8FD3-8D4B669A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F76F63B-740B-164D-B118-B130F2F63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0BAF8DF3-38B3-6748-9528-5EE039BD0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825F91F-F747-8542-9E94-AF7E479252AB}"/>
                  </a:ext>
                </a:extLst>
              </p:cNvPr>
              <p:cNvSpPr txBox="1"/>
              <p:nvPr/>
            </p:nvSpPr>
            <p:spPr>
              <a:xfrm>
                <a:off x="1135876" y="4643397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8086C78-AB58-4C4B-B3D5-A0E3763707B5}"/>
                </a:ext>
              </a:extLst>
            </p:cNvPr>
            <p:cNvSpPr txBox="1"/>
            <p:nvPr/>
          </p:nvSpPr>
          <p:spPr>
            <a:xfrm>
              <a:off x="5396095" y="5585548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079314-8551-ED42-878F-B5D41A6D32C3}"/>
                </a:ext>
              </a:extLst>
            </p:cNvPr>
            <p:cNvSpPr/>
            <p:nvPr/>
          </p:nvSpPr>
          <p:spPr>
            <a:xfrm>
              <a:off x="6633633" y="5159034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479B8AC-33AE-0544-818F-151EAEB777F6}"/>
                </a:ext>
              </a:extLst>
            </p:cNvPr>
            <p:cNvGrpSpPr/>
            <p:nvPr/>
          </p:nvGrpSpPr>
          <p:grpSpPr>
            <a:xfrm>
              <a:off x="6780446" y="5266083"/>
              <a:ext cx="555550" cy="352840"/>
              <a:chOff x="853440" y="4579716"/>
              <a:chExt cx="1006998" cy="827590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BE4B459-73EB-234B-94B2-1B91C58BE10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7DEEA41-7631-A94D-A2E0-EA99810BB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F1189C7-9EB3-4541-998A-C6B1DF6AA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EAB556C-7F6A-AB47-82B0-3986F36FC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7982969-5B3B-9441-A6B4-7344A86F2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BF2E782-331D-F141-9C42-595FA56AC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6760BB0C-E717-D74C-8B9A-33D65C803F1C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7946F70-7299-2B4B-B58E-CCEC41FAD615}"/>
                </a:ext>
              </a:extLst>
            </p:cNvPr>
            <p:cNvSpPr txBox="1"/>
            <p:nvPr/>
          </p:nvSpPr>
          <p:spPr>
            <a:xfrm>
              <a:off x="6810456" y="5584591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EC90B60-53B3-6645-A03E-7B762987BBDC}"/>
                </a:ext>
              </a:extLst>
            </p:cNvPr>
            <p:cNvSpPr/>
            <p:nvPr/>
          </p:nvSpPr>
          <p:spPr>
            <a:xfrm>
              <a:off x="10519560" y="5124702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6963E2D-9B50-B943-B00A-63A5802A7AE7}"/>
                </a:ext>
              </a:extLst>
            </p:cNvPr>
            <p:cNvGrpSpPr/>
            <p:nvPr/>
          </p:nvGrpSpPr>
          <p:grpSpPr>
            <a:xfrm>
              <a:off x="10666373" y="5231751"/>
              <a:ext cx="555550" cy="352840"/>
              <a:chOff x="853440" y="4579716"/>
              <a:chExt cx="1006998" cy="82759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CDA270D-1200-E04E-92B3-605C6A15F78C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C978713-B4B8-7248-82D1-F3C2ABDD2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E0073B2-9008-3649-9BB4-523BB8060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2F44FA0-5719-8D40-94AE-59ADBC2C8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9F67291-917D-E24E-B9D8-1B8B801B29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6EFBADD-A67F-244B-96AC-9BF75CD02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1F9A6C6-3EFA-3344-9E9E-64BC64834F36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AEA68FB-2282-F94E-98B9-740A2D80FAB1}"/>
                </a:ext>
              </a:extLst>
            </p:cNvPr>
            <p:cNvSpPr txBox="1"/>
            <p:nvPr/>
          </p:nvSpPr>
          <p:spPr>
            <a:xfrm>
              <a:off x="10696383" y="5550259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2BB2C88-4CF4-E14E-989C-E32F43C69E0E}"/>
                </a:ext>
              </a:extLst>
            </p:cNvPr>
            <p:cNvSpPr/>
            <p:nvPr/>
          </p:nvSpPr>
          <p:spPr>
            <a:xfrm>
              <a:off x="11933921" y="5123745"/>
              <a:ext cx="821933" cy="65567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7611AD4-5A1D-104D-BAC5-AF279BA44A3D}"/>
                </a:ext>
              </a:extLst>
            </p:cNvPr>
            <p:cNvGrpSpPr/>
            <p:nvPr/>
          </p:nvGrpSpPr>
          <p:grpSpPr>
            <a:xfrm>
              <a:off x="12080734" y="5230794"/>
              <a:ext cx="555550" cy="352840"/>
              <a:chOff x="853440" y="4579716"/>
              <a:chExt cx="1006998" cy="82759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E3980C4-79D8-2948-9FA9-E7354CEA55F1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F153D09-06A5-FF41-9868-FDFBF58C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C0994F3-4E7D-CA4C-B586-5FC91C9B64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15AABD0-DDB3-3142-BEF8-340C47D6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F6FE7C9D-60A0-F943-881D-62F935747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C151D16-BF8F-5042-A29E-C3851E2BB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6E690186-8F42-5C48-B93C-E08AD7838731}"/>
                  </a:ext>
                </a:extLst>
              </p:cNvPr>
              <p:cNvSpPr txBox="1"/>
              <p:nvPr/>
            </p:nvSpPr>
            <p:spPr>
              <a:xfrm>
                <a:off x="1135876" y="4667494"/>
                <a:ext cx="415377" cy="649704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U</a:t>
                </a:r>
              </a:p>
            </p:txBody>
          </p:sp>
        </p:grp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3943AE1-4A19-2F40-B99B-70B6DEA308C1}"/>
                </a:ext>
              </a:extLst>
            </p:cNvPr>
            <p:cNvSpPr txBox="1"/>
            <p:nvPr/>
          </p:nvSpPr>
          <p:spPr>
            <a:xfrm>
              <a:off x="12110744" y="5549302"/>
              <a:ext cx="423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Pod</a:t>
              </a:r>
            </a:p>
          </p:txBody>
        </p:sp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49531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647272" y="154528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NLB DNS URL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1226CC-0AED-954E-961D-2EB5A90347F4}"/>
              </a:ext>
            </a:extLst>
          </p:cNvPr>
          <p:cNvCxnSpPr>
            <a:cxnSpLocks/>
            <a:stCxn id="147" idx="2"/>
            <a:endCxn id="160" idx="0"/>
          </p:cNvCxnSpPr>
          <p:nvPr/>
        </p:nvCxnSpPr>
        <p:spPr>
          <a:xfrm flipH="1">
            <a:off x="5661061" y="2362264"/>
            <a:ext cx="3200691" cy="19334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2D63D14-61F4-F24E-A224-A4196802823B}"/>
              </a:ext>
            </a:extLst>
          </p:cNvPr>
          <p:cNvCxnSpPr>
            <a:cxnSpLocks/>
            <a:stCxn id="147" idx="2"/>
            <a:endCxn id="165" idx="0"/>
          </p:cNvCxnSpPr>
          <p:nvPr/>
        </p:nvCxnSpPr>
        <p:spPr>
          <a:xfrm flipH="1">
            <a:off x="7075422" y="2362264"/>
            <a:ext cx="1786330" cy="193248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F9EBFFB-4D9F-3340-B59F-CE6E73C1F049}"/>
              </a:ext>
            </a:extLst>
          </p:cNvPr>
          <p:cNvCxnSpPr>
            <a:cxnSpLocks/>
            <a:stCxn id="147" idx="2"/>
            <a:endCxn id="176" idx="0"/>
          </p:cNvCxnSpPr>
          <p:nvPr/>
        </p:nvCxnSpPr>
        <p:spPr>
          <a:xfrm>
            <a:off x="8861752" y="2362264"/>
            <a:ext cx="2099597" cy="1898154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6EBEAFE2-FC40-BA41-AF75-A082C4F320E3}"/>
              </a:ext>
            </a:extLst>
          </p:cNvPr>
          <p:cNvCxnSpPr>
            <a:cxnSpLocks/>
            <a:stCxn id="147" idx="2"/>
            <a:endCxn id="179" idx="0"/>
          </p:cNvCxnSpPr>
          <p:nvPr/>
        </p:nvCxnSpPr>
        <p:spPr>
          <a:xfrm>
            <a:off x="8861752" y="2362264"/>
            <a:ext cx="3513958" cy="1897197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F76380-D038-E043-871C-AE60EFA9469F}"/>
              </a:ext>
            </a:extLst>
          </p:cNvPr>
          <p:cNvCxnSpPr>
            <a:cxnSpLocks/>
            <a:stCxn id="164" idx="2"/>
            <a:endCxn id="126" idx="0"/>
          </p:cNvCxnSpPr>
          <p:nvPr/>
        </p:nvCxnSpPr>
        <p:spPr>
          <a:xfrm>
            <a:off x="5638738" y="4998263"/>
            <a:ext cx="3353545" cy="3963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090AE28-0F10-8F45-B558-9D8F47F7EA8C}"/>
              </a:ext>
            </a:extLst>
          </p:cNvPr>
          <p:cNvCxnSpPr>
            <a:cxnSpLocks/>
            <a:stCxn id="167" idx="2"/>
            <a:endCxn id="126" idx="0"/>
          </p:cNvCxnSpPr>
          <p:nvPr/>
        </p:nvCxnSpPr>
        <p:spPr>
          <a:xfrm>
            <a:off x="7053099" y="4997306"/>
            <a:ext cx="1939184" cy="39733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C022CCE-BE90-1B4A-A52F-5347CC9B891E}"/>
              </a:ext>
            </a:extLst>
          </p:cNvPr>
          <p:cNvCxnSpPr>
            <a:cxnSpLocks/>
            <a:stCxn id="178" idx="2"/>
            <a:endCxn id="126" idx="0"/>
          </p:cNvCxnSpPr>
          <p:nvPr/>
        </p:nvCxnSpPr>
        <p:spPr>
          <a:xfrm flipH="1">
            <a:off x="8992283" y="4962974"/>
            <a:ext cx="1946743" cy="43166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AF6FDA5-8A9A-404B-AA05-3E302E639C39}"/>
              </a:ext>
            </a:extLst>
          </p:cNvPr>
          <p:cNvCxnSpPr>
            <a:cxnSpLocks/>
            <a:stCxn id="181" idx="2"/>
            <a:endCxn id="126" idx="0"/>
          </p:cNvCxnSpPr>
          <p:nvPr/>
        </p:nvCxnSpPr>
        <p:spPr>
          <a:xfrm flipH="1">
            <a:off x="8992283" y="4962017"/>
            <a:ext cx="3361104" cy="43262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>
            <a:extLst>
              <a:ext uri="{FF2B5EF4-FFF2-40B4-BE49-F238E27FC236}">
                <a16:creationId xmlns:a16="http://schemas.microsoft.com/office/drawing/2014/main" id="{9FBB240E-4DE2-624A-9FEF-5AE83A9F8D5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7504" y="1581956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865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855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542" y="35056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75395" y="41507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678146" y="1413131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6165769" y="1487166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39179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9562282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36672544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508127" y="50243"/>
            <a:ext cx="11824321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225" y="50243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164100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7"/>
            <a:ext cx="3889269" cy="164280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5758760" y="2046609"/>
            <a:ext cx="620598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</a:t>
            </a:r>
            <a:r>
              <a:rPr lang="en-US" sz="1400" dirty="0">
                <a:solidFill>
                  <a:srgbClr val="FFFF00"/>
                </a:solidFill>
              </a:rPr>
              <a:t>Application</a:t>
            </a:r>
            <a:r>
              <a:rPr lang="en-US" sz="1400" dirty="0"/>
              <a:t> Load Balancer Service </a:t>
            </a:r>
            <a:r>
              <a:rPr lang="en-US" sz="1400" dirty="0">
                <a:solidFill>
                  <a:srgbClr val="FFFF00"/>
                </a:solidFill>
              </a:rPr>
              <a:t>(Ingress)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341207" y="447374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55306" y="1021457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90198" y="660502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8417" y="414436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668339" y="57102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AWS EKS </a:t>
            </a:r>
          </a:p>
          <a:p>
            <a:r>
              <a:rPr lang="en-US" sz="2400" b="1" dirty="0"/>
              <a:t>Network Design</a:t>
            </a:r>
          </a:p>
          <a:p>
            <a:r>
              <a:rPr lang="en-US" sz="2400" b="1" dirty="0"/>
              <a:t>With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Application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68351" y="1414747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B0B5FF6-2AA5-A243-87E2-77B301755C02}"/>
              </a:ext>
            </a:extLst>
          </p:cNvPr>
          <p:cNvSpPr/>
          <p:nvPr/>
        </p:nvSpPr>
        <p:spPr>
          <a:xfrm>
            <a:off x="4188995" y="3013408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05F3B39-2FFA-A24B-8A03-DF6EBEEAA3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92793" y="3014336"/>
            <a:ext cx="274320" cy="27432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823E4328-7939-DD41-ADB0-AE8A1D688D3D}"/>
              </a:ext>
            </a:extLst>
          </p:cNvPr>
          <p:cNvSpPr/>
          <p:nvPr/>
        </p:nvSpPr>
        <p:spPr>
          <a:xfrm>
            <a:off x="9815675" y="3055242"/>
            <a:ext cx="3841662" cy="4000982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15" name="Graphic 114">
            <a:extLst>
              <a:ext uri="{FF2B5EF4-FFF2-40B4-BE49-F238E27FC236}">
                <a16:creationId xmlns:a16="http://schemas.microsoft.com/office/drawing/2014/main" id="{E196F6A2-E786-B24C-92A7-B834B77C5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9473" y="3056170"/>
            <a:ext cx="274320" cy="274320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3764CD9-0EFB-E340-9918-FD98EF88D78A}"/>
              </a:ext>
            </a:extLst>
          </p:cNvPr>
          <p:cNvSpPr txBox="1"/>
          <p:nvPr/>
        </p:nvSpPr>
        <p:spPr>
          <a:xfrm>
            <a:off x="5311594" y="6815466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7" name="Graphic 116">
            <a:extLst>
              <a:ext uri="{FF2B5EF4-FFF2-40B4-BE49-F238E27FC236}">
                <a16:creationId xmlns:a16="http://schemas.microsoft.com/office/drawing/2014/main" id="{D782A484-F9F4-704E-84DE-C11010544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26321" y="6095240"/>
            <a:ext cx="711200" cy="7112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69FA00A-A018-3D44-9138-F63F0D6A596F}"/>
              </a:ext>
            </a:extLst>
          </p:cNvPr>
          <p:cNvSpPr txBox="1"/>
          <p:nvPr/>
        </p:nvSpPr>
        <p:spPr>
          <a:xfrm>
            <a:off x="11184065" y="6827168"/>
            <a:ext cx="1340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DB</a:t>
            </a:r>
          </a:p>
        </p:txBody>
      </p:sp>
      <p:pic>
        <p:nvPicPr>
          <p:cNvPr id="119" name="Graphic 118">
            <a:extLst>
              <a:ext uri="{FF2B5EF4-FFF2-40B4-BE49-F238E27FC236}">
                <a16:creationId xmlns:a16="http://schemas.microsoft.com/office/drawing/2014/main" id="{281BCC07-7826-0B43-8818-C7ED2186545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98792" y="6106942"/>
            <a:ext cx="711200" cy="711200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8C407D8C-F1A3-D845-A8A3-866AEFADD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84921" y="3454357"/>
            <a:ext cx="330200" cy="3302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71BF20E-7D84-E24F-AFD8-F2A29CBA17DB}"/>
              </a:ext>
            </a:extLst>
          </p:cNvPr>
          <p:cNvSpPr/>
          <p:nvPr/>
        </p:nvSpPr>
        <p:spPr>
          <a:xfrm>
            <a:off x="4385058" y="3454357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3DABD73C-E088-154E-8B89-B3749A8761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89379" y="3454011"/>
            <a:ext cx="330200" cy="3302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C5E2F7CA-2A4A-684B-9742-8E48B0BDC940}"/>
              </a:ext>
            </a:extLst>
          </p:cNvPr>
          <p:cNvSpPr/>
          <p:nvPr/>
        </p:nvSpPr>
        <p:spPr>
          <a:xfrm>
            <a:off x="9989516" y="3454011"/>
            <a:ext cx="3536317" cy="233053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3B408-6460-484C-9084-06BD399F2BCB}"/>
              </a:ext>
            </a:extLst>
          </p:cNvPr>
          <p:cNvSpPr/>
          <p:nvPr/>
        </p:nvSpPr>
        <p:spPr>
          <a:xfrm>
            <a:off x="4630903" y="5394639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C1B8931-83A4-C946-ABB5-62B5FEDD5811}"/>
              </a:ext>
            </a:extLst>
          </p:cNvPr>
          <p:cNvCxnSpPr>
            <a:cxnSpLocks/>
            <a:stCxn id="230" idx="2"/>
            <a:endCxn id="121" idx="0"/>
          </p:cNvCxnSpPr>
          <p:nvPr/>
        </p:nvCxnSpPr>
        <p:spPr>
          <a:xfrm>
            <a:off x="4804820" y="2359542"/>
            <a:ext cx="1348397" cy="109481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C28C475-E2A4-7C46-8245-D5D5899CE9EE}"/>
              </a:ext>
            </a:extLst>
          </p:cNvPr>
          <p:cNvCxnSpPr>
            <a:cxnSpLocks/>
            <a:stCxn id="232" idx="2"/>
            <a:endCxn id="125" idx="0"/>
          </p:cNvCxnSpPr>
          <p:nvPr/>
        </p:nvCxnSpPr>
        <p:spPr>
          <a:xfrm flipH="1">
            <a:off x="11757675" y="2352183"/>
            <a:ext cx="1122914" cy="110182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B44CDB-7A75-6644-BFCE-2E685A9BC459}"/>
              </a:ext>
            </a:extLst>
          </p:cNvPr>
          <p:cNvCxnSpPr>
            <a:cxnSpLocks/>
            <a:stCxn id="170" idx="1"/>
          </p:cNvCxnSpPr>
          <p:nvPr/>
        </p:nvCxnSpPr>
        <p:spPr>
          <a:xfrm rot="10800000" flipH="1" flipV="1">
            <a:off x="341208" y="769594"/>
            <a:ext cx="8144552" cy="1065353"/>
          </a:xfrm>
          <a:prstGeom prst="bentConnector3">
            <a:avLst>
              <a:gd name="adj1" fmla="val -2807"/>
            </a:avLst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C6D4D2-FF76-3F40-A097-43E2D008FC0B}"/>
              </a:ext>
            </a:extLst>
          </p:cNvPr>
          <p:cNvSpPr txBox="1"/>
          <p:nvPr/>
        </p:nvSpPr>
        <p:spPr>
          <a:xfrm>
            <a:off x="493162" y="1545284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 CLB DNS URL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71001A22-62DF-B946-8F05-392C8E9B1EFB}"/>
              </a:ext>
            </a:extLst>
          </p:cNvPr>
          <p:cNvCxnSpPr>
            <a:cxnSpLocks/>
            <a:stCxn id="126" idx="2"/>
            <a:endCxn id="117" idx="3"/>
          </p:cNvCxnSpPr>
          <p:nvPr/>
        </p:nvCxnSpPr>
        <p:spPr>
          <a:xfrm flipH="1">
            <a:off x="6337521" y="5710294"/>
            <a:ext cx="2654762" cy="74054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D2745FA-A747-B241-9B2E-837FAD0FCA0B}"/>
              </a:ext>
            </a:extLst>
          </p:cNvPr>
          <p:cNvCxnSpPr>
            <a:cxnSpLocks/>
            <a:stCxn id="126" idx="2"/>
            <a:endCxn id="119" idx="1"/>
          </p:cNvCxnSpPr>
          <p:nvPr/>
        </p:nvCxnSpPr>
        <p:spPr>
          <a:xfrm>
            <a:off x="8992283" y="5710294"/>
            <a:ext cx="2506509" cy="752248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29C5A8A3-3C60-6845-B7A6-E43214AF30DA}"/>
              </a:ext>
            </a:extLst>
          </p:cNvPr>
          <p:cNvSpPr/>
          <p:nvPr/>
        </p:nvSpPr>
        <p:spPr>
          <a:xfrm>
            <a:off x="4192793" y="3330490"/>
            <a:ext cx="9464544" cy="268653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46C2-56AA-674E-BD9B-0AD3E1BAE532}"/>
              </a:ext>
            </a:extLst>
          </p:cNvPr>
          <p:cNvSpPr txBox="1"/>
          <p:nvPr/>
        </p:nvSpPr>
        <p:spPr>
          <a:xfrm>
            <a:off x="8125375" y="5773581"/>
            <a:ext cx="1887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EKS Private </a:t>
            </a:r>
            <a:r>
              <a:rPr lang="en-US" sz="1400" dirty="0" err="1"/>
              <a:t>NodeGroup</a:t>
            </a:r>
            <a:endParaRPr lang="en-US" sz="14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05690EE-A9DD-F345-8D05-E04B167EA7BD}"/>
              </a:ext>
            </a:extLst>
          </p:cNvPr>
          <p:cNvSpPr txBox="1"/>
          <p:nvPr/>
        </p:nvSpPr>
        <p:spPr>
          <a:xfrm>
            <a:off x="4186599" y="2376460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0" name="Graphic 229">
            <a:extLst>
              <a:ext uri="{FF2B5EF4-FFF2-40B4-BE49-F238E27FC236}">
                <a16:creationId xmlns:a16="http://schemas.microsoft.com/office/drawing/2014/main" id="{045B46EC-AB95-E04B-9A19-A3E10BE20B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69870" y="1889642"/>
            <a:ext cx="469900" cy="469900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13B992DE-FFD9-5A4C-8FBB-FF065C119374}"/>
              </a:ext>
            </a:extLst>
          </p:cNvPr>
          <p:cNvSpPr txBox="1"/>
          <p:nvPr/>
        </p:nvSpPr>
        <p:spPr>
          <a:xfrm>
            <a:off x="12262368" y="2369101"/>
            <a:ext cx="12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NAT gateway</a:t>
            </a:r>
          </a:p>
        </p:txBody>
      </p:sp>
      <p:pic>
        <p:nvPicPr>
          <p:cNvPr id="232" name="Graphic 231">
            <a:extLst>
              <a:ext uri="{FF2B5EF4-FFF2-40B4-BE49-F238E27FC236}">
                <a16:creationId xmlns:a16="http://schemas.microsoft.com/office/drawing/2014/main" id="{F67F109F-9103-2740-8038-C3802E282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2645639" y="1882283"/>
            <a:ext cx="469900" cy="469900"/>
          </a:xfrm>
          <a:prstGeom prst="rect">
            <a:avLst/>
          </a:prstGeom>
        </p:spPr>
      </p:pic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3AC48E9-499D-3A40-B2D9-065077542313}"/>
              </a:ext>
            </a:extLst>
          </p:cNvPr>
          <p:cNvCxnSpPr>
            <a:cxnSpLocks/>
            <a:stCxn id="232" idx="0"/>
            <a:endCxn id="194" idx="3"/>
          </p:cNvCxnSpPr>
          <p:nvPr/>
        </p:nvCxnSpPr>
        <p:spPr>
          <a:xfrm flipH="1" flipV="1">
            <a:off x="9281889" y="1006348"/>
            <a:ext cx="3598700" cy="87593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EB23CE7E-9755-CE4A-BB10-5F534AB5AC04}"/>
              </a:ext>
            </a:extLst>
          </p:cNvPr>
          <p:cNvCxnSpPr>
            <a:cxnSpLocks/>
            <a:stCxn id="194" idx="1"/>
            <a:endCxn id="230" idx="0"/>
          </p:cNvCxnSpPr>
          <p:nvPr/>
        </p:nvCxnSpPr>
        <p:spPr>
          <a:xfrm flipH="1">
            <a:off x="4804820" y="1006348"/>
            <a:ext cx="3785378" cy="883294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4C6539-6366-2B4F-B21E-C72E0616C5E6}"/>
              </a:ext>
            </a:extLst>
          </p:cNvPr>
          <p:cNvSpPr/>
          <p:nvPr/>
        </p:nvSpPr>
        <p:spPr>
          <a:xfrm>
            <a:off x="4493094" y="399501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F603666-4DC8-9A4C-83DD-CF3F0207E77D}"/>
              </a:ext>
            </a:extLst>
          </p:cNvPr>
          <p:cNvSpPr/>
          <p:nvPr/>
        </p:nvSpPr>
        <p:spPr>
          <a:xfrm>
            <a:off x="4587195" y="410528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ED29FE-42BD-1F46-9A30-C62C882CC83B}"/>
              </a:ext>
            </a:extLst>
          </p:cNvPr>
          <p:cNvSpPr/>
          <p:nvPr/>
        </p:nvSpPr>
        <p:spPr>
          <a:xfrm>
            <a:off x="4721870" y="416929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BF99B34-3E99-1647-AA00-778956915630}"/>
              </a:ext>
            </a:extLst>
          </p:cNvPr>
          <p:cNvSpPr txBox="1"/>
          <p:nvPr/>
        </p:nvSpPr>
        <p:spPr>
          <a:xfrm>
            <a:off x="4475136" y="4948009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EC3A8C4-D435-E746-A3B5-1CB4C7E5B990}"/>
              </a:ext>
            </a:extLst>
          </p:cNvPr>
          <p:cNvSpPr txBox="1"/>
          <p:nvPr/>
        </p:nvSpPr>
        <p:spPr>
          <a:xfrm>
            <a:off x="4679413" y="477238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4BC70AD-0FE9-8441-B78D-317B4F202E35}"/>
              </a:ext>
            </a:extLst>
          </p:cNvPr>
          <p:cNvGrpSpPr/>
          <p:nvPr/>
        </p:nvGrpSpPr>
        <p:grpSpPr>
          <a:xfrm>
            <a:off x="4868683" y="4276344"/>
            <a:ext cx="555550" cy="352840"/>
            <a:chOff x="853440" y="4579716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414D37CC-ACEE-FB45-951C-B9A377D93369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5C1DD7-48D4-8943-A3F8-0FF8018E37F3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67048EF-68D1-0446-B347-5969E2F805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BB0D3F7-186A-EF4F-8487-7650B82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6FA0AF9-AF9E-8D4F-9EA6-F7DE052B185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9875910-0DD2-7942-8E77-965021D518B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90AFDCA-47C0-9A43-BFB7-1ED4DF0AC09B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E8F202A5-A7AA-0B46-96F6-E0BE7BB817C4}"/>
              </a:ext>
            </a:extLst>
          </p:cNvPr>
          <p:cNvSpPr txBox="1"/>
          <p:nvPr/>
        </p:nvSpPr>
        <p:spPr>
          <a:xfrm>
            <a:off x="4898693" y="459485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F8BE7FD-79C4-B24C-AE3C-66EA2BA8CA6D}"/>
              </a:ext>
            </a:extLst>
          </p:cNvPr>
          <p:cNvSpPr/>
          <p:nvPr/>
        </p:nvSpPr>
        <p:spPr>
          <a:xfrm>
            <a:off x="6492670" y="3959340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396BFCD-9E91-2C49-8248-45CC788FE10A}"/>
              </a:ext>
            </a:extLst>
          </p:cNvPr>
          <p:cNvSpPr/>
          <p:nvPr/>
        </p:nvSpPr>
        <p:spPr>
          <a:xfrm>
            <a:off x="6586771" y="4069607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62B494D-C00F-BC49-B87E-5466B33B67CD}"/>
              </a:ext>
            </a:extLst>
          </p:cNvPr>
          <p:cNvSpPr/>
          <p:nvPr/>
        </p:nvSpPr>
        <p:spPr>
          <a:xfrm>
            <a:off x="6721446" y="413362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9F0FAF6-EC79-0042-AF84-F91F611ABCE6}"/>
              </a:ext>
            </a:extLst>
          </p:cNvPr>
          <p:cNvSpPr txBox="1"/>
          <p:nvPr/>
        </p:nvSpPr>
        <p:spPr>
          <a:xfrm>
            <a:off x="6439393" y="4923014"/>
            <a:ext cx="1341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app2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67E9A4A-3936-674A-AEE4-24179976B0FC}"/>
              </a:ext>
            </a:extLst>
          </p:cNvPr>
          <p:cNvSpPr txBox="1"/>
          <p:nvPr/>
        </p:nvSpPr>
        <p:spPr>
          <a:xfrm>
            <a:off x="6678989" y="4736709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3C45D8F-7866-9B4F-B836-3BDB607366E4}"/>
              </a:ext>
            </a:extLst>
          </p:cNvPr>
          <p:cNvGrpSpPr/>
          <p:nvPr/>
        </p:nvGrpSpPr>
        <p:grpSpPr>
          <a:xfrm>
            <a:off x="6868259" y="4240670"/>
            <a:ext cx="555550" cy="352840"/>
            <a:chOff x="853440" y="4579716"/>
            <a:chExt cx="1006998" cy="82759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31A3D025-9C14-824C-93CC-019B1992D02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CAF5669-0A06-7541-8EF6-268421461C8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6A6D975-5338-264F-9C7F-D11445DBCB3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F4DDF80-A6A2-204A-A941-2B5298CA14B9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F28EF66-EDD1-1E4A-A3F9-2A95311776D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FAEE25A-942E-9349-8F88-CB5BFC26562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7379D69-416F-394D-98D5-3B378B884305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65AFB4D3-EFB6-FF4E-8B56-66D644B28DE4}"/>
              </a:ext>
            </a:extLst>
          </p:cNvPr>
          <p:cNvSpPr txBox="1"/>
          <p:nvPr/>
        </p:nvSpPr>
        <p:spPr>
          <a:xfrm>
            <a:off x="6898269" y="455917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79E09BF-A764-7345-9BF5-FB52D8D4D953}"/>
              </a:ext>
            </a:extLst>
          </p:cNvPr>
          <p:cNvSpPr/>
          <p:nvPr/>
        </p:nvSpPr>
        <p:spPr>
          <a:xfrm>
            <a:off x="11164604" y="3960748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9E61F2-9A24-4E4E-9E47-D7177840BB51}"/>
              </a:ext>
            </a:extLst>
          </p:cNvPr>
          <p:cNvSpPr/>
          <p:nvPr/>
        </p:nvSpPr>
        <p:spPr>
          <a:xfrm>
            <a:off x="11258705" y="4071015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A38349-1FD6-F347-93D1-0145EE067ABF}"/>
              </a:ext>
            </a:extLst>
          </p:cNvPr>
          <p:cNvSpPr txBox="1"/>
          <p:nvPr/>
        </p:nvSpPr>
        <p:spPr>
          <a:xfrm>
            <a:off x="11173030" y="4914875"/>
            <a:ext cx="1330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Deployment: </a:t>
            </a:r>
            <a:r>
              <a:rPr lang="en-US" sz="1200" dirty="0">
                <a:solidFill>
                  <a:srgbClr val="FFFF00"/>
                </a:solidFill>
              </a:rPr>
              <a:t>UMS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A72F0CB-C4B4-B842-BB44-ED70F2BC82A1}"/>
              </a:ext>
            </a:extLst>
          </p:cNvPr>
          <p:cNvSpPr txBox="1"/>
          <p:nvPr/>
        </p:nvSpPr>
        <p:spPr>
          <a:xfrm>
            <a:off x="11350923" y="4738117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F3C42F-EAF1-F844-885D-0E59AD79FE58}"/>
              </a:ext>
            </a:extLst>
          </p:cNvPr>
          <p:cNvGrpSpPr/>
          <p:nvPr/>
        </p:nvGrpSpPr>
        <p:grpSpPr>
          <a:xfrm>
            <a:off x="11540193" y="4242078"/>
            <a:ext cx="555550" cy="352840"/>
            <a:chOff x="853440" y="4579716"/>
            <a:chExt cx="1006998" cy="827590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76FCB7DC-B5DD-6E46-8290-ADE87739166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5416C68-B624-2041-BDB7-803224521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3132E41-12FE-4D4F-BD0A-056FE252F4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8AADA55-AF81-B449-92E5-2EACAE8349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24CBC15-9B85-6646-B83F-9D01F661F03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A9520D7-5964-A340-B88D-FEA9B1466B0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903CF3-2645-F448-9476-40C32927D452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101FFA06-4BBC-1044-94AD-41CB4CAED90C}"/>
              </a:ext>
            </a:extLst>
          </p:cNvPr>
          <p:cNvSpPr txBox="1"/>
          <p:nvPr/>
        </p:nvSpPr>
        <p:spPr>
          <a:xfrm>
            <a:off x="11570203" y="4560586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pic>
        <p:nvPicPr>
          <p:cNvPr id="227" name="Graphic 226">
            <a:extLst>
              <a:ext uri="{FF2B5EF4-FFF2-40B4-BE49-F238E27FC236}">
                <a16:creationId xmlns:a16="http://schemas.microsoft.com/office/drawing/2014/main" id="{CE292FC4-B49D-124A-AF7C-903028D92A8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19850" y="1614211"/>
            <a:ext cx="469900" cy="469900"/>
          </a:xfrm>
          <a:prstGeom prst="rect">
            <a:avLst/>
          </a:prstGeom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2C156888-6CF6-4145-8882-250ACBA7A8EB}"/>
              </a:ext>
            </a:extLst>
          </p:cNvPr>
          <p:cNvSpPr/>
          <p:nvPr/>
        </p:nvSpPr>
        <p:spPr>
          <a:xfrm>
            <a:off x="5745801" y="2508240"/>
            <a:ext cx="118139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/app1*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DCE82D91-F943-5340-93E9-13542367DE81}"/>
              </a:ext>
            </a:extLst>
          </p:cNvPr>
          <p:cNvSpPr/>
          <p:nvPr/>
        </p:nvSpPr>
        <p:spPr>
          <a:xfrm>
            <a:off x="8309669" y="2508240"/>
            <a:ext cx="118139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/app2*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AD3AAD3-98F3-8F44-965B-82C8541EA13F}"/>
              </a:ext>
            </a:extLst>
          </p:cNvPr>
          <p:cNvSpPr/>
          <p:nvPr/>
        </p:nvSpPr>
        <p:spPr>
          <a:xfrm>
            <a:off x="10760226" y="2484750"/>
            <a:ext cx="1181393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/*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E0D71-A9FA-8C48-BD07-AC8EFD6E9D65}"/>
              </a:ext>
            </a:extLst>
          </p:cNvPr>
          <p:cNvCxnSpPr>
            <a:stCxn id="234" idx="2"/>
            <a:endCxn id="106" idx="0"/>
          </p:cNvCxnSpPr>
          <p:nvPr/>
        </p:nvCxnSpPr>
        <p:spPr>
          <a:xfrm flipH="1">
            <a:off x="5141737" y="2823895"/>
            <a:ext cx="1194761" cy="11711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9B06F6B-1847-694D-AB97-56DF17FAFE53}"/>
              </a:ext>
            </a:extLst>
          </p:cNvPr>
          <p:cNvCxnSpPr>
            <a:cxnSpLocks/>
            <a:stCxn id="236" idx="2"/>
            <a:endCxn id="134" idx="0"/>
          </p:cNvCxnSpPr>
          <p:nvPr/>
        </p:nvCxnSpPr>
        <p:spPr>
          <a:xfrm flipH="1">
            <a:off x="7141313" y="2823895"/>
            <a:ext cx="1759053" cy="1135445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BE34A162-DE2D-324C-94E0-F5649EBA4B6F}"/>
              </a:ext>
            </a:extLst>
          </p:cNvPr>
          <p:cNvCxnSpPr>
            <a:cxnSpLocks/>
            <a:stCxn id="237" idx="2"/>
            <a:endCxn id="149" idx="0"/>
          </p:cNvCxnSpPr>
          <p:nvPr/>
        </p:nvCxnSpPr>
        <p:spPr>
          <a:xfrm>
            <a:off x="11350923" y="2800405"/>
            <a:ext cx="462324" cy="116034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CE095-3A34-9845-A446-BE1AA76EF8AF}"/>
              </a:ext>
            </a:extLst>
          </p:cNvPr>
          <p:cNvSpPr/>
          <p:nvPr/>
        </p:nvSpPr>
        <p:spPr>
          <a:xfrm>
            <a:off x="5625188" y="1459242"/>
            <a:ext cx="6470555" cy="1472233"/>
          </a:xfrm>
          <a:prstGeom prst="rect">
            <a:avLst/>
          </a:prstGeom>
          <a:noFill/>
          <a:ln w="444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4BF806-29F6-344D-A1AF-18BCD160EB52}"/>
              </a:ext>
            </a:extLst>
          </p:cNvPr>
          <p:cNvSpPr txBox="1"/>
          <p:nvPr/>
        </p:nvSpPr>
        <p:spPr>
          <a:xfrm>
            <a:off x="9837452" y="2534927"/>
            <a:ext cx="771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Ingress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BBDACEA-20B5-A547-806C-BF34548ECD9F}"/>
              </a:ext>
            </a:extLst>
          </p:cNvPr>
          <p:cNvSpPr/>
          <p:nvPr/>
        </p:nvSpPr>
        <p:spPr>
          <a:xfrm>
            <a:off x="9705891" y="1674606"/>
            <a:ext cx="554166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F89E6B9-5303-EF42-976F-465B44DBF820}"/>
              </a:ext>
            </a:extLst>
          </p:cNvPr>
          <p:cNvSpPr/>
          <p:nvPr/>
        </p:nvSpPr>
        <p:spPr>
          <a:xfrm>
            <a:off x="10373857" y="1672264"/>
            <a:ext cx="112291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rgbClr val="FFFF00"/>
                </a:solidFill>
              </a:rPr>
              <a:t>ExternalDNS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43F7685-C198-5142-9A6A-0016C50AB2F9}"/>
              </a:ext>
            </a:extLst>
          </p:cNvPr>
          <p:cNvSpPr/>
          <p:nvPr/>
        </p:nvSpPr>
        <p:spPr>
          <a:xfrm>
            <a:off x="6827962" y="1506268"/>
            <a:ext cx="1122914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FF00"/>
                </a:solidFill>
              </a:rPr>
              <a:t>SSL Redirect</a:t>
            </a:r>
          </a:p>
        </p:txBody>
      </p:sp>
    </p:spTree>
    <p:extLst>
      <p:ext uri="{BB962C8B-B14F-4D97-AF65-F5344CB8AC3E}">
        <p14:creationId xmlns:p14="http://schemas.microsoft.com/office/powerpoint/2010/main" val="12360022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A0BD00-D8DC-45C9-9C82-0E8430B96A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79A16920-295F-4532-8573-E88C8EF89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439" y="1985978"/>
            <a:ext cx="4385767" cy="425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329F3B-B988-4BA0-9BEA-4847C35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800" y="2779594"/>
            <a:ext cx="8592690" cy="10895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AWS EKS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chemeClr val="accent6">
                    <a:lumMod val="75000"/>
                  </a:schemeClr>
                </a:solidFill>
              </a:rPr>
              <a:t>&amp;</a:t>
            </a:r>
          </a:p>
          <a:p>
            <a:pPr marL="0" indent="0" algn="ctr">
              <a:buNone/>
            </a:pPr>
            <a:r>
              <a:rPr lang="en-US" sz="7000" b="1" dirty="0">
                <a:solidFill>
                  <a:srgbClr val="00B050"/>
                </a:solidFill>
              </a:rPr>
              <a:t>RDS &amp; ELB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5DB0ADC-2D3C-4AE9-87AC-FBFAA0CA0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94" y="2497721"/>
            <a:ext cx="3745901" cy="37459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2AE22CE-F827-DE42-B806-98DEF209C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155998" y="97936"/>
            <a:ext cx="1378076" cy="137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36ADE-2CD2-2741-93BB-B256A4B24B5A}"/>
              </a:ext>
            </a:extLst>
          </p:cNvPr>
          <p:cNvSpPr txBox="1"/>
          <p:nvPr/>
        </p:nvSpPr>
        <p:spPr>
          <a:xfrm>
            <a:off x="13028851" y="1476012"/>
            <a:ext cx="16323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RDS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16BAE37-A2E6-8747-A389-632690F14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194" y="97478"/>
            <a:ext cx="1378076" cy="1378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6F66BA-F746-B745-A9C3-B5D7E108E3DC}"/>
              </a:ext>
            </a:extLst>
          </p:cNvPr>
          <p:cNvSpPr txBox="1"/>
          <p:nvPr/>
        </p:nvSpPr>
        <p:spPr>
          <a:xfrm>
            <a:off x="68156" y="1475554"/>
            <a:ext cx="15841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Elastic Load </a:t>
            </a:r>
          </a:p>
          <a:p>
            <a:pPr algn="ctr"/>
            <a:r>
              <a:rPr lang="en-US" dirty="0"/>
              <a:t>Balancing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1ED2EED-F155-0A44-9F50-3EAA929F7F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2642" y="97478"/>
            <a:ext cx="1378075" cy="137807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4BBDB97-B041-414F-9108-A5CED5D378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1896" y="66468"/>
            <a:ext cx="1371624" cy="13716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3E976-C59B-3940-8290-56474EEF7847}"/>
              </a:ext>
            </a:extLst>
          </p:cNvPr>
          <p:cNvSpPr txBox="1"/>
          <p:nvPr/>
        </p:nvSpPr>
        <p:spPr>
          <a:xfrm>
            <a:off x="2546246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Classic </a:t>
            </a:r>
          </a:p>
          <a:p>
            <a:pPr algn="ctr"/>
            <a:r>
              <a:rPr lang="en-US" dirty="0"/>
              <a:t>Load Balancer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F38AD-45CF-BB49-8883-368BFBB9B563}"/>
              </a:ext>
            </a:extLst>
          </p:cNvPr>
          <p:cNvSpPr txBox="1"/>
          <p:nvPr/>
        </p:nvSpPr>
        <p:spPr>
          <a:xfrm>
            <a:off x="5492270" y="1512127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Network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B15520-1211-7147-9F8A-FFA3B7172A9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14645" y="97478"/>
            <a:ext cx="1304041" cy="1304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FBE1DE-81FC-1145-AAB0-F48C534E1519}"/>
              </a:ext>
            </a:extLst>
          </p:cNvPr>
          <p:cNvSpPr txBox="1"/>
          <p:nvPr/>
        </p:nvSpPr>
        <p:spPr>
          <a:xfrm>
            <a:off x="8137748" y="1475553"/>
            <a:ext cx="1790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Application </a:t>
            </a:r>
          </a:p>
          <a:p>
            <a:pPr algn="ctr"/>
            <a:r>
              <a:rPr lang="en-US" dirty="0"/>
              <a:t>Load Balancer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7223B4A4-907A-E640-B9B9-28E1E5EE74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710933" y="134495"/>
            <a:ext cx="1304041" cy="13040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2B6E8A-952F-854B-A6C6-C943AD5FC44D}"/>
              </a:ext>
            </a:extLst>
          </p:cNvPr>
          <p:cNvSpPr txBox="1"/>
          <p:nvPr/>
        </p:nvSpPr>
        <p:spPr>
          <a:xfrm>
            <a:off x="10789303" y="1542248"/>
            <a:ext cx="1147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AWS</a:t>
            </a:r>
          </a:p>
          <a:p>
            <a:pPr algn="ctr"/>
            <a:r>
              <a:rPr lang="en-US" dirty="0"/>
              <a:t>Route53</a:t>
            </a:r>
          </a:p>
        </p:txBody>
      </p:sp>
    </p:spTree>
    <p:extLst>
      <p:ext uri="{BB962C8B-B14F-4D97-AF65-F5344CB8AC3E}">
        <p14:creationId xmlns:p14="http://schemas.microsoft.com/office/powerpoint/2010/main" val="2342569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7CD6DD-0A50-FF44-B21B-15E112340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2E6A66-C4C1-4A49-B14E-2BCED20D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5F41D-93C4-E041-BC9A-7F66C50BEA74}"/>
              </a:ext>
            </a:extLst>
          </p:cNvPr>
          <p:cNvSpPr txBox="1"/>
          <p:nvPr/>
        </p:nvSpPr>
        <p:spPr>
          <a:xfrm>
            <a:off x="9218505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Elastic Load Balancing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A40D3-7A79-F34A-9192-F47FDE2D5330}"/>
              </a:ext>
            </a:extLst>
          </p:cNvPr>
          <p:cNvSpPr txBox="1"/>
          <p:nvPr/>
        </p:nvSpPr>
        <p:spPr>
          <a:xfrm>
            <a:off x="9134048" y="4298303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load balancer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86F54-CF66-3E4B-A96C-25656EF913FF}"/>
              </a:ext>
            </a:extLst>
          </p:cNvPr>
          <p:cNvSpPr txBox="1"/>
          <p:nvPr/>
        </p:nvSpPr>
        <p:spPr>
          <a:xfrm>
            <a:off x="9134048" y="505586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Classic load balancer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3E644-70B5-B949-A746-0EF4EB6904D3}"/>
              </a:ext>
            </a:extLst>
          </p:cNvPr>
          <p:cNvSpPr txBox="1"/>
          <p:nvPr/>
        </p:nvSpPr>
        <p:spPr>
          <a:xfrm>
            <a:off x="9134048" y="5788277"/>
            <a:ext cx="25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Network load balancer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D79E2B1-77ED-984C-B163-DC0DBD0F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3383" y="4652445"/>
            <a:ext cx="469900" cy="4699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7C9402-A46C-5842-B74F-C0AD1AB7C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3383" y="3833064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474EEF0-49BD-3543-B846-2DAD0CF43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5560" y="5382933"/>
            <a:ext cx="469900" cy="4699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76B042-8E03-8642-A7F2-76E5DA68B2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2732" y="1256394"/>
            <a:ext cx="711200" cy="71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FD5B7-B634-5B4A-8D2A-102B36E9E78D}"/>
              </a:ext>
            </a:extLst>
          </p:cNvPr>
          <p:cNvSpPr txBox="1"/>
          <p:nvPr/>
        </p:nvSpPr>
        <p:spPr>
          <a:xfrm>
            <a:off x="6607098" y="1994317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Route 53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CA36F7B-73A7-C84A-9A09-770C2759CD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02450" y="1218703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8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16B0-90F1-C64C-8EA8-809BA828CBD0}"/>
              </a:ext>
            </a:extLst>
          </p:cNvPr>
          <p:cNvSpPr/>
          <p:nvPr/>
        </p:nvSpPr>
        <p:spPr>
          <a:xfrm>
            <a:off x="222280" y="1232563"/>
            <a:ext cx="2051824" cy="25093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Control Plane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9375E-277D-D341-B923-394DD65F5203}"/>
              </a:ext>
            </a:extLst>
          </p:cNvPr>
          <p:cNvSpPr/>
          <p:nvPr/>
        </p:nvSpPr>
        <p:spPr>
          <a:xfrm>
            <a:off x="2509024" y="1232563"/>
            <a:ext cx="11899096" cy="2509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runs a single tenant Kubernetes control plane for each cluster, and control plane infrastructure is </a:t>
            </a:r>
            <a:r>
              <a:rPr lang="en-IN" dirty="0">
                <a:solidFill>
                  <a:srgbClr val="0070C0"/>
                </a:solidFill>
              </a:rPr>
              <a:t>not shared</a:t>
            </a:r>
            <a:r>
              <a:rPr lang="en-IN" dirty="0"/>
              <a:t> across clusters or AWS accounts.</a:t>
            </a:r>
          </a:p>
          <a:p>
            <a:pPr marL="457200" indent="-457200">
              <a:buAutoNum type="arabicPeriod"/>
            </a:pPr>
            <a:r>
              <a:rPr lang="en-IN" dirty="0"/>
              <a:t>This control plane consists of at least two API server nodes and three </a:t>
            </a:r>
            <a:r>
              <a:rPr lang="en-IN" dirty="0" err="1"/>
              <a:t>etcd</a:t>
            </a:r>
            <a:r>
              <a:rPr lang="en-IN" dirty="0"/>
              <a:t> nodes that run across </a:t>
            </a:r>
            <a:r>
              <a:rPr lang="en-IN" dirty="0">
                <a:solidFill>
                  <a:srgbClr val="0070C0"/>
                </a:solidFill>
              </a:rPr>
              <a:t>three Availability Zones within a Region</a:t>
            </a:r>
          </a:p>
          <a:p>
            <a:pPr marL="457200" indent="-457200">
              <a:buAutoNum type="arabicPeriod"/>
            </a:pPr>
            <a:r>
              <a:rPr lang="en-IN" dirty="0"/>
              <a:t>EKS </a:t>
            </a:r>
            <a:r>
              <a:rPr lang="en-IN" dirty="0">
                <a:solidFill>
                  <a:srgbClr val="0070C0"/>
                </a:solidFill>
              </a:rPr>
              <a:t>automatically detects and replaces unhealthy </a:t>
            </a:r>
            <a:r>
              <a:rPr lang="en-IN" dirty="0"/>
              <a:t>control plane instances, restarting them across the Availability Zones within the Region as needed.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C3A327-AB2B-D44F-971E-5C2EA1E6829C}"/>
              </a:ext>
            </a:extLst>
          </p:cNvPr>
          <p:cNvSpPr/>
          <p:nvPr/>
        </p:nvSpPr>
        <p:spPr>
          <a:xfrm>
            <a:off x="222280" y="4089864"/>
            <a:ext cx="2051824" cy="3303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Nodes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Node Groups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D5681A-2638-754C-8F13-F7392D19FB56}"/>
              </a:ext>
            </a:extLst>
          </p:cNvPr>
          <p:cNvSpPr/>
          <p:nvPr/>
        </p:nvSpPr>
        <p:spPr>
          <a:xfrm>
            <a:off x="2509024" y="4114800"/>
            <a:ext cx="11899096" cy="33033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Worker machines in Kubernetes are called nodes.  These are EC2 Instances</a:t>
            </a:r>
          </a:p>
          <a:p>
            <a:pPr marL="457200" indent="-457200">
              <a:buAutoNum type="arabicPeriod"/>
            </a:pPr>
            <a:r>
              <a:rPr lang="en-IN" dirty="0"/>
              <a:t>EKS worker nodes run in our AWS account and connect to our cluster's control plane via the </a:t>
            </a:r>
            <a:r>
              <a:rPr lang="en-IN" dirty="0">
                <a:solidFill>
                  <a:srgbClr val="0070C0"/>
                </a:solidFill>
              </a:rPr>
              <a:t>cluster API server endpoint. </a:t>
            </a:r>
          </a:p>
          <a:p>
            <a:pPr marL="457200" indent="-457200">
              <a:buAutoNum type="arabicPeriod"/>
            </a:pPr>
            <a:r>
              <a:rPr lang="en-IN" dirty="0"/>
              <a:t>A node group is </a:t>
            </a:r>
            <a:r>
              <a:rPr lang="en-IN" dirty="0">
                <a:solidFill>
                  <a:srgbClr val="0070C0"/>
                </a:solidFill>
              </a:rPr>
              <a:t>one or more EC2 instances </a:t>
            </a:r>
            <a:r>
              <a:rPr lang="en-IN" dirty="0"/>
              <a:t>that are deployed in an EC2 Autoscaling group. </a:t>
            </a:r>
          </a:p>
          <a:p>
            <a:pPr marL="457200" indent="-457200">
              <a:buAutoNum type="arabicPeriod"/>
            </a:pPr>
            <a:r>
              <a:rPr lang="en-IN" dirty="0"/>
              <a:t>All instances in a node group must </a:t>
            </a:r>
          </a:p>
          <a:p>
            <a:pPr marL="1005840" lvl="1" indent="-457200">
              <a:buAutoNum type="arabicPeriod"/>
            </a:pPr>
            <a:r>
              <a:rPr lang="en-IN" dirty="0"/>
              <a:t>Be the </a:t>
            </a:r>
            <a:r>
              <a:rPr lang="en-IN" dirty="0">
                <a:solidFill>
                  <a:srgbClr val="0070C0"/>
                </a:solidFill>
              </a:rPr>
              <a:t>same instance type</a:t>
            </a:r>
          </a:p>
          <a:p>
            <a:pPr marL="1005840" lvl="1" indent="-457200">
              <a:buAutoNum type="arabicPeriod"/>
            </a:pPr>
            <a:r>
              <a:rPr lang="en-IN" dirty="0"/>
              <a:t>Be </a:t>
            </a:r>
            <a:r>
              <a:rPr lang="en-IN" dirty="0">
                <a:solidFill>
                  <a:srgbClr val="0070C0"/>
                </a:solidFill>
              </a:rPr>
              <a:t>running the same AMI</a:t>
            </a:r>
          </a:p>
          <a:p>
            <a:pPr marL="1005840" lvl="1" indent="-457200">
              <a:buAutoNum type="arabicPeriod"/>
            </a:pPr>
            <a:r>
              <a:rPr lang="en-IN" dirty="0"/>
              <a:t>Use the </a:t>
            </a:r>
            <a:r>
              <a:rPr lang="en-IN" dirty="0">
                <a:solidFill>
                  <a:srgbClr val="0070C0"/>
                </a:solidFill>
              </a:rPr>
              <a:t>same EKS worker node IAM role</a:t>
            </a:r>
          </a:p>
        </p:txBody>
      </p:sp>
      <p:sp>
        <p:nvSpPr>
          <p:cNvPr id="47" name="Title 3">
            <a:extLst>
              <a:ext uri="{FF2B5EF4-FFF2-40B4-BE49-F238E27FC236}">
                <a16:creationId xmlns:a16="http://schemas.microsoft.com/office/drawing/2014/main" id="{5C74761B-8F6F-B946-9F3D-31C6E89BD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42753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37237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35" grpId="0" animBg="1"/>
      <p:bldP spid="3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422F0A-8C35-B842-8FFD-A8F0BFDE1E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C5924-82FD-C34C-9390-715CF419C8E8}"/>
              </a:ext>
            </a:extLst>
          </p:cNvPr>
          <p:cNvSpPr/>
          <p:nvPr/>
        </p:nvSpPr>
        <p:spPr>
          <a:xfrm>
            <a:off x="2247089" y="2980147"/>
            <a:ext cx="1765300" cy="1143000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3110C-C60E-2B4F-8EF5-D192DA0CD5AD}"/>
              </a:ext>
            </a:extLst>
          </p:cNvPr>
          <p:cNvSpPr/>
          <p:nvPr/>
        </p:nvSpPr>
        <p:spPr>
          <a:xfrm>
            <a:off x="4151086" y="2980147"/>
            <a:ext cx="1765300" cy="114300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0CBFD4-332F-DE4F-8E77-AEABB3CA472A}"/>
              </a:ext>
            </a:extLst>
          </p:cNvPr>
          <p:cNvSpPr/>
          <p:nvPr/>
        </p:nvSpPr>
        <p:spPr>
          <a:xfrm>
            <a:off x="4151086" y="1520915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1FA12D-270F-3947-A8B4-D2B4BE0D13E3}"/>
              </a:ext>
            </a:extLst>
          </p:cNvPr>
          <p:cNvSpPr/>
          <p:nvPr/>
        </p:nvSpPr>
        <p:spPr>
          <a:xfrm>
            <a:off x="354815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48E0E3-F4AD-2D42-83DD-7F87B87A4AB8}"/>
              </a:ext>
            </a:extLst>
          </p:cNvPr>
          <p:cNvSpPr/>
          <p:nvPr/>
        </p:nvSpPr>
        <p:spPr>
          <a:xfrm>
            <a:off x="6055083" y="1519392"/>
            <a:ext cx="1765300" cy="1143000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AC1CD-63E1-E446-B788-EF82E0BC14D4}"/>
              </a:ext>
            </a:extLst>
          </p:cNvPr>
          <p:cNvSpPr/>
          <p:nvPr/>
        </p:nvSpPr>
        <p:spPr>
          <a:xfrm>
            <a:off x="7990407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Server contents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856C8-6B2B-074C-8AF8-1F9045B5A6C7}"/>
              </a:ext>
            </a:extLst>
          </p:cNvPr>
          <p:cNvSpPr/>
          <p:nvPr/>
        </p:nvSpPr>
        <p:spPr>
          <a:xfrm>
            <a:off x="354815" y="2980147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endParaRPr lang="en-US" sz="1200" dirty="0">
              <a:solidFill>
                <a:srgbClr val="D86613"/>
              </a:solidFill>
            </a:endParaRPr>
          </a:p>
          <a:p>
            <a:pPr algn="ctr"/>
            <a:r>
              <a:rPr lang="en-US" sz="1200" dirty="0">
                <a:solidFill>
                  <a:srgbClr val="D86613"/>
                </a:solidFill>
              </a:rPr>
              <a:t>Auto Scaling group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D84CEE-0A43-7E42-8F8F-67006FC784FE}"/>
              </a:ext>
            </a:extLst>
          </p:cNvPr>
          <p:cNvSpPr/>
          <p:nvPr/>
        </p:nvSpPr>
        <p:spPr>
          <a:xfrm>
            <a:off x="7990407" y="4360182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5A6B86"/>
                </a:solidFill>
              </a:rPr>
              <a:t>Generic group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FC3EAB-AACB-C74C-B28B-3F4FD1B90086}"/>
              </a:ext>
            </a:extLst>
          </p:cNvPr>
          <p:cNvSpPr/>
          <p:nvPr/>
        </p:nvSpPr>
        <p:spPr>
          <a:xfrm>
            <a:off x="9914008" y="2980147"/>
            <a:ext cx="1765300" cy="1143000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5A6B86"/>
                </a:solidFill>
              </a:rPr>
              <a:t>Corporate </a:t>
            </a:r>
          </a:p>
          <a:p>
            <a:pPr algn="l"/>
            <a:r>
              <a:rPr lang="en-US" sz="1200" dirty="0">
                <a:solidFill>
                  <a:srgbClr val="5A6B86"/>
                </a:solidFill>
              </a:rPr>
              <a:t>data center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426EC8-C3D9-A64D-B580-9EB2715AEB19}"/>
              </a:ext>
            </a:extLst>
          </p:cNvPr>
          <p:cNvSpPr/>
          <p:nvPr/>
        </p:nvSpPr>
        <p:spPr>
          <a:xfrm>
            <a:off x="354815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Elastic Beanstalk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711E7C-AA8A-834A-B2BC-1D251C34AABC}"/>
              </a:ext>
            </a:extLst>
          </p:cNvPr>
          <p:cNvSpPr/>
          <p:nvPr/>
        </p:nvSpPr>
        <p:spPr>
          <a:xfrm>
            <a:off x="6055083" y="4360182"/>
            <a:ext cx="1765300" cy="1143000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CD2264"/>
                </a:solidFill>
              </a:rPr>
              <a:t>AWS Step Functions workflow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306D12-B605-4C42-95D8-308E1950C7AA}"/>
              </a:ext>
            </a:extLst>
          </p:cNvPr>
          <p:cNvSpPr/>
          <p:nvPr/>
        </p:nvSpPr>
        <p:spPr>
          <a:xfrm>
            <a:off x="4151086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86613"/>
                </a:solidFill>
              </a:rPr>
              <a:t>Spot Fleet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63D9D2F6-E2FC-7B49-8528-65B6B21A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65" y="2980147"/>
            <a:ext cx="330200" cy="3302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B0809BCD-F940-6C4D-8BBE-B8C84257F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7089" y="1519392"/>
            <a:ext cx="330200" cy="330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6A6560-DFF3-6A40-8C01-91F106ADD9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15" y="1519392"/>
            <a:ext cx="330200" cy="330200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34B48F4-44F9-DC41-BD03-8F07537300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55083" y="4360182"/>
            <a:ext cx="330200" cy="330200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2712F98-480B-2940-96EF-12A20C2EB4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14008" y="2980147"/>
            <a:ext cx="330200" cy="3302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E854F8D-9CFA-8F43-8DB7-4D59AAA20A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47089" y="4360182"/>
            <a:ext cx="330200" cy="3302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3B7F07-4E1E-8B45-94B3-400E09A6DB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4815" y="4360182"/>
            <a:ext cx="330200" cy="330200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5E802305-CAF3-4E48-BB0E-4D88B081DAB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51086" y="1520915"/>
            <a:ext cx="330200" cy="33020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059027B3-5365-2244-9E92-2FD7BB7ECDA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90407" y="2980147"/>
            <a:ext cx="330200" cy="3302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964EBD91-BCED-2441-BDFC-E8F2D2A170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151086" y="4360182"/>
            <a:ext cx="330200" cy="330200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A054567-BF78-0048-A4A5-B09A6791B1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47089" y="2980147"/>
            <a:ext cx="330200" cy="330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F74883-A81B-A94D-8D64-E5B0DC58C782}"/>
              </a:ext>
            </a:extLst>
          </p:cNvPr>
          <p:cNvSpPr/>
          <p:nvPr/>
        </p:nvSpPr>
        <p:spPr>
          <a:xfrm>
            <a:off x="2247089" y="1519392"/>
            <a:ext cx="1765300" cy="1143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ysClr val="windowText" lastClr="000000"/>
                </a:solidFill>
              </a:rPr>
              <a:t>AWS Cloud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398EBD-FA4F-8F4C-95BF-88E67FFD0E8B}"/>
              </a:ext>
            </a:extLst>
          </p:cNvPr>
          <p:cNvSpPr/>
          <p:nvPr/>
        </p:nvSpPr>
        <p:spPr>
          <a:xfrm>
            <a:off x="7990407" y="1519392"/>
            <a:ext cx="1765300" cy="114300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DF3312"/>
                </a:solidFill>
              </a:rPr>
              <a:t>Security group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96E434-B3FC-1742-BBEC-FB3F9DD5291D}"/>
              </a:ext>
            </a:extLst>
          </p:cNvPr>
          <p:cNvSpPr/>
          <p:nvPr/>
        </p:nvSpPr>
        <p:spPr>
          <a:xfrm>
            <a:off x="2247089" y="4360182"/>
            <a:ext cx="1765300" cy="1143000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instance contents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0FC43B-1FF8-D242-81B5-F1E2DB3FD825}"/>
              </a:ext>
            </a:extLst>
          </p:cNvPr>
          <p:cNvSpPr/>
          <p:nvPr/>
        </p:nvSpPr>
        <p:spPr>
          <a:xfrm>
            <a:off x="6055083" y="2980147"/>
            <a:ext cx="1765300" cy="1143000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80F7C0-9DFC-7540-94FF-D3E27E1F86F2}"/>
              </a:ext>
            </a:extLst>
          </p:cNvPr>
          <p:cNvSpPr/>
          <p:nvPr/>
        </p:nvSpPr>
        <p:spPr>
          <a:xfrm>
            <a:off x="9899698" y="4360182"/>
            <a:ext cx="1765300" cy="1143000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Generic group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565BE13E-72E2-9448-AA5B-0189A0363B1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55083" y="2977788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1190198-3567-B44F-B403-2A2BB221B3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51086" y="297778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911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2AAF52-931C-3F41-96FC-AA73367BB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95DD36D-1055-1344-8151-79C8A055236F}"/>
              </a:ext>
            </a:extLst>
          </p:cNvPr>
          <p:cNvGrpSpPr/>
          <p:nvPr/>
        </p:nvGrpSpPr>
        <p:grpSpPr>
          <a:xfrm>
            <a:off x="7859730" y="1592494"/>
            <a:ext cx="1809412" cy="1648247"/>
            <a:chOff x="7859730" y="1592494"/>
            <a:chExt cx="1809413" cy="18175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C62211-CE57-3445-B79B-9F82A56D91BD}"/>
                </a:ext>
              </a:extLst>
            </p:cNvPr>
            <p:cNvSpPr/>
            <p:nvPr/>
          </p:nvSpPr>
          <p:spPr>
            <a:xfrm>
              <a:off x="7859730" y="1592494"/>
              <a:ext cx="1809412" cy="164824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C5E39D-017A-E044-B29C-0CE85634791E}"/>
                </a:ext>
              </a:extLst>
            </p:cNvPr>
            <p:cNvSpPr/>
            <p:nvPr/>
          </p:nvSpPr>
          <p:spPr>
            <a:xfrm>
              <a:off x="7993301" y="1736333"/>
              <a:ext cx="1563985" cy="129231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5A4662-3C41-0241-B596-4F7F32CA01B6}"/>
                </a:ext>
              </a:extLst>
            </p:cNvPr>
            <p:cNvSpPr/>
            <p:nvPr/>
          </p:nvSpPr>
          <p:spPr>
            <a:xfrm>
              <a:off x="8164141" y="1849348"/>
              <a:ext cx="1239212" cy="9993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A0CDAB-017B-1A4D-9F8A-E60A99451EB6}"/>
                </a:ext>
              </a:extLst>
            </p:cNvPr>
            <p:cNvSpPr txBox="1"/>
            <p:nvPr/>
          </p:nvSpPr>
          <p:spPr>
            <a:xfrm>
              <a:off x="8565121" y="2633039"/>
              <a:ext cx="492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Pod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D6AE59-3817-BE4D-9087-93CE471E988A}"/>
                </a:ext>
              </a:extLst>
            </p:cNvPr>
            <p:cNvGrpSpPr/>
            <p:nvPr/>
          </p:nvGrpSpPr>
          <p:grpSpPr>
            <a:xfrm>
              <a:off x="8327280" y="1976757"/>
              <a:ext cx="914036" cy="704092"/>
              <a:chOff x="853440" y="4579716"/>
              <a:chExt cx="1006998" cy="82759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96D3604-DC9E-9D46-8F68-75A1E6D05C64}"/>
                  </a:ext>
                </a:extLst>
              </p:cNvPr>
              <p:cNvSpPr/>
              <p:nvPr/>
            </p:nvSpPr>
            <p:spPr>
              <a:xfrm>
                <a:off x="853440" y="4579716"/>
                <a:ext cx="1006998" cy="82759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9ACC862-BE29-2942-81B9-A27C498B6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210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26D4F3B-54E7-9F44-B1BF-DA7880403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45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3E4584B-1F6B-F249-8F57-3B36AF5E4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9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2BCB289-22FF-FA4D-A5AE-243E31D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3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437D8E1-997C-3944-A1FA-1DA1D7939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1739" y="4689676"/>
                <a:ext cx="0" cy="613458"/>
              </a:xfrm>
              <a:prstGeom prst="line">
                <a:avLst/>
              </a:prstGeom>
              <a:ln w="603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1C8C9-A7B5-854B-B4A1-9FB433CBDE70}"/>
                  </a:ext>
                </a:extLst>
              </p:cNvPr>
              <p:cNvSpPr txBox="1"/>
              <p:nvPr/>
            </p:nvSpPr>
            <p:spPr>
              <a:xfrm>
                <a:off x="1069564" y="4767188"/>
                <a:ext cx="542548" cy="470289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000" b="1" dirty="0">
                    <a:solidFill>
                      <a:schemeClr val="bg1"/>
                    </a:solidFill>
                    <a:latin typeface="+mj-lt"/>
                  </a:rPr>
                  <a:t>REST API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0DF4E5-F77E-9048-9598-9BD150EF74F9}"/>
                </a:ext>
              </a:extLst>
            </p:cNvPr>
            <p:cNvSpPr txBox="1"/>
            <p:nvPr/>
          </p:nvSpPr>
          <p:spPr>
            <a:xfrm>
              <a:off x="8390057" y="2782401"/>
              <a:ext cx="842591" cy="627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ReplicaSet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DE12-3748-EC46-AEDF-50A006ECBE7B}"/>
                </a:ext>
              </a:extLst>
            </p:cNvPr>
            <p:cNvSpPr txBox="1"/>
            <p:nvPr/>
          </p:nvSpPr>
          <p:spPr>
            <a:xfrm>
              <a:off x="7933859" y="2963743"/>
              <a:ext cx="1735284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</a:rPr>
                <a:t>Deployment (</a:t>
              </a:r>
              <a:r>
                <a:rPr lang="en-IN" sz="1200" dirty="0" err="1">
                  <a:solidFill>
                    <a:schemeClr val="bg1"/>
                  </a:solidFill>
                </a:rPr>
                <a:t>UserMgmt</a:t>
              </a:r>
              <a:r>
                <a:rPr lang="en-IN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905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C2288F-1334-434D-BE97-D4FBECF974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1E3882-819C-495D-B066-49B957AF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2848174"/>
            <a:ext cx="12618720" cy="1188851"/>
          </a:xfrm>
        </p:spPr>
        <p:txBody>
          <a:bodyPr/>
          <a:lstStyle/>
          <a:p>
            <a:r>
              <a:rPr lang="en-IN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5354073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19D3D2-AE86-C14B-9AAF-90074D8930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4881-A614-6F49-97D2-BA145B48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84AF3-4699-1A4B-AC39-3B196F0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ED3133-B00B-2D49-A7F2-606D08DDC216}"/>
              </a:ext>
            </a:extLst>
          </p:cNvPr>
          <p:cNvSpPr txBox="1"/>
          <p:nvPr/>
        </p:nvSpPr>
        <p:spPr>
          <a:xfrm>
            <a:off x="1873406" y="1837837"/>
            <a:ext cx="2301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Elastic Block Store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01AD5-0167-3D4C-98BE-3FAFCE207EEF}"/>
              </a:ext>
            </a:extLst>
          </p:cNvPr>
          <p:cNvSpPr txBox="1"/>
          <p:nvPr/>
        </p:nvSpPr>
        <p:spPr>
          <a:xfrm>
            <a:off x="1084550" y="540162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Volume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9EE2308-597F-6D41-9B2D-768297389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552" y="4904415"/>
            <a:ext cx="469900" cy="4699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BF79E3E-97E5-D043-AD22-67B397BBE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8758" y="1126637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36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904FD6-126C-425F-9DB5-BDE201837E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3F0AC-0251-4811-8244-72D7E032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8" y="-719197"/>
            <a:ext cx="12618720" cy="1188851"/>
          </a:xfrm>
        </p:spPr>
        <p:txBody>
          <a:bodyPr/>
          <a:lstStyle/>
          <a:p>
            <a:r>
              <a:rPr lang="en-IN" dirty="0"/>
              <a:t>Icons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84A1A6-CE46-4436-9E10-1CBDC4355314}"/>
              </a:ext>
            </a:extLst>
          </p:cNvPr>
          <p:cNvSpPr/>
          <p:nvPr/>
        </p:nvSpPr>
        <p:spPr>
          <a:xfrm>
            <a:off x="502341" y="434050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38A473-DE2A-4E6C-88D9-02E940052CDB}"/>
              </a:ext>
            </a:extLst>
          </p:cNvPr>
          <p:cNvCxnSpPr>
            <a:cxnSpLocks/>
          </p:cNvCxnSpPr>
          <p:nvPr/>
        </p:nvCxnSpPr>
        <p:spPr>
          <a:xfrm>
            <a:off x="699111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50284E-A1E1-46EE-A133-3E00D36B32A1}"/>
              </a:ext>
            </a:extLst>
          </p:cNvPr>
          <p:cNvCxnSpPr>
            <a:cxnSpLocks/>
          </p:cNvCxnSpPr>
          <p:nvPr/>
        </p:nvCxnSpPr>
        <p:spPr>
          <a:xfrm>
            <a:off x="8534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4C91D9-1260-4B05-A484-FE1961AB8BAC}"/>
              </a:ext>
            </a:extLst>
          </p:cNvPr>
          <p:cNvCxnSpPr>
            <a:cxnSpLocks/>
          </p:cNvCxnSpPr>
          <p:nvPr/>
        </p:nvCxnSpPr>
        <p:spPr>
          <a:xfrm>
            <a:off x="10058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BA11F9-8B51-459C-844D-57B0BAC26768}"/>
              </a:ext>
            </a:extLst>
          </p:cNvPr>
          <p:cNvCxnSpPr>
            <a:cxnSpLocks/>
          </p:cNvCxnSpPr>
          <p:nvPr/>
        </p:nvCxnSpPr>
        <p:spPr>
          <a:xfrm>
            <a:off x="11582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E56927-81AA-4EDD-A91E-F4C41952FDDF}"/>
              </a:ext>
            </a:extLst>
          </p:cNvPr>
          <p:cNvCxnSpPr>
            <a:cxnSpLocks/>
          </p:cNvCxnSpPr>
          <p:nvPr/>
        </p:nvCxnSpPr>
        <p:spPr>
          <a:xfrm>
            <a:off x="1310640" y="544010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E75FDD-7AFF-40D8-9B1F-E7A63D9976D1}"/>
              </a:ext>
            </a:extLst>
          </p:cNvPr>
          <p:cNvGrpSpPr/>
          <p:nvPr/>
        </p:nvGrpSpPr>
        <p:grpSpPr>
          <a:xfrm>
            <a:off x="11730170" y="130215"/>
            <a:ext cx="1006998" cy="827590"/>
            <a:chOff x="6668947" y="2681468"/>
            <a:chExt cx="1006998" cy="8275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37493BF-18DA-4BBB-A8FE-1A2A67399815}"/>
                </a:ext>
              </a:extLst>
            </p:cNvPr>
            <p:cNvSpPr/>
            <p:nvPr/>
          </p:nvSpPr>
          <p:spPr>
            <a:xfrm>
              <a:off x="6668947" y="2681468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A936E3-4783-4CD0-A13C-55E5D219DC54}"/>
                </a:ext>
              </a:extLst>
            </p:cNvPr>
            <p:cNvCxnSpPr>
              <a:cxnSpLocks/>
            </p:cNvCxnSpPr>
            <p:nvPr/>
          </p:nvCxnSpPr>
          <p:spPr>
            <a:xfrm>
              <a:off x="6865717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9F5CAA-DF2C-4C90-9BA1-769CE1CB2C82}"/>
                </a:ext>
              </a:extLst>
            </p:cNvPr>
            <p:cNvCxnSpPr>
              <a:cxnSpLocks/>
            </p:cNvCxnSpPr>
            <p:nvPr/>
          </p:nvCxnSpPr>
          <p:spPr>
            <a:xfrm>
              <a:off x="70200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CB3284-6773-4DAC-8383-6E28078C20D1}"/>
                </a:ext>
              </a:extLst>
            </p:cNvPr>
            <p:cNvCxnSpPr>
              <a:cxnSpLocks/>
            </p:cNvCxnSpPr>
            <p:nvPr/>
          </p:nvCxnSpPr>
          <p:spPr>
            <a:xfrm>
              <a:off x="71724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D98FE6-14B8-4FB3-B280-9A463D56E178}"/>
                </a:ext>
              </a:extLst>
            </p:cNvPr>
            <p:cNvCxnSpPr>
              <a:cxnSpLocks/>
            </p:cNvCxnSpPr>
            <p:nvPr/>
          </p:nvCxnSpPr>
          <p:spPr>
            <a:xfrm>
              <a:off x="73248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81632B-D6F3-4AB5-AE53-7CEA651A6872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46" y="2791428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F22E456-F708-4D84-8058-36DC2E7E7F32}"/>
              </a:ext>
            </a:extLst>
          </p:cNvPr>
          <p:cNvSpPr txBox="1"/>
          <p:nvPr/>
        </p:nvSpPr>
        <p:spPr>
          <a:xfrm>
            <a:off x="6031856" y="143900"/>
            <a:ext cx="347240" cy="40011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C31E67-4824-468E-9B33-2E954CE5F511}"/>
              </a:ext>
            </a:extLst>
          </p:cNvPr>
          <p:cNvSpPr/>
          <p:nvPr/>
        </p:nvSpPr>
        <p:spPr>
          <a:xfrm>
            <a:off x="2091930" y="469654"/>
            <a:ext cx="1006998" cy="8275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E16299-22AC-4315-99B2-9ADDA4BF46DF}"/>
              </a:ext>
            </a:extLst>
          </p:cNvPr>
          <p:cNvCxnSpPr>
            <a:cxnSpLocks/>
          </p:cNvCxnSpPr>
          <p:nvPr/>
        </p:nvCxnSpPr>
        <p:spPr>
          <a:xfrm>
            <a:off x="2288700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4FEE06-BBE8-454A-9790-EC416E240066}"/>
              </a:ext>
            </a:extLst>
          </p:cNvPr>
          <p:cNvCxnSpPr>
            <a:cxnSpLocks/>
          </p:cNvCxnSpPr>
          <p:nvPr/>
        </p:nvCxnSpPr>
        <p:spPr>
          <a:xfrm>
            <a:off x="24430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B42387-1E9F-4414-94E0-D96B049126D5}"/>
              </a:ext>
            </a:extLst>
          </p:cNvPr>
          <p:cNvCxnSpPr>
            <a:cxnSpLocks/>
          </p:cNvCxnSpPr>
          <p:nvPr/>
        </p:nvCxnSpPr>
        <p:spPr>
          <a:xfrm>
            <a:off x="25954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41C7A5-DD9D-47C1-90D0-26389798533D}"/>
              </a:ext>
            </a:extLst>
          </p:cNvPr>
          <p:cNvCxnSpPr>
            <a:cxnSpLocks/>
          </p:cNvCxnSpPr>
          <p:nvPr/>
        </p:nvCxnSpPr>
        <p:spPr>
          <a:xfrm>
            <a:off x="27478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FEFFDA-DEFB-4D82-BE21-1A390D8DD9C4}"/>
              </a:ext>
            </a:extLst>
          </p:cNvPr>
          <p:cNvCxnSpPr>
            <a:cxnSpLocks/>
          </p:cNvCxnSpPr>
          <p:nvPr/>
        </p:nvCxnSpPr>
        <p:spPr>
          <a:xfrm>
            <a:off x="2900229" y="579614"/>
            <a:ext cx="0" cy="613458"/>
          </a:xfrm>
          <a:prstGeom prst="line">
            <a:avLst/>
          </a:prstGeom>
          <a:ln w="603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9FA94B-6D2C-4576-B3EF-3F99DCACA766}"/>
              </a:ext>
            </a:extLst>
          </p:cNvPr>
          <p:cNvCxnSpPr/>
          <p:nvPr/>
        </p:nvCxnSpPr>
        <p:spPr>
          <a:xfrm>
            <a:off x="1974254" y="361624"/>
            <a:ext cx="1250066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882604-210B-4201-A928-2D1A37542CAC}"/>
              </a:ext>
            </a:extLst>
          </p:cNvPr>
          <p:cNvCxnSpPr>
            <a:cxnSpLocks/>
          </p:cNvCxnSpPr>
          <p:nvPr/>
        </p:nvCxnSpPr>
        <p:spPr>
          <a:xfrm flipV="1">
            <a:off x="2040810" y="361624"/>
            <a:ext cx="1183510" cy="103014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4C9AB7B-7C05-495A-AD3E-38436B61AA30}"/>
              </a:ext>
            </a:extLst>
          </p:cNvPr>
          <p:cNvGrpSpPr/>
          <p:nvPr/>
        </p:nvGrpSpPr>
        <p:grpSpPr>
          <a:xfrm>
            <a:off x="13121061" y="130215"/>
            <a:ext cx="1006998" cy="827590"/>
            <a:chOff x="853440" y="4579716"/>
            <a:chExt cx="1006998" cy="82759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3A1FAA-8D18-4B3F-A914-FBC18A6DA72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3E7BFB6-D249-4C4B-8AB4-6D70EE36F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4DD114-F486-4B92-B0C4-488AC67EAD3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FAB276-49AD-4C52-A628-FFF2E7535CA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C2D6784-4010-4469-B76D-F740F67F85D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AC4AD-C8EF-4709-8F3A-390BD8FE074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DBB885-E1D4-4FF5-9A13-94101F0C7B0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5988933-5BE7-48D9-8822-2E8EF8768147}"/>
              </a:ext>
            </a:extLst>
          </p:cNvPr>
          <p:cNvGrpSpPr/>
          <p:nvPr/>
        </p:nvGrpSpPr>
        <p:grpSpPr>
          <a:xfrm>
            <a:off x="10215816" y="14078"/>
            <a:ext cx="1250066" cy="1030147"/>
            <a:chOff x="698628" y="4440514"/>
            <a:chExt cx="1250066" cy="1030147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CC7A5F1-8522-49AE-B072-6DE01EA3EA1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7DF3A79-2479-47D5-9A3A-ECCF7C871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FCCE87C-1F26-4A00-9C80-76E58BE323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51AF40E-FD03-4172-942D-AD61B2A3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3E10F6D-F437-476F-BFAB-ABF1E28BD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B6279B0-20B1-4A96-81E1-4751851A1A4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FFEFD71-ACAE-4E8C-9E71-3AD3CAFB022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EC52C30-400E-4977-8814-2633FEE59587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9C62A1A-9645-4635-9B14-68E224647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8DC94B-852D-40F7-8ABB-16006BC883AE}"/>
              </a:ext>
            </a:extLst>
          </p:cNvPr>
          <p:cNvGrpSpPr/>
          <p:nvPr/>
        </p:nvGrpSpPr>
        <p:grpSpPr>
          <a:xfrm>
            <a:off x="8705999" y="52001"/>
            <a:ext cx="1250066" cy="1030147"/>
            <a:chOff x="9246244" y="1757423"/>
            <a:chExt cx="1250066" cy="1030147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299ADA-5CF5-462F-A503-229129E7BFC1}"/>
                </a:ext>
              </a:extLst>
            </p:cNvPr>
            <p:cNvSpPr/>
            <p:nvPr/>
          </p:nvSpPr>
          <p:spPr>
            <a:xfrm>
              <a:off x="9363920" y="1865453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EC25F38-DA6A-41FE-A3C6-E93A14BFF274}"/>
                </a:ext>
              </a:extLst>
            </p:cNvPr>
            <p:cNvCxnSpPr>
              <a:cxnSpLocks/>
            </p:cNvCxnSpPr>
            <p:nvPr/>
          </p:nvCxnSpPr>
          <p:spPr>
            <a:xfrm>
              <a:off x="9560690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2FA05F2-0437-42D2-B3C6-71882F09E430}"/>
                </a:ext>
              </a:extLst>
            </p:cNvPr>
            <p:cNvCxnSpPr>
              <a:cxnSpLocks/>
            </p:cNvCxnSpPr>
            <p:nvPr/>
          </p:nvCxnSpPr>
          <p:spPr>
            <a:xfrm>
              <a:off x="97150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3F84F0-CCA0-45D5-95CC-6D012B9AD1ED}"/>
                </a:ext>
              </a:extLst>
            </p:cNvPr>
            <p:cNvCxnSpPr>
              <a:cxnSpLocks/>
            </p:cNvCxnSpPr>
            <p:nvPr/>
          </p:nvCxnSpPr>
          <p:spPr>
            <a:xfrm>
              <a:off x="98674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479E6CA-288B-4CF0-89B3-278882EBD0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8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97C5BC4-7F7C-486E-8826-70DC217BA0F1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219" y="1975413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6A174F1-5227-4BE1-859E-F109D33714F8}"/>
                </a:ext>
              </a:extLst>
            </p:cNvPr>
            <p:cNvCxnSpPr/>
            <p:nvPr/>
          </p:nvCxnSpPr>
          <p:spPr>
            <a:xfrm>
              <a:off x="9246244" y="1757423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4FF3881-3BC1-4A5A-8F90-00249B8DC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2800" y="1757423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A60ADD9-906F-4730-A17D-107510A0E63B}"/>
              </a:ext>
            </a:extLst>
          </p:cNvPr>
          <p:cNvSpPr txBox="1"/>
          <p:nvPr/>
        </p:nvSpPr>
        <p:spPr>
          <a:xfrm>
            <a:off x="6547321" y="159339"/>
            <a:ext cx="406079" cy="40011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70DBF8D-9272-4C93-8159-313EA1DB7563}"/>
              </a:ext>
            </a:extLst>
          </p:cNvPr>
          <p:cNvGrpSpPr/>
          <p:nvPr/>
        </p:nvGrpSpPr>
        <p:grpSpPr>
          <a:xfrm>
            <a:off x="13164947" y="1292088"/>
            <a:ext cx="1006998" cy="827590"/>
            <a:chOff x="5318084" y="2957814"/>
            <a:chExt cx="1006998" cy="827590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BEC20BD-E65D-45E4-B4E9-10ED358745FF}"/>
                </a:ext>
              </a:extLst>
            </p:cNvPr>
            <p:cNvSpPr/>
            <p:nvPr/>
          </p:nvSpPr>
          <p:spPr>
            <a:xfrm>
              <a:off x="5318084" y="295781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2F13984-723D-4D50-A0F9-71B719CA3B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4854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98151E-4F20-4431-B14E-9A52A831DCE3}"/>
                </a:ext>
              </a:extLst>
            </p:cNvPr>
            <p:cNvCxnSpPr>
              <a:cxnSpLocks/>
            </p:cNvCxnSpPr>
            <p:nvPr/>
          </p:nvCxnSpPr>
          <p:spPr>
            <a:xfrm>
              <a:off x="56691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81C65D-7915-428C-8716-BBCEDAC79DFC}"/>
                </a:ext>
              </a:extLst>
            </p:cNvPr>
            <p:cNvCxnSpPr>
              <a:cxnSpLocks/>
            </p:cNvCxnSpPr>
            <p:nvPr/>
          </p:nvCxnSpPr>
          <p:spPr>
            <a:xfrm>
              <a:off x="58215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8C099B8-DC32-4E0C-9F09-F59421551B3B}"/>
                </a:ext>
              </a:extLst>
            </p:cNvPr>
            <p:cNvCxnSpPr>
              <a:cxnSpLocks/>
            </p:cNvCxnSpPr>
            <p:nvPr/>
          </p:nvCxnSpPr>
          <p:spPr>
            <a:xfrm>
              <a:off x="59739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0736E43-74B2-4938-B23C-11C87704645C}"/>
                </a:ext>
              </a:extLst>
            </p:cNvPr>
            <p:cNvCxnSpPr>
              <a:cxnSpLocks/>
            </p:cNvCxnSpPr>
            <p:nvPr/>
          </p:nvCxnSpPr>
          <p:spPr>
            <a:xfrm>
              <a:off x="6126383" y="306777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625FB56-7596-4D67-B6F3-E2916D99642D}"/>
                </a:ext>
              </a:extLst>
            </p:cNvPr>
            <p:cNvSpPr txBox="1"/>
            <p:nvPr/>
          </p:nvSpPr>
          <p:spPr>
            <a:xfrm>
              <a:off x="5644104" y="3171554"/>
              <a:ext cx="40607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H</a:t>
              </a:r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8C49244B-A697-4DD3-9064-554F4AD88B4E}"/>
              </a:ext>
            </a:extLst>
          </p:cNvPr>
          <p:cNvSpPr txBox="1"/>
          <p:nvPr/>
        </p:nvSpPr>
        <p:spPr>
          <a:xfrm>
            <a:off x="5591536" y="143900"/>
            <a:ext cx="347240" cy="40011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B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F860771-ADF8-46B6-B912-9BF268CF75B0}"/>
              </a:ext>
            </a:extLst>
          </p:cNvPr>
          <p:cNvGrpSpPr/>
          <p:nvPr/>
        </p:nvGrpSpPr>
        <p:grpSpPr>
          <a:xfrm>
            <a:off x="11813120" y="1306441"/>
            <a:ext cx="1006998" cy="827590"/>
            <a:chOff x="2217322" y="4152694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E1505428-D783-44E8-B8EF-764CDF37086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BBCE700-0682-46EB-AB5F-D2817422183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2FD6DEC-C828-46FA-83FD-0904EECC690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5683D54-F672-4861-8C89-3C16BD5AFD2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3616BC4-16EC-4285-A6C0-9305DCD7E48D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4B3B5C0-43E6-43DE-9E6E-A3144C210E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33FB664-8DF3-4F83-8D6E-7362B11F88FE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19D69A64-94A8-4642-9667-79DC01D43B60}"/>
              </a:ext>
            </a:extLst>
          </p:cNvPr>
          <p:cNvSpPr txBox="1"/>
          <p:nvPr/>
        </p:nvSpPr>
        <p:spPr>
          <a:xfrm>
            <a:off x="4993512" y="144491"/>
            <a:ext cx="34724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lgerian" panose="04020705040A02060702" pitchFamily="82" charset="0"/>
              </a:rPr>
              <a:t>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B371E7D-27EA-4F0B-8ABE-ACFBE67049CC}"/>
              </a:ext>
            </a:extLst>
          </p:cNvPr>
          <p:cNvGrpSpPr/>
          <p:nvPr/>
        </p:nvGrpSpPr>
        <p:grpSpPr>
          <a:xfrm>
            <a:off x="10512898" y="1330181"/>
            <a:ext cx="1006998" cy="827590"/>
            <a:chOff x="4434261" y="3673834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4F9442C-F108-4EA3-B6F0-EDE3BBD48DF3}"/>
                </a:ext>
              </a:extLst>
            </p:cNvPr>
            <p:cNvSpPr/>
            <p:nvPr/>
          </p:nvSpPr>
          <p:spPr>
            <a:xfrm>
              <a:off x="4434261" y="367383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FB611FF-B687-4081-84CB-654D39E42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31031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6BC60FB-BB7C-4534-90D5-55F454E2785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3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CD7B9F2-41C3-4579-B64E-10AE06D48F8A}"/>
                </a:ext>
              </a:extLst>
            </p:cNvPr>
            <p:cNvCxnSpPr>
              <a:cxnSpLocks/>
            </p:cNvCxnSpPr>
            <p:nvPr/>
          </p:nvCxnSpPr>
          <p:spPr>
            <a:xfrm>
              <a:off x="49377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7D22F60-7E53-4857-9227-D4EA6854A138}"/>
                </a:ext>
              </a:extLst>
            </p:cNvPr>
            <p:cNvCxnSpPr>
              <a:cxnSpLocks/>
            </p:cNvCxnSpPr>
            <p:nvPr/>
          </p:nvCxnSpPr>
          <p:spPr>
            <a:xfrm>
              <a:off x="50901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07E89B1-1407-49D0-BAAE-951AFCBBFAA3}"/>
                </a:ext>
              </a:extLst>
            </p:cNvPr>
            <p:cNvCxnSpPr>
              <a:cxnSpLocks/>
            </p:cNvCxnSpPr>
            <p:nvPr/>
          </p:nvCxnSpPr>
          <p:spPr>
            <a:xfrm>
              <a:off x="5242560" y="378379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EC41825-3EFF-44BA-B73F-9D0DA0895F7D}"/>
                </a:ext>
              </a:extLst>
            </p:cNvPr>
            <p:cNvSpPr txBox="1"/>
            <p:nvPr/>
          </p:nvSpPr>
          <p:spPr>
            <a:xfrm>
              <a:off x="4742920" y="3901259"/>
              <a:ext cx="347240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83019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082412" y="2312313"/>
            <a:ext cx="12618720" cy="460672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81A15-EBF4-4724-AF03-2ADB07C01147}"/>
              </a:ext>
            </a:extLst>
          </p:cNvPr>
          <p:cNvSpPr/>
          <p:nvPr/>
        </p:nvSpPr>
        <p:spPr>
          <a:xfrm>
            <a:off x="1536140" y="3006794"/>
            <a:ext cx="4838218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72B5D-7E6C-4FD4-A0FA-4390205AF623}"/>
              </a:ext>
            </a:extLst>
          </p:cNvPr>
          <p:cNvSpPr/>
          <p:nvPr/>
        </p:nvSpPr>
        <p:spPr>
          <a:xfrm>
            <a:off x="2057001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44C832-7E2D-4097-83DC-47E123EAA726}"/>
              </a:ext>
            </a:extLst>
          </p:cNvPr>
          <p:cNvSpPr txBox="1"/>
          <p:nvPr/>
        </p:nvSpPr>
        <p:spPr>
          <a:xfrm>
            <a:off x="2533195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9486B1-F66F-4A44-AC4A-E36480F40298}"/>
              </a:ext>
            </a:extLst>
          </p:cNvPr>
          <p:cNvSpPr/>
          <p:nvPr/>
        </p:nvSpPr>
        <p:spPr>
          <a:xfrm>
            <a:off x="4128869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278B90-39EB-4732-A6CE-BFC7F267C9F3}"/>
              </a:ext>
            </a:extLst>
          </p:cNvPr>
          <p:cNvSpPr txBox="1"/>
          <p:nvPr/>
        </p:nvSpPr>
        <p:spPr>
          <a:xfrm>
            <a:off x="4605063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6CEB1-D5E2-485E-B4D7-B230B578E8B0}"/>
              </a:ext>
            </a:extLst>
          </p:cNvPr>
          <p:cNvSpPr txBox="1"/>
          <p:nvPr/>
        </p:nvSpPr>
        <p:spPr>
          <a:xfrm>
            <a:off x="3393877" y="5484182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6846397" y="3006794"/>
            <a:ext cx="6358953" cy="28936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0B21EF-B9D2-4278-9681-0B825503B169}"/>
              </a:ext>
            </a:extLst>
          </p:cNvPr>
          <p:cNvSpPr/>
          <p:nvPr/>
        </p:nvSpPr>
        <p:spPr>
          <a:xfrm>
            <a:off x="7367258" y="3492931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321F1-1A42-48F4-BD83-BA3A3A065E1B}"/>
              </a:ext>
            </a:extLst>
          </p:cNvPr>
          <p:cNvSpPr txBox="1"/>
          <p:nvPr/>
        </p:nvSpPr>
        <p:spPr>
          <a:xfrm>
            <a:off x="8637579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9737549" y="5469578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11024486" y="3492931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11500680" y="4777988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94985" y="6499725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EC16613-6A4F-4BE3-A774-58B961EF4377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7255EE2-2C96-429C-969B-3A5A62BF759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9C843B4-B6DE-405C-AF67-6FB619CE436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2919900-3778-4F88-90BC-BA739A58DC8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90EA51E-39F7-49A4-9C6C-E1C74748596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794D4C6-6041-4F49-A371-2B84D974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98E2472-975D-4EAA-A03F-3B510924CBA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0EBD2B-D944-4FF4-8B7A-0110B90AF686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0F4F0D-3F08-49AA-A4A1-F8AC4EE74532}"/>
              </a:ext>
            </a:extLst>
          </p:cNvPr>
          <p:cNvGrpSpPr/>
          <p:nvPr/>
        </p:nvGrpSpPr>
        <p:grpSpPr>
          <a:xfrm>
            <a:off x="4470322" y="3855871"/>
            <a:ext cx="1006998" cy="827590"/>
            <a:chOff x="853440" y="4579716"/>
            <a:chExt cx="1006998" cy="82759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03BD5D9-D153-4EC4-8994-187477E8FC1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36B3E1-937A-460A-8BF9-68ABDB2697CB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0849EAE-2AD9-421A-8EBC-55B11D74EF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CAA9BBA-88D2-418C-95A3-1406D3E1AA0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5B865EA-77FB-492A-BC0D-D634615D3C5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EF39CE-0D2A-4E36-85CF-2477416492B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01D6EFA-94A9-44FB-A9C2-46520605589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43CEF77-5CB6-4B07-A2FA-D46A6DBC7B43}"/>
              </a:ext>
            </a:extLst>
          </p:cNvPr>
          <p:cNvGrpSpPr/>
          <p:nvPr/>
        </p:nvGrpSpPr>
        <p:grpSpPr>
          <a:xfrm>
            <a:off x="7572198" y="3851050"/>
            <a:ext cx="1006998" cy="827590"/>
            <a:chOff x="853440" y="4579716"/>
            <a:chExt cx="1006998" cy="82759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D347FEB-3AD8-4092-890A-2B39E927E77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708C6A7-F180-464C-93B6-B4E1891651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48A7C43-1B6C-46A5-B941-3EF31B9192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ADFDE6-CDE2-4F3D-80A5-AF6C65EC48C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BD865F3-3121-4B70-A25D-F17CD004AFC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3E52F9-4B1A-4E39-A778-6FFF0DFE4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A8234B-B332-49A9-82AB-EF2E3DD8014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11365939" y="3853944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9F15271-E2A1-4F9E-BE52-A37052A5C4DD}"/>
              </a:ext>
            </a:extLst>
          </p:cNvPr>
          <p:cNvGrpSpPr/>
          <p:nvPr/>
        </p:nvGrpSpPr>
        <p:grpSpPr>
          <a:xfrm>
            <a:off x="9112516" y="3733288"/>
            <a:ext cx="1250066" cy="1030147"/>
            <a:chOff x="698628" y="4440514"/>
            <a:chExt cx="1250066" cy="103014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9B3CBCF-5DAD-4695-88F2-D4BFC141C0B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9B3CF57-0470-4D2F-8010-3C83C1F17E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CB49130-63D7-4FE2-907F-105D94FF8A4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CEEFC49-50DA-425E-8DA6-D60132BF883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7ED00DE-93EA-4056-95D6-A42537A5E4F8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228D91-0640-4001-AED7-2AD0800E828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E106F5-9243-469C-B4ED-D8402C3126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26BA604-5EF7-4624-96DA-45BD4CA38BFA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2998589-AFA7-4A68-9DA8-DB2596388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72437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F4EEF7-593A-4845-ABF0-7B5C289046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F515-7102-4005-8287-358EFD075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821433"/>
            <a:ext cx="7212185" cy="5590922"/>
          </a:xfrm>
        </p:spPr>
        <p:txBody>
          <a:bodyPr/>
          <a:lstStyle/>
          <a:p>
            <a:r>
              <a:rPr lang="en-IN" dirty="0"/>
              <a:t>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FDA6FC-0297-40C6-B640-7185791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63220"/>
            <a:ext cx="12618720" cy="1188851"/>
          </a:xfrm>
        </p:spPr>
        <p:txBody>
          <a:bodyPr/>
          <a:lstStyle/>
          <a:p>
            <a:r>
              <a:rPr lang="en-IN" dirty="0"/>
              <a:t>Kubernetes – </a:t>
            </a:r>
            <a:r>
              <a:rPr lang="en-IN" dirty="0">
                <a:solidFill>
                  <a:srgbClr val="00B050"/>
                </a:solidFill>
              </a:rPr>
              <a:t>Load Balancing &amp; Scaling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1628E-F83C-46FE-A304-5FD4585D9599}"/>
              </a:ext>
            </a:extLst>
          </p:cNvPr>
          <p:cNvSpPr/>
          <p:nvPr/>
        </p:nvSpPr>
        <p:spPr>
          <a:xfrm>
            <a:off x="1005841" y="1416663"/>
            <a:ext cx="13452708" cy="613046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514D90-0924-479B-B559-FC251056322A}"/>
              </a:ext>
            </a:extLst>
          </p:cNvPr>
          <p:cNvSpPr/>
          <p:nvPr/>
        </p:nvSpPr>
        <p:spPr>
          <a:xfrm>
            <a:off x="1427779" y="2606566"/>
            <a:ext cx="4174235" cy="40464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DDCC5-D4E6-4D9B-B3BB-2FDEABF933FA}"/>
              </a:ext>
            </a:extLst>
          </p:cNvPr>
          <p:cNvSpPr/>
          <p:nvPr/>
        </p:nvSpPr>
        <p:spPr>
          <a:xfrm>
            <a:off x="1723610" y="370132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2E226-A950-433D-8C5B-7D3A0D9DF03C}"/>
              </a:ext>
            </a:extLst>
          </p:cNvPr>
          <p:cNvSpPr txBox="1"/>
          <p:nvPr/>
        </p:nvSpPr>
        <p:spPr>
          <a:xfrm>
            <a:off x="2231766" y="496562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3B33-459A-422B-94BA-105B0AA1C8DD}"/>
              </a:ext>
            </a:extLst>
          </p:cNvPr>
          <p:cNvSpPr txBox="1"/>
          <p:nvPr/>
        </p:nvSpPr>
        <p:spPr>
          <a:xfrm>
            <a:off x="2922981" y="622233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A933F-7519-48BD-AA0F-619D6585DBBD}"/>
              </a:ext>
            </a:extLst>
          </p:cNvPr>
          <p:cNvSpPr txBox="1"/>
          <p:nvPr/>
        </p:nvSpPr>
        <p:spPr>
          <a:xfrm>
            <a:off x="9734474" y="7077843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BE3668-7D14-44AF-9912-FFEF6B4AAE77}"/>
              </a:ext>
            </a:extLst>
          </p:cNvPr>
          <p:cNvGrpSpPr/>
          <p:nvPr/>
        </p:nvGrpSpPr>
        <p:grpSpPr>
          <a:xfrm>
            <a:off x="2034996" y="4042963"/>
            <a:ext cx="1006998" cy="827590"/>
            <a:chOff x="853440" y="4579716"/>
            <a:chExt cx="1006998" cy="8275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0D3B55-8925-4D21-9112-23637C4E7FAB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BE16F3-9152-4428-B77F-C8787CD7C72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6C3141-F062-4830-BC98-8A1C489E49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41525B-5306-4857-AE9A-6526024C89F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DBF012-487A-44D5-BE66-6422B75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E2EE46C-8A27-46BA-BBE9-4853313C927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B46F78-8539-4956-812B-A903CFD3FA8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84EC257-A4DE-4D5A-BF6C-844601393028}"/>
              </a:ext>
            </a:extLst>
          </p:cNvPr>
          <p:cNvSpPr/>
          <p:nvPr/>
        </p:nvSpPr>
        <p:spPr>
          <a:xfrm>
            <a:off x="3638938" y="371183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563D02-116A-4B5C-8D58-FD473567D685}"/>
              </a:ext>
            </a:extLst>
          </p:cNvPr>
          <p:cNvSpPr txBox="1"/>
          <p:nvPr/>
        </p:nvSpPr>
        <p:spPr>
          <a:xfrm>
            <a:off x="4147094" y="497613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A9B3407-A0D4-4228-9BFF-06D906EF159E}"/>
              </a:ext>
            </a:extLst>
          </p:cNvPr>
          <p:cNvGrpSpPr/>
          <p:nvPr/>
        </p:nvGrpSpPr>
        <p:grpSpPr>
          <a:xfrm>
            <a:off x="3950324" y="4053473"/>
            <a:ext cx="1006998" cy="827590"/>
            <a:chOff x="853440" y="4579716"/>
            <a:chExt cx="1006998" cy="82759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533334-CDAA-4DB3-9E22-A3FD4B7A149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96146D9-5708-4FDF-8C24-68FB23FF0BE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4912EF-D05B-4EB8-9807-1DC4E493F575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13B389-8B0B-4ECE-82CF-41203F1B250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7A2E06C-F45E-4406-8187-8494C779E56E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AE9E037-28F5-4537-B500-E5A66602109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EA9C47-90CE-4545-8E91-0E15E424BD01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3EAA96D-ED30-4B80-B7A6-1FB91213A236}"/>
              </a:ext>
            </a:extLst>
          </p:cNvPr>
          <p:cNvSpPr/>
          <p:nvPr/>
        </p:nvSpPr>
        <p:spPr>
          <a:xfrm>
            <a:off x="6302170" y="2606565"/>
            <a:ext cx="4174235" cy="40464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84ED24-0F9C-4CB8-B9C2-868467D78286}"/>
              </a:ext>
            </a:extLst>
          </p:cNvPr>
          <p:cNvSpPr/>
          <p:nvPr/>
        </p:nvSpPr>
        <p:spPr>
          <a:xfrm>
            <a:off x="6598001" y="369679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E7ACDB-B47D-4B5A-9786-B6D90B9364F5}"/>
              </a:ext>
            </a:extLst>
          </p:cNvPr>
          <p:cNvSpPr txBox="1"/>
          <p:nvPr/>
        </p:nvSpPr>
        <p:spPr>
          <a:xfrm>
            <a:off x="7106157" y="496109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3564AA-69CD-42F9-A6E0-EF6F55E2DDA3}"/>
              </a:ext>
            </a:extLst>
          </p:cNvPr>
          <p:cNvSpPr txBox="1"/>
          <p:nvPr/>
        </p:nvSpPr>
        <p:spPr>
          <a:xfrm>
            <a:off x="8081683" y="61927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08810A-B574-49E6-A7D8-8AAF2938D891}"/>
              </a:ext>
            </a:extLst>
          </p:cNvPr>
          <p:cNvGrpSpPr/>
          <p:nvPr/>
        </p:nvGrpSpPr>
        <p:grpSpPr>
          <a:xfrm>
            <a:off x="6909387" y="4038433"/>
            <a:ext cx="1006998" cy="827590"/>
            <a:chOff x="853440" y="4579716"/>
            <a:chExt cx="1006998" cy="82759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6C540A5-8106-496B-98C2-CC7049D1C6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AFD204D-D1AF-4CDB-B519-0EA28D3955E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F751167-E11D-4A36-983E-8D50ABF39950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8DEDFA-CAD3-440B-B23F-AC637D699F88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EEE6EB-2584-4962-9D81-8D708864ADC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F54E34-3262-4E00-9258-64428D35848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B4614FC-8026-4435-999B-EBB96A1DEDFB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721F9B04-699B-4251-8BCA-5DC7DB467B16}"/>
              </a:ext>
            </a:extLst>
          </p:cNvPr>
          <p:cNvSpPr/>
          <p:nvPr/>
        </p:nvSpPr>
        <p:spPr>
          <a:xfrm>
            <a:off x="8513329" y="3707308"/>
            <a:ext cx="1660908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8A3F0F5-4126-4ED7-9558-6B8B37599CA1}"/>
              </a:ext>
            </a:extLst>
          </p:cNvPr>
          <p:cNvSpPr txBox="1"/>
          <p:nvPr/>
        </p:nvSpPr>
        <p:spPr>
          <a:xfrm>
            <a:off x="9021485" y="4971602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4890317-BCB6-4BCA-B3E8-38A5892EDB6F}"/>
              </a:ext>
            </a:extLst>
          </p:cNvPr>
          <p:cNvGrpSpPr/>
          <p:nvPr/>
        </p:nvGrpSpPr>
        <p:grpSpPr>
          <a:xfrm>
            <a:off x="8824715" y="4048943"/>
            <a:ext cx="1006998" cy="827590"/>
            <a:chOff x="853440" y="4579716"/>
            <a:chExt cx="1006998" cy="82759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5A417A2-7016-4FFE-ACBC-0667985D3A8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53EA97F-D892-4C81-A80F-C02C4083F5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2CB75-35F3-4A43-B9C8-27937E033D0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34B2156-3DDA-4BCA-A55D-608AC2C8A7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4DDE557-794B-42E6-A07C-B517CDD0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41C0E69-ADAC-46A6-A75D-9A508FBEBA0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D6CEF4-5793-47EA-82E2-1F3DAAA7592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53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431606-1E4A-444E-81AB-296A44C1B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B5910A-CDE4-4027-8243-68233A2C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185866"/>
            <a:ext cx="12618720" cy="1188851"/>
          </a:xfrm>
        </p:spPr>
        <p:txBody>
          <a:bodyPr/>
          <a:lstStyle/>
          <a:p>
            <a:r>
              <a:rPr lang="en-IN" dirty="0"/>
              <a:t>Kubernetes - </a:t>
            </a:r>
            <a:r>
              <a:rPr lang="en-IN" dirty="0">
                <a:solidFill>
                  <a:srgbClr val="00B050"/>
                </a:solidFill>
              </a:rPr>
              <a:t>POD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6C71A-3581-4667-A03E-A9434BC87852}"/>
              </a:ext>
            </a:extLst>
          </p:cNvPr>
          <p:cNvSpPr/>
          <p:nvPr/>
        </p:nvSpPr>
        <p:spPr>
          <a:xfrm>
            <a:off x="1447732" y="4383687"/>
            <a:ext cx="11846257" cy="309573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C7737D-F00E-4501-8814-5A16A7DAC760}"/>
              </a:ext>
            </a:extLst>
          </p:cNvPr>
          <p:cNvSpPr/>
          <p:nvPr/>
        </p:nvSpPr>
        <p:spPr>
          <a:xfrm>
            <a:off x="1798831" y="4733654"/>
            <a:ext cx="8288971" cy="233934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A3F65-ED65-4555-A34B-CB7C5680439E}"/>
              </a:ext>
            </a:extLst>
          </p:cNvPr>
          <p:cNvSpPr txBox="1"/>
          <p:nvPr/>
        </p:nvSpPr>
        <p:spPr>
          <a:xfrm>
            <a:off x="5270244" y="6682692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6486F8-6670-4BB4-A420-0DC1D8FF5907}"/>
              </a:ext>
            </a:extLst>
          </p:cNvPr>
          <p:cNvSpPr/>
          <p:nvPr/>
        </p:nvSpPr>
        <p:spPr>
          <a:xfrm>
            <a:off x="4244122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76608B5-998F-4597-B290-E16C1259AF4E}"/>
              </a:ext>
            </a:extLst>
          </p:cNvPr>
          <p:cNvSpPr txBox="1"/>
          <p:nvPr/>
        </p:nvSpPr>
        <p:spPr>
          <a:xfrm>
            <a:off x="4720316" y="6282817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7C6295-EA92-47AD-8CA0-D946B96AC601}"/>
              </a:ext>
            </a:extLst>
          </p:cNvPr>
          <p:cNvSpPr txBox="1"/>
          <p:nvPr/>
        </p:nvSpPr>
        <p:spPr>
          <a:xfrm>
            <a:off x="6346011" y="7087550"/>
            <a:ext cx="2354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Kubernetes Cluster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0E5B25-9C86-4816-A4F9-F276AAED274D}"/>
              </a:ext>
            </a:extLst>
          </p:cNvPr>
          <p:cNvGrpSpPr/>
          <p:nvPr/>
        </p:nvGrpSpPr>
        <p:grpSpPr>
          <a:xfrm>
            <a:off x="4585575" y="5358773"/>
            <a:ext cx="1006998" cy="827590"/>
            <a:chOff x="853440" y="4579716"/>
            <a:chExt cx="1006998" cy="82759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8A4273-2A5A-4334-A317-2009B2D6AC6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03B0E07-D146-4D2B-818A-862739EB03A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3DA4CB-D39C-4977-AEA8-2F68B14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DEB22A-DEF1-4C64-96D0-6C221FE34D7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B516369-3F7D-48A7-9C25-770C17C3397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5A4FFF-4AA9-4AE8-8BB6-59630B5DC62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E557D2A-AAD0-46E6-AB78-AA10E49E45AF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9F588E27-9F42-4BE5-ADD6-1539DBC3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00" y="858678"/>
            <a:ext cx="7134318" cy="21149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PODs generally have </a:t>
            </a:r>
            <a:r>
              <a:rPr lang="en-IN" dirty="0">
                <a:solidFill>
                  <a:srgbClr val="0070C0"/>
                </a:solidFill>
              </a:rPr>
              <a:t>one to one </a:t>
            </a:r>
            <a:r>
              <a:rPr lang="en-IN" dirty="0"/>
              <a:t>relationship with containers. </a:t>
            </a:r>
          </a:p>
          <a:p>
            <a:r>
              <a:rPr lang="en-IN" dirty="0"/>
              <a:t>To scale up we </a:t>
            </a:r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new POD and to scale down we </a:t>
            </a:r>
            <a:r>
              <a:rPr lang="en-IN" dirty="0">
                <a:solidFill>
                  <a:srgbClr val="0070C0"/>
                </a:solidFill>
              </a:rPr>
              <a:t>delete</a:t>
            </a:r>
            <a:r>
              <a:rPr lang="en-IN" dirty="0"/>
              <a:t> the POD. 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3720A5-F991-4783-B1CB-0F997406EF36}"/>
              </a:ext>
            </a:extLst>
          </p:cNvPr>
          <p:cNvSpPr/>
          <p:nvPr/>
        </p:nvSpPr>
        <p:spPr>
          <a:xfrm>
            <a:off x="6427579" y="4992593"/>
            <a:ext cx="3231859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209DBF4-835C-4772-AA5A-4494D6C078CB}"/>
              </a:ext>
            </a:extLst>
          </p:cNvPr>
          <p:cNvSpPr txBox="1"/>
          <p:nvPr/>
        </p:nvSpPr>
        <p:spPr>
          <a:xfrm>
            <a:off x="769790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73E02FF-619F-4E39-B53C-856B749E1C49}"/>
              </a:ext>
            </a:extLst>
          </p:cNvPr>
          <p:cNvGrpSpPr/>
          <p:nvPr/>
        </p:nvGrpSpPr>
        <p:grpSpPr>
          <a:xfrm>
            <a:off x="6632519" y="5350712"/>
            <a:ext cx="1006998" cy="827590"/>
            <a:chOff x="853440" y="4579716"/>
            <a:chExt cx="1006998" cy="82759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71566CA6-647D-49DA-A1EC-ADC4328C3E9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9887BBE-316C-484C-86DD-29C626FF2162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03A9420-B9E0-4CF3-B61B-512F97923438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7E63067-3D1A-4FE9-9F0D-F0683173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0FB3992-3ECB-4EC0-ACFC-22CC137EA5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3B0DE9F7-0059-4F95-8F9F-3B5320E482F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587C9E5-35AC-4F82-A29D-3002DF719F1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DB67EFB-F05F-4A93-A9D3-C15E63B4B490}"/>
              </a:ext>
            </a:extLst>
          </p:cNvPr>
          <p:cNvGrpSpPr/>
          <p:nvPr/>
        </p:nvGrpSpPr>
        <p:grpSpPr>
          <a:xfrm>
            <a:off x="8172837" y="5232950"/>
            <a:ext cx="1250066" cy="1030147"/>
            <a:chOff x="698628" y="4440514"/>
            <a:chExt cx="1250066" cy="103014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E88B424-D758-457D-A0C1-503AED1613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6997453-0CD8-4BB6-9427-2C24C918AD6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56EF418-60A3-41F5-9F2F-20D330A3D9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7BED9FF-44F8-488F-A508-2C74341CB9AA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E41D91-CC12-4FAA-BABA-4176762559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B43B28E-AC38-4760-BE41-99B40E1A1F6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CD05AC8-9F67-473D-BFFF-4F104A4ED568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77116EB-722A-4ED2-9B19-D8F958B467F3}"/>
                </a:ext>
              </a:extLst>
            </p:cNvPr>
            <p:cNvCxnSpPr/>
            <p:nvPr/>
          </p:nvCxnSpPr>
          <p:spPr>
            <a:xfrm>
              <a:off x="698628" y="4440514"/>
              <a:ext cx="1250066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CAD2BE-6B7B-4A36-A795-FC12DC0DF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184" y="4440514"/>
              <a:ext cx="1183510" cy="1030147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3A4A8BA-7721-4D2A-A4F4-23FE17A086CF}"/>
              </a:ext>
            </a:extLst>
          </p:cNvPr>
          <p:cNvSpPr/>
          <p:nvPr/>
        </p:nvSpPr>
        <p:spPr>
          <a:xfrm>
            <a:off x="2128849" y="4997760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FCC6E04-3A27-4647-BE56-B184D3B03191}"/>
              </a:ext>
            </a:extLst>
          </p:cNvPr>
          <p:cNvSpPr txBox="1"/>
          <p:nvPr/>
        </p:nvSpPr>
        <p:spPr>
          <a:xfrm>
            <a:off x="2512641" y="6266913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09432BB-FA21-4B63-B22B-EFC6F7B2C4C3}"/>
              </a:ext>
            </a:extLst>
          </p:cNvPr>
          <p:cNvSpPr/>
          <p:nvPr/>
        </p:nvSpPr>
        <p:spPr>
          <a:xfrm>
            <a:off x="10419510" y="4733654"/>
            <a:ext cx="2517161" cy="23565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2D1A9B6-27D0-47DC-8C60-FE6C7AA0CE3E}"/>
              </a:ext>
            </a:extLst>
          </p:cNvPr>
          <p:cNvSpPr/>
          <p:nvPr/>
        </p:nvSpPr>
        <p:spPr>
          <a:xfrm>
            <a:off x="10834226" y="4992593"/>
            <a:ext cx="1689904" cy="16667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8CFEB02-5E36-4E72-AB72-7201D7705762}"/>
              </a:ext>
            </a:extLst>
          </p:cNvPr>
          <p:cNvSpPr txBox="1"/>
          <p:nvPr/>
        </p:nvSpPr>
        <p:spPr>
          <a:xfrm>
            <a:off x="11310420" y="6277650"/>
            <a:ext cx="691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POD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67EFE3F-8E7D-4F19-B934-8196821458C8}"/>
              </a:ext>
            </a:extLst>
          </p:cNvPr>
          <p:cNvGrpSpPr/>
          <p:nvPr/>
        </p:nvGrpSpPr>
        <p:grpSpPr>
          <a:xfrm>
            <a:off x="11175679" y="5353606"/>
            <a:ext cx="1006998" cy="827590"/>
            <a:chOff x="853440" y="4579716"/>
            <a:chExt cx="1006998" cy="82759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DE4DCAB-7591-4570-B8DF-DAAD479E82AF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42CA3CC-3988-4839-8B26-ECD3EDC6BD4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ACE43582-2FEA-425A-A7D2-707721F6887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0028450-DDEA-483E-BA6D-E7BF3249B18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36C19D2-558E-4D2D-AF38-CCBF3F50D4C5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E470B7-5C58-4EBE-A721-E69C60D969A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54BC156-1BB8-4E22-B7BA-3CD2BEAE787C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309CA4E-357A-4AAA-B8D9-2E9FBBD95F02}"/>
              </a:ext>
            </a:extLst>
          </p:cNvPr>
          <p:cNvGrpSpPr/>
          <p:nvPr/>
        </p:nvGrpSpPr>
        <p:grpSpPr>
          <a:xfrm>
            <a:off x="2462869" y="5406658"/>
            <a:ext cx="1006998" cy="827590"/>
            <a:chOff x="853440" y="4579716"/>
            <a:chExt cx="1006998" cy="82759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54C45C4-D2B1-42F2-8742-8B20EB1E9922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CDFBAFE-6235-40B7-9B16-7D5542313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A72375A-BEF5-4AC2-BE03-FDBAA1ED0C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9884BEDC-D68E-47CA-B557-60CBD7E0AD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8CD1B2-A5D9-46D8-8B27-1E11EF1B3C8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20623586-DA63-48A5-AE08-1489589B0EC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970CE6F-34E1-4ED6-AF57-E4B18D011EA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6953B64-3E5C-4119-B570-48D9FDE6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3643" y="2983632"/>
            <a:ext cx="914400" cy="914400"/>
          </a:xfrm>
          <a:prstGeom prst="rect">
            <a:avLst/>
          </a:prstGeom>
        </p:spPr>
      </p:pic>
      <p:pic>
        <p:nvPicPr>
          <p:cNvPr id="203" name="Graphic 202" descr="User">
            <a:extLst>
              <a:ext uri="{FF2B5EF4-FFF2-40B4-BE49-F238E27FC236}">
                <a16:creationId xmlns:a16="http://schemas.microsoft.com/office/drawing/2014/main" id="{6AE6CA85-47FC-40E3-88ED-5B04FF97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9626" y="2983632"/>
            <a:ext cx="914400" cy="914400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68BB7FA1-930A-4EEB-AE34-46352A12A5F9}"/>
              </a:ext>
            </a:extLst>
          </p:cNvPr>
          <p:cNvSpPr txBox="1"/>
          <p:nvPr/>
        </p:nvSpPr>
        <p:spPr>
          <a:xfrm>
            <a:off x="10850742" y="6708537"/>
            <a:ext cx="1713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Worker Node</a:t>
            </a:r>
          </a:p>
        </p:txBody>
      </p:sp>
      <p:pic>
        <p:nvPicPr>
          <p:cNvPr id="205" name="Graphic 204" descr="User">
            <a:extLst>
              <a:ext uri="{FF2B5EF4-FFF2-40B4-BE49-F238E27FC236}">
                <a16:creationId xmlns:a16="http://schemas.microsoft.com/office/drawing/2014/main" id="{F349E2F8-3417-4AB7-8447-6F8DD8C4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771" y="2973665"/>
            <a:ext cx="914400" cy="914400"/>
          </a:xfrm>
          <a:prstGeom prst="rect">
            <a:avLst/>
          </a:prstGeom>
        </p:spPr>
      </p:pic>
      <p:pic>
        <p:nvPicPr>
          <p:cNvPr id="206" name="Graphic 205" descr="User">
            <a:extLst>
              <a:ext uri="{FF2B5EF4-FFF2-40B4-BE49-F238E27FC236}">
                <a16:creationId xmlns:a16="http://schemas.microsoft.com/office/drawing/2014/main" id="{1C4BAC88-1D30-487F-A469-9E070959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1754" y="2973665"/>
            <a:ext cx="914400" cy="914400"/>
          </a:xfrm>
          <a:prstGeom prst="rect">
            <a:avLst/>
          </a:prstGeom>
        </p:spPr>
      </p:pic>
      <p:pic>
        <p:nvPicPr>
          <p:cNvPr id="209" name="Graphic 208" descr="User">
            <a:extLst>
              <a:ext uri="{FF2B5EF4-FFF2-40B4-BE49-F238E27FC236}">
                <a16:creationId xmlns:a16="http://schemas.microsoft.com/office/drawing/2014/main" id="{68C5EBCB-5287-42B1-8200-AF740B82E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7653" y="2962091"/>
            <a:ext cx="914400" cy="914400"/>
          </a:xfrm>
          <a:prstGeom prst="rect">
            <a:avLst/>
          </a:prstGeom>
        </p:spPr>
      </p:pic>
      <p:pic>
        <p:nvPicPr>
          <p:cNvPr id="210" name="Graphic 209" descr="User">
            <a:extLst>
              <a:ext uri="{FF2B5EF4-FFF2-40B4-BE49-F238E27FC236}">
                <a16:creationId xmlns:a16="http://schemas.microsoft.com/office/drawing/2014/main" id="{CA179477-32B7-4B53-9DF8-ABEB9C5FA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3636" y="2962091"/>
            <a:ext cx="914400" cy="914400"/>
          </a:xfrm>
          <a:prstGeom prst="rect">
            <a:avLst/>
          </a:prstGeom>
        </p:spPr>
      </p:pic>
      <p:pic>
        <p:nvPicPr>
          <p:cNvPr id="211" name="Graphic 210" descr="User">
            <a:extLst>
              <a:ext uri="{FF2B5EF4-FFF2-40B4-BE49-F238E27FC236}">
                <a16:creationId xmlns:a16="http://schemas.microsoft.com/office/drawing/2014/main" id="{BCC93663-97A2-41C7-A15F-DC836F8EA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9781" y="2952124"/>
            <a:ext cx="914400" cy="914400"/>
          </a:xfrm>
          <a:prstGeom prst="rect">
            <a:avLst/>
          </a:prstGeom>
        </p:spPr>
      </p:pic>
      <p:pic>
        <p:nvPicPr>
          <p:cNvPr id="212" name="Graphic 211" descr="User">
            <a:extLst>
              <a:ext uri="{FF2B5EF4-FFF2-40B4-BE49-F238E27FC236}">
                <a16:creationId xmlns:a16="http://schemas.microsoft.com/office/drawing/2014/main" id="{0B763A72-A9DE-4859-B2C1-9AF6F860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5764" y="2952124"/>
            <a:ext cx="914400" cy="914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5A02FB-169A-49CD-B5FB-3943602343F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380843" y="389803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9B9E33D-1453-470F-9A37-5060CDD886A7}"/>
              </a:ext>
            </a:extLst>
          </p:cNvPr>
          <p:cNvCxnSpPr>
            <a:cxnSpLocks/>
            <a:stCxn id="203" idx="2"/>
          </p:cNvCxnSpPr>
          <p:nvPr/>
        </p:nvCxnSpPr>
        <p:spPr>
          <a:xfrm>
            <a:off x="4526826" y="389803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4BF2B2F-0A25-4778-9B32-C066FBDFEB5F}"/>
              </a:ext>
            </a:extLst>
          </p:cNvPr>
          <p:cNvCxnSpPr>
            <a:cxnSpLocks/>
          </p:cNvCxnSpPr>
          <p:nvPr/>
        </p:nvCxnSpPr>
        <p:spPr>
          <a:xfrm>
            <a:off x="5639222" y="3901282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01AB003-C932-4194-922F-2D2EA261CEBE}"/>
              </a:ext>
            </a:extLst>
          </p:cNvPr>
          <p:cNvCxnSpPr>
            <a:cxnSpLocks/>
          </p:cNvCxnSpPr>
          <p:nvPr/>
        </p:nvCxnSpPr>
        <p:spPr>
          <a:xfrm>
            <a:off x="6785205" y="3901282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4ECD6095-C143-4D24-AE2F-ED661878D0B0}"/>
              </a:ext>
            </a:extLst>
          </p:cNvPr>
          <p:cNvCxnSpPr>
            <a:cxnSpLocks/>
          </p:cNvCxnSpPr>
          <p:nvPr/>
        </p:nvCxnSpPr>
        <p:spPr>
          <a:xfrm>
            <a:off x="7858661" y="391350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71D7EC6-E3C7-4B64-A516-2BFEFFDCC6ED}"/>
              </a:ext>
            </a:extLst>
          </p:cNvPr>
          <p:cNvCxnSpPr>
            <a:cxnSpLocks/>
          </p:cNvCxnSpPr>
          <p:nvPr/>
        </p:nvCxnSpPr>
        <p:spPr>
          <a:xfrm>
            <a:off x="9004644" y="391350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0DB3837-AB24-440D-9108-12721EBCE76E}"/>
              </a:ext>
            </a:extLst>
          </p:cNvPr>
          <p:cNvCxnSpPr>
            <a:cxnSpLocks/>
          </p:cNvCxnSpPr>
          <p:nvPr/>
        </p:nvCxnSpPr>
        <p:spPr>
          <a:xfrm>
            <a:off x="10117040" y="3916754"/>
            <a:ext cx="5217" cy="485655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DF00733-B378-447B-ACE7-1D6EFC83AFAF}"/>
              </a:ext>
            </a:extLst>
          </p:cNvPr>
          <p:cNvCxnSpPr>
            <a:cxnSpLocks/>
          </p:cNvCxnSpPr>
          <p:nvPr/>
        </p:nvCxnSpPr>
        <p:spPr>
          <a:xfrm>
            <a:off x="11263023" y="3916754"/>
            <a:ext cx="8001" cy="474452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Content Placeholder 2">
            <a:extLst>
              <a:ext uri="{FF2B5EF4-FFF2-40B4-BE49-F238E27FC236}">
                <a16:creationId xmlns:a16="http://schemas.microsoft.com/office/drawing/2014/main" id="{634A1C79-06E8-4AFF-9AE5-60C1BB66C587}"/>
              </a:ext>
            </a:extLst>
          </p:cNvPr>
          <p:cNvSpPr txBox="1">
            <a:spLocks/>
          </p:cNvSpPr>
          <p:nvPr/>
        </p:nvSpPr>
        <p:spPr>
          <a:xfrm>
            <a:off x="7449990" y="811075"/>
            <a:ext cx="7134318" cy="2114987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20000"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In short, we </a:t>
            </a:r>
            <a:r>
              <a:rPr lang="en-IN" dirty="0">
                <a:solidFill>
                  <a:srgbClr val="0070C0"/>
                </a:solidFill>
              </a:rPr>
              <a:t>cannot have </a:t>
            </a:r>
            <a:r>
              <a:rPr lang="en-IN" dirty="0"/>
              <a:t>multiple containers of </a:t>
            </a:r>
            <a:r>
              <a:rPr lang="en-IN" dirty="0">
                <a:solidFill>
                  <a:srgbClr val="00B050"/>
                </a:solidFill>
              </a:rPr>
              <a:t>same kind </a:t>
            </a:r>
            <a:r>
              <a:rPr lang="en-IN" dirty="0"/>
              <a:t>in a single POD. 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IN" dirty="0"/>
              <a:t>Two NGINX containers in single POD serving same purpose is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recommended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746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0" grpId="0" animBg="1"/>
      <p:bldP spid="59" grpId="0"/>
      <p:bldP spid="67" grpId="0" animBg="1"/>
      <p:bldP spid="75" grpId="0"/>
      <p:bldP spid="85" grpId="0"/>
      <p:bldP spid="142" grpId="0" animBg="1"/>
      <p:bldP spid="143" grpId="0"/>
      <p:bldP spid="174" grpId="0" animBg="1"/>
      <p:bldP spid="175" grpId="0"/>
      <p:bldP spid="184" grpId="0" animBg="1"/>
      <p:bldP spid="185" grpId="0" animBg="1"/>
      <p:bldP spid="186" grpId="0"/>
      <p:bldP spid="20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</p:spTree>
    <p:extLst>
      <p:ext uri="{BB962C8B-B14F-4D97-AF65-F5344CB8AC3E}">
        <p14:creationId xmlns:p14="http://schemas.microsoft.com/office/powerpoint/2010/main" val="109224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/>
      <p:bldP spid="23" grpId="0" animBg="1"/>
      <p:bldP spid="24" grpId="0"/>
      <p:bldP spid="53" grpId="0"/>
      <p:bldP spid="54" grpId="0"/>
      <p:bldP spid="79" grpId="0" animBg="1"/>
      <p:bldP spid="80" grpId="0" animBg="1"/>
      <p:bldP spid="81" grpId="0" animBg="1"/>
      <p:bldP spid="82" grpId="0" animBg="1"/>
      <p:bldP spid="83" grpId="0"/>
      <p:bldP spid="92" grpId="0" animBg="1"/>
      <p:bldP spid="93" grpId="0"/>
      <p:bldP spid="102" grpId="0"/>
      <p:bldP spid="103" grpId="0"/>
      <p:bldP spid="104" grpId="0" animBg="1"/>
      <p:bldP spid="129" grpId="0" animBg="1"/>
      <p:bldP spid="2063" grpId="0" animBg="1"/>
      <p:bldP spid="206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" y="-4353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C6090-0F50-42F0-9720-816BF0806D0C}"/>
              </a:ext>
            </a:extLst>
          </p:cNvPr>
          <p:cNvSpPr txBox="1"/>
          <p:nvPr/>
        </p:nvSpPr>
        <p:spPr>
          <a:xfrm>
            <a:off x="8854110" y="6127823"/>
            <a:ext cx="805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B4A20-123A-4AF4-BF4D-5DB8DDFB6BB2}"/>
              </a:ext>
            </a:extLst>
          </p:cNvPr>
          <p:cNvSpPr/>
          <p:nvPr/>
        </p:nvSpPr>
        <p:spPr>
          <a:xfrm>
            <a:off x="4696201" y="1903334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F38489-FA1F-48DA-BEED-8BAE65CDA1D7}"/>
              </a:ext>
            </a:extLst>
          </p:cNvPr>
          <p:cNvSpPr/>
          <p:nvPr/>
        </p:nvSpPr>
        <p:spPr>
          <a:xfrm>
            <a:off x="4922100" y="2108245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77E201-BF6E-4B0C-8384-F1B0ED7D05E0}"/>
              </a:ext>
            </a:extLst>
          </p:cNvPr>
          <p:cNvSpPr/>
          <p:nvPr/>
        </p:nvSpPr>
        <p:spPr>
          <a:xfrm>
            <a:off x="5125487" y="226499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F96E4-B3BB-4667-B455-844781CF0EAE}"/>
              </a:ext>
            </a:extLst>
          </p:cNvPr>
          <p:cNvSpPr txBox="1"/>
          <p:nvPr/>
        </p:nvSpPr>
        <p:spPr>
          <a:xfrm>
            <a:off x="5565573" y="333506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7EFF88-21C0-4949-A01A-ACF455D780C6}"/>
              </a:ext>
            </a:extLst>
          </p:cNvPr>
          <p:cNvGrpSpPr/>
          <p:nvPr/>
        </p:nvGrpSpPr>
        <p:grpSpPr>
          <a:xfrm>
            <a:off x="5436873" y="2606633"/>
            <a:ext cx="914036" cy="704091"/>
            <a:chOff x="853440" y="4579716"/>
            <a:chExt cx="1006998" cy="8275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E96269-174F-4CDB-85E4-9D40332ED44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17A1EC7-8311-46DB-B7DE-81465CEA40C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51C2B3-E2F1-411A-BF6F-50DDA39894AC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7E35AB-C696-4972-B290-9D27813908A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287E5-9455-42C4-9E04-83A9286E5C2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94C8EB-BD21-4BD8-9FAE-025C0A4CEE4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6772E8-0148-4249-947F-44E0AA0B0565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7DD3FA1-E4E0-498F-A94F-6C18BEFE645C}"/>
              </a:ext>
            </a:extLst>
          </p:cNvPr>
          <p:cNvSpPr/>
          <p:nvPr/>
        </p:nvSpPr>
        <p:spPr>
          <a:xfrm>
            <a:off x="7040815" y="2275508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F694E-24B0-4562-B0B1-38E54592FB33}"/>
              </a:ext>
            </a:extLst>
          </p:cNvPr>
          <p:cNvSpPr txBox="1"/>
          <p:nvPr/>
        </p:nvSpPr>
        <p:spPr>
          <a:xfrm>
            <a:off x="7509435" y="33551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26A12F-EEBF-4139-8EBC-865D9302F777}"/>
              </a:ext>
            </a:extLst>
          </p:cNvPr>
          <p:cNvGrpSpPr/>
          <p:nvPr/>
        </p:nvGrpSpPr>
        <p:grpSpPr>
          <a:xfrm>
            <a:off x="7352201" y="2617143"/>
            <a:ext cx="914036" cy="704091"/>
            <a:chOff x="853440" y="4579716"/>
            <a:chExt cx="1006998" cy="82759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7D2CB6-5747-4438-9A8E-82B9BE148A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59E8701-7C8B-4943-9BB7-A103061F4DB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F4B9678-6C95-4E57-BB55-EB2AB2D4CB0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D178C56-A92A-4B83-BF71-19DA043B25B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FABADE-57CA-4F6D-8DC2-97495EC36437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E26E9F-1309-4F10-AF5E-243F239A841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A62C4F-394C-4A1E-BB82-B43079AACCE4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520D11A-AA1C-4EA0-AF28-93D36FBA45D3}"/>
              </a:ext>
            </a:extLst>
          </p:cNvPr>
          <p:cNvSpPr txBox="1"/>
          <p:nvPr/>
        </p:nvSpPr>
        <p:spPr>
          <a:xfrm>
            <a:off x="6217335" y="3641826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617172-64EA-4D29-B37B-81A70F1E4D17}"/>
              </a:ext>
            </a:extLst>
          </p:cNvPr>
          <p:cNvSpPr txBox="1"/>
          <p:nvPr/>
        </p:nvSpPr>
        <p:spPr>
          <a:xfrm>
            <a:off x="5433916" y="395900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1684D3-AFD9-4F9E-9DA8-FDDE47BCDAB8}"/>
              </a:ext>
            </a:extLst>
          </p:cNvPr>
          <p:cNvSpPr/>
          <p:nvPr/>
        </p:nvSpPr>
        <p:spPr>
          <a:xfrm>
            <a:off x="4696200" y="1233941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B5673F-90DD-45B7-9C91-1BE8A364A93E}"/>
              </a:ext>
            </a:extLst>
          </p:cNvPr>
          <p:cNvSpPr/>
          <p:nvPr/>
        </p:nvSpPr>
        <p:spPr>
          <a:xfrm>
            <a:off x="4715754" y="5157076"/>
            <a:ext cx="4139424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C2BC98A-B257-451F-9BBD-3A4D420BB740}"/>
              </a:ext>
            </a:extLst>
          </p:cNvPr>
          <p:cNvSpPr/>
          <p:nvPr/>
        </p:nvSpPr>
        <p:spPr>
          <a:xfrm>
            <a:off x="4941653" y="5361987"/>
            <a:ext cx="3748845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9E1CD3-0F01-4781-8A94-C3C3B64218D0}"/>
              </a:ext>
            </a:extLst>
          </p:cNvPr>
          <p:cNvSpPr/>
          <p:nvPr/>
        </p:nvSpPr>
        <p:spPr>
          <a:xfrm>
            <a:off x="5145040" y="551874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31AA00-F456-4CF4-B423-19C9EF8DFC00}"/>
              </a:ext>
            </a:extLst>
          </p:cNvPr>
          <p:cNvSpPr txBox="1"/>
          <p:nvPr/>
        </p:nvSpPr>
        <p:spPr>
          <a:xfrm>
            <a:off x="5585126" y="6588803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10717F7-E003-42C7-9ED8-D6CC6B693FC5}"/>
              </a:ext>
            </a:extLst>
          </p:cNvPr>
          <p:cNvSpPr/>
          <p:nvPr/>
        </p:nvSpPr>
        <p:spPr>
          <a:xfrm>
            <a:off x="7060368" y="5529250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DFD383-9120-40A5-82D9-43F6D312CE2A}"/>
              </a:ext>
            </a:extLst>
          </p:cNvPr>
          <p:cNvSpPr txBox="1"/>
          <p:nvPr/>
        </p:nvSpPr>
        <p:spPr>
          <a:xfrm>
            <a:off x="7528988" y="6608878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858B2A-1662-48F8-8B39-8D901903E725}"/>
              </a:ext>
            </a:extLst>
          </p:cNvPr>
          <p:cNvSpPr txBox="1"/>
          <p:nvPr/>
        </p:nvSpPr>
        <p:spPr>
          <a:xfrm>
            <a:off x="6236888" y="689556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C8DB6B-402C-464D-87E2-1DF3C7C3CA06}"/>
              </a:ext>
            </a:extLst>
          </p:cNvPr>
          <p:cNvSpPr txBox="1"/>
          <p:nvPr/>
        </p:nvSpPr>
        <p:spPr>
          <a:xfrm>
            <a:off x="5453469" y="7212745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0A15B17-674D-44F6-8DE6-F6B988981704}"/>
              </a:ext>
            </a:extLst>
          </p:cNvPr>
          <p:cNvSpPr/>
          <p:nvPr/>
        </p:nvSpPr>
        <p:spPr>
          <a:xfrm>
            <a:off x="4715754" y="4487683"/>
            <a:ext cx="4139424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21676AD-3D97-466A-B6C6-F438C7D65D29}"/>
              </a:ext>
            </a:extLst>
          </p:cNvPr>
          <p:cNvSpPr/>
          <p:nvPr/>
        </p:nvSpPr>
        <p:spPr>
          <a:xfrm rot="16200000">
            <a:off x="8448032" y="6153395"/>
            <a:ext cx="2413397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- </a:t>
            </a:r>
            <a:r>
              <a:rPr lang="en-IN" sz="2000" dirty="0" err="1"/>
              <a:t>ClusterIP</a:t>
            </a:r>
            <a:r>
              <a:rPr lang="en-IN" sz="2000" dirty="0"/>
              <a:t> Service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E0A5767-718B-4176-A8AB-64C8A75F44C1}"/>
              </a:ext>
            </a:extLst>
          </p:cNvPr>
          <p:cNvGrpSpPr/>
          <p:nvPr/>
        </p:nvGrpSpPr>
        <p:grpSpPr>
          <a:xfrm>
            <a:off x="5375776" y="5712557"/>
            <a:ext cx="1006998" cy="827590"/>
            <a:chOff x="2217322" y="4152694"/>
            <a:chExt cx="1006998" cy="827590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1DB43D9-0A92-47A8-AF4C-B4FFE177E29C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928D8B4-6799-45F2-BDC3-7C76A000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C9C8447-CADB-4769-9E19-97056F672DF0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F9E5E8B-B644-48BB-BFB9-25597AD1E69A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12E524-6AA3-4BF1-98D7-8DF3A40CD28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50BF0B-4C18-4AAD-A27A-804F592762FB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7A2F86B-663B-49B8-96ED-BBACAC5B6531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4B26FF0-3A8E-4F61-B02B-793B1A7A5A0F}"/>
              </a:ext>
            </a:extLst>
          </p:cNvPr>
          <p:cNvGrpSpPr/>
          <p:nvPr/>
        </p:nvGrpSpPr>
        <p:grpSpPr>
          <a:xfrm>
            <a:off x="7301315" y="5714028"/>
            <a:ext cx="1006998" cy="827590"/>
            <a:chOff x="2217322" y="4152694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CE8665A-7AF2-48BE-9583-FEC6DF203300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13CE31F-DFDB-4276-B12C-78FDD5CBB38A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DDEC45-584F-4BE2-8F18-E7DCA871A05B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D6D37C-B12B-4EA7-9714-2038D480A5E9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F8AD0F1-E537-4BF3-93B3-E99F17A49CD0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F3F06A5-09BF-4E34-8B61-2A5899F3888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E41F3F7-D3E2-42B8-A3DF-D0E2183BDEBC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54BF123-0466-4E99-8378-E8E9865F7D20}"/>
              </a:ext>
            </a:extLst>
          </p:cNvPr>
          <p:cNvGrpSpPr/>
          <p:nvPr/>
        </p:nvGrpSpPr>
        <p:grpSpPr>
          <a:xfrm>
            <a:off x="6848041" y="98435"/>
            <a:ext cx="2061290" cy="644442"/>
            <a:chOff x="7124887" y="2666089"/>
            <a:chExt cx="2061290" cy="644442"/>
          </a:xfrm>
        </p:grpSpPr>
        <p:pic>
          <p:nvPicPr>
            <p:cNvPr id="2050" name="Picture 2" descr="User icon">
              <a:extLst>
                <a:ext uri="{FF2B5EF4-FFF2-40B4-BE49-F238E27FC236}">
                  <a16:creationId xmlns:a16="http://schemas.microsoft.com/office/drawing/2014/main" id="{A5D30553-AFEF-4279-A27C-D5C8C2788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5F2F1D-8D40-4D31-8AC1-3141B12B0BBD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4" name="Picture 2" descr="User icon">
              <a:extLst>
                <a:ext uri="{FF2B5EF4-FFF2-40B4-BE49-F238E27FC236}">
                  <a16:creationId xmlns:a16="http://schemas.microsoft.com/office/drawing/2014/main" id="{1D0153AE-907A-4736-8355-8FB1E9D00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" descr="User icon">
              <a:extLst>
                <a:ext uri="{FF2B5EF4-FFF2-40B4-BE49-F238E27FC236}">
                  <a16:creationId xmlns:a16="http://schemas.microsoft.com/office/drawing/2014/main" id="{55FE4B3A-43FD-4031-BFBD-4DB9FBDDA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" descr="User icon">
              <a:extLst>
                <a:ext uri="{FF2B5EF4-FFF2-40B4-BE49-F238E27FC236}">
                  <a16:creationId xmlns:a16="http://schemas.microsoft.com/office/drawing/2014/main" id="{5FB9A40C-26F8-4133-A6B3-20080BE56E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0F5BEA6-0ABF-4923-8D51-5E68D2893115}"/>
              </a:ext>
            </a:extLst>
          </p:cNvPr>
          <p:cNvCxnSpPr>
            <a:cxnSpLocks/>
            <a:stCxn id="162" idx="2"/>
          </p:cNvCxnSpPr>
          <p:nvPr/>
        </p:nvCxnSpPr>
        <p:spPr>
          <a:xfrm>
            <a:off x="7878687" y="742877"/>
            <a:ext cx="0" cy="506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51B8BE3-95A4-496E-961C-4ABF599B521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5879277" y="1637868"/>
            <a:ext cx="1971432" cy="62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D8C043-223D-413A-9A05-BD715AF3F66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7794605" y="1648724"/>
            <a:ext cx="48085" cy="626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AB70316-F7A9-4F15-9B6F-F2D837416978}"/>
              </a:ext>
            </a:extLst>
          </p:cNvPr>
          <p:cNvCxnSpPr>
            <a:stCxn id="14" idx="2"/>
            <a:endCxn id="104" idx="0"/>
          </p:cNvCxnSpPr>
          <p:nvPr/>
        </p:nvCxnSpPr>
        <p:spPr>
          <a:xfrm>
            <a:off x="5879276" y="3704393"/>
            <a:ext cx="906190" cy="78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06EDB9B4-1915-41E0-A582-5B656BC693E5}"/>
              </a:ext>
            </a:extLst>
          </p:cNvPr>
          <p:cNvCxnSpPr>
            <a:endCxn id="104" idx="0"/>
          </p:cNvCxnSpPr>
          <p:nvPr/>
        </p:nvCxnSpPr>
        <p:spPr>
          <a:xfrm flipH="1">
            <a:off x="6785466" y="3724468"/>
            <a:ext cx="1009138" cy="76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1E7812E-A674-4959-954D-910FAA6E78E2}"/>
              </a:ext>
            </a:extLst>
          </p:cNvPr>
          <p:cNvCxnSpPr>
            <a:stCxn id="104" idx="2"/>
            <a:endCxn id="82" idx="0"/>
          </p:cNvCxnSpPr>
          <p:nvPr/>
        </p:nvCxnSpPr>
        <p:spPr>
          <a:xfrm flipH="1">
            <a:off x="5898830" y="4908440"/>
            <a:ext cx="886636" cy="61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2A87C6A-47ED-42AC-BC5B-F2DCC36127E6}"/>
              </a:ext>
            </a:extLst>
          </p:cNvPr>
          <p:cNvCxnSpPr>
            <a:stCxn id="104" idx="2"/>
            <a:endCxn id="92" idx="0"/>
          </p:cNvCxnSpPr>
          <p:nvPr/>
        </p:nvCxnSpPr>
        <p:spPr>
          <a:xfrm>
            <a:off x="6785466" y="4908440"/>
            <a:ext cx="1028692" cy="620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45E0042-3C3C-476E-BAB3-A174919C2B32}"/>
              </a:ext>
            </a:extLst>
          </p:cNvPr>
          <p:cNvCxnSpPr>
            <a:cxnSpLocks/>
            <a:stCxn id="92" idx="3"/>
            <a:endCxn id="129" idx="0"/>
          </p:cNvCxnSpPr>
          <p:nvPr/>
        </p:nvCxnSpPr>
        <p:spPr>
          <a:xfrm>
            <a:off x="8567947" y="6238265"/>
            <a:ext cx="876405" cy="1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F610853F-FAB2-49EA-9171-D7E1A2168648}"/>
              </a:ext>
            </a:extLst>
          </p:cNvPr>
          <p:cNvCxnSpPr>
            <a:cxnSpLocks/>
            <a:stCxn id="83" idx="2"/>
            <a:endCxn id="129" idx="0"/>
          </p:cNvCxnSpPr>
          <p:nvPr/>
        </p:nvCxnSpPr>
        <p:spPr>
          <a:xfrm rot="5400000" flipH="1" flipV="1">
            <a:off x="7374409" y="4888192"/>
            <a:ext cx="594362" cy="3545523"/>
          </a:xfrm>
          <a:prstGeom prst="bentConnector4">
            <a:avLst>
              <a:gd name="adj1" fmla="val -38461"/>
              <a:gd name="adj2" fmla="val 86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9671CBC-9219-4824-81AF-44B6802FF16E}"/>
              </a:ext>
            </a:extLst>
          </p:cNvPr>
          <p:cNvSpPr/>
          <p:nvPr/>
        </p:nvSpPr>
        <p:spPr>
          <a:xfrm>
            <a:off x="10203843" y="5168222"/>
            <a:ext cx="1904783" cy="23911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64" name="Flowchart: Magnetic Disk 2063">
            <a:extLst>
              <a:ext uri="{FF2B5EF4-FFF2-40B4-BE49-F238E27FC236}">
                <a16:creationId xmlns:a16="http://schemas.microsoft.com/office/drawing/2014/main" id="{C3B16B76-4D40-4085-8152-CDBECF02B62C}"/>
              </a:ext>
            </a:extLst>
          </p:cNvPr>
          <p:cNvSpPr/>
          <p:nvPr/>
        </p:nvSpPr>
        <p:spPr>
          <a:xfrm>
            <a:off x="10465021" y="5361987"/>
            <a:ext cx="1423686" cy="1997818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09E8BCE2-C176-430C-B103-8B3F88DF2C68}"/>
              </a:ext>
            </a:extLst>
          </p:cNvPr>
          <p:cNvCxnSpPr>
            <a:stCxn id="129" idx="2"/>
            <a:endCxn id="2064" idx="2"/>
          </p:cNvCxnSpPr>
          <p:nvPr/>
        </p:nvCxnSpPr>
        <p:spPr>
          <a:xfrm flipV="1">
            <a:off x="9865109" y="6360896"/>
            <a:ext cx="599912" cy="2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itle 3">
            <a:extLst>
              <a:ext uri="{FF2B5EF4-FFF2-40B4-BE49-F238E27FC236}">
                <a16:creationId xmlns:a16="http://schemas.microsoft.com/office/drawing/2014/main" id="{9DA2EDB7-1D4F-6E47-A57B-7D0481A39893}"/>
              </a:ext>
            </a:extLst>
          </p:cNvPr>
          <p:cNvSpPr txBox="1">
            <a:spLocks/>
          </p:cNvSpPr>
          <p:nvPr/>
        </p:nvSpPr>
        <p:spPr>
          <a:xfrm>
            <a:off x="9256624" y="-43538"/>
            <a:ext cx="5226175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500" dirty="0">
                <a:solidFill>
                  <a:srgbClr val="0070C0"/>
                </a:solidFill>
              </a:rPr>
              <a:t>3-Tier App in k8s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4159405" y="887536"/>
            <a:ext cx="8396868" cy="6742161"/>
          </a:xfrm>
          <a:prstGeom prst="rect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1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FFBAA8-A0C2-2744-8C92-FCE2DE3DB0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8F6956-4955-FF4C-B155-7722E6825080}"/>
              </a:ext>
            </a:extLst>
          </p:cNvPr>
          <p:cNvSpPr/>
          <p:nvPr/>
        </p:nvSpPr>
        <p:spPr>
          <a:xfrm>
            <a:off x="217077" y="1085747"/>
            <a:ext cx="2051824" cy="30290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Fargate Profiles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DE3CDC-51B3-CF40-AC02-96E467FFC3B4}"/>
              </a:ext>
            </a:extLst>
          </p:cNvPr>
          <p:cNvSpPr/>
          <p:nvPr/>
        </p:nvSpPr>
        <p:spPr>
          <a:xfrm>
            <a:off x="2468879" y="1085748"/>
            <a:ext cx="12021758" cy="30290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AWS </a:t>
            </a:r>
            <a:r>
              <a:rPr lang="en-IN" dirty="0" err="1"/>
              <a:t>Fargate</a:t>
            </a:r>
            <a:r>
              <a:rPr lang="en-IN" dirty="0"/>
              <a:t> is a technology that provides </a:t>
            </a:r>
            <a:r>
              <a:rPr lang="en-IN" dirty="0">
                <a:solidFill>
                  <a:srgbClr val="0070C0"/>
                </a:solidFill>
              </a:rPr>
              <a:t>on-demand, right-sized compute capacity </a:t>
            </a:r>
            <a:r>
              <a:rPr lang="en-IN" dirty="0"/>
              <a:t>for containers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With Fargate, we </a:t>
            </a:r>
            <a:r>
              <a:rPr lang="en-US" dirty="0">
                <a:solidFill>
                  <a:srgbClr val="0070C0"/>
                </a:solidFill>
              </a:rPr>
              <a:t>no longer </a:t>
            </a:r>
            <a:r>
              <a:rPr lang="en-US" dirty="0"/>
              <a:t>have to provision, configure, or scale groups of virtual machines to run containers. 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Each pod running on Fargate has its </a:t>
            </a:r>
            <a:r>
              <a:rPr lang="en-US" dirty="0">
                <a:solidFill>
                  <a:srgbClr val="0070C0"/>
                </a:solidFill>
              </a:rPr>
              <a:t>own isolation boundary </a:t>
            </a:r>
            <a:r>
              <a:rPr lang="en-US" dirty="0"/>
              <a:t>and does not share the underlying kernel, CPU resources, memory resources, or elastic network interface with another pod.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AWS specially built </a:t>
            </a:r>
            <a:r>
              <a:rPr lang="en-US" dirty="0">
                <a:solidFill>
                  <a:srgbClr val="0070C0"/>
                </a:solidFill>
              </a:rPr>
              <a:t>Fargate controllers </a:t>
            </a:r>
            <a:r>
              <a:rPr lang="en-US" dirty="0"/>
              <a:t>that recognizes the pods belonging to </a:t>
            </a:r>
            <a:r>
              <a:rPr lang="en-US" dirty="0" err="1"/>
              <a:t>fargate</a:t>
            </a:r>
            <a:r>
              <a:rPr lang="en-US" dirty="0"/>
              <a:t> and schedules them on Fargate profiles. 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We will see more in our Fargate learning section.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2BFEE2-574E-494C-ABD2-5EBBC09F3048}"/>
              </a:ext>
            </a:extLst>
          </p:cNvPr>
          <p:cNvSpPr/>
          <p:nvPr/>
        </p:nvSpPr>
        <p:spPr>
          <a:xfrm>
            <a:off x="217077" y="4798407"/>
            <a:ext cx="2051824" cy="22905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39D25A-AB40-824E-A119-F06842183C96}"/>
              </a:ext>
            </a:extLst>
          </p:cNvPr>
          <p:cNvSpPr/>
          <p:nvPr/>
        </p:nvSpPr>
        <p:spPr>
          <a:xfrm>
            <a:off x="2503077" y="4798407"/>
            <a:ext cx="12021757" cy="22905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lang="en-IN" dirty="0"/>
              <a:t>EKS uses AWS VPC network policies </a:t>
            </a:r>
            <a:r>
              <a:rPr lang="en-IN" dirty="0">
                <a:solidFill>
                  <a:srgbClr val="0070C0"/>
                </a:solidFill>
              </a:rPr>
              <a:t>to restrict traffic</a:t>
            </a:r>
            <a:r>
              <a:rPr lang="en-IN" dirty="0"/>
              <a:t> between control plane components to within a single cluster. </a:t>
            </a:r>
          </a:p>
          <a:p>
            <a:pPr marL="457200" indent="-457200">
              <a:buAutoNum type="arabicPeriod"/>
            </a:pPr>
            <a:r>
              <a:rPr lang="en-IN" dirty="0"/>
              <a:t>Control plane components for a EKS cluster </a:t>
            </a:r>
            <a:r>
              <a:rPr lang="en-IN" dirty="0">
                <a:solidFill>
                  <a:srgbClr val="0070C0"/>
                </a:solidFill>
              </a:rPr>
              <a:t>cannot view or receive </a:t>
            </a:r>
            <a:r>
              <a:rPr lang="en-IN" dirty="0"/>
              <a:t>communication from other clusters or other AWS accounts, except as authorized with Kubernetes RBAC policies. </a:t>
            </a:r>
          </a:p>
          <a:p>
            <a:pPr marL="457200" indent="-457200">
              <a:buAutoNum type="arabicPeriod"/>
            </a:pPr>
            <a:r>
              <a:rPr lang="en-IN" dirty="0"/>
              <a:t>This </a:t>
            </a:r>
            <a:r>
              <a:rPr lang="en-IN" dirty="0">
                <a:solidFill>
                  <a:srgbClr val="0070C0"/>
                </a:solidFill>
              </a:rPr>
              <a:t>secure and highly-available configuration </a:t>
            </a:r>
            <a:r>
              <a:rPr lang="en-IN" dirty="0"/>
              <a:t>makes EKS reliable and recommended for </a:t>
            </a:r>
            <a:r>
              <a:rPr lang="en-IN" dirty="0">
                <a:solidFill>
                  <a:srgbClr val="FFFF00"/>
                </a:solidFill>
              </a:rPr>
              <a:t>production workloads.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5FBD4DF6-C27B-874F-B296-13417DAF9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-210174"/>
            <a:ext cx="12618720" cy="1188851"/>
          </a:xfrm>
        </p:spPr>
        <p:txBody>
          <a:bodyPr/>
          <a:lstStyle/>
          <a:p>
            <a:r>
              <a:rPr lang="en-US" dirty="0"/>
              <a:t>EKS Cluster – Core Objects Detailed</a:t>
            </a:r>
          </a:p>
        </p:txBody>
      </p:sp>
    </p:spTree>
    <p:extLst>
      <p:ext uri="{BB962C8B-B14F-4D97-AF65-F5344CB8AC3E}">
        <p14:creationId xmlns:p14="http://schemas.microsoft.com/office/powerpoint/2010/main" val="18272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9AB853-DECF-4CD4-ADE3-06A7DE164B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4D8F56-15A6-4C33-88F3-26DF215F7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4477"/>
            <a:ext cx="5226175" cy="1188851"/>
          </a:xfrm>
        </p:spPr>
        <p:txBody>
          <a:bodyPr>
            <a:normAutofit/>
          </a:bodyPr>
          <a:lstStyle/>
          <a:p>
            <a:pPr algn="l"/>
            <a:r>
              <a:rPr lang="en-IN" sz="4500" dirty="0"/>
              <a:t>Kubernetes - </a:t>
            </a:r>
            <a:r>
              <a:rPr lang="en-IN" sz="4500" dirty="0">
                <a:solidFill>
                  <a:srgbClr val="00B050"/>
                </a:solidFill>
              </a:rPr>
              <a:t>Services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7A17ED-AF7D-7748-8CF6-01CA24C45A0F}"/>
              </a:ext>
            </a:extLst>
          </p:cNvPr>
          <p:cNvSpPr/>
          <p:nvPr/>
        </p:nvSpPr>
        <p:spPr>
          <a:xfrm>
            <a:off x="5462342" y="334538"/>
            <a:ext cx="8755461" cy="7225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D2230DA-AFE0-3546-AB9B-5378C395E332}"/>
              </a:ext>
            </a:extLst>
          </p:cNvPr>
          <p:cNvSpPr/>
          <p:nvPr/>
        </p:nvSpPr>
        <p:spPr>
          <a:xfrm>
            <a:off x="6446942" y="1713767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D4F85E-9D2C-0940-BDC9-8F8E171FC14E}"/>
              </a:ext>
            </a:extLst>
          </p:cNvPr>
          <p:cNvSpPr/>
          <p:nvPr/>
        </p:nvSpPr>
        <p:spPr>
          <a:xfrm>
            <a:off x="6672841" y="1918678"/>
            <a:ext cx="6909344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5D06DF-1884-C944-89C8-CCBBBF9EED0A}"/>
              </a:ext>
            </a:extLst>
          </p:cNvPr>
          <p:cNvSpPr/>
          <p:nvPr/>
        </p:nvSpPr>
        <p:spPr>
          <a:xfrm>
            <a:off x="6876228" y="2075431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E3EA7E-03B0-E144-81F3-22D12E48C118}"/>
              </a:ext>
            </a:extLst>
          </p:cNvPr>
          <p:cNvSpPr txBox="1"/>
          <p:nvPr/>
        </p:nvSpPr>
        <p:spPr>
          <a:xfrm>
            <a:off x="7316314" y="3145494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64C508-229B-C747-BA19-48BA61F6BFD8}"/>
              </a:ext>
            </a:extLst>
          </p:cNvPr>
          <p:cNvGrpSpPr/>
          <p:nvPr/>
        </p:nvGrpSpPr>
        <p:grpSpPr>
          <a:xfrm>
            <a:off x="7187614" y="2417066"/>
            <a:ext cx="914036" cy="704091"/>
            <a:chOff x="853440" y="4579716"/>
            <a:chExt cx="1006998" cy="82759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3AFD51D-56B3-B64A-B331-E9C00A2E9828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09AC6C-84CB-3043-A8A2-FC9AE182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D83805-73E7-2643-9C6C-F098FFB156C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E32BAA-0766-E146-9D3B-64B88A2AA45E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8D0B744-30A3-F84D-9226-DEB01026089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DC1685B-CBFB-644F-A3EC-8FA6C76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5CEDF5D-96F5-6240-8063-986C37B11A62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DCF550DE-9B89-E046-ABCA-F701CED698ED}"/>
              </a:ext>
            </a:extLst>
          </p:cNvPr>
          <p:cNvSpPr/>
          <p:nvPr/>
        </p:nvSpPr>
        <p:spPr>
          <a:xfrm>
            <a:off x="9324622" y="212049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958B3-8B7C-2D4D-B384-F74A0DA28CE9}"/>
              </a:ext>
            </a:extLst>
          </p:cNvPr>
          <p:cNvSpPr txBox="1"/>
          <p:nvPr/>
        </p:nvSpPr>
        <p:spPr>
          <a:xfrm>
            <a:off x="9793242" y="3200121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F833091-C19A-A847-9014-7CF3246DB0A1}"/>
              </a:ext>
            </a:extLst>
          </p:cNvPr>
          <p:cNvGrpSpPr/>
          <p:nvPr/>
        </p:nvGrpSpPr>
        <p:grpSpPr>
          <a:xfrm>
            <a:off x="9636008" y="2462128"/>
            <a:ext cx="914036" cy="704091"/>
            <a:chOff x="853440" y="4579716"/>
            <a:chExt cx="1006998" cy="82759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E8C4CBF-7C82-6846-B5F6-044CF8316B2A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2A171A-403E-124E-9B3D-4DCB618444D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7D5E6EB-1293-114A-9448-D65F4752947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703BE3C-7D6C-5346-AB91-347A163E3CD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7B290CA-1C4F-1B4A-A939-D812B7281F81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21E8F09-6831-8E42-94A0-42554BC3561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0FA2AC8-6275-A04F-AED7-F435548B995E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7EA7495D-CE80-3043-923F-39531E2EE61A}"/>
              </a:ext>
            </a:extLst>
          </p:cNvPr>
          <p:cNvSpPr txBox="1"/>
          <p:nvPr/>
        </p:nvSpPr>
        <p:spPr>
          <a:xfrm>
            <a:off x="9374093" y="3474558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84BEB6B-E8D7-9642-B219-FAB31F03BD56}"/>
              </a:ext>
            </a:extLst>
          </p:cNvPr>
          <p:cNvSpPr txBox="1"/>
          <p:nvPr/>
        </p:nvSpPr>
        <p:spPr>
          <a:xfrm>
            <a:off x="8635897" y="3747853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(app=frontend)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F8BC8E-5A03-E649-A931-1EFF99DE9F4D}"/>
              </a:ext>
            </a:extLst>
          </p:cNvPr>
          <p:cNvSpPr/>
          <p:nvPr/>
        </p:nvSpPr>
        <p:spPr>
          <a:xfrm>
            <a:off x="6446941" y="1044374"/>
            <a:ext cx="7412425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App – </a:t>
            </a:r>
            <a:r>
              <a:rPr lang="en-IN" dirty="0" err="1"/>
              <a:t>NodePort</a:t>
            </a:r>
            <a:r>
              <a:rPr lang="en-IN" dirty="0"/>
              <a:t> or </a:t>
            </a:r>
            <a:r>
              <a:rPr lang="en-IN" dirty="0" err="1"/>
              <a:t>LoadBalancer</a:t>
            </a:r>
            <a:r>
              <a:rPr lang="en-IN" dirty="0"/>
              <a:t> or Ingress Service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1A81CD-7230-0C48-9141-20450FF62907}"/>
              </a:ext>
            </a:extLst>
          </p:cNvPr>
          <p:cNvSpPr/>
          <p:nvPr/>
        </p:nvSpPr>
        <p:spPr>
          <a:xfrm>
            <a:off x="6466495" y="4967509"/>
            <a:ext cx="7392870" cy="23910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B6549F7-C7BA-9C4F-BB9A-FA42032C75EF}"/>
              </a:ext>
            </a:extLst>
          </p:cNvPr>
          <p:cNvSpPr/>
          <p:nvPr/>
        </p:nvSpPr>
        <p:spPr>
          <a:xfrm>
            <a:off x="6692394" y="5172420"/>
            <a:ext cx="6889791" cy="1868567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6A62383-1950-E543-B7E6-46E142487E81}"/>
              </a:ext>
            </a:extLst>
          </p:cNvPr>
          <p:cNvSpPr/>
          <p:nvPr/>
        </p:nvSpPr>
        <p:spPr>
          <a:xfrm>
            <a:off x="6895781" y="5329173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431EB-8A42-0D4D-A082-19E87A603CCC}"/>
              </a:ext>
            </a:extLst>
          </p:cNvPr>
          <p:cNvSpPr txBox="1"/>
          <p:nvPr/>
        </p:nvSpPr>
        <p:spPr>
          <a:xfrm>
            <a:off x="7335867" y="6399236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10664B-6889-314B-AAC7-A5BAD662090E}"/>
              </a:ext>
            </a:extLst>
          </p:cNvPr>
          <p:cNvSpPr/>
          <p:nvPr/>
        </p:nvSpPr>
        <p:spPr>
          <a:xfrm>
            <a:off x="9281547" y="5317059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5098A4E-DA1E-8B48-8813-A766EFCE7D74}"/>
              </a:ext>
            </a:extLst>
          </p:cNvPr>
          <p:cNvSpPr txBox="1"/>
          <p:nvPr/>
        </p:nvSpPr>
        <p:spPr>
          <a:xfrm>
            <a:off x="9750167" y="6396687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5295B44-C6E8-E144-8424-F81617108F73}"/>
              </a:ext>
            </a:extLst>
          </p:cNvPr>
          <p:cNvSpPr txBox="1"/>
          <p:nvPr/>
        </p:nvSpPr>
        <p:spPr>
          <a:xfrm>
            <a:off x="9350783" y="6718837"/>
            <a:ext cx="123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err="1"/>
              <a:t>ReplicaSet</a:t>
            </a:r>
            <a:endParaRPr lang="en-IN" sz="18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FDFFDF-93C8-FB40-9496-C5D3AB858673}"/>
              </a:ext>
            </a:extLst>
          </p:cNvPr>
          <p:cNvSpPr txBox="1"/>
          <p:nvPr/>
        </p:nvSpPr>
        <p:spPr>
          <a:xfrm>
            <a:off x="8558414" y="7012867"/>
            <a:ext cx="308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Deployment (app=Backend)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324D1B4-F075-0849-B8E6-9D492D292D07}"/>
              </a:ext>
            </a:extLst>
          </p:cNvPr>
          <p:cNvSpPr/>
          <p:nvPr/>
        </p:nvSpPr>
        <p:spPr>
          <a:xfrm>
            <a:off x="6466494" y="4298116"/>
            <a:ext cx="7392871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App - </a:t>
            </a:r>
            <a:r>
              <a:rPr lang="en-IN" dirty="0" err="1"/>
              <a:t>ClusterIP</a:t>
            </a:r>
            <a:r>
              <a:rPr lang="en-IN" dirty="0"/>
              <a:t> Service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2AC940-FE83-9F41-BB74-C17C28E2919C}"/>
              </a:ext>
            </a:extLst>
          </p:cNvPr>
          <p:cNvGrpSpPr/>
          <p:nvPr/>
        </p:nvGrpSpPr>
        <p:grpSpPr>
          <a:xfrm>
            <a:off x="7126517" y="5522990"/>
            <a:ext cx="1006998" cy="827590"/>
            <a:chOff x="2217322" y="4152694"/>
            <a:chExt cx="1006998" cy="82759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A8A2FCB-5968-DA46-9C2F-6D2421C511C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01B1FFC-2DF5-7845-9E49-21714FA43EF1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584BE37-6DE9-3846-8A0C-9F6FD129D647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0CC1207-4215-3749-9604-19554D150123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2E50CA8-8D3B-2E45-829C-17886FA0BB9C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93FA2D-BE11-7F42-BB24-F0B5DD8F9939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E3CA3D6F-E151-0D42-AB77-C29E80C1B206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D4F289E-7B3A-6D40-A06D-F64475ACDF27}"/>
              </a:ext>
            </a:extLst>
          </p:cNvPr>
          <p:cNvGrpSpPr/>
          <p:nvPr/>
        </p:nvGrpSpPr>
        <p:grpSpPr>
          <a:xfrm>
            <a:off x="9522494" y="5501837"/>
            <a:ext cx="1006998" cy="827590"/>
            <a:chOff x="2217322" y="4152694"/>
            <a:chExt cx="1006998" cy="82759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D0F1BB3-1A0C-3144-B2FF-EB559DE5CB0A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E9945A0-F8BF-F941-810C-8566DA497F08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3357B06-97CE-3946-A07D-D37A103E68A5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AAE7EDF-AFCD-D244-9CF7-D2CEA85E254C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074BDB0-D89A-F74E-B81A-F0E967B04C46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A8E940FF-674C-324B-92C1-6FF045AFD22C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95376C4-E8E6-E74D-8FFF-115B4570C245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E3A8ED8-3B11-3E4C-BAE3-4058495ACE9F}"/>
              </a:ext>
            </a:extLst>
          </p:cNvPr>
          <p:cNvGrpSpPr/>
          <p:nvPr/>
        </p:nvGrpSpPr>
        <p:grpSpPr>
          <a:xfrm>
            <a:off x="2867622" y="932531"/>
            <a:ext cx="2061290" cy="644442"/>
            <a:chOff x="7124887" y="2666089"/>
            <a:chExt cx="2061290" cy="644442"/>
          </a:xfrm>
        </p:grpSpPr>
        <p:pic>
          <p:nvPicPr>
            <p:cNvPr id="175" name="Picture 2" descr="User icon">
              <a:extLst>
                <a:ext uri="{FF2B5EF4-FFF2-40B4-BE49-F238E27FC236}">
                  <a16:creationId xmlns:a16="http://schemas.microsoft.com/office/drawing/2014/main" id="{B1ABD17D-E7D4-A74D-A33E-F22D1714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0EF17FB-E209-754F-957C-E64483CB4CB1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8" name="Picture 2" descr="User icon">
              <a:extLst>
                <a:ext uri="{FF2B5EF4-FFF2-40B4-BE49-F238E27FC236}">
                  <a16:creationId xmlns:a16="http://schemas.microsoft.com/office/drawing/2014/main" id="{7EACD299-21AB-A24E-AFC4-917D77DC0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2" descr="User icon">
              <a:extLst>
                <a:ext uri="{FF2B5EF4-FFF2-40B4-BE49-F238E27FC236}">
                  <a16:creationId xmlns:a16="http://schemas.microsoft.com/office/drawing/2014/main" id="{EC0D1071-D2BD-F045-99CB-94F53572C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2" descr="User icon">
              <a:extLst>
                <a:ext uri="{FF2B5EF4-FFF2-40B4-BE49-F238E27FC236}">
                  <a16:creationId xmlns:a16="http://schemas.microsoft.com/office/drawing/2014/main" id="{D18B369E-B387-F948-804A-026E14C056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D581A37-1DEF-1842-9768-3D019706EE09}"/>
              </a:ext>
            </a:extLst>
          </p:cNvPr>
          <p:cNvSpPr/>
          <p:nvPr/>
        </p:nvSpPr>
        <p:spPr>
          <a:xfrm>
            <a:off x="11710268" y="533483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AA91F9-0D0C-D748-81E3-203DDA8EAE8D}"/>
              </a:ext>
            </a:extLst>
          </p:cNvPr>
          <p:cNvSpPr txBox="1"/>
          <p:nvPr/>
        </p:nvSpPr>
        <p:spPr>
          <a:xfrm>
            <a:off x="12178888" y="641446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4087F22-F011-A843-B59C-CEB446F02344}"/>
              </a:ext>
            </a:extLst>
          </p:cNvPr>
          <p:cNvGrpSpPr/>
          <p:nvPr/>
        </p:nvGrpSpPr>
        <p:grpSpPr>
          <a:xfrm>
            <a:off x="11951215" y="5519610"/>
            <a:ext cx="1006998" cy="827590"/>
            <a:chOff x="2217322" y="4152694"/>
            <a:chExt cx="1006998" cy="827590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E4A4FFB-D9FD-1341-BDB1-8646D52AEA2E}"/>
                </a:ext>
              </a:extLst>
            </p:cNvPr>
            <p:cNvSpPr/>
            <p:nvPr/>
          </p:nvSpPr>
          <p:spPr>
            <a:xfrm>
              <a:off x="2217322" y="4152694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84A4F1C-55FF-2946-8CE4-6FB821CFCB59}"/>
                </a:ext>
              </a:extLst>
            </p:cNvPr>
            <p:cNvCxnSpPr>
              <a:cxnSpLocks/>
            </p:cNvCxnSpPr>
            <p:nvPr/>
          </p:nvCxnSpPr>
          <p:spPr>
            <a:xfrm>
              <a:off x="2414092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98A61D6-5173-C949-83E2-0836EA6387BC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99B318-11F8-B44C-ABB4-55CF682A994D}"/>
                </a:ext>
              </a:extLst>
            </p:cNvPr>
            <p:cNvCxnSpPr>
              <a:cxnSpLocks/>
            </p:cNvCxnSpPr>
            <p:nvPr/>
          </p:nvCxnSpPr>
          <p:spPr>
            <a:xfrm>
              <a:off x="27208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A8532812-695D-1F4F-AF52-A54F434F7DDB}"/>
                </a:ext>
              </a:extLst>
            </p:cNvPr>
            <p:cNvCxnSpPr>
              <a:cxnSpLocks/>
            </p:cNvCxnSpPr>
            <p:nvPr/>
          </p:nvCxnSpPr>
          <p:spPr>
            <a:xfrm>
              <a:off x="28732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784E9F9-4238-5F42-869E-37F12B95FB50}"/>
                </a:ext>
              </a:extLst>
            </p:cNvPr>
            <p:cNvCxnSpPr>
              <a:cxnSpLocks/>
            </p:cNvCxnSpPr>
            <p:nvPr/>
          </p:nvCxnSpPr>
          <p:spPr>
            <a:xfrm>
              <a:off x="3025621" y="4262654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70F019BE-823C-814F-B396-D3B34162BAB4}"/>
                </a:ext>
              </a:extLst>
            </p:cNvPr>
            <p:cNvSpPr txBox="1"/>
            <p:nvPr/>
          </p:nvSpPr>
          <p:spPr>
            <a:xfrm>
              <a:off x="2552989" y="4366434"/>
              <a:ext cx="347240" cy="40011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B</a:t>
              </a:r>
            </a:p>
          </p:txBody>
        </p:sp>
      </p:grp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E07B25A-5A13-A74A-94EF-CB59790B47DB}"/>
              </a:ext>
            </a:extLst>
          </p:cNvPr>
          <p:cNvSpPr/>
          <p:nvPr/>
        </p:nvSpPr>
        <p:spPr>
          <a:xfrm>
            <a:off x="11773016" y="2116872"/>
            <a:ext cx="1507579" cy="1418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60659C8-7D0D-FE4A-8501-95E4CFA5A3A0}"/>
              </a:ext>
            </a:extLst>
          </p:cNvPr>
          <p:cNvSpPr txBox="1"/>
          <p:nvPr/>
        </p:nvSpPr>
        <p:spPr>
          <a:xfrm>
            <a:off x="12241636" y="3196500"/>
            <a:ext cx="627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POD</a:t>
            </a: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E105E5A-8537-9C4D-8BBC-5FFAC83A2929}"/>
              </a:ext>
            </a:extLst>
          </p:cNvPr>
          <p:cNvGrpSpPr/>
          <p:nvPr/>
        </p:nvGrpSpPr>
        <p:grpSpPr>
          <a:xfrm>
            <a:off x="12084402" y="2458507"/>
            <a:ext cx="914036" cy="704091"/>
            <a:chOff x="853440" y="4579716"/>
            <a:chExt cx="1006998" cy="827590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9B488E04-7414-0842-B577-93F37C59FD10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9A791F7-4A7D-374A-896A-A3CC9B0A0A9C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14093AD4-5124-894C-A759-AE458A4EED9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2C6D486-BE3F-3340-BD8F-7C8562C8FEE4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6D7E5D4-773F-C841-B3B6-016160782AB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4CC471A-F60F-A044-8EE2-062FCA5CEE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FA67A66C-F99C-2040-9C7D-07A34AC41D20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N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BEF79D6-A049-CB4D-A7A3-9E0FD1F23425}"/>
              </a:ext>
            </a:extLst>
          </p:cNvPr>
          <p:cNvSpPr txBox="1"/>
          <p:nvPr/>
        </p:nvSpPr>
        <p:spPr>
          <a:xfrm>
            <a:off x="11765469" y="356363"/>
            <a:ext cx="24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Kubernetes Cluster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9C11B-4DF5-1C42-9052-9D4B1A2CF113}"/>
              </a:ext>
            </a:extLst>
          </p:cNvPr>
          <p:cNvCxnSpPr>
            <a:stCxn id="182" idx="3"/>
            <a:endCxn id="111" idx="1"/>
          </p:cNvCxnSpPr>
          <p:nvPr/>
        </p:nvCxnSpPr>
        <p:spPr>
          <a:xfrm>
            <a:off x="4905054" y="1248340"/>
            <a:ext cx="1541887" cy="641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66099B-89CC-194D-B955-F7C8BB9CD367}"/>
              </a:ext>
            </a:extLst>
          </p:cNvPr>
          <p:cNvCxnSpPr>
            <a:stCxn id="111" idx="2"/>
            <a:endCxn id="77" idx="0"/>
          </p:cNvCxnSpPr>
          <p:nvPr/>
        </p:nvCxnSpPr>
        <p:spPr>
          <a:xfrm flipH="1">
            <a:off x="10143377" y="1465131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90946-6875-7745-8D86-6FF7187844AF}"/>
              </a:ext>
            </a:extLst>
          </p:cNvPr>
          <p:cNvCxnSpPr/>
          <p:nvPr/>
        </p:nvCxnSpPr>
        <p:spPr>
          <a:xfrm flipH="1">
            <a:off x="10063776" y="408228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15D92BB-44A8-0441-B90A-BAE71C53FCC5}"/>
              </a:ext>
            </a:extLst>
          </p:cNvPr>
          <p:cNvCxnSpPr/>
          <p:nvPr/>
        </p:nvCxnSpPr>
        <p:spPr>
          <a:xfrm flipH="1">
            <a:off x="10048536" y="4714609"/>
            <a:ext cx="9777" cy="24863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18CA36F-CBCF-DB41-861D-EFB3AB540BCF}"/>
              </a:ext>
            </a:extLst>
          </p:cNvPr>
          <p:cNvSpPr/>
          <p:nvPr/>
        </p:nvSpPr>
        <p:spPr>
          <a:xfrm rot="5400000">
            <a:off x="4208271" y="5535106"/>
            <a:ext cx="3248543" cy="4207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DB – </a:t>
            </a:r>
            <a:r>
              <a:rPr lang="en-IN" sz="2000" dirty="0" err="1"/>
              <a:t>externalName</a:t>
            </a:r>
            <a:r>
              <a:rPr lang="en-IN" sz="2000" dirty="0"/>
              <a:t>  Service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C542-A12A-034D-838D-C38F4F1D0526}"/>
              </a:ext>
            </a:extLst>
          </p:cNvPr>
          <p:cNvSpPr/>
          <p:nvPr/>
        </p:nvSpPr>
        <p:spPr>
          <a:xfrm>
            <a:off x="343043" y="5870727"/>
            <a:ext cx="2196888" cy="151147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1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212" name="Graphic 211">
            <a:extLst>
              <a:ext uri="{FF2B5EF4-FFF2-40B4-BE49-F238E27FC236}">
                <a16:creationId xmlns:a16="http://schemas.microsoft.com/office/drawing/2014/main" id="{DA76F2AD-D2D2-604E-B2CB-57D149557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042" y="5870727"/>
            <a:ext cx="277535" cy="277535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0C9DD08D-546D-D94B-8D32-AB0CB1D3566F}"/>
              </a:ext>
            </a:extLst>
          </p:cNvPr>
          <p:cNvSpPr txBox="1"/>
          <p:nvPr/>
        </p:nvSpPr>
        <p:spPr>
          <a:xfrm>
            <a:off x="216750" y="704267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 Database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F41E56D-EF79-CA4F-ADBD-1F1C6B7D2C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6706" y="6258010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351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FB5996-6A9E-C44E-BF54-7D47235717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CE8A-589F-8749-A280-8E212EB9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74605C-C14B-834E-A9F2-16D98C87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1FB9E4-2792-A842-95C8-E49D6A65CAE9}"/>
              </a:ext>
            </a:extLst>
          </p:cNvPr>
          <p:cNvSpPr/>
          <p:nvPr/>
        </p:nvSpPr>
        <p:spPr>
          <a:xfrm>
            <a:off x="2116476" y="3708971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5D4E7-09B9-F14E-B3FE-D099BAC095E4}"/>
              </a:ext>
            </a:extLst>
          </p:cNvPr>
          <p:cNvSpPr txBox="1"/>
          <p:nvPr/>
        </p:nvSpPr>
        <p:spPr>
          <a:xfrm>
            <a:off x="2564125" y="46554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19B0A3-1818-6F45-A905-B95E14C309DF}"/>
              </a:ext>
            </a:extLst>
          </p:cNvPr>
          <p:cNvGrpSpPr/>
          <p:nvPr/>
        </p:nvGrpSpPr>
        <p:grpSpPr>
          <a:xfrm>
            <a:off x="2367397" y="3862086"/>
            <a:ext cx="1006998" cy="827590"/>
            <a:chOff x="853440" y="4579716"/>
            <a:chExt cx="1006998" cy="82759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4B54C0-FFC0-8D4C-8AE7-C4284F4F62F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B5491E-86F7-6942-9397-8658A81DAF77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6F4DE8A-0A6B-D643-8FED-41060CB3B7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4E40B4-BAAF-344E-A27C-C338E2BDD3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B28046-43B1-3243-BCF3-5C4861726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7F8F17-0586-0B4D-BC82-DF830D6F4456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1C2F37-9E82-8048-B0C5-73954238627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7C74C7-497F-2D4F-AF2F-EEBB319A9C28}"/>
              </a:ext>
            </a:extLst>
          </p:cNvPr>
          <p:cNvSpPr/>
          <p:nvPr/>
        </p:nvSpPr>
        <p:spPr>
          <a:xfrm>
            <a:off x="4119938" y="3464222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705B19-F4CB-EC44-A071-2FC3B2B0F4EC}"/>
              </a:ext>
            </a:extLst>
          </p:cNvPr>
          <p:cNvSpPr/>
          <p:nvPr/>
        </p:nvSpPr>
        <p:spPr>
          <a:xfrm>
            <a:off x="4378298" y="3641948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2410F-D25E-0F46-9BA6-A9EAC77F45C3}"/>
              </a:ext>
            </a:extLst>
          </p:cNvPr>
          <p:cNvSpPr txBox="1"/>
          <p:nvPr/>
        </p:nvSpPr>
        <p:spPr>
          <a:xfrm>
            <a:off x="4836221" y="4567882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90935-2C86-EC45-BF71-17DD8461F6CA}"/>
              </a:ext>
            </a:extLst>
          </p:cNvPr>
          <p:cNvGrpSpPr/>
          <p:nvPr/>
        </p:nvGrpSpPr>
        <p:grpSpPr>
          <a:xfrm>
            <a:off x="4629219" y="3795063"/>
            <a:ext cx="1006998" cy="827590"/>
            <a:chOff x="853440" y="4579716"/>
            <a:chExt cx="1006998" cy="8275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7169FE-EFC7-3944-942E-A51DF1DD8CE4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77D400D-55CB-D243-9A02-6774B0B9792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4622FA-C598-C84B-83A2-58AEF889A04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80234-6208-A84D-9CD5-E4C304976B9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688190-475E-9744-9362-79C89661730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1FFCE1-FB11-B847-AB1B-8074E093BB5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0EB0CE-13D7-B048-ADE7-9089DF955D0A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lgerian" panose="04020705040A02060702" pitchFamily="82" charset="0"/>
                </a:rPr>
                <a:t>F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55DD2F9-8AE3-184B-BDB3-359368454642}"/>
              </a:ext>
            </a:extLst>
          </p:cNvPr>
          <p:cNvSpPr txBox="1"/>
          <p:nvPr/>
        </p:nvSpPr>
        <p:spPr>
          <a:xfrm>
            <a:off x="4580687" y="4797078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B2E780-5DAE-AE4D-BDB4-27CF66EF6B7F}"/>
              </a:ext>
            </a:extLst>
          </p:cNvPr>
          <p:cNvSpPr/>
          <p:nvPr/>
        </p:nvSpPr>
        <p:spPr>
          <a:xfrm>
            <a:off x="6791281" y="1731195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60640-893B-AF44-9005-82E534D7456D}"/>
              </a:ext>
            </a:extLst>
          </p:cNvPr>
          <p:cNvSpPr/>
          <p:nvPr/>
        </p:nvSpPr>
        <p:spPr>
          <a:xfrm>
            <a:off x="7078830" y="1944299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0B7E72-FCA3-274E-BB3C-DD5EB7210FFF}"/>
              </a:ext>
            </a:extLst>
          </p:cNvPr>
          <p:cNvSpPr/>
          <p:nvPr/>
        </p:nvSpPr>
        <p:spPr>
          <a:xfrm>
            <a:off x="7337190" y="2122025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F9E28-1FA9-A64E-9A47-2B898999F5E3}"/>
              </a:ext>
            </a:extLst>
          </p:cNvPr>
          <p:cNvSpPr txBox="1"/>
          <p:nvPr/>
        </p:nvSpPr>
        <p:spPr>
          <a:xfrm>
            <a:off x="7795113" y="3047959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C0725-8D93-8640-8F6A-01F76BC317CB}"/>
              </a:ext>
            </a:extLst>
          </p:cNvPr>
          <p:cNvGrpSpPr/>
          <p:nvPr/>
        </p:nvGrpSpPr>
        <p:grpSpPr>
          <a:xfrm>
            <a:off x="7588111" y="2275140"/>
            <a:ext cx="1006998" cy="827590"/>
            <a:chOff x="853440" y="4579716"/>
            <a:chExt cx="1006998" cy="8275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DA1640-75D1-6740-82F1-B012993A60E3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6EA665-DB3B-014A-B550-678AA06EC5D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BBA387-0116-684E-B78A-D0DF7AA945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47155A5-6B54-E649-8C91-456051860E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897DB7-4849-6C47-9A61-AA7535BAA85B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9BBF71-CBB8-5F45-87B7-4F6D2AD9C0FD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9104DC-8562-7A4F-A8B9-5C4382414BD7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B9C717D-C81A-A84A-B7FE-C14EB4A7F085}"/>
              </a:ext>
            </a:extLst>
          </p:cNvPr>
          <p:cNvSpPr txBox="1"/>
          <p:nvPr/>
        </p:nvSpPr>
        <p:spPr>
          <a:xfrm>
            <a:off x="7539579" y="3277155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1042E0-54B9-D140-AC7E-C457581E7C2E}"/>
              </a:ext>
            </a:extLst>
          </p:cNvPr>
          <p:cNvSpPr txBox="1"/>
          <p:nvPr/>
        </p:nvSpPr>
        <p:spPr>
          <a:xfrm>
            <a:off x="7435002" y="3519960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B018C6-9599-274F-BE4F-DF9E3C5601F0}"/>
              </a:ext>
            </a:extLst>
          </p:cNvPr>
          <p:cNvSpPr/>
          <p:nvPr/>
        </p:nvSpPr>
        <p:spPr>
          <a:xfrm>
            <a:off x="6791278" y="4257860"/>
            <a:ext cx="2496621" cy="20651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B26763-B807-FC48-A41A-BDA928D1FEC5}"/>
              </a:ext>
            </a:extLst>
          </p:cNvPr>
          <p:cNvSpPr/>
          <p:nvPr/>
        </p:nvSpPr>
        <p:spPr>
          <a:xfrm>
            <a:off x="7078827" y="4470964"/>
            <a:ext cx="1952089" cy="16233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0C08F-4DBD-2247-860F-549CD1F309CE}"/>
              </a:ext>
            </a:extLst>
          </p:cNvPr>
          <p:cNvSpPr/>
          <p:nvPr/>
        </p:nvSpPr>
        <p:spPr>
          <a:xfrm>
            <a:off x="7337187" y="4648690"/>
            <a:ext cx="1448657" cy="118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CF209C-5D68-A844-A782-3FB29A8D6131}"/>
              </a:ext>
            </a:extLst>
          </p:cNvPr>
          <p:cNvSpPr txBox="1"/>
          <p:nvPr/>
        </p:nvSpPr>
        <p:spPr>
          <a:xfrm>
            <a:off x="7795110" y="5574624"/>
            <a:ext cx="50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Pod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01553-CF0E-A548-8A79-9A1200B34C86}"/>
              </a:ext>
            </a:extLst>
          </p:cNvPr>
          <p:cNvGrpSpPr/>
          <p:nvPr/>
        </p:nvGrpSpPr>
        <p:grpSpPr>
          <a:xfrm>
            <a:off x="7588108" y="4801805"/>
            <a:ext cx="1006998" cy="827590"/>
            <a:chOff x="853440" y="4579716"/>
            <a:chExt cx="1006998" cy="82759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0B095A4-EE5F-F844-B625-5C2B81A03225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35E6F4-5B8F-0245-922F-379C85656A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FFE96F-F18C-C748-9FA3-E158B699622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860C11D-B661-CB4E-8B14-2DDB30273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25E8D84-4E54-904E-8A29-6806102D49E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5BBC4AD-EAD3-2448-9D29-A465C29EBA7A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B04798-0708-4D43-9010-E8509C451109}"/>
                </a:ext>
              </a:extLst>
            </p:cNvPr>
            <p:cNvSpPr txBox="1"/>
            <p:nvPr/>
          </p:nvSpPr>
          <p:spPr>
            <a:xfrm>
              <a:off x="1169045" y="4778598"/>
              <a:ext cx="321005" cy="40011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BB97F9D-43A9-1C4B-BEE5-83BD2B8B25A0}"/>
              </a:ext>
            </a:extLst>
          </p:cNvPr>
          <p:cNvSpPr txBox="1"/>
          <p:nvPr/>
        </p:nvSpPr>
        <p:spPr>
          <a:xfrm>
            <a:off x="7539576" y="580382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ReplicaSet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D599C9-D8D6-C840-A427-65D170FE928A}"/>
              </a:ext>
            </a:extLst>
          </p:cNvPr>
          <p:cNvSpPr/>
          <p:nvPr/>
        </p:nvSpPr>
        <p:spPr>
          <a:xfrm>
            <a:off x="6791279" y="386425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ClusterIP</a:t>
            </a:r>
            <a:r>
              <a:rPr lang="en-US" dirty="0"/>
              <a:t> Service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8CA95E-2C88-4E40-BBBA-6D42F68E6D16}"/>
              </a:ext>
            </a:extLst>
          </p:cNvPr>
          <p:cNvSpPr/>
          <p:nvPr/>
        </p:nvSpPr>
        <p:spPr>
          <a:xfrm>
            <a:off x="6791279" y="1374898"/>
            <a:ext cx="2496621" cy="2671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LoadBalancer</a:t>
            </a:r>
            <a:r>
              <a:rPr lang="en-US" sz="1800" dirty="0"/>
              <a:t>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06C76D-A63A-AC48-80B3-1C4A85D89EE2}"/>
              </a:ext>
            </a:extLst>
          </p:cNvPr>
          <p:cNvSpPr txBox="1"/>
          <p:nvPr/>
        </p:nvSpPr>
        <p:spPr>
          <a:xfrm>
            <a:off x="7389478" y="6022231"/>
            <a:ext cx="1209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8582030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E65DBA-7311-2442-909D-3C0F9B8471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44613-DA7C-D74B-A98F-5D9C3083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201" y="-177387"/>
            <a:ext cx="12618720" cy="1188851"/>
          </a:xfrm>
        </p:spPr>
        <p:txBody>
          <a:bodyPr/>
          <a:lstStyle/>
          <a:p>
            <a:r>
              <a:rPr lang="en-US" dirty="0"/>
              <a:t>EKS - </a:t>
            </a:r>
            <a:r>
              <a:rPr lang="en-US" dirty="0">
                <a:solidFill>
                  <a:srgbClr val="00B050"/>
                </a:solidFill>
              </a:rPr>
              <a:t>Storage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D93951-CBC9-A14C-8C04-DFA9FA7DFFBB}"/>
              </a:ext>
            </a:extLst>
          </p:cNvPr>
          <p:cNvSpPr/>
          <p:nvPr/>
        </p:nvSpPr>
        <p:spPr>
          <a:xfrm>
            <a:off x="6266985" y="1011464"/>
            <a:ext cx="2509025" cy="6802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EKS Storage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F72B8-F924-E44A-BE40-B120492743A9}"/>
              </a:ext>
            </a:extLst>
          </p:cNvPr>
          <p:cNvSpPr/>
          <p:nvPr/>
        </p:nvSpPr>
        <p:spPr>
          <a:xfrm>
            <a:off x="344944" y="2631686"/>
            <a:ext cx="3086658" cy="680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In-Tree EBS Provisioner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9F9DC-99AA-C447-97B3-3207A187EC68}"/>
              </a:ext>
            </a:extLst>
          </p:cNvPr>
          <p:cNvSpPr/>
          <p:nvPr/>
        </p:nvSpPr>
        <p:spPr>
          <a:xfrm>
            <a:off x="4033767" y="2631686"/>
            <a:ext cx="3086658" cy="68022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EBS CSI Driver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2A495-B7A0-0F46-AB5C-326C66532A12}"/>
              </a:ext>
            </a:extLst>
          </p:cNvPr>
          <p:cNvSpPr/>
          <p:nvPr/>
        </p:nvSpPr>
        <p:spPr>
          <a:xfrm>
            <a:off x="7722591" y="2631687"/>
            <a:ext cx="3086658" cy="6802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EFS CSI Driver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4005A5-1DED-8C47-9F97-570843E321D2}"/>
              </a:ext>
            </a:extLst>
          </p:cNvPr>
          <p:cNvSpPr/>
          <p:nvPr/>
        </p:nvSpPr>
        <p:spPr>
          <a:xfrm>
            <a:off x="11411414" y="2631686"/>
            <a:ext cx="3086658" cy="6802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FSx</a:t>
            </a:r>
            <a:r>
              <a:rPr lang="en-US" dirty="0"/>
              <a:t> for Luster CSI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341D8-0AA7-C947-8C83-AE9E5FBD4596}"/>
              </a:ext>
            </a:extLst>
          </p:cNvPr>
          <p:cNvSpPr/>
          <p:nvPr/>
        </p:nvSpPr>
        <p:spPr>
          <a:xfrm>
            <a:off x="344944" y="3604951"/>
            <a:ext cx="3086658" cy="389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Legacy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 future, this will be deprecated and we should use EBS CSI Driver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866E28-0453-F148-BC12-83166B605467}"/>
              </a:ext>
            </a:extLst>
          </p:cNvPr>
          <p:cNvSpPr/>
          <p:nvPr/>
        </p:nvSpPr>
        <p:spPr>
          <a:xfrm>
            <a:off x="4033766" y="3604950"/>
            <a:ext cx="3086658" cy="38998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EBS Volumes for persistent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2FC57-6F3C-F64D-9394-5BE6C8D7F23E}"/>
              </a:ext>
            </a:extLst>
          </p:cNvPr>
          <p:cNvSpPr/>
          <p:nvPr/>
        </p:nvSpPr>
        <p:spPr>
          <a:xfrm>
            <a:off x="7722591" y="3582037"/>
            <a:ext cx="3086658" cy="38998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1.14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EFS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1F8B68-11D5-C24E-BF38-A9C051CAC9C0}"/>
              </a:ext>
            </a:extLst>
          </p:cNvPr>
          <p:cNvSpPr/>
          <p:nvPr/>
        </p:nvSpPr>
        <p:spPr>
          <a:xfrm>
            <a:off x="11466426" y="3582036"/>
            <a:ext cx="3086658" cy="38998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Latest &amp; greatest &amp; in Beta release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CSI – Container Storage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from k8s 1.16 and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Allows EKS clusters to manage the lifecycle of Amazon </a:t>
            </a:r>
            <a:r>
              <a:rPr lang="en-US" sz="2000" dirty="0" err="1">
                <a:solidFill>
                  <a:schemeClr val="tx1"/>
                </a:solidFill>
              </a:rPr>
              <a:t>FSx</a:t>
            </a:r>
            <a:r>
              <a:rPr lang="en-US" sz="2000" dirty="0">
                <a:solidFill>
                  <a:schemeClr val="tx1"/>
                </a:solidFill>
              </a:rPr>
              <a:t> for </a:t>
            </a:r>
            <a:r>
              <a:rPr lang="en-US" sz="2000" dirty="0" err="1">
                <a:solidFill>
                  <a:schemeClr val="tx1"/>
                </a:solidFill>
              </a:rPr>
              <a:t>Lusture</a:t>
            </a:r>
            <a:r>
              <a:rPr lang="en-US" sz="2000" dirty="0">
                <a:solidFill>
                  <a:schemeClr val="tx1"/>
                </a:solidFill>
              </a:rPr>
              <a:t>  file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As on today, not supported on AWS Fargate</a:t>
            </a:r>
          </a:p>
        </p:txBody>
      </p:sp>
    </p:spTree>
    <p:extLst>
      <p:ext uri="{BB962C8B-B14F-4D97-AF65-F5344CB8AC3E}">
        <p14:creationId xmlns:p14="http://schemas.microsoft.com/office/powerpoint/2010/main" val="37344987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7E478-AEA4-AF41-B751-AB108C284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A32F4-9D1A-C34D-824F-6E091B145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Dynamic volume provisioning allows storage volumes to be created on-demand. </a:t>
            </a:r>
          </a:p>
          <a:p>
            <a:r>
              <a:rPr lang="en-US" dirty="0"/>
              <a:t>Without dynamic provisioning, cluster administrators have to manually make calls to their cloud or storage provider to create new storage volumes, and then create </a:t>
            </a:r>
            <a:r>
              <a:rPr lang="en-US" dirty="0" err="1"/>
              <a:t>PersistentVolume</a:t>
            </a:r>
            <a:r>
              <a:rPr lang="en-US" dirty="0"/>
              <a:t> objects to represent them in Kubernetes.</a:t>
            </a:r>
          </a:p>
          <a:p>
            <a:r>
              <a:rPr lang="en-IN" dirty="0"/>
              <a:t>The dynamic provisioning feature eliminates the need for cluster administrators to pre-provision storage. Instead, it automatically provisions storage when it is requested by users.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DDF28-EA3B-4045-8158-C6748B5A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0017246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103639-78B1-A64A-ADE8-4857BBCD4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3A23-6E58-5142-AF7D-FF73AFEA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enable dynamic provisioning, a cluster administrator needs to pre-create one or more </a:t>
            </a:r>
            <a:r>
              <a:rPr lang="en-IN" dirty="0" err="1"/>
              <a:t>StorageClass</a:t>
            </a:r>
            <a:r>
              <a:rPr lang="en-IN" dirty="0"/>
              <a:t> objects for users.</a:t>
            </a:r>
          </a:p>
          <a:p>
            <a:r>
              <a:rPr lang="en-IN" dirty="0" err="1"/>
              <a:t>StorageClass</a:t>
            </a:r>
            <a:r>
              <a:rPr lang="en-IN" dirty="0"/>
              <a:t> objects define which provisioner should be used and what parameters should be passed to that provisioner when dynamic provisioning is invoked. </a:t>
            </a:r>
          </a:p>
          <a:p>
            <a:r>
              <a:rPr lang="en-IN" dirty="0"/>
              <a:t>Users request dynamically provisioned storage by including a storage class in their </a:t>
            </a:r>
            <a:r>
              <a:rPr lang="en-IN" dirty="0" err="1"/>
              <a:t>PersistentVolumeClaim</a:t>
            </a:r>
            <a:r>
              <a:rPr lang="en-IN" dirty="0"/>
              <a:t>. 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8E5CC8-AE74-2847-8E22-0AE0DFA0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Volume Provisioning</a:t>
            </a:r>
          </a:p>
        </p:txBody>
      </p:sp>
    </p:spTree>
    <p:extLst>
      <p:ext uri="{BB962C8B-B14F-4D97-AF65-F5344CB8AC3E}">
        <p14:creationId xmlns:p14="http://schemas.microsoft.com/office/powerpoint/2010/main" val="18459777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0B5562-55CF-4C46-A79D-5AECACA380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BBF-C413-0F4E-98D4-FE93E26B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3" y="1718691"/>
            <a:ext cx="6781971" cy="559092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High Availability setup for MySQL DB is complex</a:t>
            </a:r>
          </a:p>
          <a:p>
            <a:r>
              <a:rPr lang="en-US" dirty="0"/>
              <a:t>MySQL Master-Master setup is going to be super complex ok k8s</a:t>
            </a:r>
          </a:p>
          <a:p>
            <a:r>
              <a:rPr lang="en-US" dirty="0"/>
              <a:t>We need to create custom scripts for Database Backups &amp; even for recovery</a:t>
            </a:r>
          </a:p>
          <a:p>
            <a:r>
              <a:rPr lang="en-US" dirty="0"/>
              <a:t>AWS EBS service restricted to respective Availability Zone.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0A5F15-D90A-C44F-A7B6-84EA559D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341FF8-CF5A-C74C-AE60-399D43331480}"/>
              </a:ext>
            </a:extLst>
          </p:cNvPr>
          <p:cNvSpPr txBox="1">
            <a:spLocks/>
          </p:cNvSpPr>
          <p:nvPr/>
        </p:nvSpPr>
        <p:spPr>
          <a:xfrm>
            <a:off x="7456298" y="1718691"/>
            <a:ext cx="6781971" cy="55909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09728" tIns="54864" rIns="109728" bIns="54864" rtlCol="0">
            <a:norm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All the below will be out of the box with AWS RDS Service</a:t>
            </a:r>
          </a:p>
          <a:p>
            <a:r>
              <a:rPr lang="en-US" dirty="0"/>
              <a:t>High Availability &amp; Read Replicas</a:t>
            </a:r>
          </a:p>
          <a:p>
            <a:r>
              <a:rPr lang="en-US" dirty="0"/>
              <a:t>Fast and predictable storage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Monitoring &amp; Metrics</a:t>
            </a:r>
          </a:p>
          <a:p>
            <a:endParaRPr lang="en-US" dirty="0"/>
          </a:p>
          <a:p>
            <a:endParaRPr lang="en-US" dirty="0"/>
          </a:p>
          <a:p>
            <a:pPr marL="54864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4801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43397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Classic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202190" y="5719958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AWS EKS </a:t>
            </a:r>
          </a:p>
          <a:p>
            <a:r>
              <a:rPr lang="en-US" sz="2800" b="1" dirty="0"/>
              <a:t>Network Design</a:t>
            </a:r>
          </a:p>
          <a:p>
            <a:r>
              <a:rPr lang="en-US" sz="2800" b="1" dirty="0"/>
              <a:t>With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Classic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0C7611F8-600C-F745-BFD3-FE77ED86EED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39870" y="1548628"/>
            <a:ext cx="4699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88145" y="1353733"/>
            <a:ext cx="15103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Classic Load Balancer</a:t>
            </a:r>
          </a:p>
        </p:txBody>
      </p:sp>
    </p:spTree>
    <p:extLst>
      <p:ext uri="{BB962C8B-B14F-4D97-AF65-F5344CB8AC3E}">
        <p14:creationId xmlns:p14="http://schemas.microsoft.com/office/powerpoint/2010/main" val="29174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32335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263672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4600081" y="2459634"/>
            <a:ext cx="8722760" cy="1287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4862102" y="2640458"/>
            <a:ext cx="8257997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5219272" y="2776390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8477662" y="3494924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8529915" y="2928458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5366085" y="2883439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5396095" y="3201947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F8716D-D850-424D-B0E3-BB5614511D2E}"/>
              </a:ext>
            </a:extLst>
          </p:cNvPr>
          <p:cNvSpPr/>
          <p:nvPr/>
        </p:nvSpPr>
        <p:spPr>
          <a:xfrm>
            <a:off x="6633633" y="2775433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ED049CC-FB57-3E4F-A1E9-D08A6127D0F9}"/>
              </a:ext>
            </a:extLst>
          </p:cNvPr>
          <p:cNvGrpSpPr/>
          <p:nvPr/>
        </p:nvGrpSpPr>
        <p:grpSpPr>
          <a:xfrm>
            <a:off x="6780446" y="2882482"/>
            <a:ext cx="555550" cy="352840"/>
            <a:chOff x="853440" y="4579716"/>
            <a:chExt cx="1006998" cy="82759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50E5C08-700D-A743-97B7-EFF3B4A112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B22D0-0DF3-D44B-AB32-832CA8F59FA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4D4278E-D864-B54B-8C65-C082EB0E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C1834E0-2222-B743-9819-F2E53D4F2DA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CC6938-8C67-E74F-8561-379D0C7194CA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FC683B8-C66E-754F-9B67-8E0B3A24ECB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C1406B9-B666-254F-BD40-989634A7AD14}"/>
                </a:ext>
              </a:extLst>
            </p:cNvPr>
            <p:cNvSpPr txBox="1"/>
            <p:nvPr/>
          </p:nvSpPr>
          <p:spPr>
            <a:xfrm>
              <a:off x="1135876" y="4691592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C77E731-7B4A-504B-93AD-5D4135816275}"/>
              </a:ext>
            </a:extLst>
          </p:cNvPr>
          <p:cNvSpPr txBox="1"/>
          <p:nvPr/>
        </p:nvSpPr>
        <p:spPr>
          <a:xfrm>
            <a:off x="6810456" y="3200990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9D768B5-86F7-D340-87F0-CD03B7FE1999}"/>
              </a:ext>
            </a:extLst>
          </p:cNvPr>
          <p:cNvSpPr/>
          <p:nvPr/>
        </p:nvSpPr>
        <p:spPr>
          <a:xfrm>
            <a:off x="10519560" y="2741101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E5351B2-4FD1-3447-A453-4918DDDB4B94}"/>
              </a:ext>
            </a:extLst>
          </p:cNvPr>
          <p:cNvGrpSpPr/>
          <p:nvPr/>
        </p:nvGrpSpPr>
        <p:grpSpPr>
          <a:xfrm>
            <a:off x="10666373" y="2848150"/>
            <a:ext cx="555550" cy="352840"/>
            <a:chOff x="853440" y="4579716"/>
            <a:chExt cx="1006998" cy="827590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72A1BF-B34A-E94D-A702-A054AEF65E7D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1BA6DC-B5F3-B743-A646-A3B71E213F3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1CF77E-6BCA-6B42-85D4-53A5496F76F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5B3B556-A856-5B4B-B771-7FEAEFB83CA0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5BB6921-0541-DA4B-9D14-A7A572EAC26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B6EEE59-B265-4B48-91EB-A613502FBBC0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8BF605E-AC60-7C47-BA9E-39DC274C4A7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5929E4DC-79B2-8641-AA7C-35A790E3FC7D}"/>
              </a:ext>
            </a:extLst>
          </p:cNvPr>
          <p:cNvSpPr txBox="1"/>
          <p:nvPr/>
        </p:nvSpPr>
        <p:spPr>
          <a:xfrm>
            <a:off x="10696383" y="3166658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2792AE7-3144-0445-A60C-EF53A9C2D288}"/>
              </a:ext>
            </a:extLst>
          </p:cNvPr>
          <p:cNvSpPr/>
          <p:nvPr/>
        </p:nvSpPr>
        <p:spPr>
          <a:xfrm>
            <a:off x="11933921" y="2740144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AF736A3-134C-434C-9EF1-71682C6173B5}"/>
              </a:ext>
            </a:extLst>
          </p:cNvPr>
          <p:cNvGrpSpPr/>
          <p:nvPr/>
        </p:nvGrpSpPr>
        <p:grpSpPr>
          <a:xfrm>
            <a:off x="12080734" y="2847193"/>
            <a:ext cx="555550" cy="352840"/>
            <a:chOff x="853440" y="4579716"/>
            <a:chExt cx="1006998" cy="8275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43F4E66-643C-3148-BAEB-EFAA8EC824E6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840273-3B30-1F47-91FA-FF9EE2A902D6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BD500F4-0983-DA43-B67F-DBE940A0CC61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2E50342-906E-3547-ABB8-F281DA6D3D9F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3A52B39-91EB-7B41-B979-64F88A6459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C640A9A-0ABB-FC4C-8F1C-635A2AABF17C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AAD452B-31BA-BE46-AF7D-19673718C257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ABF88C0-E5C6-6B43-AE8C-B1597A9CCB1B}"/>
              </a:ext>
            </a:extLst>
          </p:cNvPr>
          <p:cNvSpPr txBox="1"/>
          <p:nvPr/>
        </p:nvSpPr>
        <p:spPr>
          <a:xfrm>
            <a:off x="12110744" y="3165701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 Management – Network Load Balancer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22388" y="3822571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356BEFE-F15B-6A44-A509-F0F405710E7B}"/>
              </a:ext>
            </a:extLst>
          </p:cNvPr>
          <p:cNvCxnSpPr>
            <a:cxnSpLocks/>
            <a:stCxn id="147" idx="2"/>
            <a:endCxn id="69" idx="0"/>
          </p:cNvCxnSpPr>
          <p:nvPr/>
        </p:nvCxnSpPr>
        <p:spPr>
          <a:xfrm>
            <a:off x="8961461" y="2342508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971F4C2-9F8E-4E45-8881-6D3883743408}"/>
              </a:ext>
            </a:extLst>
          </p:cNvPr>
          <p:cNvCxnSpPr>
            <a:cxnSpLocks/>
          </p:cNvCxnSpPr>
          <p:nvPr/>
        </p:nvCxnSpPr>
        <p:spPr>
          <a:xfrm>
            <a:off x="8928929" y="3758627"/>
            <a:ext cx="0" cy="11712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stCxn id="148" idx="2"/>
            <a:endCxn id="155" idx="0"/>
          </p:cNvCxnSpPr>
          <p:nvPr/>
        </p:nvCxnSpPr>
        <p:spPr>
          <a:xfrm flipH="1">
            <a:off x="5981921" y="4138226"/>
            <a:ext cx="3001847" cy="1762923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stCxn id="148" idx="2"/>
            <a:endCxn id="157" idx="0"/>
          </p:cNvCxnSpPr>
          <p:nvPr/>
        </p:nvCxnSpPr>
        <p:spPr>
          <a:xfrm>
            <a:off x="8983768" y="4138226"/>
            <a:ext cx="2759101" cy="179111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Network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105953" y="1353733"/>
            <a:ext cx="1637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Load Balancer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82F6A215-32BE-0348-AC87-7B3FD21504C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74909" y="1560391"/>
            <a:ext cx="4699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6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75" grpId="0"/>
      <p:bldP spid="3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3172459" y="50243"/>
            <a:ext cx="11159989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460" y="60466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4830969" y="6696962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97370" y="1865201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679F770-9F67-8F44-BF91-7E9722A0D9DA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2234802" y="2181010"/>
            <a:ext cx="2365279" cy="3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711469" y="2439284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156558" y="5727494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2A790A4-A0F9-7540-A871-7F6512505422}"/>
              </a:ext>
            </a:extLst>
          </p:cNvPr>
          <p:cNvSpPr/>
          <p:nvPr/>
        </p:nvSpPr>
        <p:spPr>
          <a:xfrm>
            <a:off x="2455335" y="1865201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/>
              <a:t>ALB DNS </a:t>
            </a:r>
            <a:r>
              <a:rPr lang="en-US" sz="1800" dirty="0" err="1"/>
              <a:t>url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132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43" grpId="0" animBg="1"/>
      <p:bldP spid="46" grpId="0" animBg="1"/>
      <p:bldP spid="50" grpId="0" animBg="1"/>
      <p:bldP spid="65" grpId="0" animBg="1"/>
      <p:bldP spid="68" grpId="0" animBg="1"/>
      <p:bldP spid="69" grpId="0" animBg="1"/>
      <p:bldP spid="70" grpId="0" animBg="1"/>
      <p:bldP spid="71" grpId="0" animBg="1"/>
      <p:bldP spid="85" grpId="0"/>
      <p:bldP spid="88" grpId="0"/>
      <p:bldP spid="97" grpId="0"/>
      <p:bldP spid="147" grpId="0" animBg="1"/>
      <p:bldP spid="148" grpId="0" animBg="1"/>
      <p:bldP spid="149" grpId="0" animBg="1"/>
      <p:bldP spid="152" grpId="0" animBg="1"/>
      <p:bldP spid="154" grpId="0"/>
      <p:bldP spid="156" grpId="0"/>
      <p:bldP spid="175" grpId="0"/>
      <p:bldP spid="195" grpId="0"/>
      <p:bldP spid="3" grpId="0"/>
      <p:bldP spid="110" grpId="0" animBg="1"/>
      <p:bldP spid="111" grpId="0" animBg="1"/>
      <p:bldP spid="112" grpId="0" animBg="1"/>
      <p:bldP spid="113" grpId="0"/>
      <p:bldP spid="114" grpId="0"/>
      <p:bldP spid="123" grpId="0"/>
      <p:bldP spid="124" grpId="0" animBg="1"/>
      <p:bldP spid="125" grpId="0" animBg="1"/>
      <p:bldP spid="126" grpId="0" animBg="1"/>
      <p:bldP spid="151" grpId="0"/>
      <p:bldP spid="158" grpId="0"/>
      <p:bldP spid="167" grpId="0"/>
      <p:bldP spid="176" grpId="0" animBg="1"/>
      <p:bldP spid="177" grpId="0" animBg="1"/>
      <p:bldP spid="179" grpId="0" animBg="1"/>
      <p:bldP spid="33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B5C19-2E4C-DE43-931F-67AEE26DB1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© Kalyan Reddy Daida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257B34-D65B-0C43-8C7A-36455B7318CB}"/>
              </a:ext>
            </a:extLst>
          </p:cNvPr>
          <p:cNvSpPr/>
          <p:nvPr/>
        </p:nvSpPr>
        <p:spPr>
          <a:xfrm>
            <a:off x="2449827" y="50243"/>
            <a:ext cx="11882622" cy="7501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EAE137F-43D0-DD40-897D-437F6FC5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9627" y="48374"/>
            <a:ext cx="351581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C06604-2941-2A4A-A6CE-C5808C77B53A}"/>
              </a:ext>
            </a:extLst>
          </p:cNvPr>
          <p:cNvSpPr/>
          <p:nvPr/>
        </p:nvSpPr>
        <p:spPr>
          <a:xfrm>
            <a:off x="3613551" y="390666"/>
            <a:ext cx="10369577" cy="699951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7F3E96-0CE0-4A41-B48D-BB1333BCA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3552" y="396202"/>
            <a:ext cx="330200" cy="330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215DB-BA17-974B-8E6F-4BFB6388FCA8}"/>
              </a:ext>
            </a:extLst>
          </p:cNvPr>
          <p:cNvSpPr/>
          <p:nvPr/>
        </p:nvSpPr>
        <p:spPr>
          <a:xfrm>
            <a:off x="4186219" y="1215210"/>
            <a:ext cx="3889269" cy="408712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0EDF68C-8FD4-FE41-8DAA-8AD2D75AC4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6218" y="1209057"/>
            <a:ext cx="274320" cy="27432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118D94D-B2A2-2A47-8CEF-F4840A2E8F08}"/>
              </a:ext>
            </a:extLst>
          </p:cNvPr>
          <p:cNvSpPr/>
          <p:nvPr/>
        </p:nvSpPr>
        <p:spPr>
          <a:xfrm>
            <a:off x="4051622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5C42E7-4E3F-8B47-B7EF-1FC78B7D2052}"/>
              </a:ext>
            </a:extLst>
          </p:cNvPr>
          <p:cNvSpPr/>
          <p:nvPr/>
        </p:nvSpPr>
        <p:spPr>
          <a:xfrm>
            <a:off x="9611675" y="839416"/>
            <a:ext cx="4147156" cy="637304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/>
                </a:solidFill>
              </a:rPr>
              <a:t>Availability Zone: us-east-1b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36A5623-B598-B94F-B8B0-2AAABA227D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60538" y="1585958"/>
            <a:ext cx="330200" cy="3302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4F74FAC-2956-5541-AFEF-5181BBE19D45}"/>
              </a:ext>
            </a:extLst>
          </p:cNvPr>
          <p:cNvSpPr/>
          <p:nvPr/>
        </p:nvSpPr>
        <p:spPr>
          <a:xfrm>
            <a:off x="4460537" y="1585957"/>
            <a:ext cx="3460837" cy="3519379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A5B0057-04A8-7A48-B344-0B794B6DD35D}"/>
              </a:ext>
            </a:extLst>
          </p:cNvPr>
          <p:cNvSpPr/>
          <p:nvPr/>
        </p:nvSpPr>
        <p:spPr>
          <a:xfrm>
            <a:off x="9768299" y="1213406"/>
            <a:ext cx="3889269" cy="4088927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5"/>
                </a:solidFill>
              </a:rPr>
              <a:t>Public subnet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0B65739A-2F25-A842-B6F1-14E659014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68298" y="1207253"/>
            <a:ext cx="274320" cy="27432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51939DE2-EA14-7B40-B602-5966A28876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42618" y="1584154"/>
            <a:ext cx="330200" cy="3302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D9CE395D-C67C-3F4C-84A3-D54369C8F7AC}"/>
              </a:ext>
            </a:extLst>
          </p:cNvPr>
          <p:cNvSpPr/>
          <p:nvPr/>
        </p:nvSpPr>
        <p:spPr>
          <a:xfrm>
            <a:off x="10042617" y="1584153"/>
            <a:ext cx="3460837" cy="3549372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D86613"/>
                </a:solidFill>
              </a:rPr>
              <a:t>EC2 Worker Node-2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39A8A4B-971D-4542-BB99-5616702A019B}"/>
              </a:ext>
            </a:extLst>
          </p:cNvPr>
          <p:cNvSpPr/>
          <p:nvPr/>
        </p:nvSpPr>
        <p:spPr>
          <a:xfrm>
            <a:off x="11016849" y="3345664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536838D-E7AE-8742-B4C4-D44D4E28C668}"/>
              </a:ext>
            </a:extLst>
          </p:cNvPr>
          <p:cNvSpPr/>
          <p:nvPr/>
        </p:nvSpPr>
        <p:spPr>
          <a:xfrm>
            <a:off x="11110950" y="3455931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DCF31EF-BE15-4747-8073-A424BAF03604}"/>
              </a:ext>
            </a:extLst>
          </p:cNvPr>
          <p:cNvSpPr/>
          <p:nvPr/>
        </p:nvSpPr>
        <p:spPr>
          <a:xfrm>
            <a:off x="11245625" y="3519945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66DA2B-A40A-F745-8509-EEFC15A5119A}"/>
              </a:ext>
            </a:extLst>
          </p:cNvPr>
          <p:cNvSpPr txBox="1"/>
          <p:nvPr/>
        </p:nvSpPr>
        <p:spPr>
          <a:xfrm>
            <a:off x="11141772" y="4309109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503E2C-E61E-D149-A8D7-E15D8719E6F6}"/>
              </a:ext>
            </a:extLst>
          </p:cNvPr>
          <p:cNvSpPr txBox="1"/>
          <p:nvPr/>
        </p:nvSpPr>
        <p:spPr>
          <a:xfrm>
            <a:off x="11203168" y="4123033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8E75411-DA4E-2546-9262-67515583A2FB}"/>
              </a:ext>
            </a:extLst>
          </p:cNvPr>
          <p:cNvGrpSpPr/>
          <p:nvPr/>
        </p:nvGrpSpPr>
        <p:grpSpPr>
          <a:xfrm>
            <a:off x="11392438" y="3626994"/>
            <a:ext cx="555550" cy="352840"/>
            <a:chOff x="853440" y="4579716"/>
            <a:chExt cx="1006998" cy="82759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00E0A4D-9884-B24F-9A54-C482308383FC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6141649-69C6-544B-9673-3A4FA111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9E47880-06B8-8D40-87DC-B495B0DA47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0E040AC-7092-374D-95AB-16FB30BCFF3D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FB6177-C05D-454C-B107-1DC9C4EFE539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4FEEB4-33AB-5047-951D-23A5ACB1BA9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B385965-02C6-6145-B2DA-ECECC3B15C5B}"/>
                </a:ext>
              </a:extLst>
            </p:cNvPr>
            <p:cNvSpPr txBox="1"/>
            <p:nvPr/>
          </p:nvSpPr>
          <p:spPr>
            <a:xfrm>
              <a:off x="1154499" y="4667494"/>
              <a:ext cx="415377" cy="64970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U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3B2D911-0F3C-D04E-9403-974928B1077A}"/>
              </a:ext>
            </a:extLst>
          </p:cNvPr>
          <p:cNvSpPr txBox="1"/>
          <p:nvPr/>
        </p:nvSpPr>
        <p:spPr>
          <a:xfrm>
            <a:off x="11422448" y="3945502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A1789DB-4856-2045-AED6-72C637BD30C9}"/>
              </a:ext>
            </a:extLst>
          </p:cNvPr>
          <p:cNvSpPr/>
          <p:nvPr/>
        </p:nvSpPr>
        <p:spPr>
          <a:xfrm>
            <a:off x="4600081" y="2026853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Load Balancer Service – Context Path based Routing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62C5D02-CBB4-C542-BED0-2453DD2F2B0C}"/>
              </a:ext>
            </a:extLst>
          </p:cNvPr>
          <p:cNvSpPr/>
          <p:nvPr/>
        </p:nvSpPr>
        <p:spPr>
          <a:xfrm>
            <a:off x="4635201" y="4655294"/>
            <a:ext cx="8722760" cy="31565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MySQL – External Name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B02980-D45F-694C-84B1-B8DC0E5FCE08}"/>
              </a:ext>
            </a:extLst>
          </p:cNvPr>
          <p:cNvSpPr/>
          <p:nvPr/>
        </p:nvSpPr>
        <p:spPr>
          <a:xfrm>
            <a:off x="4233826" y="5500402"/>
            <a:ext cx="3841662" cy="1513987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33137309-2817-814C-826B-02519942D1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3825" y="5501934"/>
            <a:ext cx="274320" cy="274320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001FCAE9-E1F6-9843-8684-5C4245233D87}"/>
              </a:ext>
            </a:extLst>
          </p:cNvPr>
          <p:cNvSpPr/>
          <p:nvPr/>
        </p:nvSpPr>
        <p:spPr>
          <a:xfrm>
            <a:off x="9783938" y="5431713"/>
            <a:ext cx="3841662" cy="1607564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accent3"/>
                </a:solidFill>
              </a:rPr>
              <a:t>Private subnet</a:t>
            </a:r>
          </a:p>
        </p:txBody>
      </p:sp>
      <p:pic>
        <p:nvPicPr>
          <p:cNvPr id="153" name="Graphic 152">
            <a:extLst>
              <a:ext uri="{FF2B5EF4-FFF2-40B4-BE49-F238E27FC236}">
                <a16:creationId xmlns:a16="http://schemas.microsoft.com/office/drawing/2014/main" id="{74A8016C-B024-5149-AC2D-5C10B32AD3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09251" y="5435373"/>
            <a:ext cx="274320" cy="274320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C0B17AEA-A600-3042-BD64-A9052D67E236}"/>
              </a:ext>
            </a:extLst>
          </p:cNvPr>
          <p:cNvSpPr txBox="1"/>
          <p:nvPr/>
        </p:nvSpPr>
        <p:spPr>
          <a:xfrm>
            <a:off x="5242657" y="6686081"/>
            <a:ext cx="1618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5" name="Graphic 154">
            <a:extLst>
              <a:ext uri="{FF2B5EF4-FFF2-40B4-BE49-F238E27FC236}">
                <a16:creationId xmlns:a16="http://schemas.microsoft.com/office/drawing/2014/main" id="{70029AD0-F906-2644-8E30-90D4684D0F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26321" y="5901149"/>
            <a:ext cx="711200" cy="71120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E35F98F7-CCA3-D341-AC27-2A0C1AB690D3}"/>
              </a:ext>
            </a:extLst>
          </p:cNvPr>
          <p:cNvSpPr txBox="1"/>
          <p:nvPr/>
        </p:nvSpPr>
        <p:spPr>
          <a:xfrm>
            <a:off x="10591917" y="6725151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Amazon RDS</a:t>
            </a:r>
          </a:p>
        </p:txBody>
      </p:sp>
      <p:pic>
        <p:nvPicPr>
          <p:cNvPr id="157" name="Graphic 156">
            <a:extLst>
              <a:ext uri="{FF2B5EF4-FFF2-40B4-BE49-F238E27FC236}">
                <a16:creationId xmlns:a16="http://schemas.microsoft.com/office/drawing/2014/main" id="{F753EE07-3DDE-C047-BF25-3862D17811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87269" y="5929338"/>
            <a:ext cx="711200" cy="711200"/>
          </a:xfrm>
          <a:prstGeom prst="rect">
            <a:avLst/>
          </a:prstGeom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D0382A-8B0B-7F4E-BFE3-52DB8437F906}"/>
              </a:ext>
            </a:extLst>
          </p:cNvPr>
          <p:cNvGrpSpPr/>
          <p:nvPr/>
        </p:nvGrpSpPr>
        <p:grpSpPr>
          <a:xfrm>
            <a:off x="166076" y="406607"/>
            <a:ext cx="2061290" cy="644442"/>
            <a:chOff x="7124887" y="2666089"/>
            <a:chExt cx="2061290" cy="644442"/>
          </a:xfrm>
        </p:grpSpPr>
        <p:pic>
          <p:nvPicPr>
            <p:cNvPr id="169" name="Picture 2" descr="User icon">
              <a:extLst>
                <a:ext uri="{FF2B5EF4-FFF2-40B4-BE49-F238E27FC236}">
                  <a16:creationId xmlns:a16="http://schemas.microsoft.com/office/drawing/2014/main" id="{6CC672D0-CABB-2147-B196-46163E8141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4887" y="271734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6AECD12-74A1-364E-8309-2B3F185FED75}"/>
                </a:ext>
              </a:extLst>
            </p:cNvPr>
            <p:cNvSpPr/>
            <p:nvPr/>
          </p:nvSpPr>
          <p:spPr>
            <a:xfrm>
              <a:off x="7124888" y="2666089"/>
              <a:ext cx="2061289" cy="64444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1" name="Picture 2" descr="User icon">
              <a:extLst>
                <a:ext uri="{FF2B5EF4-FFF2-40B4-BE49-F238E27FC236}">
                  <a16:creationId xmlns:a16="http://schemas.microsoft.com/office/drawing/2014/main" id="{7F65F8B3-55EC-8840-BF7A-A9E685D35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6221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" descr="User icon">
              <a:extLst>
                <a:ext uri="{FF2B5EF4-FFF2-40B4-BE49-F238E27FC236}">
                  <a16:creationId xmlns:a16="http://schemas.microsoft.com/office/drawing/2014/main" id="{9D395C5D-65AB-2E49-B870-036A2186D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9651" y="2718254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" descr="User icon">
              <a:extLst>
                <a:ext uri="{FF2B5EF4-FFF2-40B4-BE49-F238E27FC236}">
                  <a16:creationId xmlns:a16="http://schemas.microsoft.com/office/drawing/2014/main" id="{2A992CFE-143F-4C4E-95F3-FE25E9679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0985" y="2731231"/>
              <a:ext cx="501334" cy="50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E775CFF2-0ADC-794B-8FD5-281F6AD03D1A}"/>
              </a:ext>
            </a:extLst>
          </p:cNvPr>
          <p:cNvSpPr txBox="1"/>
          <p:nvPr/>
        </p:nvSpPr>
        <p:spPr>
          <a:xfrm>
            <a:off x="844937" y="52112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7E270492-1453-E647-B4BA-9D875D6AB5F6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5981921" y="4976383"/>
            <a:ext cx="5772369" cy="924766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222D59-8D07-EC46-95B7-DC596885F6A4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1742869" y="4943390"/>
            <a:ext cx="0" cy="985948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4" name="Graphic 193">
            <a:extLst>
              <a:ext uri="{FF2B5EF4-FFF2-40B4-BE49-F238E27FC236}">
                <a16:creationId xmlns:a16="http://schemas.microsoft.com/office/drawing/2014/main" id="{87BC3B6B-C94E-174D-8A39-21B304CCFD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54748" y="595130"/>
            <a:ext cx="691691" cy="691691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2150ECCD-C869-9A47-8064-A6E1843E105A}"/>
              </a:ext>
            </a:extLst>
          </p:cNvPr>
          <p:cNvSpPr txBox="1"/>
          <p:nvPr/>
        </p:nvSpPr>
        <p:spPr>
          <a:xfrm>
            <a:off x="8147284" y="363391"/>
            <a:ext cx="175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EKS Cluster Control Plane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67F3810-C5AE-7A42-9A80-B70591533492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6041208" y="1286821"/>
            <a:ext cx="2859386" cy="297332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BAC3CEA9-1533-8E41-9980-CA356B0B8815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8900594" y="1286821"/>
            <a:ext cx="2872441" cy="28800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itle 3">
            <a:extLst>
              <a:ext uri="{FF2B5EF4-FFF2-40B4-BE49-F238E27FC236}">
                <a16:creationId xmlns:a16="http://schemas.microsoft.com/office/drawing/2014/main" id="{234E662C-09CC-CE44-A02B-DDABA836BBC6}"/>
              </a:ext>
            </a:extLst>
          </p:cNvPr>
          <p:cNvSpPr txBox="1">
            <a:spLocks/>
          </p:cNvSpPr>
          <p:nvPr/>
        </p:nvSpPr>
        <p:spPr>
          <a:xfrm>
            <a:off x="-344316" y="5572533"/>
            <a:ext cx="3545812" cy="118885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 algn="ctr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b="1" dirty="0"/>
              <a:t>AWS EKS </a:t>
            </a:r>
          </a:p>
          <a:p>
            <a:r>
              <a:rPr lang="en-US" sz="2700" b="1" dirty="0"/>
              <a:t>Network Design</a:t>
            </a:r>
          </a:p>
          <a:p>
            <a:r>
              <a:rPr lang="en-US" sz="2700" b="1" dirty="0"/>
              <a:t>With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EKS Workload </a:t>
            </a:r>
          </a:p>
          <a:p>
            <a:r>
              <a:rPr lang="en-US" sz="2700" b="1" dirty="0">
                <a:solidFill>
                  <a:srgbClr val="00B050"/>
                </a:solidFill>
              </a:rPr>
              <a:t>RDS &amp; ELB</a:t>
            </a:r>
          </a:p>
          <a:p>
            <a:r>
              <a:rPr lang="en-US" sz="2700" b="1" dirty="0">
                <a:solidFill>
                  <a:srgbClr val="0070C0"/>
                </a:solidFill>
              </a:rPr>
              <a:t>Application Load Balancer &amp; Route53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4A760-63CB-BE42-BD04-176B602D208A}"/>
              </a:ext>
            </a:extLst>
          </p:cNvPr>
          <p:cNvSpPr txBox="1"/>
          <p:nvPr/>
        </p:nvSpPr>
        <p:spPr>
          <a:xfrm>
            <a:off x="8075131" y="1353733"/>
            <a:ext cx="1802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Application Load Balancer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4A9F5A55-A87A-4541-A0D5-7AB7B8669E2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724207" y="1564189"/>
            <a:ext cx="469900" cy="4699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70E2202B-37D6-9247-9EC9-98199E25099D}"/>
              </a:ext>
            </a:extLst>
          </p:cNvPr>
          <p:cNvSpPr/>
          <p:nvPr/>
        </p:nvSpPr>
        <p:spPr>
          <a:xfrm>
            <a:off x="4684636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DAAAD48-A0B1-7E41-9DCE-C0E639C5CD89}"/>
              </a:ext>
            </a:extLst>
          </p:cNvPr>
          <p:cNvSpPr/>
          <p:nvPr/>
        </p:nvSpPr>
        <p:spPr>
          <a:xfrm>
            <a:off x="4778737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775C9C5-2C94-794B-9C91-932FA1974F77}"/>
              </a:ext>
            </a:extLst>
          </p:cNvPr>
          <p:cNvSpPr/>
          <p:nvPr/>
        </p:nvSpPr>
        <p:spPr>
          <a:xfrm>
            <a:off x="4913412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D77AC30-FB5A-264C-BD61-5BC4ACDD387F}"/>
              </a:ext>
            </a:extLst>
          </p:cNvPr>
          <p:cNvSpPr txBox="1"/>
          <p:nvPr/>
        </p:nvSpPr>
        <p:spPr>
          <a:xfrm>
            <a:off x="4809559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C6D862-5767-664C-9973-3E3102122593}"/>
              </a:ext>
            </a:extLst>
          </p:cNvPr>
          <p:cNvSpPr txBox="1"/>
          <p:nvPr/>
        </p:nvSpPr>
        <p:spPr>
          <a:xfrm>
            <a:off x="4870955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E3A13B-9853-9241-A412-C963789A7C6E}"/>
              </a:ext>
            </a:extLst>
          </p:cNvPr>
          <p:cNvGrpSpPr/>
          <p:nvPr/>
        </p:nvGrpSpPr>
        <p:grpSpPr>
          <a:xfrm>
            <a:off x="5060225" y="3650245"/>
            <a:ext cx="555550" cy="352840"/>
            <a:chOff x="853440" y="4579716"/>
            <a:chExt cx="1006998" cy="82759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3C64EA8-EAA1-0F4D-9676-DFA696E7B551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69A9B54-72D9-B549-B9A5-A4312FB09768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A0AB260-ED4F-F74B-9B56-FDA25E849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5A1B94D-CE76-FA47-B1DD-B122ACEC47F7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B1465C8-B34B-824C-BF61-9B888A970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30A1D0-C32B-5C48-B3DA-4DC21BAD235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C9F894F-DF3A-9242-B144-BF987AA3FECE}"/>
                </a:ext>
              </a:extLst>
            </p:cNvPr>
            <p:cNvSpPr txBox="1"/>
            <p:nvPr/>
          </p:nvSpPr>
          <p:spPr>
            <a:xfrm>
              <a:off x="1135876" y="4667494"/>
              <a:ext cx="415377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EF4EF262-2E4E-6E4B-BCB8-E17FD4EB9F9F}"/>
              </a:ext>
            </a:extLst>
          </p:cNvPr>
          <p:cNvSpPr txBox="1"/>
          <p:nvPr/>
        </p:nvSpPr>
        <p:spPr>
          <a:xfrm>
            <a:off x="5090235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51E3E0-74D1-F44B-93A0-C2084C69952E}"/>
              </a:ext>
            </a:extLst>
          </p:cNvPr>
          <p:cNvSpPr/>
          <p:nvPr/>
        </p:nvSpPr>
        <p:spPr>
          <a:xfrm>
            <a:off x="6377508" y="3368915"/>
            <a:ext cx="1297285" cy="11968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FA31C74-D540-DD4D-A935-975069D515F3}"/>
              </a:ext>
            </a:extLst>
          </p:cNvPr>
          <p:cNvSpPr/>
          <p:nvPr/>
        </p:nvSpPr>
        <p:spPr>
          <a:xfrm>
            <a:off x="6471609" y="3479182"/>
            <a:ext cx="1069624" cy="8941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1366186-5B23-8947-8BCC-6ABE64A04344}"/>
              </a:ext>
            </a:extLst>
          </p:cNvPr>
          <p:cNvSpPr/>
          <p:nvPr/>
        </p:nvSpPr>
        <p:spPr>
          <a:xfrm>
            <a:off x="6606284" y="3543196"/>
            <a:ext cx="821933" cy="655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8B57BB5-9F88-CC41-8C72-8A1C99DA8D9D}"/>
              </a:ext>
            </a:extLst>
          </p:cNvPr>
          <p:cNvSpPr txBox="1"/>
          <p:nvPr/>
        </p:nvSpPr>
        <p:spPr>
          <a:xfrm>
            <a:off x="6502431" y="4332360"/>
            <a:ext cx="951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B2F4931-F21E-A64F-B533-A8E507F0112C}"/>
              </a:ext>
            </a:extLst>
          </p:cNvPr>
          <p:cNvSpPr txBox="1"/>
          <p:nvPr/>
        </p:nvSpPr>
        <p:spPr>
          <a:xfrm>
            <a:off x="6563827" y="4146284"/>
            <a:ext cx="8290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ReplicaSet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FAB868B-4614-DB49-9B2C-1D546D737B3F}"/>
              </a:ext>
            </a:extLst>
          </p:cNvPr>
          <p:cNvGrpSpPr/>
          <p:nvPr/>
        </p:nvGrpSpPr>
        <p:grpSpPr>
          <a:xfrm>
            <a:off x="6753097" y="3650245"/>
            <a:ext cx="555550" cy="352840"/>
            <a:chOff x="853440" y="4579716"/>
            <a:chExt cx="1006998" cy="82759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99959C4-F0C3-B943-B7C1-74CDE975D987}"/>
                </a:ext>
              </a:extLst>
            </p:cNvPr>
            <p:cNvSpPr/>
            <p:nvPr/>
          </p:nvSpPr>
          <p:spPr>
            <a:xfrm>
              <a:off x="853440" y="4579716"/>
              <a:ext cx="1006998" cy="82759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B5F7BA2-7722-2F4C-A66C-2EFE9BFF57AA}"/>
                </a:ext>
              </a:extLst>
            </p:cNvPr>
            <p:cNvCxnSpPr>
              <a:cxnSpLocks/>
            </p:cNvCxnSpPr>
            <p:nvPr/>
          </p:nvCxnSpPr>
          <p:spPr>
            <a:xfrm>
              <a:off x="1050210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9FAAFCE-4F44-F04D-BF02-75DB5FC9E164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0C06348-B0FD-404C-BCD6-D2EFEF61B28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9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472363-A180-F94B-BD20-2D9AB593E800}"/>
                </a:ext>
              </a:extLst>
            </p:cNvPr>
            <p:cNvCxnSpPr>
              <a:cxnSpLocks/>
            </p:cNvCxnSpPr>
            <p:nvPr/>
          </p:nvCxnSpPr>
          <p:spPr>
            <a:xfrm>
              <a:off x="15093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BCFA486-2CB3-CD49-B8FA-089AE2BD6B51}"/>
                </a:ext>
              </a:extLst>
            </p:cNvPr>
            <p:cNvCxnSpPr>
              <a:cxnSpLocks/>
            </p:cNvCxnSpPr>
            <p:nvPr/>
          </p:nvCxnSpPr>
          <p:spPr>
            <a:xfrm>
              <a:off x="1661739" y="4689676"/>
              <a:ext cx="0" cy="613458"/>
            </a:xfrm>
            <a:prstGeom prst="line">
              <a:avLst/>
            </a:prstGeom>
            <a:ln w="603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F371E46-05B3-5B42-8E43-04DB0AB7251C}"/>
                </a:ext>
              </a:extLst>
            </p:cNvPr>
            <p:cNvSpPr txBox="1"/>
            <p:nvPr/>
          </p:nvSpPr>
          <p:spPr>
            <a:xfrm>
              <a:off x="1135876" y="4691592"/>
              <a:ext cx="483945" cy="649704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N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0E9E1FF-ACAC-E84B-BEB9-8F0FA6B0B22D}"/>
              </a:ext>
            </a:extLst>
          </p:cNvPr>
          <p:cNvSpPr txBox="1"/>
          <p:nvPr/>
        </p:nvSpPr>
        <p:spPr>
          <a:xfrm>
            <a:off x="6783107" y="3968753"/>
            <a:ext cx="423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EC57479-8A38-5746-9673-336134286CE5}"/>
              </a:ext>
            </a:extLst>
          </p:cNvPr>
          <p:cNvSpPr/>
          <p:nvPr/>
        </p:nvSpPr>
        <p:spPr>
          <a:xfrm>
            <a:off x="4684636" y="2743485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/app1*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65CAA33-9891-584C-825D-E90284C15AE2}"/>
              </a:ext>
            </a:extLst>
          </p:cNvPr>
          <p:cNvSpPr/>
          <p:nvPr/>
        </p:nvSpPr>
        <p:spPr>
          <a:xfrm>
            <a:off x="6390942" y="2743484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/app2*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173002-32FD-284A-9A98-E20F7336D496}"/>
              </a:ext>
            </a:extLst>
          </p:cNvPr>
          <p:cNvSpPr/>
          <p:nvPr/>
        </p:nvSpPr>
        <p:spPr>
          <a:xfrm>
            <a:off x="11006174" y="2741599"/>
            <a:ext cx="1297285" cy="31565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/*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683DBD-9B24-5D4E-AE03-92CABF5B9303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11638252" y="2315685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777A645-DA80-144B-9109-06738D9E593B}"/>
              </a:ext>
            </a:extLst>
          </p:cNvPr>
          <p:cNvCxnSpPr>
            <a:cxnSpLocks/>
            <a:stCxn id="179" idx="2"/>
            <a:endCxn id="69" idx="0"/>
          </p:cNvCxnSpPr>
          <p:nvPr/>
        </p:nvCxnSpPr>
        <p:spPr>
          <a:xfrm>
            <a:off x="11654817" y="3057254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4BBB11C-A618-844C-9B83-3430DAF4C7E2}"/>
              </a:ext>
            </a:extLst>
          </p:cNvPr>
          <p:cNvCxnSpPr>
            <a:cxnSpLocks/>
          </p:cNvCxnSpPr>
          <p:nvPr/>
        </p:nvCxnSpPr>
        <p:spPr>
          <a:xfrm flipH="1">
            <a:off x="11617704" y="4543502"/>
            <a:ext cx="6699" cy="1422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55AE3E1-A570-7F46-A664-010DFEBA7F0C}"/>
              </a:ext>
            </a:extLst>
          </p:cNvPr>
          <p:cNvCxnSpPr>
            <a:cxnSpLocks/>
          </p:cNvCxnSpPr>
          <p:nvPr/>
        </p:nvCxnSpPr>
        <p:spPr>
          <a:xfrm>
            <a:off x="5285491" y="2333514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C664AAE-75C6-6D42-820C-B0646E9109B6}"/>
              </a:ext>
            </a:extLst>
          </p:cNvPr>
          <p:cNvCxnSpPr>
            <a:cxnSpLocks/>
          </p:cNvCxnSpPr>
          <p:nvPr/>
        </p:nvCxnSpPr>
        <p:spPr>
          <a:xfrm>
            <a:off x="6935082" y="2352800"/>
            <a:ext cx="16565" cy="425914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E2FB17A-FB13-D749-B9DB-F90A484A39FD}"/>
              </a:ext>
            </a:extLst>
          </p:cNvPr>
          <p:cNvCxnSpPr>
            <a:cxnSpLocks/>
          </p:cNvCxnSpPr>
          <p:nvPr/>
        </p:nvCxnSpPr>
        <p:spPr>
          <a:xfrm>
            <a:off x="6951647" y="3065822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70384838-0FB4-E64B-9472-921B75D18537}"/>
              </a:ext>
            </a:extLst>
          </p:cNvPr>
          <p:cNvCxnSpPr>
            <a:cxnSpLocks/>
          </p:cNvCxnSpPr>
          <p:nvPr/>
        </p:nvCxnSpPr>
        <p:spPr>
          <a:xfrm>
            <a:off x="5289368" y="3065085"/>
            <a:ext cx="10675" cy="288410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34BCD68-BC37-9241-98D4-40E395C9FD4D}"/>
              </a:ext>
            </a:extLst>
          </p:cNvPr>
          <p:cNvCxnSpPr>
            <a:cxnSpLocks/>
            <a:stCxn id="169" idx="1"/>
            <a:endCxn id="105" idx="1"/>
          </p:cNvCxnSpPr>
          <p:nvPr/>
        </p:nvCxnSpPr>
        <p:spPr>
          <a:xfrm rot="10800000" flipH="1" flipV="1">
            <a:off x="166075" y="708526"/>
            <a:ext cx="2488647" cy="1467834"/>
          </a:xfrm>
          <a:prstGeom prst="bentConnector3">
            <a:avLst>
              <a:gd name="adj1" fmla="val -3819"/>
            </a:avLst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A8AFF0-3B46-D643-A2CC-F65640AAFFAB}"/>
              </a:ext>
            </a:extLst>
          </p:cNvPr>
          <p:cNvSpPr txBox="1"/>
          <p:nvPr/>
        </p:nvSpPr>
        <p:spPr>
          <a:xfrm>
            <a:off x="155789" y="1799139"/>
            <a:ext cx="2089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apps.stacksimplify.com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6B504-5AA7-6440-83E9-566193CA74A4}"/>
              </a:ext>
            </a:extLst>
          </p:cNvPr>
          <p:cNvSpPr txBox="1"/>
          <p:nvPr/>
        </p:nvSpPr>
        <p:spPr>
          <a:xfrm>
            <a:off x="112450" y="2144709"/>
            <a:ext cx="2136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users.stacksimplify.com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C082105-36FD-7848-83FC-949CE718B91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54723" y="182076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7B2DC-DCD8-0A4E-ACFF-607071E736A6}"/>
              </a:ext>
            </a:extLst>
          </p:cNvPr>
          <p:cNvSpPr txBox="1"/>
          <p:nvPr/>
        </p:nvSpPr>
        <p:spPr>
          <a:xfrm>
            <a:off x="2550073" y="2512190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Route53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1FA301-8822-D648-8594-B76103C6E2C8}"/>
              </a:ext>
            </a:extLst>
          </p:cNvPr>
          <p:cNvCxnSpPr>
            <a:stCxn id="105" idx="3"/>
            <a:endCxn id="147" idx="1"/>
          </p:cNvCxnSpPr>
          <p:nvPr/>
        </p:nvCxnSpPr>
        <p:spPr>
          <a:xfrm>
            <a:off x="3365923" y="2176360"/>
            <a:ext cx="1234158" cy="8321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7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2" grpId="0"/>
      <p:bldP spid="100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0FBA762A8B4A4AB2389BE0BCE3C83F" ma:contentTypeVersion="10" ma:contentTypeDescription="Create a new document." ma:contentTypeScope="" ma:versionID="0f3e2685ea47f4ebc3624ed417f13537">
  <xsd:schema xmlns:xsd="http://www.w3.org/2001/XMLSchema" xmlns:xs="http://www.w3.org/2001/XMLSchema" xmlns:p="http://schemas.microsoft.com/office/2006/metadata/properties" xmlns:ns2="9a51ea1a-1b1e-41ef-b441-1ee4f2fd8669" xmlns:ns3="1715a332-6e4d-4cad-94c4-6bada4eb9966" targetNamespace="http://schemas.microsoft.com/office/2006/metadata/properties" ma:root="true" ma:fieldsID="c0969c2d596e33b812740b722f5f53ca" ns2:_="" ns3:_="">
    <xsd:import namespace="9a51ea1a-1b1e-41ef-b441-1ee4f2fd8669"/>
    <xsd:import namespace="1715a332-6e4d-4cad-94c4-6bada4eb99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1ea1a-1b1e-41ef-b441-1ee4f2fd866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5a332-6e4d-4cad-94c4-6bada4eb99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EC2339-1C1C-416D-9A21-94E8CFA5CBF4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a51ea1a-1b1e-41ef-b441-1ee4f2fd8669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715a332-6e4d-4cad-94c4-6bada4eb9966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F2D375-1062-4EE6-861C-05377A63E4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179B27-CBA1-4175-8B64-42FE0F853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51ea1a-1b1e-41ef-b441-1ee4f2fd8669"/>
    <ds:schemaRef ds:uri="1715a332-6e4d-4cad-94c4-6bada4eb9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151963</TotalTime>
  <Words>5300</Words>
  <Application>Microsoft Macintosh PowerPoint</Application>
  <PresentationFormat>Custom</PresentationFormat>
  <Paragraphs>1509</Paragraphs>
  <Slides>99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Aharoni</vt:lpstr>
      <vt:lpstr>Algerian</vt:lpstr>
      <vt:lpstr>Arial</vt:lpstr>
      <vt:lpstr>Calibri</vt:lpstr>
      <vt:lpstr>Calibri Light</vt:lpstr>
      <vt:lpstr>Office Theme</vt:lpstr>
      <vt:lpstr>AWS Elastic Kubernetes Service - Masterclass</vt:lpstr>
      <vt:lpstr>PowerPoint Presentation</vt:lpstr>
      <vt:lpstr>PowerPoint Presentation</vt:lpstr>
      <vt:lpstr>AWS EKS Cluster - CLIs</vt:lpstr>
      <vt:lpstr>PowerPoint Presentation</vt:lpstr>
      <vt:lpstr>AWS EKS – Core Objects </vt:lpstr>
      <vt:lpstr>How does EKS work?</vt:lpstr>
      <vt:lpstr>EKS Cluster – Core Objects Detailed</vt:lpstr>
      <vt:lpstr>EKS Cluster – Core Objects Detailed</vt:lpstr>
      <vt:lpstr>PowerPoint Presentation</vt:lpstr>
      <vt:lpstr>EKS Kubernetes - Architecture</vt:lpstr>
      <vt:lpstr>EKS Limits</vt:lpstr>
      <vt:lpstr>PowerPoint Presentation</vt:lpstr>
      <vt:lpstr>PowerPoint Presentation</vt:lpstr>
      <vt:lpstr>Why Kubernetes?</vt:lpstr>
      <vt:lpstr>Kubernetes - Architecture</vt:lpstr>
      <vt:lpstr>Kubernetes Architecture - Master</vt:lpstr>
      <vt:lpstr>Kubernetes Architecture - Master</vt:lpstr>
      <vt:lpstr>Kubernetes Architecture - Master</vt:lpstr>
      <vt:lpstr>Kubernetes Architecture – Worker Nodes</vt:lpstr>
      <vt:lpstr>Kubernetes - Architecture</vt:lpstr>
      <vt:lpstr>PowerPoint Presentation</vt:lpstr>
      <vt:lpstr>Kubernetes - Fundamentals</vt:lpstr>
      <vt:lpstr>Kubernetes - Imperative &amp; Declarative</vt:lpstr>
      <vt:lpstr>PowerPoint Presentation</vt:lpstr>
      <vt:lpstr>Kubernetes - POD</vt:lpstr>
      <vt:lpstr>Kubernetes - POD</vt:lpstr>
      <vt:lpstr>Kubernetes – PODs</vt:lpstr>
      <vt:lpstr>Kubernetes – Multi-Container Pods</vt:lpstr>
      <vt:lpstr>PowerPoint Presentation</vt:lpstr>
      <vt:lpstr>PowerPoint Presentation</vt:lpstr>
      <vt:lpstr>Kubernetes – Service - NodePort</vt:lpstr>
      <vt:lpstr>PowerPoint Presentation</vt:lpstr>
      <vt:lpstr>PowerPoint Presentation</vt:lpstr>
      <vt:lpstr>Kubernetes - ReplicaSets</vt:lpstr>
      <vt:lpstr>Kubernetes – ReplicaSet</vt:lpstr>
      <vt:lpstr>Kubernetes – ReplicaSet</vt:lpstr>
      <vt:lpstr>Kubernetes – ReplicaSet</vt:lpstr>
      <vt:lpstr>PowerPoint Presentation</vt:lpstr>
      <vt:lpstr>PowerPoint Presentation</vt:lpstr>
      <vt:lpstr>Kubernetes – Deployments</vt:lpstr>
      <vt:lpstr>Kubernetes - Deployment</vt:lpstr>
      <vt:lpstr>PowerPoint Presentation</vt:lpstr>
      <vt:lpstr>PowerPoint Presentation</vt:lpstr>
      <vt:lpstr>Kubernetes - Services</vt:lpstr>
      <vt:lpstr> Services</vt:lpstr>
      <vt:lpstr>PowerPoint Presentation</vt:lpstr>
      <vt:lpstr> Services Demo</vt:lpstr>
      <vt:lpstr>PowerPoint Presentation</vt:lpstr>
      <vt:lpstr>YAML Basics</vt:lpstr>
      <vt:lpstr>PowerPoint Presentation</vt:lpstr>
      <vt:lpstr>PowerPoint Presentation</vt:lpstr>
      <vt:lpstr>PowerPoint Presentation</vt:lpstr>
      <vt:lpstr>AWS Elastic Block Store - Introduction</vt:lpstr>
      <vt:lpstr>EKS Storage EBS CSI Driver</vt:lpstr>
      <vt:lpstr>PowerPoint Presentation</vt:lpstr>
      <vt:lpstr>PowerPoint Presentation</vt:lpstr>
      <vt:lpstr>PowerPoint Presentation</vt:lpstr>
      <vt:lpstr>Probes</vt:lpstr>
      <vt:lpstr>PowerPoint Presentation</vt:lpstr>
      <vt:lpstr>Namespaces - Introduction</vt:lpstr>
      <vt:lpstr>Namespaces</vt:lpstr>
      <vt:lpstr>Limit Range</vt:lpstr>
      <vt:lpstr>Resource Quota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Icons</vt:lpstr>
      <vt:lpstr>Kubernetes - POD</vt:lpstr>
      <vt:lpstr>Kubernetes – Load Balancing &amp; Scaling</vt:lpstr>
      <vt:lpstr>Kubernetes - POD</vt:lpstr>
      <vt:lpstr>Kubernetes - Services</vt:lpstr>
      <vt:lpstr>Kubernetes - Services</vt:lpstr>
      <vt:lpstr>Kubernetes - Services</vt:lpstr>
      <vt:lpstr>PowerPoint Presentation</vt:lpstr>
      <vt:lpstr>EKS - Storage</vt:lpstr>
      <vt:lpstr>Dynamic Volume Provisioning</vt:lpstr>
      <vt:lpstr>Dynamic Volume Provisioning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</dc:title>
  <dc:creator>Stack Simplify</dc:creator>
  <cp:lastModifiedBy>Stack Simplify</cp:lastModifiedBy>
  <cp:revision>688</cp:revision>
  <dcterms:created xsi:type="dcterms:W3CDTF">2019-11-12T03:20:49Z</dcterms:created>
  <dcterms:modified xsi:type="dcterms:W3CDTF">2020-06-30T12:29:48Z</dcterms:modified>
</cp:coreProperties>
</file>