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9"/>
  </p:notesMasterIdLst>
  <p:sldIdLst>
    <p:sldId id="256" r:id="rId5"/>
    <p:sldId id="1041" r:id="rId6"/>
    <p:sldId id="1136" r:id="rId7"/>
    <p:sldId id="1138" r:id="rId8"/>
    <p:sldId id="1052" r:id="rId9"/>
    <p:sldId id="1043" r:id="rId10"/>
    <p:sldId id="1042" r:id="rId11"/>
    <p:sldId id="1051" r:id="rId12"/>
    <p:sldId id="1048" r:id="rId13"/>
    <p:sldId id="1045" r:id="rId14"/>
    <p:sldId id="1050" r:id="rId15"/>
    <p:sldId id="1054" r:id="rId16"/>
    <p:sldId id="1053" r:id="rId17"/>
    <p:sldId id="1047" r:id="rId18"/>
    <p:sldId id="995" r:id="rId19"/>
    <p:sldId id="1002" r:id="rId20"/>
    <p:sldId id="997" r:id="rId21"/>
    <p:sldId id="1055" r:id="rId22"/>
    <p:sldId id="993" r:id="rId23"/>
    <p:sldId id="998" r:id="rId24"/>
    <p:sldId id="1000" r:id="rId25"/>
    <p:sldId id="1001" r:id="rId26"/>
    <p:sldId id="996" r:id="rId27"/>
    <p:sldId id="1006" r:id="rId28"/>
    <p:sldId id="994" r:id="rId29"/>
    <p:sldId id="1061" r:id="rId30"/>
    <p:sldId id="1004" r:id="rId31"/>
    <p:sldId id="1032" r:id="rId32"/>
    <p:sldId id="1059" r:id="rId33"/>
    <p:sldId id="1060" r:id="rId34"/>
    <p:sldId id="1009" r:id="rId35"/>
    <p:sldId id="1034" r:id="rId36"/>
    <p:sldId id="1057" r:id="rId37"/>
    <p:sldId id="1056" r:id="rId38"/>
    <p:sldId id="1058" r:id="rId39"/>
    <p:sldId id="1012" r:id="rId40"/>
    <p:sldId id="1039" r:id="rId41"/>
    <p:sldId id="1035" r:id="rId42"/>
    <p:sldId id="1016" r:id="rId43"/>
    <p:sldId id="1036" r:id="rId44"/>
    <p:sldId id="1037" r:id="rId45"/>
    <p:sldId id="1018" r:id="rId46"/>
    <p:sldId id="1021" r:id="rId47"/>
    <p:sldId id="1038" r:id="rId48"/>
    <p:sldId id="1062" r:id="rId49"/>
    <p:sldId id="1029" r:id="rId50"/>
    <p:sldId id="1065" r:id="rId51"/>
    <p:sldId id="1068" r:id="rId52"/>
    <p:sldId id="1063" r:id="rId53"/>
    <p:sldId id="1069" r:id="rId54"/>
    <p:sldId id="1070" r:id="rId55"/>
    <p:sldId id="1071" r:id="rId56"/>
    <p:sldId id="1073" r:id="rId57"/>
    <p:sldId id="1079" r:id="rId58"/>
    <p:sldId id="1081" r:id="rId59"/>
    <p:sldId id="1077" r:id="rId60"/>
    <p:sldId id="1075" r:id="rId61"/>
    <p:sldId id="1072" r:id="rId62"/>
    <p:sldId id="1083" r:id="rId63"/>
    <p:sldId id="1082" r:id="rId64"/>
    <p:sldId id="1086" r:id="rId65"/>
    <p:sldId id="1088" r:id="rId66"/>
    <p:sldId id="1097" r:id="rId67"/>
    <p:sldId id="1089" r:id="rId68"/>
    <p:sldId id="1092" r:id="rId69"/>
    <p:sldId id="1091" r:id="rId70"/>
    <p:sldId id="1093" r:id="rId71"/>
    <p:sldId id="1095" r:id="rId72"/>
    <p:sldId id="1098" r:id="rId73"/>
    <p:sldId id="1102" r:id="rId74"/>
    <p:sldId id="1116" r:id="rId75"/>
    <p:sldId id="1118" r:id="rId76"/>
    <p:sldId id="1109" r:id="rId77"/>
    <p:sldId id="1115" r:id="rId78"/>
    <p:sldId id="1114" r:id="rId79"/>
    <p:sldId id="1108" r:id="rId80"/>
    <p:sldId id="1119" r:id="rId81"/>
    <p:sldId id="1107" r:id="rId82"/>
    <p:sldId id="1160" r:id="rId83"/>
    <p:sldId id="1121" r:id="rId84"/>
    <p:sldId id="1137" r:id="rId85"/>
    <p:sldId id="1125" r:id="rId86"/>
    <p:sldId id="1122" r:id="rId87"/>
    <p:sldId id="1123" r:id="rId88"/>
    <p:sldId id="1124" r:id="rId89"/>
    <p:sldId id="1127" r:id="rId90"/>
    <p:sldId id="1126" r:id="rId91"/>
    <p:sldId id="1120" r:id="rId92"/>
    <p:sldId id="1128" r:id="rId93"/>
    <p:sldId id="1129" r:id="rId94"/>
    <p:sldId id="1130" r:id="rId95"/>
    <p:sldId id="1131" r:id="rId96"/>
    <p:sldId id="1132" r:id="rId97"/>
    <p:sldId id="1133" r:id="rId98"/>
    <p:sldId id="1134" r:id="rId99"/>
    <p:sldId id="1135" r:id="rId100"/>
    <p:sldId id="1139" r:id="rId101"/>
    <p:sldId id="1147" r:id="rId102"/>
    <p:sldId id="1156" r:id="rId103"/>
    <p:sldId id="1152" r:id="rId104"/>
    <p:sldId id="1153" r:id="rId105"/>
    <p:sldId id="1155" r:id="rId106"/>
    <p:sldId id="1151" r:id="rId107"/>
    <p:sldId id="1154" r:id="rId108"/>
    <p:sldId id="1163" r:id="rId109"/>
    <p:sldId id="1148" r:id="rId110"/>
    <p:sldId id="1149" r:id="rId111"/>
    <p:sldId id="1144" r:id="rId112"/>
    <p:sldId id="1146" r:id="rId113"/>
    <p:sldId id="1145" r:id="rId114"/>
    <p:sldId id="1158" r:id="rId115"/>
    <p:sldId id="1157" r:id="rId116"/>
    <p:sldId id="1159" r:id="rId117"/>
    <p:sldId id="1141" r:id="rId118"/>
    <p:sldId id="1165" r:id="rId119"/>
    <p:sldId id="1168" r:id="rId120"/>
    <p:sldId id="1169" r:id="rId121"/>
    <p:sldId id="1140" r:id="rId122"/>
    <p:sldId id="1104" r:id="rId123"/>
    <p:sldId id="1101" r:id="rId124"/>
    <p:sldId id="1096" r:id="rId125"/>
    <p:sldId id="1011" r:id="rId126"/>
    <p:sldId id="1074" r:id="rId127"/>
    <p:sldId id="1007" r:id="rId128"/>
    <p:sldId id="1005" r:id="rId129"/>
    <p:sldId id="1015" r:id="rId130"/>
    <p:sldId id="1010" r:id="rId131"/>
    <p:sldId id="1030" r:id="rId132"/>
    <p:sldId id="1066" r:id="rId133"/>
    <p:sldId id="1067" r:id="rId134"/>
    <p:sldId id="1090" r:id="rId135"/>
    <p:sldId id="1078" r:id="rId136"/>
    <p:sldId id="1076" r:id="rId137"/>
    <p:sldId id="1080" r:id="rId138"/>
    <p:sldId id="1094" r:id="rId139"/>
    <p:sldId id="1105" r:id="rId140"/>
    <p:sldId id="1106" r:id="rId141"/>
    <p:sldId id="1110" r:id="rId142"/>
    <p:sldId id="1112" r:id="rId143"/>
    <p:sldId id="1161" r:id="rId144"/>
    <p:sldId id="1162" r:id="rId145"/>
    <p:sldId id="1142" r:id="rId146"/>
    <p:sldId id="1167" r:id="rId147"/>
    <p:sldId id="1164" r:id="rId148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E4CF3D"/>
    <a:srgbClr val="224C8A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9" autoAdjust="0"/>
    <p:restoredTop sz="94731"/>
  </p:normalViewPr>
  <p:slideViewPr>
    <p:cSldViewPr snapToGrid="0" snapToObjects="1">
      <p:cViewPr varScale="1">
        <p:scale>
          <a:sx n="124" d="100"/>
          <a:sy n="124" d="100"/>
        </p:scale>
        <p:origin x="288" y="17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commentAuthors" Target="commentAuthors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presProps" Target="presProp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theme" Target="theme/theme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tableStyles" Target="tableStyle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4.svg"/><Relationship Id="rId5" Type="http://schemas.openxmlformats.org/officeDocument/2006/relationships/image" Target="../media/image26.svg"/><Relationship Id="rId15" Type="http://schemas.openxmlformats.org/officeDocument/2006/relationships/image" Target="../media/image3.svg"/><Relationship Id="rId10" Type="http://schemas.openxmlformats.org/officeDocument/2006/relationships/image" Target="../media/image53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svg"/><Relationship Id="rId7" Type="http://schemas.openxmlformats.org/officeDocument/2006/relationships/image" Target="../media/image5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.sv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2.svg"/><Relationship Id="rId3" Type="http://schemas.openxmlformats.org/officeDocument/2006/relationships/image" Target="../media/image14.svg"/><Relationship Id="rId7" Type="http://schemas.openxmlformats.org/officeDocument/2006/relationships/image" Target="../media/image52.svg"/><Relationship Id="rId12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11" Type="http://schemas.openxmlformats.org/officeDocument/2006/relationships/image" Target="../media/image28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3.svg"/><Relationship Id="rId14" Type="http://schemas.openxmlformats.org/officeDocument/2006/relationships/image" Target="../media/image55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18" Type="http://schemas.openxmlformats.org/officeDocument/2006/relationships/image" Target="../media/image57.pn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19" Type="http://schemas.openxmlformats.org/officeDocument/2006/relationships/image" Target="../media/image58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1.png"/><Relationship Id="rId18" Type="http://schemas.openxmlformats.org/officeDocument/2006/relationships/image" Target="../media/image50.sv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9.png"/><Relationship Id="rId2" Type="http://schemas.openxmlformats.org/officeDocument/2006/relationships/image" Target="../media/image13.png"/><Relationship Id="rId16" Type="http://schemas.openxmlformats.org/officeDocument/2006/relationships/image" Target="../media/image40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39.png"/><Relationship Id="rId10" Type="http://schemas.openxmlformats.org/officeDocument/2006/relationships/image" Target="../media/image3.svg"/><Relationship Id="rId19" Type="http://schemas.openxmlformats.org/officeDocument/2006/relationships/image" Target="../media/image4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42.svg"/><Relationship Id="rId22" Type="http://schemas.openxmlformats.org/officeDocument/2006/relationships/image" Target="../media/image52.sv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26" Type="http://schemas.openxmlformats.org/officeDocument/2006/relationships/image" Target="../media/image15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60.svg"/><Relationship Id="rId25" Type="http://schemas.openxmlformats.org/officeDocument/2006/relationships/image" Target="../media/image63.svg"/><Relationship Id="rId2" Type="http://schemas.openxmlformats.org/officeDocument/2006/relationships/image" Target="../media/image13.png"/><Relationship Id="rId16" Type="http://schemas.openxmlformats.org/officeDocument/2006/relationships/image" Target="../media/image5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24" Type="http://schemas.openxmlformats.org/officeDocument/2006/relationships/image" Target="../media/image8.pn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23" Type="http://schemas.openxmlformats.org/officeDocument/2006/relationships/image" Target="../media/image62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16.sv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60.svg"/><Relationship Id="rId2" Type="http://schemas.openxmlformats.org/officeDocument/2006/relationships/image" Target="../media/image13.png"/><Relationship Id="rId16" Type="http://schemas.openxmlformats.org/officeDocument/2006/relationships/image" Target="../media/image5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23" Type="http://schemas.openxmlformats.org/officeDocument/2006/relationships/image" Target="../media/image16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Relationship Id="rId22" Type="http://schemas.openxmlformats.org/officeDocument/2006/relationships/image" Target="../media/image15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11" Type="http://schemas.openxmlformats.org/officeDocument/2006/relationships/image" Target="../media/image48.svg"/><Relationship Id="rId5" Type="http://schemas.openxmlformats.org/officeDocument/2006/relationships/image" Target="../media/image40.sv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3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0.svg"/><Relationship Id="rId18" Type="http://schemas.openxmlformats.org/officeDocument/2006/relationships/image" Target="../media/image74.png"/><Relationship Id="rId26" Type="http://schemas.openxmlformats.org/officeDocument/2006/relationships/image" Target="../media/image31.png"/><Relationship Id="rId3" Type="http://schemas.openxmlformats.org/officeDocument/2006/relationships/image" Target="../media/image54.svg"/><Relationship Id="rId21" Type="http://schemas.openxmlformats.org/officeDocument/2006/relationships/image" Target="../media/image77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73.svg"/><Relationship Id="rId25" Type="http://schemas.openxmlformats.org/officeDocument/2006/relationships/image" Target="../media/image28.svg"/><Relationship Id="rId2" Type="http://schemas.openxmlformats.org/officeDocument/2006/relationships/image" Target="../media/image53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69.svg"/><Relationship Id="rId24" Type="http://schemas.openxmlformats.org/officeDocument/2006/relationships/image" Target="../media/image27.png"/><Relationship Id="rId5" Type="http://schemas.openxmlformats.org/officeDocument/2006/relationships/image" Target="../media/image65.svg"/><Relationship Id="rId15" Type="http://schemas.openxmlformats.org/officeDocument/2006/relationships/image" Target="../media/image71.svg"/><Relationship Id="rId23" Type="http://schemas.openxmlformats.org/officeDocument/2006/relationships/image" Target="../media/image26.svg"/><Relationship Id="rId10" Type="http://schemas.openxmlformats.org/officeDocument/2006/relationships/image" Target="../media/image68.png"/><Relationship Id="rId19" Type="http://schemas.openxmlformats.org/officeDocument/2006/relationships/image" Target="../media/image75.svg"/><Relationship Id="rId4" Type="http://schemas.openxmlformats.org/officeDocument/2006/relationships/image" Target="../media/image64.png"/><Relationship Id="rId9" Type="http://schemas.openxmlformats.org/officeDocument/2006/relationships/image" Target="../media/image67.svg"/><Relationship Id="rId14" Type="http://schemas.openxmlformats.org/officeDocument/2006/relationships/image" Target="../media/image70.png"/><Relationship Id="rId22" Type="http://schemas.openxmlformats.org/officeDocument/2006/relationships/image" Target="../media/image25.png"/><Relationship Id="rId27" Type="http://schemas.openxmlformats.org/officeDocument/2006/relationships/image" Target="../media/image32.sv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8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7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19" Type="http://schemas.openxmlformats.org/officeDocument/2006/relationships/image" Target="../media/image47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1.png"/><Relationship Id="rId18" Type="http://schemas.openxmlformats.org/officeDocument/2006/relationships/image" Target="../media/image50.sv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9.png"/><Relationship Id="rId2" Type="http://schemas.openxmlformats.org/officeDocument/2006/relationships/image" Target="../media/image13.png"/><Relationship Id="rId16" Type="http://schemas.openxmlformats.org/officeDocument/2006/relationships/image" Target="../media/image40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39.png"/><Relationship Id="rId10" Type="http://schemas.openxmlformats.org/officeDocument/2006/relationships/image" Target="../media/image3.svg"/><Relationship Id="rId19" Type="http://schemas.openxmlformats.org/officeDocument/2006/relationships/image" Target="../media/image4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42.svg"/><Relationship Id="rId22" Type="http://schemas.openxmlformats.org/officeDocument/2006/relationships/image" Target="../media/image52.sv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0.svg"/><Relationship Id="rId18" Type="http://schemas.openxmlformats.org/officeDocument/2006/relationships/image" Target="../media/image49.png"/><Relationship Id="rId26" Type="http://schemas.openxmlformats.org/officeDocument/2006/relationships/image" Target="../media/image10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29.png"/><Relationship Id="rId17" Type="http://schemas.openxmlformats.org/officeDocument/2006/relationships/image" Target="../media/image40.svg"/><Relationship Id="rId25" Type="http://schemas.openxmlformats.org/officeDocument/2006/relationships/image" Target="../media/image16.sv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5.png"/><Relationship Id="rId5" Type="http://schemas.openxmlformats.org/officeDocument/2006/relationships/image" Target="../media/image26.svg"/><Relationship Id="rId15" Type="http://schemas.openxmlformats.org/officeDocument/2006/relationships/image" Target="../media/image42.svg"/><Relationship Id="rId23" Type="http://schemas.openxmlformats.org/officeDocument/2006/relationships/image" Target="../media/image52.svg"/><Relationship Id="rId10" Type="http://schemas.openxmlformats.org/officeDocument/2006/relationships/image" Target="../media/image31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.svg"/><Relationship Id="rId14" Type="http://schemas.openxmlformats.org/officeDocument/2006/relationships/image" Target="../media/image41.png"/><Relationship Id="rId22" Type="http://schemas.openxmlformats.org/officeDocument/2006/relationships/image" Target="../media/image51.png"/><Relationship Id="rId27" Type="http://schemas.openxmlformats.org/officeDocument/2006/relationships/image" Target="../media/image80.sv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0.svg"/><Relationship Id="rId18" Type="http://schemas.openxmlformats.org/officeDocument/2006/relationships/image" Target="../media/image49.png"/><Relationship Id="rId26" Type="http://schemas.openxmlformats.org/officeDocument/2006/relationships/image" Target="../media/image10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29.png"/><Relationship Id="rId17" Type="http://schemas.openxmlformats.org/officeDocument/2006/relationships/image" Target="../media/image40.svg"/><Relationship Id="rId25" Type="http://schemas.openxmlformats.org/officeDocument/2006/relationships/image" Target="../media/image16.sv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5.png"/><Relationship Id="rId5" Type="http://schemas.openxmlformats.org/officeDocument/2006/relationships/image" Target="../media/image26.svg"/><Relationship Id="rId15" Type="http://schemas.openxmlformats.org/officeDocument/2006/relationships/image" Target="../media/image42.svg"/><Relationship Id="rId23" Type="http://schemas.openxmlformats.org/officeDocument/2006/relationships/image" Target="../media/image52.svg"/><Relationship Id="rId10" Type="http://schemas.openxmlformats.org/officeDocument/2006/relationships/image" Target="../media/image31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.svg"/><Relationship Id="rId14" Type="http://schemas.openxmlformats.org/officeDocument/2006/relationships/image" Target="../media/image41.png"/><Relationship Id="rId22" Type="http://schemas.openxmlformats.org/officeDocument/2006/relationships/image" Target="../media/image51.png"/><Relationship Id="rId27" Type="http://schemas.openxmlformats.org/officeDocument/2006/relationships/image" Target="../media/image80.sv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80.svg"/><Relationship Id="rId2" Type="http://schemas.openxmlformats.org/officeDocument/2006/relationships/image" Target="../media/image13.png"/><Relationship Id="rId16" Type="http://schemas.openxmlformats.org/officeDocument/2006/relationships/image" Target="../media/image10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26" Type="http://schemas.openxmlformats.org/officeDocument/2006/relationships/image" Target="../media/image15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60.svg"/><Relationship Id="rId25" Type="http://schemas.openxmlformats.org/officeDocument/2006/relationships/image" Target="../media/image63.svg"/><Relationship Id="rId2" Type="http://schemas.openxmlformats.org/officeDocument/2006/relationships/image" Target="../media/image13.png"/><Relationship Id="rId16" Type="http://schemas.openxmlformats.org/officeDocument/2006/relationships/image" Target="../media/image5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24" Type="http://schemas.openxmlformats.org/officeDocument/2006/relationships/image" Target="../media/image8.pn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23" Type="http://schemas.openxmlformats.org/officeDocument/2006/relationships/image" Target="../media/image62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1.png"/><Relationship Id="rId18" Type="http://schemas.openxmlformats.org/officeDocument/2006/relationships/image" Target="../media/image3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6.svg"/><Relationship Id="rId17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image" Target="../media/image1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svg"/><Relationship Id="rId15" Type="http://schemas.openxmlformats.org/officeDocument/2006/relationships/image" Target="../media/image15.png"/><Relationship Id="rId10" Type="http://schemas.openxmlformats.org/officeDocument/2006/relationships/image" Target="../media/image3.svg"/><Relationship Id="rId19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32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kubernetes-sigs.github.io/aws-alb-ingress-controller/guide/controller/how-it-works/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-sigs.github.io/aws-alb-ingress-controller/guide/ingress/annotation/#target-type" TargetMode="Externa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6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7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8.sv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9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8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7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50.sv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9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8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7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50.sv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9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8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7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50.sv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063" y="4302049"/>
            <a:ext cx="12615756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EKS </a:t>
            </a:r>
            <a:r>
              <a:rPr lang="en-US" sz="4400" dirty="0"/>
              <a:t>Kubernetes</a:t>
            </a:r>
            <a:r>
              <a:rPr lang="en-US" sz="4000" dirty="0"/>
              <a:t> - Masterclass | DevOps, Microservices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063" y="5814355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3780890" y="806151"/>
            <a:ext cx="7530957" cy="67967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0890" y="806150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3914456" y="2223984"/>
            <a:ext cx="7140537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455" y="2223984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4378221" y="2554184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4725043" y="3101581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5042" y="3095428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4587312" y="2708303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4743193" y="4900707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1617" y="4900707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8403191" y="3101581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3190" y="3095428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8265460" y="2708303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8421341" y="4900707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9765" y="4900707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5948488" y="6659474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4999362" y="3592637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9696" y="3726857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9620" y="3714934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5269865" y="4091847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41223" y="3714934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8868686" y="4101379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6563095" y="4197257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4999362" y="532608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9696" y="5460305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9620" y="5448382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5269865" y="5825295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41223" y="5448382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8868686" y="5834827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6563095" y="593070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09213" y="1195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873163" y="816200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EC2 Node Groups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A70806-E4AE-FD4F-8227-1A9F000FB621}"/>
              </a:ext>
            </a:extLst>
          </p:cNvPr>
          <p:cNvCxnSpPr>
            <a:stCxn id="51" idx="2"/>
            <a:endCxn id="3" idx="0"/>
          </p:cNvCxnSpPr>
          <p:nvPr/>
        </p:nvCxnSpPr>
        <p:spPr>
          <a:xfrm>
            <a:off x="7555059" y="1887366"/>
            <a:ext cx="18425" cy="666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8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8" grpId="0" animBg="1"/>
      <p:bldP spid="41" grpId="0"/>
      <p:bldP spid="43" grpId="0"/>
      <p:bldP spid="13" grpId="0"/>
      <p:bldP spid="44" grpId="0" animBg="1"/>
      <p:bldP spid="47" grpId="0"/>
      <p:bldP spid="49" grpId="0"/>
      <p:bldP spid="50" grpId="0"/>
      <p:bldP spid="1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3236360" y="616449"/>
            <a:ext cx="8013842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6360" y="61217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3646041" y="2034283"/>
            <a:ext cx="7302787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6041" y="2030011"/>
            <a:ext cx="330200" cy="3302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4225537" y="2460897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6209827" y="6528432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7500" y="4295343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6851345" y="4956710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4800" y="1022801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53337" y="60111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Only Fargate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0B796B-B60C-9240-9E78-0111415AC5D5}"/>
              </a:ext>
            </a:extLst>
          </p:cNvPr>
          <p:cNvCxnSpPr>
            <a:stCxn id="51" idx="2"/>
            <a:endCxn id="35" idx="0"/>
          </p:cNvCxnSpPr>
          <p:nvPr/>
        </p:nvCxnSpPr>
        <p:spPr>
          <a:xfrm flipH="1">
            <a:off x="7420800" y="1714492"/>
            <a:ext cx="9846" cy="74640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234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2989780" y="616449"/>
            <a:ext cx="8178230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9780" y="625342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3308279" y="2034283"/>
            <a:ext cx="7530957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7290" y="2030011"/>
            <a:ext cx="330200" cy="3302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4119937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6228662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3282" y="5234936"/>
            <a:ext cx="293413" cy="29341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Only Fargate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BD1C1-944B-0B48-9186-936536F45508}"/>
              </a:ext>
            </a:extLst>
          </p:cNvPr>
          <p:cNvSpPr/>
          <p:nvPr/>
        </p:nvSpPr>
        <p:spPr>
          <a:xfrm>
            <a:off x="4507341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7DAD916-8A5E-CD46-B3EC-A7C147A59E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7340" y="2902567"/>
            <a:ext cx="274320" cy="2743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436961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4525491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3915" y="4707846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E1F3637-D9B7-8C4D-85BA-EF5421409705}"/>
              </a:ext>
            </a:extLst>
          </p:cNvPr>
          <p:cNvSpPr/>
          <p:nvPr/>
        </p:nvSpPr>
        <p:spPr>
          <a:xfrm>
            <a:off x="8185489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F192BEA-6969-DA49-81DB-C528815A03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85488" y="2902567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8047758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8203639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92063" y="4707846"/>
            <a:ext cx="274320" cy="27432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96508F0-F8FF-3747-B258-53BB87FF922D}"/>
              </a:ext>
            </a:extLst>
          </p:cNvPr>
          <p:cNvSpPr/>
          <p:nvPr/>
        </p:nvSpPr>
        <p:spPr>
          <a:xfrm>
            <a:off x="4852463" y="5152219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Fargate Profile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4E32E42-C5FE-9342-86A4-C12D663859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5546" y="5311670"/>
            <a:ext cx="394953" cy="39495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1E3A49-0FDC-0D41-8111-CA780673E695}"/>
              </a:ext>
            </a:extLst>
          </p:cNvPr>
          <p:cNvSpPr txBox="1"/>
          <p:nvPr/>
        </p:nvSpPr>
        <p:spPr>
          <a:xfrm>
            <a:off x="4915343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CA1D92A-5720-3E4E-BCBE-A9D7C15CEF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10689" y="5311670"/>
            <a:ext cx="394953" cy="3949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1BD203B-FF10-DB45-B6EB-B6A379CDB292}"/>
              </a:ext>
            </a:extLst>
          </p:cNvPr>
          <p:cNvSpPr txBox="1"/>
          <p:nvPr/>
        </p:nvSpPr>
        <p:spPr>
          <a:xfrm>
            <a:off x="8560486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3EC004-C77F-2248-A5F0-B30FDF59B223}"/>
              </a:ext>
            </a:extLst>
          </p:cNvPr>
          <p:cNvCxnSpPr>
            <a:stCxn id="51" idx="2"/>
            <a:endCxn id="35" idx="0"/>
          </p:cNvCxnSpPr>
          <p:nvPr/>
        </p:nvCxnSpPr>
        <p:spPr>
          <a:xfrm>
            <a:off x="7315200" y="1691548"/>
            <a:ext cx="0" cy="67293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>
            <a:extLst>
              <a:ext uri="{FF2B5EF4-FFF2-40B4-BE49-F238E27FC236}">
                <a16:creationId xmlns:a16="http://schemas.microsoft.com/office/drawing/2014/main" id="{9C2D54B3-53C8-994D-8A63-82520A917C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1699" y="4068837"/>
            <a:ext cx="691691" cy="69169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7AAA610-3F79-3B45-B11E-F887DE354733}"/>
              </a:ext>
            </a:extLst>
          </p:cNvPr>
          <p:cNvSpPr txBox="1"/>
          <p:nvPr/>
        </p:nvSpPr>
        <p:spPr>
          <a:xfrm>
            <a:off x="6735544" y="4730204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</p:spTree>
    <p:extLst>
      <p:ext uri="{BB962C8B-B14F-4D97-AF65-F5344CB8AC3E}">
        <p14:creationId xmlns:p14="http://schemas.microsoft.com/office/powerpoint/2010/main" val="301428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8" grpId="0" animBg="1"/>
      <p:bldP spid="60" grpId="0" animBg="1"/>
      <p:bldP spid="62" grpId="0" animBg="1"/>
      <p:bldP spid="63" grpId="0" animBg="1"/>
      <p:bldP spid="65" grpId="0" animBg="1"/>
      <p:bldP spid="67" grpId="0"/>
      <p:bldP spid="6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920429" y="6443237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10241817" y="4860296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24641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5" grpId="0" animBg="1"/>
      <p:bldP spid="36" grpId="0"/>
      <p:bldP spid="12" grpId="0"/>
      <p:bldP spid="38" grpId="0" animBg="1"/>
      <p:bldP spid="41" grpId="0"/>
      <p:bldP spid="43" grpId="0"/>
      <p:bldP spid="13" grpId="0"/>
      <p:bldP spid="44" grpId="0" animBg="1"/>
      <p:bldP spid="47" grpId="0"/>
      <p:bldP spid="49" grpId="0"/>
      <p:bldP spid="50" grpId="0"/>
      <p:bldP spid="1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50908" y="5250641"/>
            <a:ext cx="293413" cy="29341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BD1C1-944B-0B48-9186-936536F45508}"/>
              </a:ext>
            </a:extLst>
          </p:cNvPr>
          <p:cNvSpPr/>
          <p:nvPr/>
        </p:nvSpPr>
        <p:spPr>
          <a:xfrm>
            <a:off x="8003413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7DAD916-8A5E-CD46-B3EC-A7C147A59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3412" y="2902567"/>
            <a:ext cx="274320" cy="2743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9987" y="4707846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E1F3637-D9B7-8C4D-85BA-EF5421409705}"/>
              </a:ext>
            </a:extLst>
          </p:cNvPr>
          <p:cNvSpPr/>
          <p:nvPr/>
        </p:nvSpPr>
        <p:spPr>
          <a:xfrm>
            <a:off x="11681561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F192BEA-6969-DA49-81DB-C528815A0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81560" y="2902567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88135" y="4707846"/>
            <a:ext cx="274320" cy="27432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96508F0-F8FF-3747-B258-53BB87FF922D}"/>
              </a:ext>
            </a:extLst>
          </p:cNvPr>
          <p:cNvSpPr/>
          <p:nvPr/>
        </p:nvSpPr>
        <p:spPr>
          <a:xfrm>
            <a:off x="8348535" y="5152219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Fargate Profile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4E32E42-C5FE-9342-86A4-C12D663859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61618" y="5311670"/>
            <a:ext cx="394953" cy="39495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1E3A49-0FDC-0D41-8111-CA780673E695}"/>
              </a:ext>
            </a:extLst>
          </p:cNvPr>
          <p:cNvSpPr txBox="1"/>
          <p:nvPr/>
        </p:nvSpPr>
        <p:spPr>
          <a:xfrm>
            <a:off x="8411415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CA1D92A-5720-3E4E-BCBE-A9D7C15CEF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06761" y="5311670"/>
            <a:ext cx="394953" cy="3949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1BD203B-FF10-DB45-B6EB-B6A379CDB292}"/>
              </a:ext>
            </a:extLst>
          </p:cNvPr>
          <p:cNvSpPr txBox="1"/>
          <p:nvPr/>
        </p:nvSpPr>
        <p:spPr>
          <a:xfrm>
            <a:off x="12056558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79830" y="4818544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</p:spTree>
    <p:extLst>
      <p:ext uri="{BB962C8B-B14F-4D97-AF65-F5344CB8AC3E}">
        <p14:creationId xmlns:p14="http://schemas.microsoft.com/office/powerpoint/2010/main" val="32595181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07E202-D264-A348-A285-0EBC87459F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1DA93-E2E6-0F4F-B733-3E2482FA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 Target Type : Instance vs IP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5CA77E-73CC-2F4C-9650-4E466401BA20}"/>
              </a:ext>
            </a:extLst>
          </p:cNvPr>
          <p:cNvCxnSpPr>
            <a:stCxn id="4" idx="2"/>
          </p:cNvCxnSpPr>
          <p:nvPr/>
        </p:nvCxnSpPr>
        <p:spPr>
          <a:xfrm>
            <a:off x="7315200" y="1461658"/>
            <a:ext cx="0" cy="6048751"/>
          </a:xfrm>
          <a:prstGeom prst="line">
            <a:avLst/>
          </a:prstGeom>
          <a:ln w="508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526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0A4B9F-916F-164D-B41C-20AEDDEDC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9917-1D90-7947-B2B1-678C3723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41192D-7493-F245-B984-3AD6C540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Fargate for AWS EKS?</a:t>
            </a:r>
          </a:p>
        </p:txBody>
      </p:sp>
    </p:spTree>
    <p:extLst>
      <p:ext uri="{BB962C8B-B14F-4D97-AF65-F5344CB8AC3E}">
        <p14:creationId xmlns:p14="http://schemas.microsoft.com/office/powerpoint/2010/main" val="25559728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D323DE-8802-A942-91A5-97D474DAF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ADB5-0712-0F4D-90CA-076D4C5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587481-87F9-8C42-AF47-07CA322E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Fargate vs </a:t>
            </a:r>
            <a:r>
              <a:rPr lang="en-US" dirty="0" err="1"/>
              <a:t>Manged</a:t>
            </a:r>
            <a:r>
              <a:rPr lang="en-US" dirty="0"/>
              <a:t> vs Unmanaged Nodes</a:t>
            </a:r>
          </a:p>
        </p:txBody>
      </p:sp>
    </p:spTree>
    <p:extLst>
      <p:ext uri="{BB962C8B-B14F-4D97-AF65-F5344CB8AC3E}">
        <p14:creationId xmlns:p14="http://schemas.microsoft.com/office/powerpoint/2010/main" val="277426929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Fargate is a serverless compute platform for containers on AWS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41827461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Mutli</a:t>
            </a:r>
            <a:r>
              <a:rPr lang="en-US" dirty="0"/>
              <a:t>-AZ and Highly Available architecture by default</a:t>
            </a:r>
          </a:p>
          <a:p>
            <a:r>
              <a:rPr lang="en-US" dirty="0"/>
              <a:t>99.9% Service Level Agreement for every cluster</a:t>
            </a:r>
          </a:p>
          <a:p>
            <a:r>
              <a:rPr lang="en-US" dirty="0"/>
              <a:t>Integrations</a:t>
            </a:r>
          </a:p>
          <a:p>
            <a:pPr lvl="1"/>
            <a:r>
              <a:rPr lang="en-US" dirty="0"/>
              <a:t>Ingress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Compute</a:t>
            </a:r>
          </a:p>
          <a:p>
            <a:pPr lvl="2"/>
            <a:r>
              <a:rPr lang="en-US" dirty="0"/>
              <a:t>Autoscaling Groups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16783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existing pods </a:t>
            </a:r>
          </a:p>
          <a:p>
            <a:r>
              <a:rPr lang="en-US" dirty="0"/>
              <a:t>Production Ready</a:t>
            </a:r>
          </a:p>
          <a:p>
            <a:r>
              <a:rPr lang="en-US" dirty="0"/>
              <a:t>Rightsized and integrated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42681493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Fargate Profiles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Basics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7003388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10063578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920429" y="6443237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10241817" y="4860296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392233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5" grpId="0" animBg="1"/>
      <p:bldP spid="36" grpId="0"/>
      <p:bldP spid="12" grpId="0"/>
      <p:bldP spid="38" grpId="0" animBg="1"/>
      <p:bldP spid="41" grpId="0"/>
      <p:bldP spid="43" grpId="0"/>
      <p:bldP spid="13" grpId="0"/>
      <p:bldP spid="44" grpId="0" animBg="1"/>
      <p:bldP spid="47" grpId="0"/>
      <p:bldP spid="49" grpId="0"/>
      <p:bldP spid="50" grpId="0"/>
      <p:bldP spid="1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50908" y="5250641"/>
            <a:ext cx="293413" cy="29341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BD1C1-944B-0B48-9186-936536F45508}"/>
              </a:ext>
            </a:extLst>
          </p:cNvPr>
          <p:cNvSpPr/>
          <p:nvPr/>
        </p:nvSpPr>
        <p:spPr>
          <a:xfrm>
            <a:off x="8003413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7DAD916-8A5E-CD46-B3EC-A7C147A59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3412" y="2902567"/>
            <a:ext cx="274320" cy="2743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9987" y="4707846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E1F3637-D9B7-8C4D-85BA-EF5421409705}"/>
              </a:ext>
            </a:extLst>
          </p:cNvPr>
          <p:cNvSpPr/>
          <p:nvPr/>
        </p:nvSpPr>
        <p:spPr>
          <a:xfrm>
            <a:off x="11681561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F192BEA-6969-DA49-81DB-C528815A0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81560" y="2902567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88135" y="4707846"/>
            <a:ext cx="274320" cy="27432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96508F0-F8FF-3747-B258-53BB87FF922D}"/>
              </a:ext>
            </a:extLst>
          </p:cNvPr>
          <p:cNvSpPr/>
          <p:nvPr/>
        </p:nvSpPr>
        <p:spPr>
          <a:xfrm>
            <a:off x="8348535" y="5152219"/>
            <a:ext cx="5141288" cy="81534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4E32E42-C5FE-9342-86A4-C12D663859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61618" y="5311670"/>
            <a:ext cx="394953" cy="39495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1E3A49-0FDC-0D41-8111-CA780673E695}"/>
              </a:ext>
            </a:extLst>
          </p:cNvPr>
          <p:cNvSpPr txBox="1"/>
          <p:nvPr/>
        </p:nvSpPr>
        <p:spPr>
          <a:xfrm>
            <a:off x="8411415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CA1D92A-5720-3E4E-BCBE-A9D7C15CEF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506761" y="5311670"/>
            <a:ext cx="394953" cy="3949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1BD203B-FF10-DB45-B6EB-B6A379CDB292}"/>
              </a:ext>
            </a:extLst>
          </p:cNvPr>
          <p:cNvSpPr txBox="1"/>
          <p:nvPr/>
        </p:nvSpPr>
        <p:spPr>
          <a:xfrm>
            <a:off x="12056558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79830" y="4818544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C7242-494C-EE4B-A1D2-461ED3CFA7FC}"/>
              </a:ext>
            </a:extLst>
          </p:cNvPr>
          <p:cNvSpPr/>
          <p:nvPr/>
        </p:nvSpPr>
        <p:spPr>
          <a:xfrm>
            <a:off x="11085350" y="10528"/>
            <a:ext cx="3396742" cy="804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Fargate Profiles can be deployed to EKS Cluster only when we have </a:t>
            </a:r>
            <a:r>
              <a:rPr lang="en-US" sz="1600" dirty="0">
                <a:solidFill>
                  <a:srgbClr val="FFFF00"/>
                </a:solidFill>
              </a:rPr>
              <a:t>at least </a:t>
            </a:r>
            <a:r>
              <a:rPr lang="en-US" sz="1600" dirty="0"/>
              <a:t>one private subnet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9330CD-1452-5341-9173-A30A6B3055DF}"/>
              </a:ext>
            </a:extLst>
          </p:cNvPr>
          <p:cNvCxnSpPr>
            <a:cxnSpLocks/>
          </p:cNvCxnSpPr>
          <p:nvPr/>
        </p:nvCxnSpPr>
        <p:spPr>
          <a:xfrm flipH="1">
            <a:off x="13171471" y="763136"/>
            <a:ext cx="719368" cy="45527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9193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699047"/>
            <a:ext cx="10369577" cy="669113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4238" y="70463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5468" y="86968"/>
            <a:ext cx="669994" cy="587232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9195462" y="117129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440277" y="5962806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  <a:p>
            <a:r>
              <a:rPr lang="en-US" sz="3000" b="1" dirty="0">
                <a:solidFill>
                  <a:srgbClr val="0070C0"/>
                </a:solidFill>
              </a:rPr>
              <a:t>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7947814" y="5804937"/>
            <a:ext cx="20662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Fargate Profile: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fp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-dev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195462" y="380584"/>
            <a:ext cx="3685127" cy="150169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380584"/>
            <a:ext cx="3720648" cy="150905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8261180" y="249516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850861" y="2343400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5234087" y="4099587"/>
            <a:ext cx="7279127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5328187" y="4189305"/>
            <a:ext cx="6999199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5462863" y="43046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8350224" y="505129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8420140" y="4516725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5589183" y="4420465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5639686" y="47302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5286034" y="5495473"/>
            <a:ext cx="7278062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49112" y="2460268"/>
            <a:ext cx="334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https://</a:t>
            </a:r>
            <a:r>
              <a:rPr lang="en-US" sz="1200">
                <a:solidFill>
                  <a:srgbClr val="0070C0"/>
                </a:solidFill>
              </a:rPr>
              <a:t>fpdev.</a:t>
            </a:r>
            <a:r>
              <a:rPr lang="en-US" sz="1200" dirty="0">
                <a:solidFill>
                  <a:srgbClr val="0070C0"/>
                </a:solidFill>
              </a:rPr>
              <a:t>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77886" y="2197098"/>
            <a:ext cx="168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fpdev.kubeoncloud.com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53EDD39-DF3C-964C-A24C-667AD0FAEA6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989515" y="3449040"/>
            <a:ext cx="330200" cy="330200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B43581AD-7CE5-DE4C-A391-FD1B96CCE6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85330" y="3447272"/>
            <a:ext cx="330200" cy="330200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EE9423F2-F396-B748-9981-4A866337260B}"/>
              </a:ext>
            </a:extLst>
          </p:cNvPr>
          <p:cNvSpPr/>
          <p:nvPr/>
        </p:nvSpPr>
        <p:spPr>
          <a:xfrm>
            <a:off x="11194500" y="4306992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DEA7472-8448-DA46-9DFC-7D47749B4861}"/>
              </a:ext>
            </a:extLst>
          </p:cNvPr>
          <p:cNvGrpSpPr/>
          <p:nvPr/>
        </p:nvGrpSpPr>
        <p:grpSpPr>
          <a:xfrm>
            <a:off x="11320820" y="4422767"/>
            <a:ext cx="555550" cy="352840"/>
            <a:chOff x="853440" y="4579716"/>
            <a:chExt cx="1006998" cy="827590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2EB2CA9-75A0-0745-BED9-1924D1E443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B01440E-7E23-E34E-9756-D06DC1A46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5157C22-D067-B44F-8D7F-2424C7C8D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1C0019-9E80-DA4D-B9AE-E77FFAEE7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E664ECE-DFBA-0641-A411-003592F2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F5DC935-CD65-BF4F-9CEF-CEE506A719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B7BDE84-1B3E-EB44-9B0F-C5D5D00B046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FAE1208C-D207-7F49-B225-449FD8972239}"/>
              </a:ext>
            </a:extLst>
          </p:cNvPr>
          <p:cNvSpPr txBox="1"/>
          <p:nvPr/>
        </p:nvSpPr>
        <p:spPr>
          <a:xfrm>
            <a:off x="11371323" y="4732549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894C08-031B-6241-8D9B-A9A7B1F83E75}"/>
              </a:ext>
            </a:extLst>
          </p:cNvPr>
          <p:cNvCxnSpPr>
            <a:stCxn id="87" idx="2"/>
            <a:endCxn id="91" idx="0"/>
          </p:cNvCxnSpPr>
          <p:nvPr/>
        </p:nvCxnSpPr>
        <p:spPr>
          <a:xfrm flipH="1">
            <a:off x="5873830" y="2810820"/>
            <a:ext cx="2978047" cy="14938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F4532E-FACB-A749-BB79-E143F5E03B96}"/>
              </a:ext>
            </a:extLst>
          </p:cNvPr>
          <p:cNvCxnSpPr>
            <a:stCxn id="87" idx="2"/>
            <a:endCxn id="188" idx="0"/>
          </p:cNvCxnSpPr>
          <p:nvPr/>
        </p:nvCxnSpPr>
        <p:spPr>
          <a:xfrm>
            <a:off x="8851877" y="2810820"/>
            <a:ext cx="2753590" cy="149617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16" grpId="0" animBg="1"/>
      <p:bldP spid="17" grpId="0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44" grpId="0" animBg="1"/>
      <p:bldP spid="162" grpId="0" animBg="1"/>
      <p:bldP spid="163" grpId="0"/>
      <p:bldP spid="165" grpId="0"/>
      <p:bldP spid="167" grpId="0"/>
      <p:bldP spid="122" grpId="0" animBg="1"/>
      <p:bldP spid="123" grpId="0"/>
      <p:bldP spid="127" grpId="0" animBg="1"/>
      <p:bldP spid="188" grpId="0" animBg="1"/>
      <p:bldP spid="199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Fargate Profiles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Advanced with YAML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7003388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58654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726247"/>
            <a:ext cx="14168061" cy="68209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7262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15205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15205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4123511"/>
            <a:ext cx="6390526" cy="22502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3920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1973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3920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1973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59560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18507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59393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2244" y="6779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5691203" y="719012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3974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3981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9473" y="2206857"/>
            <a:ext cx="574368" cy="5743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41900" y="1908537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1186" y="4912312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5019989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19955" y="503829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46275" y="5154074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54365" y="547263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04384" y="501998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0704" y="5135764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38794" y="545432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1931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3008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319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4349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37535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3008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4166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37351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27709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49362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0704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55408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0114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1272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4458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4993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1089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4275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302926" y="4606583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4635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09723" y="-107397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920763" y="717242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8477" y="6769920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1121777" y="1232858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54690" y="765416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52522" y="166170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8C45D5A-6305-9B4F-9643-D16AD274E2EC}"/>
              </a:ext>
            </a:extLst>
          </p:cNvPr>
          <p:cNvSpPr/>
          <p:nvPr/>
        </p:nvSpPr>
        <p:spPr>
          <a:xfrm>
            <a:off x="1449065" y="2898567"/>
            <a:ext cx="1438562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Ingress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EBB8A69-48F9-DA4B-BA16-CA9388CE5A23}"/>
              </a:ext>
            </a:extLst>
          </p:cNvPr>
          <p:cNvSpPr/>
          <p:nvPr/>
        </p:nvSpPr>
        <p:spPr>
          <a:xfrm>
            <a:off x="5050326" y="3363956"/>
            <a:ext cx="1438562" cy="3002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Ingress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D4CF1BB-77C9-6C45-B016-73A5E3599752}"/>
              </a:ext>
            </a:extLst>
          </p:cNvPr>
          <p:cNvSpPr/>
          <p:nvPr/>
        </p:nvSpPr>
        <p:spPr>
          <a:xfrm>
            <a:off x="5067328" y="2898566"/>
            <a:ext cx="1438562" cy="3002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Ingress</a:t>
            </a: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DDB11FF5-74CD-4944-BEDE-809CB78578EA}"/>
              </a:ext>
            </a:extLst>
          </p:cNvPr>
          <p:cNvCxnSpPr>
            <a:endCxn id="3" idx="2"/>
          </p:cNvCxnSpPr>
          <p:nvPr/>
        </p:nvCxnSpPr>
        <p:spPr>
          <a:xfrm rot="10800000">
            <a:off x="3956982" y="6373766"/>
            <a:ext cx="3195263" cy="73891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9CE47FB-2207-0C49-8746-AB315E977D9B}"/>
              </a:ext>
            </a:extLst>
          </p:cNvPr>
          <p:cNvCxnSpPr>
            <a:stCxn id="51" idx="3"/>
            <a:endCxn id="36" idx="2"/>
          </p:cNvCxnSpPr>
          <p:nvPr/>
        </p:nvCxnSpPr>
        <p:spPr>
          <a:xfrm flipV="1">
            <a:off x="7843935" y="6370197"/>
            <a:ext cx="3091772" cy="755324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Graphic 229" descr="User">
            <a:extLst>
              <a:ext uri="{FF2B5EF4-FFF2-40B4-BE49-F238E27FC236}">
                <a16:creationId xmlns:a16="http://schemas.microsoft.com/office/drawing/2014/main" id="{B26B73C8-879B-5449-9192-29B2690816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96385" y="-83085"/>
            <a:ext cx="914400" cy="914400"/>
          </a:xfrm>
          <a:prstGeom prst="rect">
            <a:avLst/>
          </a:prstGeom>
        </p:spPr>
      </p:pic>
      <p:pic>
        <p:nvPicPr>
          <p:cNvPr id="231" name="Graphic 230" descr="User">
            <a:extLst>
              <a:ext uri="{FF2B5EF4-FFF2-40B4-BE49-F238E27FC236}">
                <a16:creationId xmlns:a16="http://schemas.microsoft.com/office/drawing/2014/main" id="{7309BC6C-2066-C544-83A4-1316A15D96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28471" y="-83085"/>
            <a:ext cx="914400" cy="9144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23A1C0C8-AE7C-204A-AE77-D9DF83860D28}"/>
              </a:ext>
            </a:extLst>
          </p:cNvPr>
          <p:cNvSpPr txBox="1"/>
          <p:nvPr/>
        </p:nvSpPr>
        <p:spPr>
          <a:xfrm>
            <a:off x="12038152" y="770342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2433CE8A-4382-BE40-8ADF-7ED591BDC2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435656" y="760111"/>
            <a:ext cx="711200" cy="711200"/>
          </a:xfrm>
          <a:prstGeom prst="rect">
            <a:avLst/>
          </a:prstGeom>
        </p:spPr>
      </p:pic>
      <p:sp>
        <p:nvSpPr>
          <p:cNvPr id="250" name="Rectangle 249">
            <a:extLst>
              <a:ext uri="{FF2B5EF4-FFF2-40B4-BE49-F238E27FC236}">
                <a16:creationId xmlns:a16="http://schemas.microsoft.com/office/drawing/2014/main" id="{D1E98DD8-E21E-A847-95A3-AB79DEB18D7C}"/>
              </a:ext>
            </a:extLst>
          </p:cNvPr>
          <p:cNvSpPr/>
          <p:nvPr/>
        </p:nvSpPr>
        <p:spPr>
          <a:xfrm>
            <a:off x="9326642" y="4656070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02853C7-3AD4-0547-98C6-1404EC3E024D}"/>
              </a:ext>
            </a:extLst>
          </p:cNvPr>
          <p:cNvSpPr/>
          <p:nvPr/>
        </p:nvSpPr>
        <p:spPr>
          <a:xfrm>
            <a:off x="9299495" y="4202069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59CFCF2-74E7-C44A-AF0A-50BD18252737}"/>
              </a:ext>
            </a:extLst>
          </p:cNvPr>
          <p:cNvSpPr/>
          <p:nvPr/>
        </p:nvSpPr>
        <p:spPr>
          <a:xfrm>
            <a:off x="9147943" y="2843282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MySQL – </a:t>
            </a:r>
            <a:r>
              <a:rPr lang="en-US" sz="1600" dirty="0" err="1"/>
              <a:t>ExternalName</a:t>
            </a:r>
            <a:r>
              <a:rPr lang="en-US" sz="1600" dirty="0"/>
              <a:t> Service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D3C6E2F-4A10-A247-8B1A-B414934154A1}"/>
              </a:ext>
            </a:extLst>
          </p:cNvPr>
          <p:cNvSpPr/>
          <p:nvPr/>
        </p:nvSpPr>
        <p:spPr>
          <a:xfrm>
            <a:off x="1232899" y="4501157"/>
            <a:ext cx="5449419" cy="134647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8998816-E0EC-E845-93AF-F1A0FD1D3726}"/>
              </a:ext>
            </a:extLst>
          </p:cNvPr>
          <p:cNvSpPr txBox="1"/>
          <p:nvPr/>
        </p:nvSpPr>
        <p:spPr>
          <a:xfrm>
            <a:off x="1222639" y="4455177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NS: ns-app1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0AC949B-A125-C649-B4AA-D3BA6F3D10D2}"/>
              </a:ext>
            </a:extLst>
          </p:cNvPr>
          <p:cNvSpPr/>
          <p:nvPr/>
        </p:nvSpPr>
        <p:spPr>
          <a:xfrm>
            <a:off x="8082315" y="4609509"/>
            <a:ext cx="5449419" cy="124716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769B68E-FBDA-084F-8B0A-E2EAF4E14485}"/>
              </a:ext>
            </a:extLst>
          </p:cNvPr>
          <p:cNvSpPr txBox="1"/>
          <p:nvPr/>
        </p:nvSpPr>
        <p:spPr>
          <a:xfrm>
            <a:off x="8010734" y="4608118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NS: ns-app2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E17736D-FEFB-0C4D-9165-FFB714915B94}"/>
              </a:ext>
            </a:extLst>
          </p:cNvPr>
          <p:cNvSpPr/>
          <p:nvPr/>
        </p:nvSpPr>
        <p:spPr>
          <a:xfrm>
            <a:off x="8069350" y="2786681"/>
            <a:ext cx="5449419" cy="159967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43B94B7-849B-224E-9180-C1A1392061D0}"/>
              </a:ext>
            </a:extLst>
          </p:cNvPr>
          <p:cNvSpPr txBox="1"/>
          <p:nvPr/>
        </p:nvSpPr>
        <p:spPr>
          <a:xfrm>
            <a:off x="8091682" y="276738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NS: ns-ums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B8B644C-59D9-DB46-A178-A496C924845D}"/>
              </a:ext>
            </a:extLst>
          </p:cNvPr>
          <p:cNvCxnSpPr>
            <a:stCxn id="221" idx="3"/>
            <a:endCxn id="95" idx="2"/>
          </p:cNvCxnSpPr>
          <p:nvPr/>
        </p:nvCxnSpPr>
        <p:spPr>
          <a:xfrm>
            <a:off x="6488888" y="3514083"/>
            <a:ext cx="6243668" cy="2217245"/>
          </a:xfrm>
          <a:prstGeom prst="bentConnector4">
            <a:avLst>
              <a:gd name="adj1" fmla="val 12620"/>
              <a:gd name="adj2" fmla="val 11309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5919E243-B7C4-2849-81A2-39CDFCA9CF7A}"/>
              </a:ext>
            </a:extLst>
          </p:cNvPr>
          <p:cNvCxnSpPr>
            <a:stCxn id="221" idx="3"/>
            <a:endCxn id="76" idx="1"/>
          </p:cNvCxnSpPr>
          <p:nvPr/>
        </p:nvCxnSpPr>
        <p:spPr>
          <a:xfrm>
            <a:off x="6488888" y="3514083"/>
            <a:ext cx="2131067" cy="1852054"/>
          </a:xfrm>
          <a:prstGeom prst="bentConnector3">
            <a:avLst>
              <a:gd name="adj1" fmla="val 36983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9A44FBC2-BBB3-974B-A488-A79278825A59}"/>
              </a:ext>
            </a:extLst>
          </p:cNvPr>
          <p:cNvCxnSpPr>
            <a:cxnSpLocks/>
            <a:stCxn id="223" idx="3"/>
            <a:endCxn id="117" idx="2"/>
          </p:cNvCxnSpPr>
          <p:nvPr/>
        </p:nvCxnSpPr>
        <p:spPr>
          <a:xfrm>
            <a:off x="6505890" y="3048693"/>
            <a:ext cx="6213041" cy="963497"/>
          </a:xfrm>
          <a:prstGeom prst="bentConnector4">
            <a:avLst>
              <a:gd name="adj1" fmla="val 15191"/>
              <a:gd name="adj2" fmla="val 114129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32BCC98B-B71C-7D45-81A1-E66A829F9662}"/>
              </a:ext>
            </a:extLst>
          </p:cNvPr>
          <p:cNvCxnSpPr>
            <a:stCxn id="223" idx="3"/>
            <a:endCxn id="98" idx="1"/>
          </p:cNvCxnSpPr>
          <p:nvPr/>
        </p:nvCxnSpPr>
        <p:spPr>
          <a:xfrm>
            <a:off x="6505890" y="3048693"/>
            <a:ext cx="2114065" cy="598306"/>
          </a:xfrm>
          <a:prstGeom prst="bentConnector3">
            <a:avLst>
              <a:gd name="adj1" fmla="val 44654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F6603F8F-6265-1C4A-93BE-ABC5D904B505}"/>
              </a:ext>
            </a:extLst>
          </p:cNvPr>
          <p:cNvCxnSpPr>
            <a:endCxn id="245" idx="2"/>
          </p:cNvCxnSpPr>
          <p:nvPr/>
        </p:nvCxnSpPr>
        <p:spPr>
          <a:xfrm flipV="1">
            <a:off x="12276822" y="1471311"/>
            <a:ext cx="1514434" cy="14892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FE0DF2B5-D548-4040-8BC1-EC5B9B53191C}"/>
              </a:ext>
            </a:extLst>
          </p:cNvPr>
          <p:cNvCxnSpPr>
            <a:stCxn id="98" idx="3"/>
            <a:endCxn id="252" idx="2"/>
          </p:cNvCxnSpPr>
          <p:nvPr/>
        </p:nvCxnSpPr>
        <p:spPr>
          <a:xfrm flipV="1">
            <a:off x="9441888" y="3077928"/>
            <a:ext cx="1270495" cy="56907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6EA60DEE-57C2-CC4C-A23C-9E24FA705920}"/>
              </a:ext>
            </a:extLst>
          </p:cNvPr>
          <p:cNvCxnSpPr>
            <a:stCxn id="108" idx="1"/>
            <a:endCxn id="252" idx="2"/>
          </p:cNvCxnSpPr>
          <p:nvPr/>
        </p:nvCxnSpPr>
        <p:spPr>
          <a:xfrm rot="10800000">
            <a:off x="10712384" y="3077929"/>
            <a:ext cx="1592001" cy="55076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FEA7C3C4-366C-B749-8321-E1E232357F28}"/>
              </a:ext>
            </a:extLst>
          </p:cNvPr>
          <p:cNvCxnSpPr>
            <a:stCxn id="220" idx="3"/>
            <a:endCxn id="9" idx="0"/>
          </p:cNvCxnSpPr>
          <p:nvPr/>
        </p:nvCxnSpPr>
        <p:spPr>
          <a:xfrm>
            <a:off x="2887627" y="3048694"/>
            <a:ext cx="979739" cy="155788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C8FF5D95-FBF4-8D4B-A817-0034D0040F1F}"/>
              </a:ext>
            </a:extLst>
          </p:cNvPr>
          <p:cNvCxnSpPr>
            <a:stCxn id="9" idx="2"/>
            <a:endCxn id="144" idx="3"/>
          </p:cNvCxnSpPr>
          <p:nvPr/>
        </p:nvCxnSpPr>
        <p:spPr>
          <a:xfrm rot="5400000">
            <a:off x="2940748" y="4412691"/>
            <a:ext cx="498080" cy="135515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B2E91329-85E1-4B4A-9081-24BD0A6DA453}"/>
              </a:ext>
            </a:extLst>
          </p:cNvPr>
          <p:cNvCxnSpPr>
            <a:stCxn id="9" idx="2"/>
            <a:endCxn id="154" idx="1"/>
          </p:cNvCxnSpPr>
          <p:nvPr/>
        </p:nvCxnSpPr>
        <p:spPr>
          <a:xfrm rot="16200000" flipH="1">
            <a:off x="4381150" y="4327444"/>
            <a:ext cx="479770" cy="150733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726C48ED-3293-5441-BB9E-BF32D291A2EB}"/>
              </a:ext>
            </a:extLst>
          </p:cNvPr>
          <p:cNvSpPr txBox="1"/>
          <p:nvPr/>
        </p:nvSpPr>
        <p:spPr>
          <a:xfrm>
            <a:off x="8608492" y="759936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DE55F68-5EBB-6D44-A7D0-5DE8506DBE1F}"/>
              </a:ext>
            </a:extLst>
          </p:cNvPr>
          <p:cNvCxnSpPr>
            <a:stCxn id="191" idx="2"/>
            <a:endCxn id="220" idx="0"/>
          </p:cNvCxnSpPr>
          <p:nvPr/>
        </p:nvCxnSpPr>
        <p:spPr>
          <a:xfrm>
            <a:off x="2166923" y="807003"/>
            <a:ext cx="1423" cy="209156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6CBBD462-9F08-F34C-B87D-7BF40B05D6B9}"/>
              </a:ext>
            </a:extLst>
          </p:cNvPr>
          <p:cNvCxnSpPr>
            <a:stCxn id="230" idx="2"/>
            <a:endCxn id="221" idx="1"/>
          </p:cNvCxnSpPr>
          <p:nvPr/>
        </p:nvCxnSpPr>
        <p:spPr>
          <a:xfrm rot="16200000" flipH="1">
            <a:off x="3160571" y="1624328"/>
            <a:ext cx="2682768" cy="1096741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5D98AC7B-FE65-AF4E-9338-AF2D4EB5EEE0}"/>
              </a:ext>
            </a:extLst>
          </p:cNvPr>
          <p:cNvCxnSpPr>
            <a:stCxn id="231" idx="2"/>
            <a:endCxn id="223" idx="0"/>
          </p:cNvCxnSpPr>
          <p:nvPr/>
        </p:nvCxnSpPr>
        <p:spPr>
          <a:xfrm>
            <a:off x="5785671" y="831315"/>
            <a:ext cx="938" cy="206725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C863BA07-39B2-0C4E-B45A-486788D3CF5D}"/>
              </a:ext>
            </a:extLst>
          </p:cNvPr>
          <p:cNvSpPr txBox="1"/>
          <p:nvPr/>
        </p:nvSpPr>
        <p:spPr>
          <a:xfrm>
            <a:off x="645829" y="1232858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app1.kubeoncloud.com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D228050-74F2-924F-8CF9-61322D1BA569}"/>
              </a:ext>
            </a:extLst>
          </p:cNvPr>
          <p:cNvSpPr txBox="1"/>
          <p:nvPr/>
        </p:nvSpPr>
        <p:spPr>
          <a:xfrm>
            <a:off x="2771028" y="1241950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app2.kubeoncloud.com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C44C5CE-BC20-5645-A2EE-292D6393FFA2}"/>
              </a:ext>
            </a:extLst>
          </p:cNvPr>
          <p:cNvSpPr txBox="1"/>
          <p:nvPr/>
        </p:nvSpPr>
        <p:spPr>
          <a:xfrm>
            <a:off x="5008837" y="1247697"/>
            <a:ext cx="2076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ums.kubeoncloud.com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64" name="Title 3">
            <a:extLst>
              <a:ext uri="{FF2B5EF4-FFF2-40B4-BE49-F238E27FC236}">
                <a16:creationId xmlns:a16="http://schemas.microsoft.com/office/drawing/2014/main" id="{6E485FC9-FA4E-9146-AE25-A5748594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350" y="11895"/>
            <a:ext cx="6425929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47142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5" grpId="0" animBg="1"/>
      <p:bldP spid="36" grpId="0"/>
      <p:bldP spid="14" grpId="0"/>
      <p:bldP spid="57" grpId="0" animBg="1"/>
      <p:bldP spid="58" grpId="0" animBg="1"/>
      <p:bldP spid="62" grpId="0" animBg="1"/>
      <p:bldP spid="63" grpId="0" animBg="1"/>
      <p:bldP spid="72" grpId="0"/>
      <p:bldP spid="259" grpId="0" animBg="1"/>
      <p:bldP spid="263" grpId="0"/>
      <p:bldP spid="269" grpId="0" animBg="1"/>
      <p:bldP spid="270" grpId="0"/>
      <p:bldP spid="271" grpId="0" animBg="1"/>
      <p:bldP spid="27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726247"/>
            <a:ext cx="14168061" cy="68209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7262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15205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15205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4123511"/>
            <a:ext cx="6390526" cy="22502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3920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1973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3920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1973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59560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18507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59393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2244" y="6779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5691203" y="719012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3974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3981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9473" y="2206857"/>
            <a:ext cx="574368" cy="5743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41900" y="1908537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1186" y="4912312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5019989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19955" y="503829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46275" y="5154074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54365" y="547263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04384" y="501998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0704" y="5135764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38794" y="545432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1931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3008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319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4349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37535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3008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4166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37351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27709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49362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0704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55408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0114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1272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4458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4993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1089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4275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302926" y="4606583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4635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99781" y="-201348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920763" y="717242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8477" y="6769920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1121777" y="1232858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54690" y="765416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52522" y="166170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8C45D5A-6305-9B4F-9643-D16AD274E2EC}"/>
              </a:ext>
            </a:extLst>
          </p:cNvPr>
          <p:cNvSpPr/>
          <p:nvPr/>
        </p:nvSpPr>
        <p:spPr>
          <a:xfrm>
            <a:off x="1449065" y="2898567"/>
            <a:ext cx="5029262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Ingress</a:t>
            </a: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DDB11FF5-74CD-4944-BEDE-809CB78578EA}"/>
              </a:ext>
            </a:extLst>
          </p:cNvPr>
          <p:cNvCxnSpPr>
            <a:endCxn id="3" idx="2"/>
          </p:cNvCxnSpPr>
          <p:nvPr/>
        </p:nvCxnSpPr>
        <p:spPr>
          <a:xfrm rot="10800000">
            <a:off x="3956982" y="6373766"/>
            <a:ext cx="3195263" cy="73891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9CE47FB-2207-0C49-8746-AB315E977D9B}"/>
              </a:ext>
            </a:extLst>
          </p:cNvPr>
          <p:cNvCxnSpPr>
            <a:stCxn id="51" idx="3"/>
            <a:endCxn id="36" idx="2"/>
          </p:cNvCxnSpPr>
          <p:nvPr/>
        </p:nvCxnSpPr>
        <p:spPr>
          <a:xfrm flipV="1">
            <a:off x="7843935" y="6370197"/>
            <a:ext cx="3091772" cy="755324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23A1C0C8-AE7C-204A-AE77-D9DF83860D28}"/>
              </a:ext>
            </a:extLst>
          </p:cNvPr>
          <p:cNvSpPr txBox="1"/>
          <p:nvPr/>
        </p:nvSpPr>
        <p:spPr>
          <a:xfrm>
            <a:off x="12038152" y="770342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2433CE8A-4382-BE40-8ADF-7ED591BDC2E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435656" y="760111"/>
            <a:ext cx="711200" cy="711200"/>
          </a:xfrm>
          <a:prstGeom prst="rect">
            <a:avLst/>
          </a:prstGeom>
        </p:spPr>
      </p:pic>
      <p:sp>
        <p:nvSpPr>
          <p:cNvPr id="250" name="Rectangle 249">
            <a:extLst>
              <a:ext uri="{FF2B5EF4-FFF2-40B4-BE49-F238E27FC236}">
                <a16:creationId xmlns:a16="http://schemas.microsoft.com/office/drawing/2014/main" id="{D1E98DD8-E21E-A847-95A3-AB79DEB18D7C}"/>
              </a:ext>
            </a:extLst>
          </p:cNvPr>
          <p:cNvSpPr/>
          <p:nvPr/>
        </p:nvSpPr>
        <p:spPr>
          <a:xfrm>
            <a:off x="9326642" y="4656070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02853C7-3AD4-0547-98C6-1404EC3E024D}"/>
              </a:ext>
            </a:extLst>
          </p:cNvPr>
          <p:cNvSpPr/>
          <p:nvPr/>
        </p:nvSpPr>
        <p:spPr>
          <a:xfrm>
            <a:off x="9299495" y="4202069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59CFCF2-74E7-C44A-AF0A-50BD18252737}"/>
              </a:ext>
            </a:extLst>
          </p:cNvPr>
          <p:cNvSpPr/>
          <p:nvPr/>
        </p:nvSpPr>
        <p:spPr>
          <a:xfrm>
            <a:off x="9147943" y="2843282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MySQL – </a:t>
            </a:r>
            <a:r>
              <a:rPr lang="en-US" sz="1600" dirty="0" err="1"/>
              <a:t>ExternalName</a:t>
            </a:r>
            <a:r>
              <a:rPr lang="en-US" sz="1600" dirty="0"/>
              <a:t> Service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D3C6E2F-4A10-A247-8B1A-B414934154A1}"/>
              </a:ext>
            </a:extLst>
          </p:cNvPr>
          <p:cNvSpPr/>
          <p:nvPr/>
        </p:nvSpPr>
        <p:spPr>
          <a:xfrm>
            <a:off x="1232899" y="4501157"/>
            <a:ext cx="5449419" cy="134647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8998816-E0EC-E845-93AF-F1A0FD1D3726}"/>
              </a:ext>
            </a:extLst>
          </p:cNvPr>
          <p:cNvSpPr txBox="1"/>
          <p:nvPr/>
        </p:nvSpPr>
        <p:spPr>
          <a:xfrm>
            <a:off x="1222639" y="4455177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NS: ns-app1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0AC949B-A125-C649-B4AA-D3BA6F3D10D2}"/>
              </a:ext>
            </a:extLst>
          </p:cNvPr>
          <p:cNvSpPr/>
          <p:nvPr/>
        </p:nvSpPr>
        <p:spPr>
          <a:xfrm>
            <a:off x="8082315" y="4609509"/>
            <a:ext cx="5449419" cy="124716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769B68E-FBDA-084F-8B0A-E2EAF4E14485}"/>
              </a:ext>
            </a:extLst>
          </p:cNvPr>
          <p:cNvSpPr txBox="1"/>
          <p:nvPr/>
        </p:nvSpPr>
        <p:spPr>
          <a:xfrm>
            <a:off x="8010734" y="4608118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NS: ns-app2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E17736D-FEFB-0C4D-9165-FFB714915B94}"/>
              </a:ext>
            </a:extLst>
          </p:cNvPr>
          <p:cNvSpPr/>
          <p:nvPr/>
        </p:nvSpPr>
        <p:spPr>
          <a:xfrm>
            <a:off x="8069350" y="2786681"/>
            <a:ext cx="5449419" cy="159967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43B94B7-849B-224E-9180-C1A1392061D0}"/>
              </a:ext>
            </a:extLst>
          </p:cNvPr>
          <p:cNvSpPr txBox="1"/>
          <p:nvPr/>
        </p:nvSpPr>
        <p:spPr>
          <a:xfrm>
            <a:off x="8091682" y="276738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NS: ns-ums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B8B644C-59D9-DB46-A178-A496C924845D}"/>
              </a:ext>
            </a:extLst>
          </p:cNvPr>
          <p:cNvCxnSpPr>
            <a:cxnSpLocks/>
            <a:stCxn id="167" idx="3"/>
            <a:endCxn id="95" idx="2"/>
          </p:cNvCxnSpPr>
          <p:nvPr/>
        </p:nvCxnSpPr>
        <p:spPr>
          <a:xfrm>
            <a:off x="6390885" y="3633372"/>
            <a:ext cx="6341671" cy="2097956"/>
          </a:xfrm>
          <a:prstGeom prst="bentConnector4">
            <a:avLst>
              <a:gd name="adj1" fmla="val 13683"/>
              <a:gd name="adj2" fmla="val 110896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5919E243-B7C4-2849-81A2-39CDFCA9CF7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6390885" y="3646999"/>
            <a:ext cx="2229070" cy="1719138"/>
          </a:xfrm>
          <a:prstGeom prst="bentConnector3">
            <a:avLst>
              <a:gd name="adj1" fmla="val 38938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9A44FBC2-BBB3-974B-A488-A79278825A59}"/>
              </a:ext>
            </a:extLst>
          </p:cNvPr>
          <p:cNvCxnSpPr>
            <a:cxnSpLocks/>
          </p:cNvCxnSpPr>
          <p:nvPr/>
        </p:nvCxnSpPr>
        <p:spPr>
          <a:xfrm>
            <a:off x="6477435" y="3326282"/>
            <a:ext cx="6213041" cy="963497"/>
          </a:xfrm>
          <a:prstGeom prst="bentConnector4">
            <a:avLst>
              <a:gd name="adj1" fmla="val 16845"/>
              <a:gd name="adj2" fmla="val 114129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32BCC98B-B71C-7D45-81A1-E66A829F9662}"/>
              </a:ext>
            </a:extLst>
          </p:cNvPr>
          <p:cNvCxnSpPr>
            <a:cxnSpLocks/>
          </p:cNvCxnSpPr>
          <p:nvPr/>
        </p:nvCxnSpPr>
        <p:spPr>
          <a:xfrm>
            <a:off x="6351489" y="3347808"/>
            <a:ext cx="2114065" cy="598306"/>
          </a:xfrm>
          <a:prstGeom prst="bentConnector3">
            <a:avLst>
              <a:gd name="adj1" fmla="val 54374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F6603F8F-6265-1C4A-93BE-ABC5D904B505}"/>
              </a:ext>
            </a:extLst>
          </p:cNvPr>
          <p:cNvCxnSpPr>
            <a:endCxn id="245" idx="2"/>
          </p:cNvCxnSpPr>
          <p:nvPr/>
        </p:nvCxnSpPr>
        <p:spPr>
          <a:xfrm flipV="1">
            <a:off x="12276822" y="1471311"/>
            <a:ext cx="1514434" cy="14892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FE0DF2B5-D548-4040-8BC1-EC5B9B53191C}"/>
              </a:ext>
            </a:extLst>
          </p:cNvPr>
          <p:cNvCxnSpPr>
            <a:stCxn id="98" idx="3"/>
            <a:endCxn id="252" idx="2"/>
          </p:cNvCxnSpPr>
          <p:nvPr/>
        </p:nvCxnSpPr>
        <p:spPr>
          <a:xfrm flipV="1">
            <a:off x="9441888" y="3077928"/>
            <a:ext cx="1270495" cy="56907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6EA60DEE-57C2-CC4C-A23C-9E24FA705920}"/>
              </a:ext>
            </a:extLst>
          </p:cNvPr>
          <p:cNvCxnSpPr>
            <a:stCxn id="108" idx="1"/>
            <a:endCxn id="252" idx="2"/>
          </p:cNvCxnSpPr>
          <p:nvPr/>
        </p:nvCxnSpPr>
        <p:spPr>
          <a:xfrm rot="10800000">
            <a:off x="10712384" y="3077929"/>
            <a:ext cx="1592001" cy="55076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C8FF5D95-FBF4-8D4B-A817-0034D0040F1F}"/>
              </a:ext>
            </a:extLst>
          </p:cNvPr>
          <p:cNvCxnSpPr>
            <a:stCxn id="9" idx="2"/>
            <a:endCxn id="144" idx="3"/>
          </p:cNvCxnSpPr>
          <p:nvPr/>
        </p:nvCxnSpPr>
        <p:spPr>
          <a:xfrm rot="5400000">
            <a:off x="2940748" y="4412691"/>
            <a:ext cx="498080" cy="135515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B2E91329-85E1-4B4A-9081-24BD0A6DA453}"/>
              </a:ext>
            </a:extLst>
          </p:cNvPr>
          <p:cNvCxnSpPr>
            <a:stCxn id="9" idx="2"/>
            <a:endCxn id="154" idx="1"/>
          </p:cNvCxnSpPr>
          <p:nvPr/>
        </p:nvCxnSpPr>
        <p:spPr>
          <a:xfrm rot="16200000" flipH="1">
            <a:off x="4381150" y="4327444"/>
            <a:ext cx="479770" cy="150733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726C48ED-3293-5441-BB9E-BF32D291A2EB}"/>
              </a:ext>
            </a:extLst>
          </p:cNvPr>
          <p:cNvSpPr txBox="1"/>
          <p:nvPr/>
        </p:nvSpPr>
        <p:spPr>
          <a:xfrm>
            <a:off x="8608492" y="759936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DE55F68-5EBB-6D44-A7D0-5DE8506DBE1F}"/>
              </a:ext>
            </a:extLst>
          </p:cNvPr>
          <p:cNvCxnSpPr>
            <a:cxnSpLocks/>
            <a:stCxn id="191" idx="2"/>
            <a:endCxn id="220" idx="0"/>
          </p:cNvCxnSpPr>
          <p:nvPr/>
        </p:nvCxnSpPr>
        <p:spPr>
          <a:xfrm>
            <a:off x="3956981" y="713052"/>
            <a:ext cx="6715" cy="218551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D31CD18-B4F5-6746-903A-EF611C3D094E}"/>
              </a:ext>
            </a:extLst>
          </p:cNvPr>
          <p:cNvSpPr txBox="1"/>
          <p:nvPr/>
        </p:nvSpPr>
        <p:spPr>
          <a:xfrm>
            <a:off x="4364687" y="50243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9F707A1-569A-054F-A1D8-40728AB0D5D5}"/>
              </a:ext>
            </a:extLst>
          </p:cNvPr>
          <p:cNvSpPr/>
          <p:nvPr/>
        </p:nvSpPr>
        <p:spPr>
          <a:xfrm>
            <a:off x="3327928" y="3328436"/>
            <a:ext cx="1293107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/app1/*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68F015A-6D62-6743-85BF-D7209B973CF8}"/>
              </a:ext>
            </a:extLst>
          </p:cNvPr>
          <p:cNvSpPr/>
          <p:nvPr/>
        </p:nvSpPr>
        <p:spPr>
          <a:xfrm>
            <a:off x="5097778" y="3517385"/>
            <a:ext cx="1293107" cy="23197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/app2/*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949C9E4-6682-574B-802A-78B4368A61B9}"/>
              </a:ext>
            </a:extLst>
          </p:cNvPr>
          <p:cNvSpPr/>
          <p:nvPr/>
        </p:nvSpPr>
        <p:spPr>
          <a:xfrm>
            <a:off x="5086813" y="3247855"/>
            <a:ext cx="1293107" cy="23197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/ums/*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D7180C-3214-2C4E-8136-84B8265FFF16}"/>
              </a:ext>
            </a:extLst>
          </p:cNvPr>
          <p:cNvCxnSpPr>
            <a:stCxn id="165" idx="2"/>
            <a:endCxn id="9" idx="0"/>
          </p:cNvCxnSpPr>
          <p:nvPr/>
        </p:nvCxnSpPr>
        <p:spPr>
          <a:xfrm flipH="1">
            <a:off x="3867366" y="3628689"/>
            <a:ext cx="107116" cy="97789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BF5900-797C-204F-B8E7-175CC5541B46}"/>
              </a:ext>
            </a:extLst>
          </p:cNvPr>
          <p:cNvCxnSpPr>
            <a:stCxn id="220" idx="2"/>
            <a:endCxn id="165" idx="0"/>
          </p:cNvCxnSpPr>
          <p:nvPr/>
        </p:nvCxnSpPr>
        <p:spPr>
          <a:xfrm>
            <a:off x="3963696" y="3198820"/>
            <a:ext cx="10786" cy="12961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8D97AD-E279-2849-BA3B-BE2903F37322}"/>
              </a:ext>
            </a:extLst>
          </p:cNvPr>
          <p:cNvSpPr txBox="1"/>
          <p:nvPr/>
        </p:nvSpPr>
        <p:spPr>
          <a:xfrm>
            <a:off x="164387" y="1045573"/>
            <a:ext cx="895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Ingress with Cross Namespaces is not supported as on today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2C2F44-63D0-E044-BE8D-C74BFE8DF957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1108539" y="2529187"/>
            <a:ext cx="5601522" cy="1490958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6641214-2B4E-7A49-9581-F02A731CE751}"/>
              </a:ext>
            </a:extLst>
          </p:cNvPr>
          <p:cNvCxnSpPr>
            <a:cxnSpLocks/>
          </p:cNvCxnSpPr>
          <p:nvPr/>
        </p:nvCxnSpPr>
        <p:spPr>
          <a:xfrm flipV="1">
            <a:off x="1148449" y="2444768"/>
            <a:ext cx="5622565" cy="1537692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itle 3">
            <a:extLst>
              <a:ext uri="{FF2B5EF4-FFF2-40B4-BE49-F238E27FC236}">
                <a16:creationId xmlns:a16="http://schemas.microsoft.com/office/drawing/2014/main" id="{DE916665-C1B2-9540-8A41-68281928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885" y="42351"/>
            <a:ext cx="8558372" cy="537428"/>
          </a:xfrm>
        </p:spPr>
        <p:txBody>
          <a:bodyPr>
            <a:noAutofit/>
          </a:bodyPr>
          <a:lstStyle/>
          <a:p>
            <a:r>
              <a:rPr lang="en-US" sz="2600" dirty="0"/>
              <a:t>EKS Deployment – </a:t>
            </a:r>
            <a:r>
              <a:rPr lang="en-US" sz="2600" dirty="0">
                <a:solidFill>
                  <a:srgbClr val="00B050"/>
                </a:solidFill>
              </a:rPr>
              <a:t>Mixed – Ingress with Cross Namespaces</a:t>
            </a:r>
          </a:p>
        </p:txBody>
      </p:sp>
    </p:spTree>
    <p:extLst>
      <p:ext uri="{BB962C8B-B14F-4D97-AF65-F5344CB8AC3E}">
        <p14:creationId xmlns:p14="http://schemas.microsoft.com/office/powerpoint/2010/main" val="19383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447390-4641-704D-98B5-519C7FE68C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348F-850D-3A45-A079-260762DB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DC0B37-2B97-6D41-ABB4-1373C7D3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7179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7CD6DD-0A50-FF44-B21B-15E11234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2E6A66-C4C1-4A49-B14E-2BCED20D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F41D-93C4-E041-BC9A-7F66C50BEA74}"/>
              </a:ext>
            </a:extLst>
          </p:cNvPr>
          <p:cNvSpPr txBox="1"/>
          <p:nvPr/>
        </p:nvSpPr>
        <p:spPr>
          <a:xfrm>
            <a:off x="9218505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40D3-7A79-F34A-9192-F47FDE2D5330}"/>
              </a:ext>
            </a:extLst>
          </p:cNvPr>
          <p:cNvSpPr txBox="1"/>
          <p:nvPr/>
        </p:nvSpPr>
        <p:spPr>
          <a:xfrm>
            <a:off x="9134048" y="4298303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load balancer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86F54-CF66-3E4B-A96C-25656EF913FF}"/>
              </a:ext>
            </a:extLst>
          </p:cNvPr>
          <p:cNvSpPr txBox="1"/>
          <p:nvPr/>
        </p:nvSpPr>
        <p:spPr>
          <a:xfrm>
            <a:off x="9134048" y="505586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Classic load balancer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3E644-70B5-B949-A746-0EF4EB6904D3}"/>
              </a:ext>
            </a:extLst>
          </p:cNvPr>
          <p:cNvSpPr txBox="1"/>
          <p:nvPr/>
        </p:nvSpPr>
        <p:spPr>
          <a:xfrm>
            <a:off x="9134048" y="578827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 load balancer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79E2B1-77ED-984C-B163-DC0DBD0F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383" y="4652445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7C9402-A46C-5842-B74F-C0AD1AB7C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3383" y="3833064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474EEF0-49BD-3543-B846-2DAD0CF4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5560" y="5382933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76B042-8E03-8642-A7F2-76E5DA68B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732" y="125639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3FD5B7-B634-5B4A-8D2A-102B36E9E78D}"/>
              </a:ext>
            </a:extLst>
          </p:cNvPr>
          <p:cNvSpPr txBox="1"/>
          <p:nvPr/>
        </p:nvSpPr>
        <p:spPr>
          <a:xfrm>
            <a:off x="6607098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CA36F7B-73A7-C84A-9A09-770C2759C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2450" y="121870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22F0A-8C35-B842-8FFD-A8F0BFDE1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C5924-82FD-C34C-9390-715CF419C8E8}"/>
              </a:ext>
            </a:extLst>
          </p:cNvPr>
          <p:cNvSpPr/>
          <p:nvPr/>
        </p:nvSpPr>
        <p:spPr>
          <a:xfrm>
            <a:off x="2247089" y="2980147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3110C-C60E-2B4F-8EF5-D192DA0CD5AD}"/>
              </a:ext>
            </a:extLst>
          </p:cNvPr>
          <p:cNvSpPr/>
          <p:nvPr/>
        </p:nvSpPr>
        <p:spPr>
          <a:xfrm>
            <a:off x="4151086" y="298014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0CBFD4-332F-DE4F-8E77-AEABB3CA472A}"/>
              </a:ext>
            </a:extLst>
          </p:cNvPr>
          <p:cNvSpPr/>
          <p:nvPr/>
        </p:nvSpPr>
        <p:spPr>
          <a:xfrm>
            <a:off x="4151086" y="1520915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1FA12D-270F-3947-A8B4-D2B4BE0D13E3}"/>
              </a:ext>
            </a:extLst>
          </p:cNvPr>
          <p:cNvSpPr/>
          <p:nvPr/>
        </p:nvSpPr>
        <p:spPr>
          <a:xfrm>
            <a:off x="354815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8E0E3-F4AD-2D42-83DD-7F87B87A4AB8}"/>
              </a:ext>
            </a:extLst>
          </p:cNvPr>
          <p:cNvSpPr/>
          <p:nvPr/>
        </p:nvSpPr>
        <p:spPr>
          <a:xfrm>
            <a:off x="6055083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AC1CD-63E1-E446-B788-EF82E0BC14D4}"/>
              </a:ext>
            </a:extLst>
          </p:cNvPr>
          <p:cNvSpPr/>
          <p:nvPr/>
        </p:nvSpPr>
        <p:spPr>
          <a:xfrm>
            <a:off x="7990407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Server contents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856C8-6B2B-074C-8AF8-1F9045B5A6C7}"/>
              </a:ext>
            </a:extLst>
          </p:cNvPr>
          <p:cNvSpPr/>
          <p:nvPr/>
        </p:nvSpPr>
        <p:spPr>
          <a:xfrm>
            <a:off x="354815" y="2980147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D84CEE-0A43-7E42-8F8F-67006FC784FE}"/>
              </a:ext>
            </a:extLst>
          </p:cNvPr>
          <p:cNvSpPr/>
          <p:nvPr/>
        </p:nvSpPr>
        <p:spPr>
          <a:xfrm>
            <a:off x="7990407" y="4360182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Generic group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C3EAB-AACB-C74C-B28B-3F4FD1B90086}"/>
              </a:ext>
            </a:extLst>
          </p:cNvPr>
          <p:cNvSpPr/>
          <p:nvPr/>
        </p:nvSpPr>
        <p:spPr>
          <a:xfrm>
            <a:off x="9914008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Corporate </a:t>
            </a:r>
          </a:p>
          <a:p>
            <a:pPr algn="l"/>
            <a:r>
              <a:rPr lang="en-US" sz="1200" dirty="0">
                <a:solidFill>
                  <a:srgbClr val="5A6B86"/>
                </a:solidFill>
              </a:rPr>
              <a:t>data center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426EC8-C3D9-A64D-B580-9EB2715AEB19}"/>
              </a:ext>
            </a:extLst>
          </p:cNvPr>
          <p:cNvSpPr/>
          <p:nvPr/>
        </p:nvSpPr>
        <p:spPr>
          <a:xfrm>
            <a:off x="354815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Elastic Beanstalk 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711E7C-AA8A-834A-B2BC-1D251C34AABC}"/>
              </a:ext>
            </a:extLst>
          </p:cNvPr>
          <p:cNvSpPr/>
          <p:nvPr/>
        </p:nvSpPr>
        <p:spPr>
          <a:xfrm>
            <a:off x="6055083" y="4360182"/>
            <a:ext cx="1765300" cy="11430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</a:rPr>
              <a:t>AWS Step Functions workflow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306D12-B605-4C42-95D8-308E1950C7AA}"/>
              </a:ext>
            </a:extLst>
          </p:cNvPr>
          <p:cNvSpPr/>
          <p:nvPr/>
        </p:nvSpPr>
        <p:spPr>
          <a:xfrm>
            <a:off x="4151086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Spot Fleet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3D9D2F6-E2FC-7B49-8528-65B6B21A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65" y="2980147"/>
            <a:ext cx="330200" cy="330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0809BCD-F940-6C4D-8BBE-B8C84257F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089" y="1519392"/>
            <a:ext cx="330200" cy="330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36A6560-DFF3-6A40-8C01-91F106ADD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15" y="1519392"/>
            <a:ext cx="330200" cy="330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34B48F4-44F9-DC41-BD03-8F0753730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083" y="4360182"/>
            <a:ext cx="330200" cy="330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2712F98-480B-2940-96EF-12A20C2EB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4008" y="298014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E854F8D-9CFA-8F43-8DB7-4D59AAA20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7089" y="4360182"/>
            <a:ext cx="330200" cy="330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C3B7F07-4E1E-8B45-94B3-400E09A6DB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815" y="4360182"/>
            <a:ext cx="330200" cy="330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E802305-CAF3-4E48-BB0E-4D88B081DA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1086" y="1520915"/>
            <a:ext cx="330200" cy="330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59027B3-5365-2244-9E92-2FD7BB7ECD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90407" y="2980147"/>
            <a:ext cx="330200" cy="330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4EBD91-BCED-2441-BDFC-E8F2D2A170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086" y="436018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A054567-BF78-0048-A4A5-B09A6791B1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47089" y="2980147"/>
            <a:ext cx="330200" cy="330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DF74883-A81B-A94D-8D64-E5B0DC58C782}"/>
              </a:ext>
            </a:extLst>
          </p:cNvPr>
          <p:cNvSpPr/>
          <p:nvPr/>
        </p:nvSpPr>
        <p:spPr>
          <a:xfrm>
            <a:off x="2247089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398EBD-FA4F-8F4C-95BF-88E67FFD0E8B}"/>
              </a:ext>
            </a:extLst>
          </p:cNvPr>
          <p:cNvSpPr/>
          <p:nvPr/>
        </p:nvSpPr>
        <p:spPr>
          <a:xfrm>
            <a:off x="7990407" y="1519392"/>
            <a:ext cx="1765300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96E434-B3FC-1742-BBEC-FB3F9DD5291D}"/>
              </a:ext>
            </a:extLst>
          </p:cNvPr>
          <p:cNvSpPr/>
          <p:nvPr/>
        </p:nvSpPr>
        <p:spPr>
          <a:xfrm>
            <a:off x="2247089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instance contents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0FC43B-1FF8-D242-81B5-F1E2DB3FD825}"/>
              </a:ext>
            </a:extLst>
          </p:cNvPr>
          <p:cNvSpPr/>
          <p:nvPr/>
        </p:nvSpPr>
        <p:spPr>
          <a:xfrm>
            <a:off x="6055083" y="2980147"/>
            <a:ext cx="1765300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80F7C0-9DFC-7540-94FF-D3E27E1F86F2}"/>
              </a:ext>
            </a:extLst>
          </p:cNvPr>
          <p:cNvSpPr/>
          <p:nvPr/>
        </p:nvSpPr>
        <p:spPr>
          <a:xfrm>
            <a:off x="9899698" y="4360182"/>
            <a:ext cx="1765300" cy="11430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Generic group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65BE13E-72E2-9448-AA5B-0189A0363B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55083" y="2977788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1190198-3567-B44F-B403-2A2BB221B3E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1086" y="297778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11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AF52-931C-3F41-96FC-AA73367BB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5DD36D-1055-1344-8151-79C8A055236F}"/>
              </a:ext>
            </a:extLst>
          </p:cNvPr>
          <p:cNvGrpSpPr/>
          <p:nvPr/>
        </p:nvGrpSpPr>
        <p:grpSpPr>
          <a:xfrm>
            <a:off x="7859730" y="1592494"/>
            <a:ext cx="1809412" cy="1648247"/>
            <a:chOff x="7859730" y="1592494"/>
            <a:chExt cx="1809413" cy="18175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C62211-CE57-3445-B79B-9F82A56D91BD}"/>
                </a:ext>
              </a:extLst>
            </p:cNvPr>
            <p:cNvSpPr/>
            <p:nvPr/>
          </p:nvSpPr>
          <p:spPr>
            <a:xfrm>
              <a:off x="7859730" y="1592494"/>
              <a:ext cx="1809412" cy="16482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C5E39D-017A-E044-B29C-0CE85634791E}"/>
                </a:ext>
              </a:extLst>
            </p:cNvPr>
            <p:cNvSpPr/>
            <p:nvPr/>
          </p:nvSpPr>
          <p:spPr>
            <a:xfrm>
              <a:off x="7993301" y="1736333"/>
              <a:ext cx="1563985" cy="12923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A4662-3C41-0241-B596-4F7F32CA01B6}"/>
                </a:ext>
              </a:extLst>
            </p:cNvPr>
            <p:cNvSpPr/>
            <p:nvPr/>
          </p:nvSpPr>
          <p:spPr>
            <a:xfrm>
              <a:off x="8164141" y="1849348"/>
              <a:ext cx="1239212" cy="9993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0CDAB-017B-1A4D-9F8A-E60A99451EB6}"/>
                </a:ext>
              </a:extLst>
            </p:cNvPr>
            <p:cNvSpPr txBox="1"/>
            <p:nvPr/>
          </p:nvSpPr>
          <p:spPr>
            <a:xfrm>
              <a:off x="8565121" y="2633039"/>
              <a:ext cx="492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Pod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D6AE59-3817-BE4D-9087-93CE471E988A}"/>
                </a:ext>
              </a:extLst>
            </p:cNvPr>
            <p:cNvGrpSpPr/>
            <p:nvPr/>
          </p:nvGrpSpPr>
          <p:grpSpPr>
            <a:xfrm>
              <a:off x="8327280" y="1976757"/>
              <a:ext cx="914036" cy="704092"/>
              <a:chOff x="853440" y="4579716"/>
              <a:chExt cx="1006998" cy="8275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D3604-DC9E-9D46-8F68-75A1E6D05C64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9ACC862-BE29-2942-81B9-A27C498B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26D4F3B-54E7-9F44-B1BF-DA7880403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3E4584B-1F6B-F249-8F57-3B36AF5E4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BCB289-22FF-FA4D-A5AE-243E31D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437D8E1-997C-3944-A1FA-1DA1D7939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1C8C9-A7B5-854B-B4A1-9FB433CBDE70}"/>
                  </a:ext>
                </a:extLst>
              </p:cNvPr>
              <p:cNvSpPr txBox="1"/>
              <p:nvPr/>
            </p:nvSpPr>
            <p:spPr>
              <a:xfrm>
                <a:off x="1069564" y="4767188"/>
                <a:ext cx="542548" cy="47028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b="1" dirty="0">
                    <a:solidFill>
                      <a:schemeClr val="bg1"/>
                    </a:solidFill>
                    <a:latin typeface="+mj-lt"/>
                  </a:rPr>
                  <a:t>REST API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0DF4E5-F77E-9048-9598-9BD150EF74F9}"/>
                </a:ext>
              </a:extLst>
            </p:cNvPr>
            <p:cNvSpPr txBox="1"/>
            <p:nvPr/>
          </p:nvSpPr>
          <p:spPr>
            <a:xfrm>
              <a:off x="8390057" y="2782401"/>
              <a:ext cx="842591" cy="62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ReplicaSet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DE12-3748-EC46-AEDF-50A006ECBE7B}"/>
                </a:ext>
              </a:extLst>
            </p:cNvPr>
            <p:cNvSpPr txBox="1"/>
            <p:nvPr/>
          </p:nvSpPr>
          <p:spPr>
            <a:xfrm>
              <a:off x="7933859" y="2963743"/>
              <a:ext cx="1735284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</a:rPr>
                <a:t>Deployment (</a:t>
              </a:r>
              <a:r>
                <a:rPr lang="en-IN" sz="1200" dirty="0" err="1">
                  <a:solidFill>
                    <a:schemeClr val="bg1"/>
                  </a:solidFill>
                </a:rPr>
                <a:t>UserMgmt</a:t>
              </a:r>
              <a:r>
                <a:rPr lang="en-IN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9055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FB5996-6A9E-C44E-BF54-7D4723571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CE8A-589F-8749-A280-8E212EB9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74605C-C14B-834E-A9F2-16D98C8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FB9E4-2792-A842-95C8-E49D6A65CAE9}"/>
              </a:ext>
            </a:extLst>
          </p:cNvPr>
          <p:cNvSpPr/>
          <p:nvPr/>
        </p:nvSpPr>
        <p:spPr>
          <a:xfrm>
            <a:off x="2116476" y="3708971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D4E7-09B9-F14E-B3FE-D099BAC095E4}"/>
              </a:ext>
            </a:extLst>
          </p:cNvPr>
          <p:cNvSpPr txBox="1"/>
          <p:nvPr/>
        </p:nvSpPr>
        <p:spPr>
          <a:xfrm>
            <a:off x="2564125" y="465545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19B0A3-1818-6F45-A905-B95E14C309DF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4B54C0-FFC0-8D4C-8AE7-C4284F4F62F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5491E-86F7-6942-9397-8658A81DA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F4DE8A-0A6B-D643-8FED-41060CB3B7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4E40B4-BAAF-344E-A27C-C338E2BDD3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B28046-43B1-3243-BCF3-5C4861726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F8F17-0586-0B4D-BC82-DF830D6F4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C2F37-9E82-8048-B0C5-73954238627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C74C7-497F-2D4F-AF2F-EEBB319A9C28}"/>
              </a:ext>
            </a:extLst>
          </p:cNvPr>
          <p:cNvSpPr/>
          <p:nvPr/>
        </p:nvSpPr>
        <p:spPr>
          <a:xfrm>
            <a:off x="4119938" y="3464222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05B19-F4CB-EC44-A071-2FC3B2B0F4EC}"/>
              </a:ext>
            </a:extLst>
          </p:cNvPr>
          <p:cNvSpPr/>
          <p:nvPr/>
        </p:nvSpPr>
        <p:spPr>
          <a:xfrm>
            <a:off x="4378298" y="3641948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2410F-D25E-0F46-9BA6-A9EAC77F45C3}"/>
              </a:ext>
            </a:extLst>
          </p:cNvPr>
          <p:cNvSpPr txBox="1"/>
          <p:nvPr/>
        </p:nvSpPr>
        <p:spPr>
          <a:xfrm>
            <a:off x="4836221" y="456788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90935-2C86-EC45-BF71-17DD8461F6CA}"/>
              </a:ext>
            </a:extLst>
          </p:cNvPr>
          <p:cNvGrpSpPr/>
          <p:nvPr/>
        </p:nvGrpSpPr>
        <p:grpSpPr>
          <a:xfrm>
            <a:off x="4629219" y="3795063"/>
            <a:ext cx="1006998" cy="827590"/>
            <a:chOff x="853440" y="4579716"/>
            <a:chExt cx="1006998" cy="8275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7169FE-EFC7-3944-942E-A51DF1DD8C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7D400D-55CB-D243-9A02-6774B0B97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4622FA-C598-C84B-83A2-58AEF889A0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F80234-6208-A84D-9CD5-E4C304976B9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688190-475E-9744-9362-79C8966173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1FFCE1-FB11-B847-AB1B-8074E093BB5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EB0CE-13D7-B048-ADE7-9089DF955D0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5DD2F9-8AE3-184B-BDB3-359368454642}"/>
              </a:ext>
            </a:extLst>
          </p:cNvPr>
          <p:cNvSpPr txBox="1"/>
          <p:nvPr/>
        </p:nvSpPr>
        <p:spPr>
          <a:xfrm>
            <a:off x="4580687" y="4797078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2E780-5DAE-AE4D-BDB4-27CF66EF6B7F}"/>
              </a:ext>
            </a:extLst>
          </p:cNvPr>
          <p:cNvSpPr/>
          <p:nvPr/>
        </p:nvSpPr>
        <p:spPr>
          <a:xfrm>
            <a:off x="6791281" y="1731195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60640-893B-AF44-9005-82E534D7456D}"/>
              </a:ext>
            </a:extLst>
          </p:cNvPr>
          <p:cNvSpPr/>
          <p:nvPr/>
        </p:nvSpPr>
        <p:spPr>
          <a:xfrm>
            <a:off x="7078830" y="1944299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7E72-FCA3-274E-BB3C-DD5EB7210FFF}"/>
              </a:ext>
            </a:extLst>
          </p:cNvPr>
          <p:cNvSpPr/>
          <p:nvPr/>
        </p:nvSpPr>
        <p:spPr>
          <a:xfrm>
            <a:off x="7337190" y="2122025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F9E28-1FA9-A64E-9A47-2B898999F5E3}"/>
              </a:ext>
            </a:extLst>
          </p:cNvPr>
          <p:cNvSpPr txBox="1"/>
          <p:nvPr/>
        </p:nvSpPr>
        <p:spPr>
          <a:xfrm>
            <a:off x="7795113" y="3047959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AC0725-8D93-8640-8F6A-01F76BC317CB}"/>
              </a:ext>
            </a:extLst>
          </p:cNvPr>
          <p:cNvGrpSpPr/>
          <p:nvPr/>
        </p:nvGrpSpPr>
        <p:grpSpPr>
          <a:xfrm>
            <a:off x="7588111" y="2275140"/>
            <a:ext cx="1006998" cy="827590"/>
            <a:chOff x="853440" y="4579716"/>
            <a:chExt cx="1006998" cy="8275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DA1640-75D1-6740-82F1-B012993A60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EA665-DB3B-014A-B550-678AA06EC5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BBA387-0116-684E-B78A-D0DF7AA945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7155A5-6B54-E649-8C91-456051860E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897DB7-4849-6C47-9A61-AA7535BAA85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9BBF71-CBB8-5F45-87B7-4F6D2AD9C0F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9104DC-8562-7A4F-A8B9-5C4382414BD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9C717D-C81A-A84A-B7FE-C14EB4A7F085}"/>
              </a:ext>
            </a:extLst>
          </p:cNvPr>
          <p:cNvSpPr txBox="1"/>
          <p:nvPr/>
        </p:nvSpPr>
        <p:spPr>
          <a:xfrm>
            <a:off x="7539579" y="327715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1042E0-54B9-D140-AC7E-C457581E7C2E}"/>
              </a:ext>
            </a:extLst>
          </p:cNvPr>
          <p:cNvSpPr txBox="1"/>
          <p:nvPr/>
        </p:nvSpPr>
        <p:spPr>
          <a:xfrm>
            <a:off x="7435002" y="351996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B018C6-9599-274F-BE4F-DF9E3C5601F0}"/>
              </a:ext>
            </a:extLst>
          </p:cNvPr>
          <p:cNvSpPr/>
          <p:nvPr/>
        </p:nvSpPr>
        <p:spPr>
          <a:xfrm>
            <a:off x="6791278" y="4257860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6763-B807-FC48-A41A-BDA928D1FEC5}"/>
              </a:ext>
            </a:extLst>
          </p:cNvPr>
          <p:cNvSpPr/>
          <p:nvPr/>
        </p:nvSpPr>
        <p:spPr>
          <a:xfrm>
            <a:off x="7078827" y="4470964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0C08F-4DBD-2247-860F-549CD1F309CE}"/>
              </a:ext>
            </a:extLst>
          </p:cNvPr>
          <p:cNvSpPr/>
          <p:nvPr/>
        </p:nvSpPr>
        <p:spPr>
          <a:xfrm>
            <a:off x="7337187" y="4648690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CF209C-5D68-A844-A782-3FB29A8D6131}"/>
              </a:ext>
            </a:extLst>
          </p:cNvPr>
          <p:cNvSpPr txBox="1"/>
          <p:nvPr/>
        </p:nvSpPr>
        <p:spPr>
          <a:xfrm>
            <a:off x="7795110" y="5574624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701553-CF0E-A548-8A79-9A1200B34C86}"/>
              </a:ext>
            </a:extLst>
          </p:cNvPr>
          <p:cNvGrpSpPr/>
          <p:nvPr/>
        </p:nvGrpSpPr>
        <p:grpSpPr>
          <a:xfrm>
            <a:off x="7588108" y="4801805"/>
            <a:ext cx="1006998" cy="827590"/>
            <a:chOff x="853440" y="4579716"/>
            <a:chExt cx="1006998" cy="8275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B095A4-EE5F-F844-B625-5C2B81A0322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35E6F4-5B8F-0245-922F-379C85656A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FFE96F-F18C-C748-9FA3-E158B69962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60C11D-B661-CB4E-8B14-2DDB30273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5E8D84-4E54-904E-8A29-6806102D49E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BBC4AD-EAD3-2448-9D29-A465C29EBA7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B04798-0708-4D43-9010-E8509C45110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BB97F9D-43A9-1C4B-BEE5-83BD2B8B25A0}"/>
              </a:ext>
            </a:extLst>
          </p:cNvPr>
          <p:cNvSpPr txBox="1"/>
          <p:nvPr/>
        </p:nvSpPr>
        <p:spPr>
          <a:xfrm>
            <a:off x="7539576" y="580382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D599C9-D8D6-C840-A427-65D170FE928A}"/>
              </a:ext>
            </a:extLst>
          </p:cNvPr>
          <p:cNvSpPr/>
          <p:nvPr/>
        </p:nvSpPr>
        <p:spPr>
          <a:xfrm>
            <a:off x="6791279" y="386425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8CA95E-2C88-4E40-BBBA-6D42F68E6D16}"/>
              </a:ext>
            </a:extLst>
          </p:cNvPr>
          <p:cNvSpPr/>
          <p:nvPr/>
        </p:nvSpPr>
        <p:spPr>
          <a:xfrm>
            <a:off x="6791279" y="137489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06C76D-A63A-AC48-80B3-1C4A85D89EE2}"/>
              </a:ext>
            </a:extLst>
          </p:cNvPr>
          <p:cNvSpPr txBox="1"/>
          <p:nvPr/>
        </p:nvSpPr>
        <p:spPr>
          <a:xfrm>
            <a:off x="7389478" y="6022231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85820303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B5562-55CF-4C46-A79D-5AECACA38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BBF-C413-0F4E-98D4-FE93E26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3" y="1718691"/>
            <a:ext cx="6781971" cy="559092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High Availability setup for MySQL DB is complex</a:t>
            </a:r>
          </a:p>
          <a:p>
            <a:r>
              <a:rPr lang="en-US" dirty="0"/>
              <a:t>MySQL Master-Master setup is going to be super complex ok k8s</a:t>
            </a:r>
          </a:p>
          <a:p>
            <a:r>
              <a:rPr lang="en-US" dirty="0"/>
              <a:t>We need to create custom scripts for Database Backups &amp; even for recovery</a:t>
            </a:r>
          </a:p>
          <a:p>
            <a:r>
              <a:rPr lang="en-US" dirty="0"/>
              <a:t>AWS EBS service restricted to respective Availability Zone.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0A5F15-D90A-C44F-A7B6-84EA559D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341FF8-CF5A-C74C-AE60-399D43331480}"/>
              </a:ext>
            </a:extLst>
          </p:cNvPr>
          <p:cNvSpPr txBox="1">
            <a:spLocks/>
          </p:cNvSpPr>
          <p:nvPr/>
        </p:nvSpPr>
        <p:spPr>
          <a:xfrm>
            <a:off x="7456298" y="1718691"/>
            <a:ext cx="6781971" cy="55909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below will be out of the box with AWS RDS Service</a:t>
            </a:r>
          </a:p>
          <a:p>
            <a:r>
              <a:rPr lang="en-US" dirty="0"/>
              <a:t>High Availability &amp; Read Replicas</a:t>
            </a:r>
          </a:p>
          <a:p>
            <a:r>
              <a:rPr lang="en-US" dirty="0"/>
              <a:t>Fast and predictable storage</a:t>
            </a:r>
          </a:p>
          <a:p>
            <a:r>
              <a:rPr lang="en-US" dirty="0"/>
              <a:t>Backup &amp; Recovery</a:t>
            </a:r>
          </a:p>
          <a:p>
            <a:r>
              <a:rPr lang="en-US" dirty="0"/>
              <a:t>Monitoring &amp; Metrics</a:t>
            </a:r>
          </a:p>
          <a:p>
            <a:endParaRPr lang="en-US" dirty="0"/>
          </a:p>
          <a:p>
            <a:endParaRPr lang="en-US" dirty="0"/>
          </a:p>
          <a:p>
            <a:pPr marL="54864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019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43397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9870" y="154862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35373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9174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Network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05953" y="135373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82F6A215-32BE-0348-AC87-7B3FD21504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4909" y="1560391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790A4-A0F9-7540-A871-7F6512505422}"/>
              </a:ext>
            </a:extLst>
          </p:cNvPr>
          <p:cNvSpPr/>
          <p:nvPr/>
        </p:nvSpPr>
        <p:spPr>
          <a:xfrm>
            <a:off x="2455335" y="1865201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ALB DNS </a:t>
            </a:r>
            <a:r>
              <a:rPr lang="en-US" sz="1800" dirty="0" err="1"/>
              <a:t>url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13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147" grpId="0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3" grpId="0"/>
      <p:bldP spid="110" grpId="0" animBg="1"/>
      <p:bldP spid="111" grpId="0" animBg="1"/>
      <p:bldP spid="112" grpId="0" animBg="1"/>
      <p:bldP spid="113" grpId="0"/>
      <p:bldP spid="114" grpId="0"/>
      <p:bldP spid="123" grpId="0"/>
      <p:bldP spid="124" grpId="0" animBg="1"/>
      <p:bldP spid="125" grpId="0" animBg="1"/>
      <p:bldP spid="126" grpId="0" animBg="1"/>
      <p:bldP spid="151" grpId="0"/>
      <p:bldP spid="158" grpId="0"/>
      <p:bldP spid="167" grpId="0"/>
      <p:bldP spid="176" grpId="0" animBg="1"/>
      <p:bldP spid="177" grpId="0" animBg="1"/>
      <p:bldP spid="179" grpId="0" animBg="1"/>
      <p:bldP spid="33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449827" y="50243"/>
            <a:ext cx="11882622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9627" y="48374"/>
            <a:ext cx="351581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5242657" y="6686081"/>
            <a:ext cx="161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66076" y="406607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44937" y="52112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44316" y="557253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 &amp; Route53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4BCD68-BC37-9241-98D4-40E395C9FD4D}"/>
              </a:ext>
            </a:extLst>
          </p:cNvPr>
          <p:cNvCxnSpPr>
            <a:cxnSpLocks/>
            <a:stCxn id="169" idx="1"/>
            <a:endCxn id="105" idx="1"/>
          </p:cNvCxnSpPr>
          <p:nvPr/>
        </p:nvCxnSpPr>
        <p:spPr>
          <a:xfrm rot="10800000" flipH="1" flipV="1">
            <a:off x="166075" y="708526"/>
            <a:ext cx="2488647" cy="1467834"/>
          </a:xfrm>
          <a:prstGeom prst="bentConnector3">
            <a:avLst>
              <a:gd name="adj1" fmla="val -3819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A8AFF0-3B46-D643-A2CC-F65640AAFFAB}"/>
              </a:ext>
            </a:extLst>
          </p:cNvPr>
          <p:cNvSpPr txBox="1"/>
          <p:nvPr/>
        </p:nvSpPr>
        <p:spPr>
          <a:xfrm>
            <a:off x="155789" y="1799139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36B504-5AA7-6440-83E9-566193CA74A4}"/>
              </a:ext>
            </a:extLst>
          </p:cNvPr>
          <p:cNvSpPr txBox="1"/>
          <p:nvPr/>
        </p:nvSpPr>
        <p:spPr>
          <a:xfrm>
            <a:off x="112450" y="2144709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C082105-36FD-7848-83FC-949CE718B9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54723" y="182076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7B2DC-DCD8-0A4E-ACFF-607071E736A6}"/>
              </a:ext>
            </a:extLst>
          </p:cNvPr>
          <p:cNvSpPr txBox="1"/>
          <p:nvPr/>
        </p:nvSpPr>
        <p:spPr>
          <a:xfrm>
            <a:off x="2550073" y="251219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1FA301-8822-D648-8594-B76103C6E2C8}"/>
              </a:ext>
            </a:extLst>
          </p:cNvPr>
          <p:cNvCxnSpPr>
            <a:stCxn id="105" idx="3"/>
            <a:endCxn id="147" idx="1"/>
          </p:cNvCxnSpPr>
          <p:nvPr/>
        </p:nvCxnSpPr>
        <p:spPr>
          <a:xfrm>
            <a:off x="3365923" y="2176360"/>
            <a:ext cx="1234158" cy="83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7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2" grpId="0"/>
      <p:bldP spid="100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477559" y="6413907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7947814" y="5804937"/>
            <a:ext cx="20662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Fargate Profile: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fp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-dev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8261180" y="249516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850861" y="2343400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5234087" y="4438632"/>
            <a:ext cx="7279127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5328187" y="4548899"/>
            <a:ext cx="6999199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5462863" y="46437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8350224" y="539034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8420140" y="4855770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5589183" y="47595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5639686" y="50692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5234087" y="3936013"/>
            <a:ext cx="7278062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>
            <a:off x="8851877" y="2810820"/>
            <a:ext cx="21241" cy="112519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  <a:stCxn id="144" idx="2"/>
            <a:endCxn id="89" idx="0"/>
          </p:cNvCxnSpPr>
          <p:nvPr/>
        </p:nvCxnSpPr>
        <p:spPr>
          <a:xfrm>
            <a:off x="8873118" y="4251668"/>
            <a:ext cx="533" cy="18696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49112" y="2460268"/>
            <a:ext cx="334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https://</a:t>
            </a:r>
            <a:r>
              <a:rPr lang="en-US" sz="1200">
                <a:solidFill>
                  <a:srgbClr val="0070C0"/>
                </a:solidFill>
              </a:rPr>
              <a:t>fpdev.</a:t>
            </a:r>
            <a:r>
              <a:rPr lang="en-US" sz="1200" dirty="0">
                <a:solidFill>
                  <a:srgbClr val="0070C0"/>
                </a:solidFill>
              </a:rPr>
              <a:t>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77886" y="2197098"/>
            <a:ext cx="168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fpdev.kubeoncloud.com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53EDD39-DF3C-964C-A24C-667AD0FAEA6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989515" y="3449040"/>
            <a:ext cx="330200" cy="330200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B43581AD-7CE5-DE4C-A391-FD1B96CCE6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85330" y="3447272"/>
            <a:ext cx="330200" cy="330200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EE9423F2-F396-B748-9981-4A866337260B}"/>
              </a:ext>
            </a:extLst>
          </p:cNvPr>
          <p:cNvSpPr/>
          <p:nvPr/>
        </p:nvSpPr>
        <p:spPr>
          <a:xfrm>
            <a:off x="11194500" y="4646037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DEA7472-8448-DA46-9DFC-7D47749B4861}"/>
              </a:ext>
            </a:extLst>
          </p:cNvPr>
          <p:cNvGrpSpPr/>
          <p:nvPr/>
        </p:nvGrpSpPr>
        <p:grpSpPr>
          <a:xfrm>
            <a:off x="11320820" y="4761812"/>
            <a:ext cx="555550" cy="352840"/>
            <a:chOff x="853440" y="4579716"/>
            <a:chExt cx="1006998" cy="827590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2EB2CA9-75A0-0745-BED9-1924D1E443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B01440E-7E23-E34E-9756-D06DC1A46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5157C22-D067-B44F-8D7F-2424C7C8D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1C0019-9E80-DA4D-B9AE-E77FFAEE7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E664ECE-DFBA-0641-A411-003592F2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F5DC935-CD65-BF4F-9CEF-CEE506A719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B7BDE84-1B3E-EB44-9B0F-C5D5D00B046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FAE1208C-D207-7F49-B225-449FD8972239}"/>
              </a:ext>
            </a:extLst>
          </p:cNvPr>
          <p:cNvSpPr txBox="1"/>
          <p:nvPr/>
        </p:nvSpPr>
        <p:spPr>
          <a:xfrm>
            <a:off x="11371323" y="5071594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32546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16" grpId="0" animBg="1"/>
      <p:bldP spid="17" grpId="0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44" grpId="0" animBg="1"/>
      <p:bldP spid="162" grpId="0" animBg="1"/>
      <p:bldP spid="163" grpId="0"/>
      <p:bldP spid="165" grpId="0"/>
      <p:bldP spid="167" grpId="0"/>
      <p:bldP spid="122" grpId="0" animBg="1"/>
      <p:bldP spid="123" grpId="0"/>
      <p:bldP spid="127" grpId="0" animBg="1"/>
      <p:bldP spid="188" grpId="0" animBg="1"/>
      <p:bldP spid="199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1313724" y="50243"/>
            <a:ext cx="13018725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367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2534657" y="133012"/>
            <a:ext cx="11576199" cy="72952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657" y="130598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207590" y="81433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599" y="817196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781899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775745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1615101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3966" y="261417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9193244" y="188969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983239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2645037"/>
            <a:ext cx="3841662" cy="4677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216" y="2654449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2638111"/>
            <a:ext cx="3841662" cy="460824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8011" y="2642954"/>
            <a:ext cx="274320" cy="27432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75678" y="3076031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5972594" y="3063942"/>
            <a:ext cx="1948781" cy="115168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89379" y="3063596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7" y="3063596"/>
            <a:ext cx="1887568" cy="11519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</p:cNvCxnSpPr>
          <p:nvPr/>
        </p:nvCxnSpPr>
        <p:spPr>
          <a:xfrm>
            <a:off x="4804820" y="1928034"/>
            <a:ext cx="1167774" cy="178016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3"/>
          </p:cNvCxnSpPr>
          <p:nvPr/>
        </p:nvCxnSpPr>
        <p:spPr>
          <a:xfrm flipH="1">
            <a:off x="11877085" y="1920675"/>
            <a:ext cx="1003504" cy="171887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5758759" y="2940075"/>
            <a:ext cx="6336983" cy="134495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036269" y="3776863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1944952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91632" y="1456927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1937593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45639" y="1450775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5657" y="607263"/>
            <a:ext cx="3594932" cy="84351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4808588" y="607263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9850" y="1182703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08443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027734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103419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1932667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07258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1920819"/>
            <a:ext cx="1016" cy="15176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061728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1909963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6496345" y="351233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6622665" y="3628111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6518146" y="3948393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6182320" y="331809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app1-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6857905" y="2377383"/>
            <a:ext cx="0" cy="977787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08373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2145863" y="70822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77720" y="63585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455456" y="773391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71442" y="1064334"/>
            <a:ext cx="711200" cy="711200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</p:cNvCxnSpPr>
          <p:nvPr/>
        </p:nvCxnSpPr>
        <p:spPr>
          <a:xfrm>
            <a:off x="3587028" y="1420439"/>
            <a:ext cx="5119085" cy="761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290413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414259" y="1793553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app1.kubeoncloud.com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29753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221D119-B3A9-644E-A8D8-F2E9852890D4}"/>
              </a:ext>
            </a:extLst>
          </p:cNvPr>
          <p:cNvSpPr/>
          <p:nvPr/>
        </p:nvSpPr>
        <p:spPr>
          <a:xfrm>
            <a:off x="5972594" y="4458516"/>
            <a:ext cx="1948781" cy="110917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FE5AEBA-E2E5-BC4D-AD96-527CA032D10A}"/>
              </a:ext>
            </a:extLst>
          </p:cNvPr>
          <p:cNvSpPr/>
          <p:nvPr/>
        </p:nvSpPr>
        <p:spPr>
          <a:xfrm>
            <a:off x="9989517" y="4458169"/>
            <a:ext cx="1867124" cy="110939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EEA9A9E-76B6-824A-B768-CFFEC4486E4D}"/>
              </a:ext>
            </a:extLst>
          </p:cNvPr>
          <p:cNvSpPr/>
          <p:nvPr/>
        </p:nvSpPr>
        <p:spPr>
          <a:xfrm>
            <a:off x="5758760" y="4354983"/>
            <a:ext cx="6260142" cy="129683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68FB210-89B3-9245-AA20-4CD6CF707854}"/>
              </a:ext>
            </a:extLst>
          </p:cNvPr>
          <p:cNvSpPr txBox="1"/>
          <p:nvPr/>
        </p:nvSpPr>
        <p:spPr>
          <a:xfrm>
            <a:off x="8038326" y="5117863"/>
            <a:ext cx="1953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fp-app2-profile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0494F97F-1961-B046-8DC4-4BB833BB56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4457157"/>
            <a:ext cx="330200" cy="330200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329673BD-69DF-574F-879E-077F4B6188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89379" y="4458169"/>
            <a:ext cx="330200" cy="330200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868926EF-BD72-9642-BF1E-24DF3D18BE56}"/>
              </a:ext>
            </a:extLst>
          </p:cNvPr>
          <p:cNvSpPr/>
          <p:nvPr/>
        </p:nvSpPr>
        <p:spPr>
          <a:xfrm>
            <a:off x="5972594" y="5843812"/>
            <a:ext cx="1936797" cy="133521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D4CDA80-2AE4-E545-B2DC-AC168BECAB2D}"/>
              </a:ext>
            </a:extLst>
          </p:cNvPr>
          <p:cNvSpPr/>
          <p:nvPr/>
        </p:nvSpPr>
        <p:spPr>
          <a:xfrm>
            <a:off x="9977532" y="5843466"/>
            <a:ext cx="1854209" cy="1335563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219E73E-9C53-BD43-ACD6-4BC583483EDE}"/>
              </a:ext>
            </a:extLst>
          </p:cNvPr>
          <p:cNvSpPr/>
          <p:nvPr/>
        </p:nvSpPr>
        <p:spPr>
          <a:xfrm>
            <a:off x="5758760" y="5740280"/>
            <a:ext cx="6205984" cy="152702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2176698-CB03-E44F-9B40-BF6332BE72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5853976"/>
            <a:ext cx="330200" cy="330200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33DF717B-A224-E546-9681-83E0E637A1B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77395" y="5843466"/>
            <a:ext cx="330200" cy="330200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C4A7E5F6-8DC1-6D47-ADBA-957124732EE4}"/>
              </a:ext>
            </a:extLst>
          </p:cNvPr>
          <p:cNvSpPr txBox="1"/>
          <p:nvPr/>
        </p:nvSpPr>
        <p:spPr>
          <a:xfrm>
            <a:off x="8008603" y="6509627"/>
            <a:ext cx="1894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</a:t>
            </a:r>
            <a:r>
              <a:rPr lang="en-US" sz="1400" dirty="0" err="1">
                <a:solidFill>
                  <a:srgbClr val="0070C0"/>
                </a:solidFill>
              </a:rPr>
              <a:t>fp</a:t>
            </a:r>
            <a:r>
              <a:rPr lang="en-US" sz="1400" dirty="0">
                <a:solidFill>
                  <a:srgbClr val="0070C0"/>
                </a:solidFill>
              </a:rPr>
              <a:t>-ums-profile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0BAB63F-FCF4-7F44-9B8D-B9A1E091554E}"/>
              </a:ext>
            </a:extLst>
          </p:cNvPr>
          <p:cNvSpPr/>
          <p:nvPr/>
        </p:nvSpPr>
        <p:spPr>
          <a:xfrm>
            <a:off x="10469791" y="352245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2A004EF-A72A-3B41-9606-D4A69D1BD31A}"/>
              </a:ext>
            </a:extLst>
          </p:cNvPr>
          <p:cNvGrpSpPr/>
          <p:nvPr/>
        </p:nvGrpSpPr>
        <p:grpSpPr>
          <a:xfrm>
            <a:off x="10596111" y="3638233"/>
            <a:ext cx="555550" cy="352840"/>
            <a:chOff x="853440" y="4579716"/>
            <a:chExt cx="1006998" cy="82759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57B35F89-6513-A24E-954E-06B4FF9350C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9A28101-B47D-5B47-AA04-2BDB2D1413A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1D6626C-204B-C34D-98A6-91A1392A80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15E5221-4A66-634D-98DD-367370B780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DB66B8-C6A9-3145-A08E-6BCF90B3FB7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BFCF001-876D-3B42-94D7-FEC535B52C9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FBF34F6-44E4-3644-AF6F-AAC02991AFF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937DE97-9536-8846-A480-921A66AAA5FF}"/>
              </a:ext>
            </a:extLst>
          </p:cNvPr>
          <p:cNvSpPr txBox="1"/>
          <p:nvPr/>
        </p:nvSpPr>
        <p:spPr>
          <a:xfrm>
            <a:off x="10550831" y="394796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A07E7BB-6EFE-E148-82A8-051CD73F617E}"/>
              </a:ext>
            </a:extLst>
          </p:cNvPr>
          <p:cNvSpPr/>
          <p:nvPr/>
        </p:nvSpPr>
        <p:spPr>
          <a:xfrm>
            <a:off x="6442043" y="4921495"/>
            <a:ext cx="821933" cy="621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AAF6676-5EC6-E04D-894B-384D5B567AD5}"/>
              </a:ext>
            </a:extLst>
          </p:cNvPr>
          <p:cNvGrpSpPr/>
          <p:nvPr/>
        </p:nvGrpSpPr>
        <p:grpSpPr>
          <a:xfrm>
            <a:off x="6568363" y="5003430"/>
            <a:ext cx="555550" cy="352840"/>
            <a:chOff x="853440" y="4579716"/>
            <a:chExt cx="1006998" cy="82759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90B7DAF-B0DD-7948-8D23-3EEA4A849BF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C5EC0CC-C0AD-C54F-9E29-1F50E041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2C8049B-30E9-3F40-8EBE-7036989718C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D17ABBA-2047-2749-A7D3-E9F380BB39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BCAD861-CF45-534C-AC72-DB1264C5F3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D1CBEDE-10A8-8743-8CB9-5C99C009482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336CA452-A74C-2448-95D3-BE1ABEE1643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87BD7470-8FEC-1140-90BC-5E0A06001A23}"/>
              </a:ext>
            </a:extLst>
          </p:cNvPr>
          <p:cNvSpPr txBox="1"/>
          <p:nvPr/>
        </p:nvSpPr>
        <p:spPr>
          <a:xfrm>
            <a:off x="6463844" y="532371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3358449-85B3-1742-9F93-3885744BFE44}"/>
              </a:ext>
            </a:extLst>
          </p:cNvPr>
          <p:cNvSpPr/>
          <p:nvPr/>
        </p:nvSpPr>
        <p:spPr>
          <a:xfrm>
            <a:off x="6128018" y="4724236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app2 -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ED8FC6D-1A9A-4844-B13B-A58B53B2EB96}"/>
              </a:ext>
            </a:extLst>
          </p:cNvPr>
          <p:cNvSpPr/>
          <p:nvPr/>
        </p:nvSpPr>
        <p:spPr>
          <a:xfrm>
            <a:off x="10415489" y="4942111"/>
            <a:ext cx="821933" cy="611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EAD0D80-A665-2049-94C3-3ED27665B686}"/>
              </a:ext>
            </a:extLst>
          </p:cNvPr>
          <p:cNvGrpSpPr/>
          <p:nvPr/>
        </p:nvGrpSpPr>
        <p:grpSpPr>
          <a:xfrm>
            <a:off x="10541809" y="5013552"/>
            <a:ext cx="555550" cy="352840"/>
            <a:chOff x="853440" y="4579716"/>
            <a:chExt cx="1006998" cy="827590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C17E64C-688A-9A41-A7FA-B41679B3FC3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D71494-8875-0E4C-BF90-2019AB201C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FDEF925-71AC-444A-A839-ECC692CC0B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F760956-7AFF-8444-95D4-EEC1620EC8C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DD29A8E-40FC-AC49-B385-808E01D059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DBA5AA2-41BE-1D43-9DFD-4E0AE77A235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6F6EAE2-DCFF-EA43-B2F0-4B7E1FD543E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B9A8935-E9B6-4A4D-9667-C2986F1B2B14}"/>
              </a:ext>
            </a:extLst>
          </p:cNvPr>
          <p:cNvSpPr txBox="1"/>
          <p:nvPr/>
        </p:nvSpPr>
        <p:spPr>
          <a:xfrm>
            <a:off x="10496529" y="532328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510073B-779E-6E4E-9FFD-ECA0A66FE9AE}"/>
              </a:ext>
            </a:extLst>
          </p:cNvPr>
          <p:cNvCxnSpPr>
            <a:stCxn id="85" idx="2"/>
            <a:endCxn id="256" idx="1"/>
          </p:cNvCxnSpPr>
          <p:nvPr/>
        </p:nvCxnSpPr>
        <p:spPr>
          <a:xfrm rot="5400000">
            <a:off x="6280245" y="2236013"/>
            <a:ext cx="2427706" cy="2732159"/>
          </a:xfrm>
          <a:prstGeom prst="bentConnector4">
            <a:avLst>
              <a:gd name="adj1" fmla="val 8330"/>
              <a:gd name="adj2" fmla="val 119272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CED4120B-F4FB-6843-B8CA-ADB7A5DDBC0A}"/>
              </a:ext>
            </a:extLst>
          </p:cNvPr>
          <p:cNvSpPr/>
          <p:nvPr/>
        </p:nvSpPr>
        <p:spPr>
          <a:xfrm>
            <a:off x="6418302" y="630177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D0195F8-074A-F546-8F13-E2F2D84AB3C0}"/>
              </a:ext>
            </a:extLst>
          </p:cNvPr>
          <p:cNvGrpSpPr/>
          <p:nvPr/>
        </p:nvGrpSpPr>
        <p:grpSpPr>
          <a:xfrm>
            <a:off x="6544622" y="6417554"/>
            <a:ext cx="555550" cy="352840"/>
            <a:chOff x="853440" y="4579716"/>
            <a:chExt cx="1006998" cy="827590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278DF2-4190-E149-811B-B72F15A0E4C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27F1565-FA10-224C-9444-25677EC4A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CD6AEB7-E2B8-8B45-80F4-0DBF88F65F2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D2FE260-A1F5-D943-A66F-570F7DAE340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C0F8B3B-AE5B-6948-B0AA-10E5934CF44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8AFE323-C0A6-AB4C-B18C-B20D9A6AC95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315AD7E-E731-CB4B-A819-248D75DEFBA9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89B648AD-12B8-F34F-87F2-4043F9E0CD3F}"/>
              </a:ext>
            </a:extLst>
          </p:cNvPr>
          <p:cNvSpPr txBox="1"/>
          <p:nvPr/>
        </p:nvSpPr>
        <p:spPr>
          <a:xfrm>
            <a:off x="6440103" y="6737836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A9F4CC4-6E59-EA44-A1E2-E2527BCA2A1B}"/>
              </a:ext>
            </a:extLst>
          </p:cNvPr>
          <p:cNvSpPr/>
          <p:nvPr/>
        </p:nvSpPr>
        <p:spPr>
          <a:xfrm>
            <a:off x="6104277" y="6107538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management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4A03851-A400-3C40-8D1E-564A2A1B54A5}"/>
              </a:ext>
            </a:extLst>
          </p:cNvPr>
          <p:cNvSpPr/>
          <p:nvPr/>
        </p:nvSpPr>
        <p:spPr>
          <a:xfrm>
            <a:off x="10391748" y="63119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5B498B0-48E4-974E-ABF8-B03B642E325C}"/>
              </a:ext>
            </a:extLst>
          </p:cNvPr>
          <p:cNvGrpSpPr/>
          <p:nvPr/>
        </p:nvGrpSpPr>
        <p:grpSpPr>
          <a:xfrm>
            <a:off x="10518068" y="6427676"/>
            <a:ext cx="555550" cy="352840"/>
            <a:chOff x="853440" y="4579716"/>
            <a:chExt cx="1006998" cy="827590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DA3409F-7A15-D841-8813-6E2D3260DCF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301A8F5-0EB6-1647-8B85-E3EEC98DD64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3AC0FC8-EECC-C440-B898-33E4C7BE6E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EC444D4-F8EE-E447-AC6E-0CEDADDEB9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488A8A8-AFDC-DF4D-9742-9C82FF77E5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4F6A68F-E9A0-8A45-8A15-48A70B2FDB7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512F229-C546-6A40-BB17-275C7118368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B65E56C3-C795-AB46-A9CC-C81B9117567E}"/>
              </a:ext>
            </a:extLst>
          </p:cNvPr>
          <p:cNvSpPr txBox="1"/>
          <p:nvPr/>
        </p:nvSpPr>
        <p:spPr>
          <a:xfrm>
            <a:off x="10472788" y="6737412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6A50599-DC17-CB4D-8328-307B90E9E803}"/>
              </a:ext>
            </a:extLst>
          </p:cNvPr>
          <p:cNvCxnSpPr>
            <a:stCxn id="237" idx="2"/>
            <a:endCxn id="280" idx="3"/>
          </p:cNvCxnSpPr>
          <p:nvPr/>
        </p:nvCxnSpPr>
        <p:spPr>
          <a:xfrm rot="16200000" flipH="1">
            <a:off x="9579358" y="4024907"/>
            <a:ext cx="3799160" cy="549519"/>
          </a:xfrm>
          <a:prstGeom prst="bentConnector4">
            <a:avLst>
              <a:gd name="adj1" fmla="val 4713"/>
              <a:gd name="adj2" fmla="val 190226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8566659-AD0F-B84B-AD9D-307C0F7F49A6}"/>
              </a:ext>
            </a:extLst>
          </p:cNvPr>
          <p:cNvSpPr/>
          <p:nvPr/>
        </p:nvSpPr>
        <p:spPr>
          <a:xfrm>
            <a:off x="6022359" y="697657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MySQL – </a:t>
            </a:r>
            <a:r>
              <a:rPr lang="en-US" sz="1000" dirty="0">
                <a:solidFill>
                  <a:srgbClr val="FFFF00"/>
                </a:solidFill>
              </a:rPr>
              <a:t>External Name Service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C028FFB-0C6B-AE42-A2B7-AAE317323EC0}"/>
              </a:ext>
            </a:extLst>
          </p:cNvPr>
          <p:cNvSpPr txBox="1"/>
          <p:nvPr/>
        </p:nvSpPr>
        <p:spPr>
          <a:xfrm>
            <a:off x="4236719" y="706535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5" name="Graphic 334">
            <a:extLst>
              <a:ext uri="{FF2B5EF4-FFF2-40B4-BE49-F238E27FC236}">
                <a16:creationId xmlns:a16="http://schemas.microsoft.com/office/drawing/2014/main" id="{6CCF53F1-F1A5-5C4E-B152-B3B6107B03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476398" y="6386775"/>
            <a:ext cx="711200" cy="711200"/>
          </a:xfrm>
          <a:prstGeom prst="rect">
            <a:avLst/>
          </a:prstGeom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id="{14AEEBE2-5F60-A846-8696-FB262B71263E}"/>
              </a:ext>
            </a:extLst>
          </p:cNvPr>
          <p:cNvSpPr txBox="1"/>
          <p:nvPr/>
        </p:nvSpPr>
        <p:spPr>
          <a:xfrm>
            <a:off x="12329463" y="7016153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7" name="Graphic 336">
            <a:extLst>
              <a:ext uri="{FF2B5EF4-FFF2-40B4-BE49-F238E27FC236}">
                <a16:creationId xmlns:a16="http://schemas.microsoft.com/office/drawing/2014/main" id="{820FD142-8739-CB4C-BD46-8A7638C84F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569142" y="6337572"/>
            <a:ext cx="711200" cy="711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18448F-2AEC-3940-BFD8-A6B94BE50130}"/>
              </a:ext>
            </a:extLst>
          </p:cNvPr>
          <p:cNvCxnSpPr/>
          <p:nvPr/>
        </p:nvCxnSpPr>
        <p:spPr>
          <a:xfrm flipH="1" flipV="1">
            <a:off x="5184733" y="6708549"/>
            <a:ext cx="804653" cy="3482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36052D-7F60-EA49-BE9C-4B68B75E7F86}"/>
              </a:ext>
            </a:extLst>
          </p:cNvPr>
          <p:cNvCxnSpPr>
            <a:stCxn id="333" idx="3"/>
            <a:endCxn id="337" idx="1"/>
          </p:cNvCxnSpPr>
          <p:nvPr/>
        </p:nvCxnSpPr>
        <p:spPr>
          <a:xfrm flipV="1">
            <a:off x="11671780" y="6693172"/>
            <a:ext cx="897362" cy="3751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BD3F9F-AACA-F848-AA41-3B8A7921C5D0}"/>
              </a:ext>
            </a:extLst>
          </p:cNvPr>
          <p:cNvCxnSpPr>
            <a:stCxn id="144" idx="2"/>
            <a:endCxn id="91" idx="3"/>
          </p:cNvCxnSpPr>
          <p:nvPr/>
        </p:nvCxnSpPr>
        <p:spPr>
          <a:xfrm flipH="1">
            <a:off x="7318278" y="3501512"/>
            <a:ext cx="1688753" cy="33866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5E63B2-3303-1142-90F5-044089878CA5}"/>
              </a:ext>
            </a:extLst>
          </p:cNvPr>
          <p:cNvCxnSpPr>
            <a:stCxn id="144" idx="2"/>
            <a:endCxn id="223" idx="1"/>
          </p:cNvCxnSpPr>
          <p:nvPr/>
        </p:nvCxnSpPr>
        <p:spPr>
          <a:xfrm>
            <a:off x="9007031" y="3501512"/>
            <a:ext cx="1462760" cy="34878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19EE23-8923-9A43-96CF-2D5553F9E1AE}"/>
              </a:ext>
            </a:extLst>
          </p:cNvPr>
          <p:cNvCxnSpPr>
            <a:cxnSpLocks/>
            <a:stCxn id="256" idx="2"/>
            <a:endCxn id="245" idx="3"/>
          </p:cNvCxnSpPr>
          <p:nvPr/>
        </p:nvCxnSpPr>
        <p:spPr>
          <a:xfrm flipH="1">
            <a:off x="7263976" y="4907653"/>
            <a:ext cx="1688753" cy="32476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0B4CA2-CF8B-CA45-851B-ABED5B5A19B0}"/>
              </a:ext>
            </a:extLst>
          </p:cNvPr>
          <p:cNvCxnSpPr>
            <a:cxnSpLocks/>
            <a:stCxn id="256" idx="2"/>
            <a:endCxn id="257" idx="1"/>
          </p:cNvCxnSpPr>
          <p:nvPr/>
        </p:nvCxnSpPr>
        <p:spPr>
          <a:xfrm>
            <a:off x="8952729" y="4907653"/>
            <a:ext cx="1462760" cy="340129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09DA73-7601-8245-804F-6A743EC48D1E}"/>
              </a:ext>
            </a:extLst>
          </p:cNvPr>
          <p:cNvCxnSpPr>
            <a:stCxn id="280" idx="2"/>
            <a:endCxn id="269" idx="3"/>
          </p:cNvCxnSpPr>
          <p:nvPr/>
        </p:nvCxnSpPr>
        <p:spPr>
          <a:xfrm flipH="1">
            <a:off x="7240235" y="6290955"/>
            <a:ext cx="1688753" cy="33866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E10874-016D-0E47-844F-DCE84E362DFA}"/>
              </a:ext>
            </a:extLst>
          </p:cNvPr>
          <p:cNvCxnSpPr>
            <a:stCxn id="280" idx="2"/>
            <a:endCxn id="281" idx="1"/>
          </p:cNvCxnSpPr>
          <p:nvPr/>
        </p:nvCxnSpPr>
        <p:spPr>
          <a:xfrm>
            <a:off x="8928988" y="6290955"/>
            <a:ext cx="1462760" cy="3487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59C1461-6F0A-9C41-A4F5-9A5AADFDA236}"/>
              </a:ext>
            </a:extLst>
          </p:cNvPr>
          <p:cNvCxnSpPr>
            <a:stCxn id="281" idx="3"/>
          </p:cNvCxnSpPr>
          <p:nvPr/>
        </p:nvCxnSpPr>
        <p:spPr>
          <a:xfrm>
            <a:off x="11213681" y="6639739"/>
            <a:ext cx="242004" cy="346710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AAE760D-54CE-254B-81DE-192B7B59910F}"/>
              </a:ext>
            </a:extLst>
          </p:cNvPr>
          <p:cNvCxnSpPr/>
          <p:nvPr/>
        </p:nvCxnSpPr>
        <p:spPr>
          <a:xfrm rot="5400000">
            <a:off x="6096720" y="6691381"/>
            <a:ext cx="348784" cy="241848"/>
          </a:xfrm>
          <a:prstGeom prst="bentConnector3">
            <a:avLst>
              <a:gd name="adj1" fmla="val 5814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9CD8AD4-FBFA-B840-B49A-E03603CF8D6B}"/>
              </a:ext>
            </a:extLst>
          </p:cNvPr>
          <p:cNvCxnSpPr>
            <a:cxnSpLocks/>
            <a:stCxn id="230" idx="2"/>
            <a:endCxn id="161" idx="1"/>
          </p:cNvCxnSpPr>
          <p:nvPr/>
        </p:nvCxnSpPr>
        <p:spPr>
          <a:xfrm>
            <a:off x="4826582" y="1926827"/>
            <a:ext cx="1146012" cy="30862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ECE94A45-0363-5044-985A-8A48A5A7C6BB}"/>
              </a:ext>
            </a:extLst>
          </p:cNvPr>
          <p:cNvCxnSpPr>
            <a:cxnSpLocks/>
            <a:stCxn id="230" idx="2"/>
            <a:endCxn id="200" idx="1"/>
          </p:cNvCxnSpPr>
          <p:nvPr/>
        </p:nvCxnSpPr>
        <p:spPr>
          <a:xfrm>
            <a:off x="4826582" y="1926827"/>
            <a:ext cx="1146012" cy="45845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47973148-CFB0-2C45-8A64-A9E169A1B6B7}"/>
              </a:ext>
            </a:extLst>
          </p:cNvPr>
          <p:cNvCxnSpPr>
            <a:cxnSpLocks/>
            <a:stCxn id="232" idx="2"/>
            <a:endCxn id="178" idx="3"/>
          </p:cNvCxnSpPr>
          <p:nvPr/>
        </p:nvCxnSpPr>
        <p:spPr>
          <a:xfrm flipH="1">
            <a:off x="11856641" y="1920675"/>
            <a:ext cx="1023948" cy="309219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3732A5A8-8239-7E4C-B7CD-B716E048A2A6}"/>
              </a:ext>
            </a:extLst>
          </p:cNvPr>
          <p:cNvCxnSpPr>
            <a:cxnSpLocks/>
            <a:stCxn id="232" idx="2"/>
            <a:endCxn id="202" idx="3"/>
          </p:cNvCxnSpPr>
          <p:nvPr/>
        </p:nvCxnSpPr>
        <p:spPr>
          <a:xfrm flipH="1">
            <a:off x="11831741" y="1920675"/>
            <a:ext cx="1048848" cy="459057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itle 3">
            <a:extLst>
              <a:ext uri="{FF2B5EF4-FFF2-40B4-BE49-F238E27FC236}">
                <a16:creationId xmlns:a16="http://schemas.microsoft.com/office/drawing/2014/main" id="{FB8077FA-FBC8-1A40-9790-08AB6EE4A688}"/>
              </a:ext>
            </a:extLst>
          </p:cNvPr>
          <p:cNvSpPr txBox="1">
            <a:spLocks/>
          </p:cNvSpPr>
          <p:nvPr/>
        </p:nvSpPr>
        <p:spPr>
          <a:xfrm>
            <a:off x="-568160" y="659543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344" name="Graphic 343" descr="User">
            <a:extLst>
              <a:ext uri="{FF2B5EF4-FFF2-40B4-BE49-F238E27FC236}">
                <a16:creationId xmlns:a16="http://schemas.microsoft.com/office/drawing/2014/main" id="{54D3FF43-A98D-6946-B6FD-8E850F079D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8362" y="954982"/>
            <a:ext cx="914400" cy="9144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7F418E7-E4B7-C44E-9C2D-D3D5DC6A374A}"/>
              </a:ext>
            </a:extLst>
          </p:cNvPr>
          <p:cNvSpPr txBox="1"/>
          <p:nvPr/>
        </p:nvSpPr>
        <p:spPr>
          <a:xfrm>
            <a:off x="237950" y="70966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EF5B2F2-9772-FB49-8487-EEBBFCAE4804}"/>
              </a:ext>
            </a:extLst>
          </p:cNvPr>
          <p:cNvCxnSpPr>
            <a:cxnSpLocks/>
            <a:stCxn id="344" idx="3"/>
            <a:endCxn id="166" idx="1"/>
          </p:cNvCxnSpPr>
          <p:nvPr/>
        </p:nvCxnSpPr>
        <p:spPr>
          <a:xfrm>
            <a:off x="1052762" y="1412182"/>
            <a:ext cx="1818680" cy="775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C2B5353B-B04D-FD47-B13E-B8142B24A51D}"/>
              </a:ext>
            </a:extLst>
          </p:cNvPr>
          <p:cNvSpPr txBox="1"/>
          <p:nvPr/>
        </p:nvSpPr>
        <p:spPr>
          <a:xfrm>
            <a:off x="39414" y="2614786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B01BB1B-1442-444B-A473-68FB8A9FF0E1}"/>
              </a:ext>
            </a:extLst>
          </p:cNvPr>
          <p:cNvSpPr txBox="1"/>
          <p:nvPr/>
        </p:nvSpPr>
        <p:spPr>
          <a:xfrm>
            <a:off x="2390704" y="2057424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app2.kubeoncloud.com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E88A461-90DD-DC42-B1F0-6C654BA1B0C3}"/>
              </a:ext>
            </a:extLst>
          </p:cNvPr>
          <p:cNvSpPr txBox="1"/>
          <p:nvPr/>
        </p:nvSpPr>
        <p:spPr>
          <a:xfrm>
            <a:off x="2382369" y="2336443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ums1.kubeoncloud.com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770DC515-BAB1-0C40-AFCB-FEB012AB88A8}"/>
              </a:ext>
            </a:extLst>
          </p:cNvPr>
          <p:cNvSpPr txBox="1"/>
          <p:nvPr/>
        </p:nvSpPr>
        <p:spPr>
          <a:xfrm>
            <a:off x="29636" y="2979985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73337F5D-62AC-A643-929E-EADD18F974EB}"/>
              </a:ext>
            </a:extLst>
          </p:cNvPr>
          <p:cNvSpPr txBox="1"/>
          <p:nvPr/>
        </p:nvSpPr>
        <p:spPr>
          <a:xfrm>
            <a:off x="-26600" y="3321090"/>
            <a:ext cx="368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http://ums1.kubeoncloud.com/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/health-status</a:t>
            </a:r>
          </a:p>
        </p:txBody>
      </p:sp>
    </p:spTree>
    <p:extLst>
      <p:ext uri="{BB962C8B-B14F-4D97-AF65-F5344CB8AC3E}">
        <p14:creationId xmlns:p14="http://schemas.microsoft.com/office/powerpoint/2010/main" val="74265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237" grpId="0" animBg="1"/>
      <p:bldP spid="16" grpId="0" animBg="1"/>
      <p:bldP spid="17" grpId="0"/>
      <p:bldP spid="85" grpId="0" animBg="1"/>
      <p:bldP spid="87" grpId="0" animBg="1"/>
      <p:bldP spid="91" grpId="0" animBg="1"/>
      <p:bldP spid="102" grpId="0"/>
      <p:bldP spid="144" grpId="0" animBg="1"/>
      <p:bldP spid="162" grpId="0" animBg="1"/>
      <p:bldP spid="163" grpId="0"/>
      <p:bldP spid="165" grpId="0"/>
      <p:bldP spid="122" grpId="0" animBg="1"/>
      <p:bldP spid="123" grpId="0"/>
      <p:bldP spid="127" grpId="0" animBg="1"/>
      <p:bldP spid="161" grpId="0" animBg="1"/>
      <p:bldP spid="178" grpId="0" animBg="1"/>
      <p:bldP spid="179" grpId="0" animBg="1"/>
      <p:bldP spid="180" grpId="0"/>
      <p:bldP spid="200" grpId="0" animBg="1"/>
      <p:bldP spid="202" grpId="0" animBg="1"/>
      <p:bldP spid="203" grpId="0" animBg="1"/>
      <p:bldP spid="222" grpId="0"/>
      <p:bldP spid="223" grpId="0" animBg="1"/>
      <p:bldP spid="243" grpId="0"/>
      <p:bldP spid="245" grpId="0" animBg="1"/>
      <p:bldP spid="255" grpId="0"/>
      <p:bldP spid="256" grpId="0" animBg="1"/>
      <p:bldP spid="257" grpId="0" animBg="1"/>
      <p:bldP spid="268" grpId="0"/>
      <p:bldP spid="269" grpId="0" animBg="1"/>
      <p:bldP spid="279" grpId="0"/>
      <p:bldP spid="280" grpId="0" animBg="1"/>
      <p:bldP spid="281" grpId="0" animBg="1"/>
      <p:bldP spid="290" grpId="0"/>
      <p:bldP spid="333" grpId="0" animBg="1"/>
      <p:bldP spid="334" grpId="0"/>
      <p:bldP spid="336" grpId="0"/>
      <p:bldP spid="69" grpId="0"/>
      <p:bldP spid="345" grpId="0"/>
      <p:bldP spid="346" grpId="0"/>
      <p:bldP spid="347" grpId="0"/>
      <p:bldP spid="348" grpId="0"/>
      <p:bldP spid="349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1313724" y="50243"/>
            <a:ext cx="13018725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367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2534657" y="133012"/>
            <a:ext cx="11576199" cy="72952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657" y="130598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207590" y="81433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599" y="817196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781899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775745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1615101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3966" y="261417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9193244" y="188969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983239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2645037"/>
            <a:ext cx="3841662" cy="4677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216" y="2654449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2638111"/>
            <a:ext cx="3841662" cy="460824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8011" y="2642954"/>
            <a:ext cx="274320" cy="27432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75678" y="3076031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5972594" y="3063942"/>
            <a:ext cx="1948781" cy="115168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89379" y="3063596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7" y="3063596"/>
            <a:ext cx="1887568" cy="11519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</p:cNvCxnSpPr>
          <p:nvPr/>
        </p:nvCxnSpPr>
        <p:spPr>
          <a:xfrm>
            <a:off x="4804820" y="1928034"/>
            <a:ext cx="1167774" cy="178016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3"/>
          </p:cNvCxnSpPr>
          <p:nvPr/>
        </p:nvCxnSpPr>
        <p:spPr>
          <a:xfrm flipH="1">
            <a:off x="11877085" y="1920675"/>
            <a:ext cx="1003504" cy="171887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5758759" y="2940075"/>
            <a:ext cx="6336983" cy="134495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036269" y="3776863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1944952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91632" y="1456927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1937593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45639" y="1450775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5657" y="607263"/>
            <a:ext cx="3594932" cy="84351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4808588" y="607263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9850" y="1182703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08443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027734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103419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1932667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07258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1920819"/>
            <a:ext cx="1016" cy="15176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061728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1909963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6496345" y="351233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6622665" y="3628111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6518146" y="3948393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6182320" y="331809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app1-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6857905" y="2377383"/>
            <a:ext cx="0" cy="977787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08373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2145863" y="70822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77720" y="63585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455456" y="773391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71442" y="1064334"/>
            <a:ext cx="711200" cy="711200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</p:cNvCxnSpPr>
          <p:nvPr/>
        </p:nvCxnSpPr>
        <p:spPr>
          <a:xfrm>
            <a:off x="3587028" y="1420439"/>
            <a:ext cx="5119085" cy="761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290413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414259" y="1793553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app1.kubeoncloud.com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29753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221D119-B3A9-644E-A8D8-F2E9852890D4}"/>
              </a:ext>
            </a:extLst>
          </p:cNvPr>
          <p:cNvSpPr/>
          <p:nvPr/>
        </p:nvSpPr>
        <p:spPr>
          <a:xfrm>
            <a:off x="5972594" y="4458516"/>
            <a:ext cx="1948781" cy="110917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FE5AEBA-E2E5-BC4D-AD96-527CA032D10A}"/>
              </a:ext>
            </a:extLst>
          </p:cNvPr>
          <p:cNvSpPr/>
          <p:nvPr/>
        </p:nvSpPr>
        <p:spPr>
          <a:xfrm>
            <a:off x="9989517" y="4458169"/>
            <a:ext cx="1867124" cy="110939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EEA9A9E-76B6-824A-B768-CFFEC4486E4D}"/>
              </a:ext>
            </a:extLst>
          </p:cNvPr>
          <p:cNvSpPr/>
          <p:nvPr/>
        </p:nvSpPr>
        <p:spPr>
          <a:xfrm>
            <a:off x="5758760" y="4354983"/>
            <a:ext cx="6260142" cy="129683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68FB210-89B3-9245-AA20-4CD6CF707854}"/>
              </a:ext>
            </a:extLst>
          </p:cNvPr>
          <p:cNvSpPr txBox="1"/>
          <p:nvPr/>
        </p:nvSpPr>
        <p:spPr>
          <a:xfrm>
            <a:off x="8038326" y="5117863"/>
            <a:ext cx="1953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fp-app2-profile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0494F97F-1961-B046-8DC4-4BB833BB56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4457157"/>
            <a:ext cx="330200" cy="330200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329673BD-69DF-574F-879E-077F4B6188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89379" y="4458169"/>
            <a:ext cx="330200" cy="330200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868926EF-BD72-9642-BF1E-24DF3D18BE56}"/>
              </a:ext>
            </a:extLst>
          </p:cNvPr>
          <p:cNvSpPr/>
          <p:nvPr/>
        </p:nvSpPr>
        <p:spPr>
          <a:xfrm>
            <a:off x="5972594" y="5843812"/>
            <a:ext cx="1936797" cy="133521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D4CDA80-2AE4-E545-B2DC-AC168BECAB2D}"/>
              </a:ext>
            </a:extLst>
          </p:cNvPr>
          <p:cNvSpPr/>
          <p:nvPr/>
        </p:nvSpPr>
        <p:spPr>
          <a:xfrm>
            <a:off x="9977532" y="5843466"/>
            <a:ext cx="1854209" cy="1335563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219E73E-9C53-BD43-ACD6-4BC583483EDE}"/>
              </a:ext>
            </a:extLst>
          </p:cNvPr>
          <p:cNvSpPr/>
          <p:nvPr/>
        </p:nvSpPr>
        <p:spPr>
          <a:xfrm>
            <a:off x="5758760" y="5740280"/>
            <a:ext cx="6205984" cy="152702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2176698-CB03-E44F-9B40-BF6332BE72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5853976"/>
            <a:ext cx="330200" cy="330200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33DF717B-A224-E546-9681-83E0E637A1B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77395" y="5843466"/>
            <a:ext cx="330200" cy="330200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C4A7E5F6-8DC1-6D47-ADBA-957124732EE4}"/>
              </a:ext>
            </a:extLst>
          </p:cNvPr>
          <p:cNvSpPr txBox="1"/>
          <p:nvPr/>
        </p:nvSpPr>
        <p:spPr>
          <a:xfrm>
            <a:off x="8008603" y="6509627"/>
            <a:ext cx="1894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</a:t>
            </a:r>
            <a:r>
              <a:rPr lang="en-US" sz="1400" dirty="0" err="1">
                <a:solidFill>
                  <a:srgbClr val="0070C0"/>
                </a:solidFill>
              </a:rPr>
              <a:t>fp</a:t>
            </a:r>
            <a:r>
              <a:rPr lang="en-US" sz="1400" dirty="0">
                <a:solidFill>
                  <a:srgbClr val="0070C0"/>
                </a:solidFill>
              </a:rPr>
              <a:t>-ums-profile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0BAB63F-FCF4-7F44-9B8D-B9A1E091554E}"/>
              </a:ext>
            </a:extLst>
          </p:cNvPr>
          <p:cNvSpPr/>
          <p:nvPr/>
        </p:nvSpPr>
        <p:spPr>
          <a:xfrm>
            <a:off x="10469791" y="352245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2A004EF-A72A-3B41-9606-D4A69D1BD31A}"/>
              </a:ext>
            </a:extLst>
          </p:cNvPr>
          <p:cNvGrpSpPr/>
          <p:nvPr/>
        </p:nvGrpSpPr>
        <p:grpSpPr>
          <a:xfrm>
            <a:off x="10596111" y="3638233"/>
            <a:ext cx="555550" cy="352840"/>
            <a:chOff x="853440" y="4579716"/>
            <a:chExt cx="1006998" cy="82759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57B35F89-6513-A24E-954E-06B4FF9350C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9A28101-B47D-5B47-AA04-2BDB2D1413A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1D6626C-204B-C34D-98A6-91A1392A80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15E5221-4A66-634D-98DD-367370B780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DB66B8-C6A9-3145-A08E-6BCF90B3FB7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BFCF001-876D-3B42-94D7-FEC535B52C9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FBF34F6-44E4-3644-AF6F-AAC02991AFF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937DE97-9536-8846-A480-921A66AAA5FF}"/>
              </a:ext>
            </a:extLst>
          </p:cNvPr>
          <p:cNvSpPr txBox="1"/>
          <p:nvPr/>
        </p:nvSpPr>
        <p:spPr>
          <a:xfrm>
            <a:off x="10550831" y="394796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A07E7BB-6EFE-E148-82A8-051CD73F617E}"/>
              </a:ext>
            </a:extLst>
          </p:cNvPr>
          <p:cNvSpPr/>
          <p:nvPr/>
        </p:nvSpPr>
        <p:spPr>
          <a:xfrm>
            <a:off x="6442043" y="4921495"/>
            <a:ext cx="821933" cy="621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AAF6676-5EC6-E04D-894B-384D5B567AD5}"/>
              </a:ext>
            </a:extLst>
          </p:cNvPr>
          <p:cNvGrpSpPr/>
          <p:nvPr/>
        </p:nvGrpSpPr>
        <p:grpSpPr>
          <a:xfrm>
            <a:off x="6568363" y="5003430"/>
            <a:ext cx="555550" cy="352840"/>
            <a:chOff x="853440" y="4579716"/>
            <a:chExt cx="1006998" cy="82759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90B7DAF-B0DD-7948-8D23-3EEA4A849BF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C5EC0CC-C0AD-C54F-9E29-1F50E041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2C8049B-30E9-3F40-8EBE-7036989718C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D17ABBA-2047-2749-A7D3-E9F380BB39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BCAD861-CF45-534C-AC72-DB1264C5F3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D1CBEDE-10A8-8743-8CB9-5C99C009482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336CA452-A74C-2448-95D3-BE1ABEE1643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87BD7470-8FEC-1140-90BC-5E0A06001A23}"/>
              </a:ext>
            </a:extLst>
          </p:cNvPr>
          <p:cNvSpPr txBox="1"/>
          <p:nvPr/>
        </p:nvSpPr>
        <p:spPr>
          <a:xfrm>
            <a:off x="6463844" y="532371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3358449-85B3-1742-9F93-3885744BFE44}"/>
              </a:ext>
            </a:extLst>
          </p:cNvPr>
          <p:cNvSpPr/>
          <p:nvPr/>
        </p:nvSpPr>
        <p:spPr>
          <a:xfrm>
            <a:off x="6128018" y="4724236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app2 -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ED8FC6D-1A9A-4844-B13B-A58B53B2EB96}"/>
              </a:ext>
            </a:extLst>
          </p:cNvPr>
          <p:cNvSpPr/>
          <p:nvPr/>
        </p:nvSpPr>
        <p:spPr>
          <a:xfrm>
            <a:off x="10415489" y="4942111"/>
            <a:ext cx="821933" cy="611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EAD0D80-A665-2049-94C3-3ED27665B686}"/>
              </a:ext>
            </a:extLst>
          </p:cNvPr>
          <p:cNvGrpSpPr/>
          <p:nvPr/>
        </p:nvGrpSpPr>
        <p:grpSpPr>
          <a:xfrm>
            <a:off x="10541809" y="5013552"/>
            <a:ext cx="555550" cy="352840"/>
            <a:chOff x="853440" y="4579716"/>
            <a:chExt cx="1006998" cy="827590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C17E64C-688A-9A41-A7FA-B41679B3FC3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D71494-8875-0E4C-BF90-2019AB201C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FDEF925-71AC-444A-A839-ECC692CC0B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F760956-7AFF-8444-95D4-EEC1620EC8C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DD29A8E-40FC-AC49-B385-808E01D059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DBA5AA2-41BE-1D43-9DFD-4E0AE77A235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6F6EAE2-DCFF-EA43-B2F0-4B7E1FD543E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B9A8935-E9B6-4A4D-9667-C2986F1B2B14}"/>
              </a:ext>
            </a:extLst>
          </p:cNvPr>
          <p:cNvSpPr txBox="1"/>
          <p:nvPr/>
        </p:nvSpPr>
        <p:spPr>
          <a:xfrm>
            <a:off x="10496529" y="532328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510073B-779E-6E4E-9FFD-ECA0A66FE9AE}"/>
              </a:ext>
            </a:extLst>
          </p:cNvPr>
          <p:cNvCxnSpPr>
            <a:stCxn id="85" idx="2"/>
            <a:endCxn id="256" idx="1"/>
          </p:cNvCxnSpPr>
          <p:nvPr/>
        </p:nvCxnSpPr>
        <p:spPr>
          <a:xfrm rot="5400000">
            <a:off x="6280245" y="2236013"/>
            <a:ext cx="2427706" cy="2732159"/>
          </a:xfrm>
          <a:prstGeom prst="bentConnector4">
            <a:avLst>
              <a:gd name="adj1" fmla="val 8330"/>
              <a:gd name="adj2" fmla="val 119272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CED4120B-F4FB-6843-B8CA-ADB7A5DDBC0A}"/>
              </a:ext>
            </a:extLst>
          </p:cNvPr>
          <p:cNvSpPr/>
          <p:nvPr/>
        </p:nvSpPr>
        <p:spPr>
          <a:xfrm>
            <a:off x="6418302" y="630177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D0195F8-074A-F546-8F13-E2F2D84AB3C0}"/>
              </a:ext>
            </a:extLst>
          </p:cNvPr>
          <p:cNvGrpSpPr/>
          <p:nvPr/>
        </p:nvGrpSpPr>
        <p:grpSpPr>
          <a:xfrm>
            <a:off x="6544622" y="6417554"/>
            <a:ext cx="555550" cy="352840"/>
            <a:chOff x="853440" y="4579716"/>
            <a:chExt cx="1006998" cy="827590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278DF2-4190-E149-811B-B72F15A0E4C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27F1565-FA10-224C-9444-25677EC4A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CD6AEB7-E2B8-8B45-80F4-0DBF88F65F2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D2FE260-A1F5-D943-A66F-570F7DAE340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C0F8B3B-AE5B-6948-B0AA-10E5934CF44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8AFE323-C0A6-AB4C-B18C-B20D9A6AC95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315AD7E-E731-CB4B-A819-248D75DEFBA9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89B648AD-12B8-F34F-87F2-4043F9E0CD3F}"/>
              </a:ext>
            </a:extLst>
          </p:cNvPr>
          <p:cNvSpPr txBox="1"/>
          <p:nvPr/>
        </p:nvSpPr>
        <p:spPr>
          <a:xfrm>
            <a:off x="6440103" y="6737836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A9F4CC4-6E59-EA44-A1E2-E2527BCA2A1B}"/>
              </a:ext>
            </a:extLst>
          </p:cNvPr>
          <p:cNvSpPr/>
          <p:nvPr/>
        </p:nvSpPr>
        <p:spPr>
          <a:xfrm>
            <a:off x="6104277" y="6107538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management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4A03851-A400-3C40-8D1E-564A2A1B54A5}"/>
              </a:ext>
            </a:extLst>
          </p:cNvPr>
          <p:cNvSpPr/>
          <p:nvPr/>
        </p:nvSpPr>
        <p:spPr>
          <a:xfrm>
            <a:off x="10391748" y="63119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5B498B0-48E4-974E-ABF8-B03B642E325C}"/>
              </a:ext>
            </a:extLst>
          </p:cNvPr>
          <p:cNvGrpSpPr/>
          <p:nvPr/>
        </p:nvGrpSpPr>
        <p:grpSpPr>
          <a:xfrm>
            <a:off x="10518068" y="6427676"/>
            <a:ext cx="555550" cy="352840"/>
            <a:chOff x="853440" y="4579716"/>
            <a:chExt cx="1006998" cy="827590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DA3409F-7A15-D841-8813-6E2D3260DCF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301A8F5-0EB6-1647-8B85-E3EEC98DD64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3AC0FC8-EECC-C440-B898-33E4C7BE6E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EC444D4-F8EE-E447-AC6E-0CEDADDEB9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488A8A8-AFDC-DF4D-9742-9C82FF77E5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4F6A68F-E9A0-8A45-8A15-48A70B2FDB7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512F229-C546-6A40-BB17-275C7118368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B65E56C3-C795-AB46-A9CC-C81B9117567E}"/>
              </a:ext>
            </a:extLst>
          </p:cNvPr>
          <p:cNvSpPr txBox="1"/>
          <p:nvPr/>
        </p:nvSpPr>
        <p:spPr>
          <a:xfrm>
            <a:off x="10472788" y="6737412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6A50599-DC17-CB4D-8328-307B90E9E803}"/>
              </a:ext>
            </a:extLst>
          </p:cNvPr>
          <p:cNvCxnSpPr>
            <a:stCxn id="237" idx="2"/>
            <a:endCxn id="280" idx="3"/>
          </p:cNvCxnSpPr>
          <p:nvPr/>
        </p:nvCxnSpPr>
        <p:spPr>
          <a:xfrm rot="16200000" flipH="1">
            <a:off x="9579358" y="4024907"/>
            <a:ext cx="3799160" cy="549519"/>
          </a:xfrm>
          <a:prstGeom prst="bentConnector4">
            <a:avLst>
              <a:gd name="adj1" fmla="val 4713"/>
              <a:gd name="adj2" fmla="val 190226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8566659-AD0F-B84B-AD9D-307C0F7F49A6}"/>
              </a:ext>
            </a:extLst>
          </p:cNvPr>
          <p:cNvSpPr/>
          <p:nvPr/>
        </p:nvSpPr>
        <p:spPr>
          <a:xfrm>
            <a:off x="6022359" y="697657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MySQL – </a:t>
            </a:r>
            <a:r>
              <a:rPr lang="en-US" sz="1000" dirty="0">
                <a:solidFill>
                  <a:srgbClr val="FFFF00"/>
                </a:solidFill>
              </a:rPr>
              <a:t>External Name Service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C028FFB-0C6B-AE42-A2B7-AAE317323EC0}"/>
              </a:ext>
            </a:extLst>
          </p:cNvPr>
          <p:cNvSpPr txBox="1"/>
          <p:nvPr/>
        </p:nvSpPr>
        <p:spPr>
          <a:xfrm>
            <a:off x="4236719" y="706535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5" name="Graphic 334">
            <a:extLst>
              <a:ext uri="{FF2B5EF4-FFF2-40B4-BE49-F238E27FC236}">
                <a16:creationId xmlns:a16="http://schemas.microsoft.com/office/drawing/2014/main" id="{6CCF53F1-F1A5-5C4E-B152-B3B6107B03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476398" y="6386775"/>
            <a:ext cx="711200" cy="711200"/>
          </a:xfrm>
          <a:prstGeom prst="rect">
            <a:avLst/>
          </a:prstGeom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id="{14AEEBE2-5F60-A846-8696-FB262B71263E}"/>
              </a:ext>
            </a:extLst>
          </p:cNvPr>
          <p:cNvSpPr txBox="1"/>
          <p:nvPr/>
        </p:nvSpPr>
        <p:spPr>
          <a:xfrm>
            <a:off x="12329463" y="7016153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7" name="Graphic 336">
            <a:extLst>
              <a:ext uri="{FF2B5EF4-FFF2-40B4-BE49-F238E27FC236}">
                <a16:creationId xmlns:a16="http://schemas.microsoft.com/office/drawing/2014/main" id="{820FD142-8739-CB4C-BD46-8A7638C84F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569142" y="6337572"/>
            <a:ext cx="711200" cy="711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18448F-2AEC-3940-BFD8-A6B94BE50130}"/>
              </a:ext>
            </a:extLst>
          </p:cNvPr>
          <p:cNvCxnSpPr/>
          <p:nvPr/>
        </p:nvCxnSpPr>
        <p:spPr>
          <a:xfrm flipH="1" flipV="1">
            <a:off x="5184733" y="6708549"/>
            <a:ext cx="804653" cy="3482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36052D-7F60-EA49-BE9C-4B68B75E7F86}"/>
              </a:ext>
            </a:extLst>
          </p:cNvPr>
          <p:cNvCxnSpPr>
            <a:stCxn id="333" idx="3"/>
            <a:endCxn id="337" idx="1"/>
          </p:cNvCxnSpPr>
          <p:nvPr/>
        </p:nvCxnSpPr>
        <p:spPr>
          <a:xfrm flipV="1">
            <a:off x="11671780" y="6693172"/>
            <a:ext cx="897362" cy="3751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BD3F9F-AACA-F848-AA41-3B8A7921C5D0}"/>
              </a:ext>
            </a:extLst>
          </p:cNvPr>
          <p:cNvCxnSpPr>
            <a:stCxn id="144" idx="2"/>
            <a:endCxn id="91" idx="3"/>
          </p:cNvCxnSpPr>
          <p:nvPr/>
        </p:nvCxnSpPr>
        <p:spPr>
          <a:xfrm flipH="1">
            <a:off x="7318278" y="3501512"/>
            <a:ext cx="1688753" cy="33866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5E63B2-3303-1142-90F5-044089878CA5}"/>
              </a:ext>
            </a:extLst>
          </p:cNvPr>
          <p:cNvCxnSpPr>
            <a:stCxn id="144" idx="2"/>
            <a:endCxn id="223" idx="1"/>
          </p:cNvCxnSpPr>
          <p:nvPr/>
        </p:nvCxnSpPr>
        <p:spPr>
          <a:xfrm>
            <a:off x="9007031" y="3501512"/>
            <a:ext cx="1462760" cy="34878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19EE23-8923-9A43-96CF-2D5553F9E1AE}"/>
              </a:ext>
            </a:extLst>
          </p:cNvPr>
          <p:cNvCxnSpPr>
            <a:cxnSpLocks/>
            <a:stCxn id="256" idx="2"/>
            <a:endCxn id="245" idx="3"/>
          </p:cNvCxnSpPr>
          <p:nvPr/>
        </p:nvCxnSpPr>
        <p:spPr>
          <a:xfrm flipH="1">
            <a:off x="7263976" y="4907653"/>
            <a:ext cx="1688753" cy="32476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0B4CA2-CF8B-CA45-851B-ABED5B5A19B0}"/>
              </a:ext>
            </a:extLst>
          </p:cNvPr>
          <p:cNvCxnSpPr>
            <a:cxnSpLocks/>
            <a:stCxn id="256" idx="2"/>
            <a:endCxn id="257" idx="1"/>
          </p:cNvCxnSpPr>
          <p:nvPr/>
        </p:nvCxnSpPr>
        <p:spPr>
          <a:xfrm>
            <a:off x="8952729" y="4907653"/>
            <a:ext cx="1462760" cy="340129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09DA73-7601-8245-804F-6A743EC48D1E}"/>
              </a:ext>
            </a:extLst>
          </p:cNvPr>
          <p:cNvCxnSpPr>
            <a:stCxn id="280" idx="2"/>
            <a:endCxn id="269" idx="3"/>
          </p:cNvCxnSpPr>
          <p:nvPr/>
        </p:nvCxnSpPr>
        <p:spPr>
          <a:xfrm flipH="1">
            <a:off x="7240235" y="6290955"/>
            <a:ext cx="1688753" cy="33866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E10874-016D-0E47-844F-DCE84E362DFA}"/>
              </a:ext>
            </a:extLst>
          </p:cNvPr>
          <p:cNvCxnSpPr>
            <a:stCxn id="280" idx="2"/>
            <a:endCxn id="281" idx="1"/>
          </p:cNvCxnSpPr>
          <p:nvPr/>
        </p:nvCxnSpPr>
        <p:spPr>
          <a:xfrm>
            <a:off x="8928988" y="6290955"/>
            <a:ext cx="1462760" cy="3487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59C1461-6F0A-9C41-A4F5-9A5AADFDA236}"/>
              </a:ext>
            </a:extLst>
          </p:cNvPr>
          <p:cNvCxnSpPr>
            <a:stCxn id="281" idx="3"/>
          </p:cNvCxnSpPr>
          <p:nvPr/>
        </p:nvCxnSpPr>
        <p:spPr>
          <a:xfrm>
            <a:off x="11213681" y="6639739"/>
            <a:ext cx="242004" cy="346710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AAE760D-54CE-254B-81DE-192B7B59910F}"/>
              </a:ext>
            </a:extLst>
          </p:cNvPr>
          <p:cNvCxnSpPr/>
          <p:nvPr/>
        </p:nvCxnSpPr>
        <p:spPr>
          <a:xfrm rot="5400000">
            <a:off x="6096720" y="6691381"/>
            <a:ext cx="348784" cy="241848"/>
          </a:xfrm>
          <a:prstGeom prst="bentConnector3">
            <a:avLst>
              <a:gd name="adj1" fmla="val 5814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9CD8AD4-FBFA-B840-B49A-E03603CF8D6B}"/>
              </a:ext>
            </a:extLst>
          </p:cNvPr>
          <p:cNvCxnSpPr>
            <a:cxnSpLocks/>
            <a:stCxn id="230" idx="2"/>
            <a:endCxn id="161" idx="1"/>
          </p:cNvCxnSpPr>
          <p:nvPr/>
        </p:nvCxnSpPr>
        <p:spPr>
          <a:xfrm>
            <a:off x="4826582" y="1926827"/>
            <a:ext cx="1146012" cy="30862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ECE94A45-0363-5044-985A-8A48A5A7C6BB}"/>
              </a:ext>
            </a:extLst>
          </p:cNvPr>
          <p:cNvCxnSpPr>
            <a:cxnSpLocks/>
            <a:stCxn id="230" idx="2"/>
            <a:endCxn id="200" idx="1"/>
          </p:cNvCxnSpPr>
          <p:nvPr/>
        </p:nvCxnSpPr>
        <p:spPr>
          <a:xfrm>
            <a:off x="4826582" y="1926827"/>
            <a:ext cx="1146012" cy="45845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47973148-CFB0-2C45-8A64-A9E169A1B6B7}"/>
              </a:ext>
            </a:extLst>
          </p:cNvPr>
          <p:cNvCxnSpPr>
            <a:cxnSpLocks/>
            <a:stCxn id="232" idx="2"/>
            <a:endCxn id="178" idx="3"/>
          </p:cNvCxnSpPr>
          <p:nvPr/>
        </p:nvCxnSpPr>
        <p:spPr>
          <a:xfrm flipH="1">
            <a:off x="11856641" y="1920675"/>
            <a:ext cx="1023948" cy="309219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3732A5A8-8239-7E4C-B7CD-B716E048A2A6}"/>
              </a:ext>
            </a:extLst>
          </p:cNvPr>
          <p:cNvCxnSpPr>
            <a:cxnSpLocks/>
            <a:stCxn id="232" idx="2"/>
            <a:endCxn id="202" idx="3"/>
          </p:cNvCxnSpPr>
          <p:nvPr/>
        </p:nvCxnSpPr>
        <p:spPr>
          <a:xfrm flipH="1">
            <a:off x="11831741" y="1920675"/>
            <a:ext cx="1048848" cy="459057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itle 3">
            <a:extLst>
              <a:ext uri="{FF2B5EF4-FFF2-40B4-BE49-F238E27FC236}">
                <a16:creationId xmlns:a16="http://schemas.microsoft.com/office/drawing/2014/main" id="{FB8077FA-FBC8-1A40-9790-08AB6EE4A688}"/>
              </a:ext>
            </a:extLst>
          </p:cNvPr>
          <p:cNvSpPr txBox="1">
            <a:spLocks/>
          </p:cNvSpPr>
          <p:nvPr/>
        </p:nvSpPr>
        <p:spPr>
          <a:xfrm>
            <a:off x="-568160" y="659543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344" name="Graphic 343" descr="User">
            <a:extLst>
              <a:ext uri="{FF2B5EF4-FFF2-40B4-BE49-F238E27FC236}">
                <a16:creationId xmlns:a16="http://schemas.microsoft.com/office/drawing/2014/main" id="{54D3FF43-A98D-6946-B6FD-8E850F079D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8362" y="954982"/>
            <a:ext cx="914400" cy="9144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7F418E7-E4B7-C44E-9C2D-D3D5DC6A374A}"/>
              </a:ext>
            </a:extLst>
          </p:cNvPr>
          <p:cNvSpPr txBox="1"/>
          <p:nvPr/>
        </p:nvSpPr>
        <p:spPr>
          <a:xfrm>
            <a:off x="237950" y="70966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EF5B2F2-9772-FB49-8487-EEBBFCAE4804}"/>
              </a:ext>
            </a:extLst>
          </p:cNvPr>
          <p:cNvCxnSpPr>
            <a:cxnSpLocks/>
            <a:stCxn id="344" idx="3"/>
            <a:endCxn id="166" idx="1"/>
          </p:cNvCxnSpPr>
          <p:nvPr/>
        </p:nvCxnSpPr>
        <p:spPr>
          <a:xfrm>
            <a:off x="1052762" y="1412182"/>
            <a:ext cx="1818680" cy="775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C2B5353B-B04D-FD47-B13E-B8142B24A51D}"/>
              </a:ext>
            </a:extLst>
          </p:cNvPr>
          <p:cNvSpPr txBox="1"/>
          <p:nvPr/>
        </p:nvSpPr>
        <p:spPr>
          <a:xfrm>
            <a:off x="39414" y="2614786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B01BB1B-1442-444B-A473-68FB8A9FF0E1}"/>
              </a:ext>
            </a:extLst>
          </p:cNvPr>
          <p:cNvSpPr txBox="1"/>
          <p:nvPr/>
        </p:nvSpPr>
        <p:spPr>
          <a:xfrm>
            <a:off x="2390704" y="2057424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app2.kubeoncloud.com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E88A461-90DD-DC42-B1F0-6C654BA1B0C3}"/>
              </a:ext>
            </a:extLst>
          </p:cNvPr>
          <p:cNvSpPr txBox="1"/>
          <p:nvPr/>
        </p:nvSpPr>
        <p:spPr>
          <a:xfrm>
            <a:off x="2382369" y="2336443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ums1.kubeoncloud.com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770DC515-BAB1-0C40-AFCB-FEB012AB88A8}"/>
              </a:ext>
            </a:extLst>
          </p:cNvPr>
          <p:cNvSpPr txBox="1"/>
          <p:nvPr/>
        </p:nvSpPr>
        <p:spPr>
          <a:xfrm>
            <a:off x="29636" y="2979985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73337F5D-62AC-A643-929E-EADD18F974EB}"/>
              </a:ext>
            </a:extLst>
          </p:cNvPr>
          <p:cNvSpPr txBox="1"/>
          <p:nvPr/>
        </p:nvSpPr>
        <p:spPr>
          <a:xfrm>
            <a:off x="-26600" y="3321090"/>
            <a:ext cx="368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http://ums1.kubeoncloud.com/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/health-status</a:t>
            </a:r>
          </a:p>
        </p:txBody>
      </p:sp>
    </p:spTree>
    <p:extLst>
      <p:ext uri="{BB962C8B-B14F-4D97-AF65-F5344CB8AC3E}">
        <p14:creationId xmlns:p14="http://schemas.microsoft.com/office/powerpoint/2010/main" val="7924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237" grpId="0" animBg="1"/>
      <p:bldP spid="16" grpId="0" animBg="1"/>
      <p:bldP spid="17" grpId="0"/>
      <p:bldP spid="85" grpId="0" animBg="1"/>
      <p:bldP spid="87" grpId="0" animBg="1"/>
      <p:bldP spid="91" grpId="0" animBg="1"/>
      <p:bldP spid="102" grpId="0"/>
      <p:bldP spid="144" grpId="0" animBg="1"/>
      <p:bldP spid="162" grpId="0" animBg="1"/>
      <p:bldP spid="163" grpId="0"/>
      <p:bldP spid="165" grpId="0"/>
      <p:bldP spid="122" grpId="0" animBg="1"/>
      <p:bldP spid="123" grpId="0"/>
      <p:bldP spid="127" grpId="0" animBg="1"/>
      <p:bldP spid="161" grpId="0" animBg="1"/>
      <p:bldP spid="178" grpId="0" animBg="1"/>
      <p:bldP spid="179" grpId="0" animBg="1"/>
      <p:bldP spid="180" grpId="0"/>
      <p:bldP spid="200" grpId="0" animBg="1"/>
      <p:bldP spid="202" grpId="0" animBg="1"/>
      <p:bldP spid="203" grpId="0" animBg="1"/>
      <p:bldP spid="222" grpId="0"/>
      <p:bldP spid="223" grpId="0" animBg="1"/>
      <p:bldP spid="243" grpId="0"/>
      <p:bldP spid="245" grpId="0" animBg="1"/>
      <p:bldP spid="255" grpId="0"/>
      <p:bldP spid="256" grpId="0" animBg="1"/>
      <p:bldP spid="257" grpId="0" animBg="1"/>
      <p:bldP spid="268" grpId="0"/>
      <p:bldP spid="269" grpId="0" animBg="1"/>
      <p:bldP spid="279" grpId="0"/>
      <p:bldP spid="280" grpId="0" animBg="1"/>
      <p:bldP spid="281" grpId="0" animBg="1"/>
      <p:bldP spid="290" grpId="0"/>
      <p:bldP spid="333" grpId="0" animBg="1"/>
      <p:bldP spid="334" grpId="0"/>
      <p:bldP spid="336" grpId="0"/>
      <p:bldP spid="69" grpId="0"/>
      <p:bldP spid="345" grpId="0"/>
      <p:bldP spid="346" grpId="0"/>
      <p:bldP spid="347" grpId="0"/>
      <p:bldP spid="348" grpId="0"/>
      <p:bldP spid="349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909747"/>
            <a:ext cx="14168061" cy="66417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662" y="9097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7763139" y="909747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cxnSpLocks/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9057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9111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9057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9118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06293" y="2504087"/>
            <a:ext cx="691691" cy="69169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79830" y="3223562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8535" y="5116531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52486" y="5224208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27304" y="524251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53624" y="5358293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61714" y="5676858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11733" y="522420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8053" y="5339983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46143" y="5658548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7068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8145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8328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9486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42672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8145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9303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42488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32846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54499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5841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60545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5251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6409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9595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55068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6226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9412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290691" y="4986667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9772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D1FFC84-5199-8B4F-846C-1B7CDE7702DA}"/>
              </a:ext>
            </a:extLst>
          </p:cNvPr>
          <p:cNvSpPr/>
          <p:nvPr/>
        </p:nvSpPr>
        <p:spPr>
          <a:xfrm>
            <a:off x="2447286" y="3355407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Ingress Service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BCEEECC-8C09-4F4F-ABA7-EDED88E39998}"/>
              </a:ext>
            </a:extLst>
          </p:cNvPr>
          <p:cNvSpPr/>
          <p:nvPr/>
        </p:nvSpPr>
        <p:spPr>
          <a:xfrm>
            <a:off x="5347429" y="3948636"/>
            <a:ext cx="985538" cy="2611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/app2/*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BAA2BBE-3714-9C42-8035-87A571319A3D}"/>
              </a:ext>
            </a:extLst>
          </p:cNvPr>
          <p:cNvSpPr/>
          <p:nvPr/>
        </p:nvSpPr>
        <p:spPr>
          <a:xfrm>
            <a:off x="5347429" y="3628356"/>
            <a:ext cx="985538" cy="2611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/ums/*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0AB1458-BB6C-6D49-BB8F-225629ACA522}"/>
              </a:ext>
            </a:extLst>
          </p:cNvPr>
          <p:cNvSpPr/>
          <p:nvPr/>
        </p:nvSpPr>
        <p:spPr>
          <a:xfrm>
            <a:off x="3382870" y="3940246"/>
            <a:ext cx="985538" cy="2611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/app1/*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3B5215-EEE4-6C43-BAD9-4C1F983716DB}"/>
              </a:ext>
            </a:extLst>
          </p:cNvPr>
          <p:cNvCxnSpPr>
            <a:stCxn id="184" idx="2"/>
            <a:endCxn id="187" idx="1"/>
          </p:cNvCxnSpPr>
          <p:nvPr/>
        </p:nvCxnSpPr>
        <p:spPr>
          <a:xfrm>
            <a:off x="4011726" y="3590053"/>
            <a:ext cx="1335703" cy="1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54EC2D-DC27-2248-AC62-9CFEFD8BF6EB}"/>
              </a:ext>
            </a:extLst>
          </p:cNvPr>
          <p:cNvCxnSpPr>
            <a:cxnSpLocks/>
            <a:stCxn id="184" idx="2"/>
            <a:endCxn id="186" idx="1"/>
          </p:cNvCxnSpPr>
          <p:nvPr/>
        </p:nvCxnSpPr>
        <p:spPr>
          <a:xfrm>
            <a:off x="4011726" y="3590053"/>
            <a:ext cx="1335703" cy="48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A9960E-4F48-C040-9810-8BA45D91FCF9}"/>
              </a:ext>
            </a:extLst>
          </p:cNvPr>
          <p:cNvCxnSpPr>
            <a:cxnSpLocks/>
            <a:stCxn id="184" idx="2"/>
            <a:endCxn id="188" idx="0"/>
          </p:cNvCxnSpPr>
          <p:nvPr/>
        </p:nvCxnSpPr>
        <p:spPr>
          <a:xfrm flipH="1">
            <a:off x="3875639" y="3590053"/>
            <a:ext cx="136087" cy="35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88213" y="-88978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12154397" y="170870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986254" y="985034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343552" y="1698120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89813" y="1045958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2659210" y="152779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7D2C69A-B765-5D49-A963-388AD7417D71}"/>
              </a:ext>
            </a:extLst>
          </p:cNvPr>
          <p:cNvCxnSpPr>
            <a:stCxn id="191" idx="2"/>
            <a:endCxn id="195" idx="0"/>
          </p:cNvCxnSpPr>
          <p:nvPr/>
        </p:nvCxnSpPr>
        <p:spPr>
          <a:xfrm>
            <a:off x="2045413" y="825422"/>
            <a:ext cx="0" cy="22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3EA5E41-2AE8-1B41-9A07-6248038B3006}"/>
              </a:ext>
            </a:extLst>
          </p:cNvPr>
          <p:cNvCxnSpPr>
            <a:stCxn id="195" idx="2"/>
            <a:endCxn id="184" idx="0"/>
          </p:cNvCxnSpPr>
          <p:nvPr/>
        </p:nvCxnSpPr>
        <p:spPr>
          <a:xfrm>
            <a:off x="2045413" y="1757158"/>
            <a:ext cx="1966313" cy="159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B31BBFA1-73C9-3749-B6A2-FFDC9A9C9328}"/>
              </a:ext>
            </a:extLst>
          </p:cNvPr>
          <p:cNvCxnSpPr>
            <a:stCxn id="188" idx="2"/>
            <a:endCxn id="9" idx="2"/>
          </p:cNvCxnSpPr>
          <p:nvPr/>
        </p:nvCxnSpPr>
        <p:spPr>
          <a:xfrm flipH="1">
            <a:off x="3855131" y="4201404"/>
            <a:ext cx="20508" cy="101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549747-755D-2544-AA6E-D4BE7A74903D}"/>
              </a:ext>
            </a:extLst>
          </p:cNvPr>
          <p:cNvCxnSpPr>
            <a:stCxn id="9" idx="2"/>
            <a:endCxn id="144" idx="0"/>
          </p:cNvCxnSpPr>
          <p:nvPr/>
        </p:nvCxnSpPr>
        <p:spPr>
          <a:xfrm flipH="1">
            <a:off x="2101243" y="5221313"/>
            <a:ext cx="1753888" cy="30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305308D-EF3B-6B4A-A151-3A402C1DF41D}"/>
              </a:ext>
            </a:extLst>
          </p:cNvPr>
          <p:cNvCxnSpPr>
            <a:stCxn id="9" idx="2"/>
            <a:endCxn id="154" idx="0"/>
          </p:cNvCxnSpPr>
          <p:nvPr/>
        </p:nvCxnSpPr>
        <p:spPr>
          <a:xfrm>
            <a:off x="3855131" y="5221313"/>
            <a:ext cx="1930541" cy="2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7B120F0-E722-6245-A806-4443771491A0}"/>
              </a:ext>
            </a:extLst>
          </p:cNvPr>
          <p:cNvCxnSpPr>
            <a:stCxn id="187" idx="3"/>
            <a:endCxn id="100" idx="1"/>
          </p:cNvCxnSpPr>
          <p:nvPr/>
        </p:nvCxnSpPr>
        <p:spPr>
          <a:xfrm>
            <a:off x="6332967" y="3758935"/>
            <a:ext cx="2413308" cy="36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04D95B9-1DE9-6940-94DD-E64D8BFE97EA}"/>
              </a:ext>
            </a:extLst>
          </p:cNvPr>
          <p:cNvCxnSpPr>
            <a:stCxn id="187" idx="3"/>
            <a:endCxn id="108" idx="1"/>
          </p:cNvCxnSpPr>
          <p:nvPr/>
        </p:nvCxnSpPr>
        <p:spPr>
          <a:xfrm>
            <a:off x="6332967" y="3758935"/>
            <a:ext cx="5971417" cy="38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EEB3AD7-27FE-454C-8577-170937170516}"/>
              </a:ext>
            </a:extLst>
          </p:cNvPr>
          <p:cNvCxnSpPr>
            <a:stCxn id="186" idx="3"/>
            <a:endCxn id="86" idx="1"/>
          </p:cNvCxnSpPr>
          <p:nvPr/>
        </p:nvCxnSpPr>
        <p:spPr>
          <a:xfrm>
            <a:off x="6332967" y="4079215"/>
            <a:ext cx="5978766" cy="14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312E9FC-B3E5-7444-9AC0-15048ADA1C93}"/>
              </a:ext>
            </a:extLst>
          </p:cNvPr>
          <p:cNvCxnSpPr>
            <a:endCxn id="76" idx="1"/>
          </p:cNvCxnSpPr>
          <p:nvPr/>
        </p:nvCxnSpPr>
        <p:spPr>
          <a:xfrm>
            <a:off x="6346413" y="4078343"/>
            <a:ext cx="2280891" cy="149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2162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726247"/>
            <a:ext cx="14168061" cy="68209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7262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15205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15205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4123511"/>
            <a:ext cx="6390526" cy="22502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3920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1973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3920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1973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59560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18507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59393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2244" y="6779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5691203" y="719012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3974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3981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9473" y="2206857"/>
            <a:ext cx="574368" cy="5743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41900" y="1908537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1186" y="4912312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5019989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19955" y="503829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46275" y="5154074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54365" y="547263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04384" y="501998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0704" y="5135764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38794" y="545432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1931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3008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319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4349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37535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3008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4166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37351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27709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49362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0704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55408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0114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1272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4458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4993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1089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4275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302926" y="4606583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4635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09723" y="-107397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920763" y="717242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8477" y="6769920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1121777" y="1232858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54690" y="765416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52522" y="166170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8C45D5A-6305-9B4F-9643-D16AD274E2EC}"/>
              </a:ext>
            </a:extLst>
          </p:cNvPr>
          <p:cNvSpPr/>
          <p:nvPr/>
        </p:nvSpPr>
        <p:spPr>
          <a:xfrm>
            <a:off x="1449065" y="2898567"/>
            <a:ext cx="1438562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Ingress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EBB8A69-48F9-DA4B-BA16-CA9388CE5A23}"/>
              </a:ext>
            </a:extLst>
          </p:cNvPr>
          <p:cNvSpPr/>
          <p:nvPr/>
        </p:nvSpPr>
        <p:spPr>
          <a:xfrm>
            <a:off x="5050326" y="3363956"/>
            <a:ext cx="1438562" cy="3002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Ingress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D4CF1BB-77C9-6C45-B016-73A5E3599752}"/>
              </a:ext>
            </a:extLst>
          </p:cNvPr>
          <p:cNvSpPr/>
          <p:nvPr/>
        </p:nvSpPr>
        <p:spPr>
          <a:xfrm>
            <a:off x="5067328" y="2898566"/>
            <a:ext cx="1438562" cy="3002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Ingress</a:t>
            </a: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DDB11FF5-74CD-4944-BEDE-809CB78578EA}"/>
              </a:ext>
            </a:extLst>
          </p:cNvPr>
          <p:cNvCxnSpPr>
            <a:endCxn id="3" idx="2"/>
          </p:cNvCxnSpPr>
          <p:nvPr/>
        </p:nvCxnSpPr>
        <p:spPr>
          <a:xfrm rot="10800000">
            <a:off x="3956982" y="6373766"/>
            <a:ext cx="3195263" cy="73891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9CE47FB-2207-0C49-8746-AB315E977D9B}"/>
              </a:ext>
            </a:extLst>
          </p:cNvPr>
          <p:cNvCxnSpPr>
            <a:stCxn id="51" idx="3"/>
            <a:endCxn id="36" idx="2"/>
          </p:cNvCxnSpPr>
          <p:nvPr/>
        </p:nvCxnSpPr>
        <p:spPr>
          <a:xfrm flipV="1">
            <a:off x="7843935" y="6370197"/>
            <a:ext cx="3091772" cy="755324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Graphic 229" descr="User">
            <a:extLst>
              <a:ext uri="{FF2B5EF4-FFF2-40B4-BE49-F238E27FC236}">
                <a16:creationId xmlns:a16="http://schemas.microsoft.com/office/drawing/2014/main" id="{B26B73C8-879B-5449-9192-29B2690816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96385" y="-83085"/>
            <a:ext cx="914400" cy="914400"/>
          </a:xfrm>
          <a:prstGeom prst="rect">
            <a:avLst/>
          </a:prstGeom>
        </p:spPr>
      </p:pic>
      <p:pic>
        <p:nvPicPr>
          <p:cNvPr id="231" name="Graphic 230" descr="User">
            <a:extLst>
              <a:ext uri="{FF2B5EF4-FFF2-40B4-BE49-F238E27FC236}">
                <a16:creationId xmlns:a16="http://schemas.microsoft.com/office/drawing/2014/main" id="{7309BC6C-2066-C544-83A4-1316A15D96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28471" y="-83085"/>
            <a:ext cx="914400" cy="9144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23A1C0C8-AE7C-204A-AE77-D9DF83860D28}"/>
              </a:ext>
            </a:extLst>
          </p:cNvPr>
          <p:cNvSpPr txBox="1"/>
          <p:nvPr/>
        </p:nvSpPr>
        <p:spPr>
          <a:xfrm>
            <a:off x="12038152" y="770342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2433CE8A-4382-BE40-8ADF-7ED591BDC2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435656" y="760111"/>
            <a:ext cx="711200" cy="711200"/>
          </a:xfrm>
          <a:prstGeom prst="rect">
            <a:avLst/>
          </a:prstGeom>
        </p:spPr>
      </p:pic>
      <p:sp>
        <p:nvSpPr>
          <p:cNvPr id="250" name="Rectangle 249">
            <a:extLst>
              <a:ext uri="{FF2B5EF4-FFF2-40B4-BE49-F238E27FC236}">
                <a16:creationId xmlns:a16="http://schemas.microsoft.com/office/drawing/2014/main" id="{D1E98DD8-E21E-A847-95A3-AB79DEB18D7C}"/>
              </a:ext>
            </a:extLst>
          </p:cNvPr>
          <p:cNvSpPr/>
          <p:nvPr/>
        </p:nvSpPr>
        <p:spPr>
          <a:xfrm>
            <a:off x="9326642" y="4656070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02853C7-3AD4-0547-98C6-1404EC3E024D}"/>
              </a:ext>
            </a:extLst>
          </p:cNvPr>
          <p:cNvSpPr/>
          <p:nvPr/>
        </p:nvSpPr>
        <p:spPr>
          <a:xfrm>
            <a:off x="9299495" y="4202069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59CFCF2-74E7-C44A-AF0A-50BD18252737}"/>
              </a:ext>
            </a:extLst>
          </p:cNvPr>
          <p:cNvSpPr/>
          <p:nvPr/>
        </p:nvSpPr>
        <p:spPr>
          <a:xfrm>
            <a:off x="9147943" y="2843282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MySQL – </a:t>
            </a:r>
            <a:r>
              <a:rPr lang="en-US" sz="1600" dirty="0" err="1"/>
              <a:t>ExternalName</a:t>
            </a:r>
            <a:r>
              <a:rPr lang="en-US" sz="1600" dirty="0"/>
              <a:t> Service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D3C6E2F-4A10-A247-8B1A-B414934154A1}"/>
              </a:ext>
            </a:extLst>
          </p:cNvPr>
          <p:cNvSpPr/>
          <p:nvPr/>
        </p:nvSpPr>
        <p:spPr>
          <a:xfrm>
            <a:off x="1232899" y="4501157"/>
            <a:ext cx="5449419" cy="134647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8998816-E0EC-E845-93AF-F1A0FD1D3726}"/>
              </a:ext>
            </a:extLst>
          </p:cNvPr>
          <p:cNvSpPr txBox="1"/>
          <p:nvPr/>
        </p:nvSpPr>
        <p:spPr>
          <a:xfrm>
            <a:off x="1222639" y="4455177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NS: ns-app1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0AC949B-A125-C649-B4AA-D3BA6F3D10D2}"/>
              </a:ext>
            </a:extLst>
          </p:cNvPr>
          <p:cNvSpPr/>
          <p:nvPr/>
        </p:nvSpPr>
        <p:spPr>
          <a:xfrm>
            <a:off x="8082315" y="4609509"/>
            <a:ext cx="5449419" cy="124716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769B68E-FBDA-084F-8B0A-E2EAF4E14485}"/>
              </a:ext>
            </a:extLst>
          </p:cNvPr>
          <p:cNvSpPr txBox="1"/>
          <p:nvPr/>
        </p:nvSpPr>
        <p:spPr>
          <a:xfrm>
            <a:off x="8010734" y="4608118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NS: ns-app2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E17736D-FEFB-0C4D-9165-FFB714915B94}"/>
              </a:ext>
            </a:extLst>
          </p:cNvPr>
          <p:cNvSpPr/>
          <p:nvPr/>
        </p:nvSpPr>
        <p:spPr>
          <a:xfrm>
            <a:off x="8069350" y="2786681"/>
            <a:ext cx="5449419" cy="159967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43B94B7-849B-224E-9180-C1A1392061D0}"/>
              </a:ext>
            </a:extLst>
          </p:cNvPr>
          <p:cNvSpPr txBox="1"/>
          <p:nvPr/>
        </p:nvSpPr>
        <p:spPr>
          <a:xfrm>
            <a:off x="8091682" y="276738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NS: ns-ums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B8B644C-59D9-DB46-A178-A496C924845D}"/>
              </a:ext>
            </a:extLst>
          </p:cNvPr>
          <p:cNvCxnSpPr>
            <a:stCxn id="221" idx="3"/>
            <a:endCxn id="95" idx="2"/>
          </p:cNvCxnSpPr>
          <p:nvPr/>
        </p:nvCxnSpPr>
        <p:spPr>
          <a:xfrm>
            <a:off x="6488888" y="3514083"/>
            <a:ext cx="6243668" cy="2217245"/>
          </a:xfrm>
          <a:prstGeom prst="bentConnector4">
            <a:avLst>
              <a:gd name="adj1" fmla="val 12620"/>
              <a:gd name="adj2" fmla="val 11309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5919E243-B7C4-2849-81A2-39CDFCA9CF7A}"/>
              </a:ext>
            </a:extLst>
          </p:cNvPr>
          <p:cNvCxnSpPr>
            <a:stCxn id="221" idx="3"/>
            <a:endCxn id="76" idx="1"/>
          </p:cNvCxnSpPr>
          <p:nvPr/>
        </p:nvCxnSpPr>
        <p:spPr>
          <a:xfrm>
            <a:off x="6488888" y="3514083"/>
            <a:ext cx="2131067" cy="1852054"/>
          </a:xfrm>
          <a:prstGeom prst="bentConnector3">
            <a:avLst>
              <a:gd name="adj1" fmla="val 36983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9A44FBC2-BBB3-974B-A488-A79278825A59}"/>
              </a:ext>
            </a:extLst>
          </p:cNvPr>
          <p:cNvCxnSpPr>
            <a:cxnSpLocks/>
            <a:stCxn id="223" idx="3"/>
            <a:endCxn id="117" idx="2"/>
          </p:cNvCxnSpPr>
          <p:nvPr/>
        </p:nvCxnSpPr>
        <p:spPr>
          <a:xfrm>
            <a:off x="6505890" y="3048693"/>
            <a:ext cx="6213041" cy="963497"/>
          </a:xfrm>
          <a:prstGeom prst="bentConnector4">
            <a:avLst>
              <a:gd name="adj1" fmla="val 15191"/>
              <a:gd name="adj2" fmla="val 114129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32BCC98B-B71C-7D45-81A1-E66A829F9662}"/>
              </a:ext>
            </a:extLst>
          </p:cNvPr>
          <p:cNvCxnSpPr>
            <a:stCxn id="223" idx="3"/>
            <a:endCxn id="98" idx="1"/>
          </p:cNvCxnSpPr>
          <p:nvPr/>
        </p:nvCxnSpPr>
        <p:spPr>
          <a:xfrm>
            <a:off x="6505890" y="3048693"/>
            <a:ext cx="2114065" cy="598306"/>
          </a:xfrm>
          <a:prstGeom prst="bentConnector3">
            <a:avLst>
              <a:gd name="adj1" fmla="val 44654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F6603F8F-6265-1C4A-93BE-ABC5D904B505}"/>
              </a:ext>
            </a:extLst>
          </p:cNvPr>
          <p:cNvCxnSpPr>
            <a:endCxn id="245" idx="2"/>
          </p:cNvCxnSpPr>
          <p:nvPr/>
        </p:nvCxnSpPr>
        <p:spPr>
          <a:xfrm flipV="1">
            <a:off x="12276822" y="1471311"/>
            <a:ext cx="1514434" cy="14892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FE0DF2B5-D548-4040-8BC1-EC5B9B53191C}"/>
              </a:ext>
            </a:extLst>
          </p:cNvPr>
          <p:cNvCxnSpPr>
            <a:stCxn id="98" idx="3"/>
            <a:endCxn id="252" idx="2"/>
          </p:cNvCxnSpPr>
          <p:nvPr/>
        </p:nvCxnSpPr>
        <p:spPr>
          <a:xfrm flipV="1">
            <a:off x="9441888" y="3077928"/>
            <a:ext cx="1270495" cy="56907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6EA60DEE-57C2-CC4C-A23C-9E24FA705920}"/>
              </a:ext>
            </a:extLst>
          </p:cNvPr>
          <p:cNvCxnSpPr>
            <a:stCxn id="108" idx="1"/>
            <a:endCxn id="252" idx="2"/>
          </p:cNvCxnSpPr>
          <p:nvPr/>
        </p:nvCxnSpPr>
        <p:spPr>
          <a:xfrm rot="10800000">
            <a:off x="10712384" y="3077929"/>
            <a:ext cx="1592001" cy="55076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FEA7C3C4-366C-B749-8321-E1E232357F28}"/>
              </a:ext>
            </a:extLst>
          </p:cNvPr>
          <p:cNvCxnSpPr>
            <a:stCxn id="220" idx="3"/>
            <a:endCxn id="9" idx="0"/>
          </p:cNvCxnSpPr>
          <p:nvPr/>
        </p:nvCxnSpPr>
        <p:spPr>
          <a:xfrm>
            <a:off x="2887627" y="3048694"/>
            <a:ext cx="979739" cy="155788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C8FF5D95-FBF4-8D4B-A817-0034D0040F1F}"/>
              </a:ext>
            </a:extLst>
          </p:cNvPr>
          <p:cNvCxnSpPr>
            <a:stCxn id="9" idx="2"/>
            <a:endCxn id="144" idx="3"/>
          </p:cNvCxnSpPr>
          <p:nvPr/>
        </p:nvCxnSpPr>
        <p:spPr>
          <a:xfrm rot="5400000">
            <a:off x="2940748" y="4412691"/>
            <a:ext cx="498080" cy="135515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B2E91329-85E1-4B4A-9081-24BD0A6DA453}"/>
              </a:ext>
            </a:extLst>
          </p:cNvPr>
          <p:cNvCxnSpPr>
            <a:stCxn id="9" idx="2"/>
            <a:endCxn id="154" idx="1"/>
          </p:cNvCxnSpPr>
          <p:nvPr/>
        </p:nvCxnSpPr>
        <p:spPr>
          <a:xfrm rot="16200000" flipH="1">
            <a:off x="4381150" y="4327444"/>
            <a:ext cx="479770" cy="150733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726C48ED-3293-5441-BB9E-BF32D291A2EB}"/>
              </a:ext>
            </a:extLst>
          </p:cNvPr>
          <p:cNvSpPr txBox="1"/>
          <p:nvPr/>
        </p:nvSpPr>
        <p:spPr>
          <a:xfrm>
            <a:off x="8608492" y="759936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DE55F68-5EBB-6D44-A7D0-5DE8506DBE1F}"/>
              </a:ext>
            </a:extLst>
          </p:cNvPr>
          <p:cNvCxnSpPr>
            <a:stCxn id="191" idx="2"/>
            <a:endCxn id="220" idx="0"/>
          </p:cNvCxnSpPr>
          <p:nvPr/>
        </p:nvCxnSpPr>
        <p:spPr>
          <a:xfrm>
            <a:off x="2166923" y="807003"/>
            <a:ext cx="1423" cy="209156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6CBBD462-9F08-F34C-B87D-7BF40B05D6B9}"/>
              </a:ext>
            </a:extLst>
          </p:cNvPr>
          <p:cNvCxnSpPr>
            <a:stCxn id="230" idx="2"/>
            <a:endCxn id="221" idx="1"/>
          </p:cNvCxnSpPr>
          <p:nvPr/>
        </p:nvCxnSpPr>
        <p:spPr>
          <a:xfrm rot="16200000" flipH="1">
            <a:off x="3160571" y="1624328"/>
            <a:ext cx="2682768" cy="1096741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5D98AC7B-FE65-AF4E-9338-AF2D4EB5EEE0}"/>
              </a:ext>
            </a:extLst>
          </p:cNvPr>
          <p:cNvCxnSpPr>
            <a:stCxn id="231" idx="2"/>
            <a:endCxn id="223" idx="0"/>
          </p:cNvCxnSpPr>
          <p:nvPr/>
        </p:nvCxnSpPr>
        <p:spPr>
          <a:xfrm>
            <a:off x="5785671" y="831315"/>
            <a:ext cx="938" cy="206725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C863BA07-39B2-0C4E-B45A-486788D3CF5D}"/>
              </a:ext>
            </a:extLst>
          </p:cNvPr>
          <p:cNvSpPr txBox="1"/>
          <p:nvPr/>
        </p:nvSpPr>
        <p:spPr>
          <a:xfrm>
            <a:off x="645829" y="1232858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app1.kubeoncloud.com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D228050-74F2-924F-8CF9-61322D1BA569}"/>
              </a:ext>
            </a:extLst>
          </p:cNvPr>
          <p:cNvSpPr txBox="1"/>
          <p:nvPr/>
        </p:nvSpPr>
        <p:spPr>
          <a:xfrm>
            <a:off x="2771028" y="1241950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app2.kubeoncloud.com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C44C5CE-BC20-5645-A2EE-292D6393FFA2}"/>
              </a:ext>
            </a:extLst>
          </p:cNvPr>
          <p:cNvSpPr txBox="1"/>
          <p:nvPr/>
        </p:nvSpPr>
        <p:spPr>
          <a:xfrm>
            <a:off x="5008837" y="1247697"/>
            <a:ext cx="2076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ums.kubeoncloud.com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2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7006" y="155879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Cloud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7005" y="1753873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7005" y="3353582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80119" y="4918872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725" y="1274500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725" y="2880471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725" y="4467313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B790E8-B9CA-6744-BE6D-4D09AD4C375D}"/>
              </a:ext>
            </a:extLst>
          </p:cNvPr>
          <p:cNvSpPr/>
          <p:nvPr/>
        </p:nvSpPr>
        <p:spPr>
          <a:xfrm>
            <a:off x="4180119" y="6454741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 &amp; Kubernetes for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Spring Boot Developers on AWS</a:t>
            </a:r>
            <a:endParaRPr lang="en-US" sz="38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8290791-4CE8-5546-A845-D524E1B47D9A}"/>
              </a:ext>
            </a:extLst>
          </p:cNvPr>
          <p:cNvSpPr/>
          <p:nvPr/>
        </p:nvSpPr>
        <p:spPr>
          <a:xfrm>
            <a:off x="9109611" y="5986960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1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7006" y="155879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Cloud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7005" y="1430910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80119" y="2705941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80119" y="3978523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B790E8-B9CA-6744-BE6D-4D09AD4C375D}"/>
              </a:ext>
            </a:extLst>
          </p:cNvPr>
          <p:cNvSpPr/>
          <p:nvPr/>
        </p:nvSpPr>
        <p:spPr>
          <a:xfrm>
            <a:off x="4180119" y="5251105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 &amp; Kubernetes for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Spring Boot Developers on AWS</a:t>
            </a:r>
            <a:endParaRPr lang="en-US" sz="38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2A5D12E-56BF-F442-8AC8-C610E28D0DEC}"/>
              </a:ext>
            </a:extLst>
          </p:cNvPr>
          <p:cNvSpPr/>
          <p:nvPr/>
        </p:nvSpPr>
        <p:spPr>
          <a:xfrm>
            <a:off x="4180119" y="6523687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Master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HELM3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with Kubernetes | DevOps, Microservices on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4179644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1" y="138747"/>
            <a:ext cx="1111615" cy="111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EC535-6F0C-E140-B929-EA45366DE1F2}"/>
              </a:ext>
            </a:extLst>
          </p:cNvPr>
          <p:cNvSpPr txBox="1"/>
          <p:nvPr/>
        </p:nvSpPr>
        <p:spPr>
          <a:xfrm>
            <a:off x="74638" y="1242951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Elastic Block Store</a:t>
            </a:r>
          </a:p>
        </p:txBody>
      </p:sp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5476510" y="15938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239971" y="1500331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Probe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5476511" y="1500333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Probe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10203032" y="1500332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 Probe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22276" y="839612"/>
            <a:ext cx="5236539" cy="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558815" y="839612"/>
            <a:ext cx="1" cy="6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58815" y="839612"/>
            <a:ext cx="4726522" cy="6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10727-7551-B549-B846-29DE11F42E0D}"/>
              </a:ext>
            </a:extLst>
          </p:cNvPr>
          <p:cNvSpPr/>
          <p:nvPr/>
        </p:nvSpPr>
        <p:spPr>
          <a:xfrm>
            <a:off x="239970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liveness probes to know </a:t>
            </a:r>
            <a:r>
              <a:rPr lang="en-US" sz="1800" dirty="0">
                <a:solidFill>
                  <a:srgbClr val="FFC000"/>
                </a:solidFill>
              </a:rPr>
              <a:t>when to restart a 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DD69C-FE5B-C944-BF00-26512726F0D7}"/>
              </a:ext>
            </a:extLst>
          </p:cNvPr>
          <p:cNvSpPr/>
          <p:nvPr/>
        </p:nvSpPr>
        <p:spPr>
          <a:xfrm>
            <a:off x="5476509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readiness probes to know </a:t>
            </a:r>
            <a:r>
              <a:rPr lang="en-US" sz="1800" dirty="0">
                <a:solidFill>
                  <a:srgbClr val="FFC000"/>
                </a:solidFill>
              </a:rPr>
              <a:t>when a container is ready to accept traffic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37219-726B-3848-AFF8-ADF796B081F0}"/>
              </a:ext>
            </a:extLst>
          </p:cNvPr>
          <p:cNvSpPr/>
          <p:nvPr/>
        </p:nvSpPr>
        <p:spPr>
          <a:xfrm>
            <a:off x="10225823" y="231548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startup probes to know when </a:t>
            </a:r>
            <a:r>
              <a:rPr lang="en-US" sz="1800" dirty="0">
                <a:solidFill>
                  <a:srgbClr val="FFC000"/>
                </a:solidFill>
              </a:rPr>
              <a:t>a container application has started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5A8DD-927A-5C43-B3AE-53B95B7AB93D}"/>
              </a:ext>
            </a:extLst>
          </p:cNvPr>
          <p:cNvSpPr/>
          <p:nvPr/>
        </p:nvSpPr>
        <p:spPr>
          <a:xfrm>
            <a:off x="239969" y="356950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Liveness probes could catch a </a:t>
            </a:r>
            <a:r>
              <a:rPr lang="en-IN" sz="1800" dirty="0">
                <a:solidFill>
                  <a:srgbClr val="FFC000"/>
                </a:solidFill>
              </a:rPr>
              <a:t>deadlock</a:t>
            </a:r>
            <a:r>
              <a:rPr lang="en-IN" sz="1800" dirty="0"/>
              <a:t>, where an application is running, but unable to make progress and </a:t>
            </a:r>
            <a:r>
              <a:rPr lang="en-IN" sz="1800" dirty="0">
                <a:solidFill>
                  <a:srgbClr val="FFC000"/>
                </a:solidFill>
              </a:rPr>
              <a:t>restarting container</a:t>
            </a:r>
            <a:r>
              <a:rPr lang="en-IN" sz="1800" dirty="0"/>
              <a:t>  helps in such state</a:t>
            </a:r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3C628-4EBF-9E45-9CCB-079B9D023E11}"/>
              </a:ext>
            </a:extLst>
          </p:cNvPr>
          <p:cNvSpPr/>
          <p:nvPr/>
        </p:nvSpPr>
        <p:spPr>
          <a:xfrm>
            <a:off x="10225823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Firstly this </a:t>
            </a:r>
            <a:r>
              <a:rPr lang="en-US" sz="1800" dirty="0" err="1"/>
              <a:t>proble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disables </a:t>
            </a:r>
            <a:r>
              <a:rPr lang="en-US" sz="1800" dirty="0"/>
              <a:t>liveness &amp; readiness checks until it </a:t>
            </a:r>
            <a:r>
              <a:rPr lang="en-US" sz="1800" dirty="0">
                <a:solidFill>
                  <a:srgbClr val="00B050"/>
                </a:solidFill>
              </a:rPr>
              <a:t>succeeds</a:t>
            </a:r>
            <a:r>
              <a:rPr lang="en-US" sz="1800" dirty="0"/>
              <a:t> ensuring those pods don’t interfere with app startup.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1015D8-EFD7-CB46-8E67-D2D8B5FD86C6}"/>
              </a:ext>
            </a:extLst>
          </p:cNvPr>
          <p:cNvSpPr/>
          <p:nvPr/>
        </p:nvSpPr>
        <p:spPr>
          <a:xfrm>
            <a:off x="10225823" y="482351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700" dirty="0"/>
          </a:p>
          <a:p>
            <a:r>
              <a:rPr lang="en-IN" sz="1700" dirty="0"/>
              <a:t>This can be used to adopt liveness checks on </a:t>
            </a:r>
            <a:r>
              <a:rPr lang="en-IN" sz="1700" dirty="0">
                <a:solidFill>
                  <a:srgbClr val="FFC000"/>
                </a:solidFill>
              </a:rPr>
              <a:t>slow starting containers</a:t>
            </a:r>
            <a:r>
              <a:rPr lang="en-IN" sz="1700" dirty="0"/>
              <a:t>, avoiding them getting killed by the </a:t>
            </a:r>
            <a:r>
              <a:rPr lang="en-IN" sz="1700" dirty="0" err="1"/>
              <a:t>kubelet</a:t>
            </a:r>
            <a:r>
              <a:rPr lang="en-IN" sz="1700" dirty="0"/>
              <a:t> before they are up and running.</a:t>
            </a:r>
            <a:br>
              <a:rPr lang="en-IN" sz="1700" dirty="0"/>
            </a:br>
            <a:endParaRPr lang="en-US" sz="1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34A86-67EB-0143-86E1-D299EBC547E3}"/>
              </a:ext>
            </a:extLst>
          </p:cNvPr>
          <p:cNvSpPr/>
          <p:nvPr/>
        </p:nvSpPr>
        <p:spPr>
          <a:xfrm>
            <a:off x="5476509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When a Pod is not ready, it is </a:t>
            </a:r>
            <a:r>
              <a:rPr lang="en-IN" sz="1800" dirty="0">
                <a:solidFill>
                  <a:srgbClr val="FFC000"/>
                </a:solidFill>
              </a:rPr>
              <a:t>removed</a:t>
            </a:r>
            <a:r>
              <a:rPr lang="en-IN" sz="1800" dirty="0"/>
              <a:t> from Service load balancers based on this </a:t>
            </a:r>
            <a:r>
              <a:rPr lang="en-IN" sz="1800" dirty="0">
                <a:solidFill>
                  <a:srgbClr val="FFC000"/>
                </a:solidFill>
              </a:rPr>
              <a:t>readiness probe signal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96F48-A726-CA46-8137-5C1BF4D99707}"/>
              </a:ext>
            </a:extLst>
          </p:cNvPr>
          <p:cNvSpPr/>
          <p:nvPr/>
        </p:nvSpPr>
        <p:spPr>
          <a:xfrm>
            <a:off x="239969" y="615551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Commands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B864B2-B467-A44C-B640-CCC404802E54}"/>
              </a:ext>
            </a:extLst>
          </p:cNvPr>
          <p:cNvSpPr/>
          <p:nvPr/>
        </p:nvSpPr>
        <p:spPr>
          <a:xfrm>
            <a:off x="239969" y="667282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HTTP GET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3CD2B7-530A-BA47-9D9C-F50EED317557}"/>
              </a:ext>
            </a:extLst>
          </p:cNvPr>
          <p:cNvSpPr/>
          <p:nvPr/>
        </p:nvSpPr>
        <p:spPr>
          <a:xfrm>
            <a:off x="239968" y="7190140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TCP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474DF-7007-444B-A434-74211E0C4336}"/>
              </a:ext>
            </a:extLst>
          </p:cNvPr>
          <p:cNvSpPr/>
          <p:nvPr/>
        </p:nvSpPr>
        <p:spPr>
          <a:xfrm>
            <a:off x="4649059" y="6167221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/bin/</a:t>
            </a:r>
            <a:r>
              <a:rPr lang="en-IN" dirty="0" err="1"/>
              <a:t>sh</a:t>
            </a:r>
            <a:r>
              <a:rPr lang="en-IN" dirty="0"/>
              <a:t> –c </a:t>
            </a:r>
            <a:r>
              <a:rPr lang="en-IN" dirty="0" err="1"/>
              <a:t>nc</a:t>
            </a:r>
            <a:r>
              <a:rPr lang="en-IN" dirty="0"/>
              <a:t> -z localhost 8095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30F2B4-2B69-6A48-BC07-B5C28604CD46}"/>
              </a:ext>
            </a:extLst>
          </p:cNvPr>
          <p:cNvSpPr/>
          <p:nvPr/>
        </p:nvSpPr>
        <p:spPr>
          <a:xfrm>
            <a:off x="4649059" y="668453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httpget</a:t>
            </a:r>
            <a:r>
              <a:rPr lang="en-US" dirty="0"/>
              <a:t> path:/health-status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2A772-15D7-DB44-AB84-CEC6EC6BAD06}"/>
              </a:ext>
            </a:extLst>
          </p:cNvPr>
          <p:cNvSpPr/>
          <p:nvPr/>
        </p:nvSpPr>
        <p:spPr>
          <a:xfrm>
            <a:off x="4649058" y="720184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tcpSocket</a:t>
            </a:r>
            <a:r>
              <a:rPr lang="en-US" dirty="0"/>
              <a:t> Port: 8095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4DF48-71C2-964C-A191-F9C913863D71}"/>
              </a:ext>
            </a:extLst>
          </p:cNvPr>
          <p:cNvSpPr/>
          <p:nvPr/>
        </p:nvSpPr>
        <p:spPr>
          <a:xfrm>
            <a:off x="239968" y="5527524"/>
            <a:ext cx="8157796" cy="4258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to define Probes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624F936-E9F4-E642-A02D-07967AA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935" y="-143495"/>
            <a:ext cx="4164609" cy="1188851"/>
          </a:xfrm>
        </p:spPr>
        <p:txBody>
          <a:bodyPr/>
          <a:lstStyle/>
          <a:p>
            <a:r>
              <a:rPr lang="en-US" dirty="0"/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1823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59" grpId="0" animBg="1"/>
      <p:bldP spid="60" grpId="0" animBg="1"/>
      <p:bldP spid="61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9019498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F7772-A470-8D4C-9FE8-615FA4391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8408-C96E-414B-A306-7D2826D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01" y="1461658"/>
            <a:ext cx="7603904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Namespaces are also called </a:t>
            </a:r>
            <a:r>
              <a:rPr lang="en-US" dirty="0">
                <a:solidFill>
                  <a:srgbClr val="0070C0"/>
                </a:solidFill>
              </a:rPr>
              <a:t>Virtual clusters </a:t>
            </a:r>
            <a:r>
              <a:rPr lang="en-US" dirty="0"/>
              <a:t>in our </a:t>
            </a:r>
            <a:r>
              <a:rPr lang="en-US" dirty="0">
                <a:solidFill>
                  <a:srgbClr val="0070C0"/>
                </a:solidFill>
              </a:rPr>
              <a:t>physical</a:t>
            </a:r>
            <a:r>
              <a:rPr lang="en-US" dirty="0"/>
              <a:t> k8s cluster</a:t>
            </a:r>
          </a:p>
          <a:p>
            <a:r>
              <a:rPr lang="en-US" dirty="0"/>
              <a:t>We use this in environments where we have  </a:t>
            </a:r>
            <a:r>
              <a:rPr lang="en-US" dirty="0">
                <a:solidFill>
                  <a:srgbClr val="0070C0"/>
                </a:solidFill>
              </a:rPr>
              <a:t>many users spread</a:t>
            </a:r>
            <a:r>
              <a:rPr lang="en-US" dirty="0"/>
              <a:t> across multiple teams or projects</a:t>
            </a:r>
          </a:p>
          <a:p>
            <a:r>
              <a:rPr lang="en-US" dirty="0"/>
              <a:t>Clusters with </a:t>
            </a:r>
            <a:r>
              <a:rPr lang="en-US" dirty="0">
                <a:solidFill>
                  <a:srgbClr val="0070C0"/>
                </a:solidFill>
              </a:rPr>
              <a:t>tens of users </a:t>
            </a:r>
            <a:r>
              <a:rPr lang="en-US" dirty="0"/>
              <a:t>ideally don’t need to use namespaces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Creates </a:t>
            </a:r>
            <a:r>
              <a:rPr lang="en-US" dirty="0">
                <a:solidFill>
                  <a:srgbClr val="0070C0"/>
                </a:solidFill>
              </a:rPr>
              <a:t>isolation boundary </a:t>
            </a:r>
            <a:r>
              <a:rPr lang="en-US" dirty="0"/>
              <a:t>from other k8s objects</a:t>
            </a:r>
          </a:p>
          <a:p>
            <a:pPr lvl="1"/>
            <a:r>
              <a:rPr lang="en-US" dirty="0"/>
              <a:t>We can limit the resources like </a:t>
            </a:r>
            <a:r>
              <a:rPr lang="en-US" dirty="0">
                <a:solidFill>
                  <a:srgbClr val="0070C0"/>
                </a:solidFill>
              </a:rPr>
              <a:t>CPU, Memory </a:t>
            </a:r>
            <a:r>
              <a:rPr lang="en-US" dirty="0"/>
              <a:t>on per namespace basis (</a:t>
            </a:r>
            <a:r>
              <a:rPr lang="en-US" dirty="0">
                <a:solidFill>
                  <a:srgbClr val="0070C0"/>
                </a:solidFill>
              </a:rPr>
              <a:t>Resource Quota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BAC614-2369-4446-B8DE-780E3360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-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09150-1CC2-2143-87B3-2D614B1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28" y="1640125"/>
            <a:ext cx="45847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5D167-3EA8-F94B-9911-81DE27F0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28" y="2263092"/>
            <a:ext cx="6527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630213" y="7222365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616449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854430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1141979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1400339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858262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651260" y="2364309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602728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498151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854427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1141976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1400336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858259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651257" y="4890974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602725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854428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854428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452627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911233" y="6461536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401682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425480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54235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80071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525863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5051631" y="2364309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500309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89852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425479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54234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80070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525863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5051628" y="4890974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500309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425479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425479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85299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486322" y="6449954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739514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63312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92067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817903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63695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8429951" y="2364309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838141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827684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63311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92066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817902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63695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8429948" y="4890974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838141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63311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63311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823131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773380" y="6459698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958C8097-F721-4441-8F91-633114DA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43" y="-2615"/>
            <a:ext cx="12618720" cy="1188851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0D27EB6-17E0-6549-8DC4-D38677FD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24" y="3561993"/>
            <a:ext cx="3854332" cy="1906332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66893BEC-9043-1F47-8DB6-9ABEF308D95F}"/>
              </a:ext>
            </a:extLst>
          </p:cNvPr>
          <p:cNvSpPr txBox="1"/>
          <p:nvPr/>
        </p:nvSpPr>
        <p:spPr>
          <a:xfrm>
            <a:off x="10527045" y="2976455"/>
            <a:ext cx="4183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Declarative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F60E-997A-3C47-9496-BB3B2F7D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737" y="7008336"/>
            <a:ext cx="6007100" cy="5207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589AF44A-0430-F14F-8D36-6C6898F2F376}"/>
              </a:ext>
            </a:extLst>
          </p:cNvPr>
          <p:cNvSpPr txBox="1"/>
          <p:nvPr/>
        </p:nvSpPr>
        <p:spPr>
          <a:xfrm>
            <a:off x="10527045" y="6418013"/>
            <a:ext cx="4134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Imperative</a:t>
            </a:r>
          </a:p>
        </p:txBody>
      </p:sp>
    </p:spTree>
    <p:extLst>
      <p:ext uri="{BB962C8B-B14F-4D97-AF65-F5344CB8AC3E}">
        <p14:creationId xmlns:p14="http://schemas.microsoft.com/office/powerpoint/2010/main" val="42498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215" grpId="0"/>
      <p:bldP spid="17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147337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1362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35160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63915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89751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35543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148432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09990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99532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35159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63914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89750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35543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148429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09989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35160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35160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94979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440941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14214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75197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03952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29788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75580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548803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0027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39569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75197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03951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29787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75580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548800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0026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75197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75197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35017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18623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892312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13029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1784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67620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13412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27123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87859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77401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13029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1783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67619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13412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27120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87858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13029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13029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72849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241561" y="7162846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75197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83701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04290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831840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03772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3803576" y="6723190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  <a:r>
              <a:rPr lang="en-IN" sz="1600" dirty="0">
                <a:solidFill>
                  <a:srgbClr val="FF0000"/>
                </a:solidFill>
              </a:rPr>
              <a:t> (Per Container)</a:t>
            </a:r>
            <a:endParaRPr lang="en-IN" sz="16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351001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436050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641938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430871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636759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440941" y="6723190"/>
            <a:ext cx="244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Limit</a:t>
            </a:r>
            <a:r>
              <a:rPr lang="en-IN" sz="1500" dirty="0"/>
              <a:t> Range </a:t>
            </a:r>
            <a:r>
              <a:rPr lang="en-IN" sz="1500" dirty="0">
                <a:solidFill>
                  <a:srgbClr val="FF0000"/>
                </a:solidFill>
              </a:rPr>
              <a:t>(Per Container)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137440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22489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428377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17310" y="6260348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23198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203966" y="6754206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 </a:t>
            </a:r>
            <a:r>
              <a:rPr lang="en-IN" sz="1600" dirty="0">
                <a:solidFill>
                  <a:srgbClr val="FF0000"/>
                </a:solidFill>
              </a:rPr>
              <a:t>(Per Container)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C9061-0823-ED4D-8367-1F7761FE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85" y="2601820"/>
            <a:ext cx="4523094" cy="4987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355A-F170-5943-BC38-18C5AF4BBF31}"/>
              </a:ext>
            </a:extLst>
          </p:cNvPr>
          <p:cNvSpPr txBox="1"/>
          <p:nvPr/>
        </p:nvSpPr>
        <p:spPr>
          <a:xfrm>
            <a:off x="10926118" y="1955418"/>
            <a:ext cx="265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Range Manifest</a:t>
            </a:r>
          </a:p>
        </p:txBody>
      </p:sp>
      <p:sp>
        <p:nvSpPr>
          <p:cNvPr id="211" name="Title 211">
            <a:extLst>
              <a:ext uri="{FF2B5EF4-FFF2-40B4-BE49-F238E27FC236}">
                <a16:creationId xmlns:a16="http://schemas.microsoft.com/office/drawing/2014/main" id="{B462FEC3-1406-B646-A155-48AA3761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/>
          </a:bodyPr>
          <a:lstStyle/>
          <a:p>
            <a:r>
              <a:rPr lang="en-US" dirty="0"/>
              <a:t>Limit Range</a:t>
            </a:r>
          </a:p>
        </p:txBody>
      </p:sp>
    </p:spTree>
    <p:extLst>
      <p:ext uri="{BB962C8B-B14F-4D97-AF65-F5344CB8AC3E}">
        <p14:creationId xmlns:p14="http://schemas.microsoft.com/office/powerpoint/2010/main" val="33995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219256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85540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423521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711070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969430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427353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220351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171819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067242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423518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711067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969427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427350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220348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171816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423519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423519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021718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512860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86133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82389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11144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36980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82772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620722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7219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46761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82388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11143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36979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82772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620719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7218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82389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82389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42208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90542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96423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20221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8976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74812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20604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99042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95051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84593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20220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8975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74811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20604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99039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95050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20221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20221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80040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335566" y="7173982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823889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908938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114826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903759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109647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4295365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42292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50796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71385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502790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70867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894396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209359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94408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500296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89229" y="6260348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95117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680835" y="6747070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DCC1D-5073-D744-856B-8D783B188242}"/>
              </a:ext>
            </a:extLst>
          </p:cNvPr>
          <p:cNvSpPr txBox="1"/>
          <p:nvPr/>
        </p:nvSpPr>
        <p:spPr>
          <a:xfrm>
            <a:off x="10644027" y="1461530"/>
            <a:ext cx="315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 Quota Manifest</a:t>
            </a:r>
          </a:p>
        </p:txBody>
      </p:sp>
      <p:sp>
        <p:nvSpPr>
          <p:cNvPr id="240" name="Title 211">
            <a:extLst>
              <a:ext uri="{FF2B5EF4-FFF2-40B4-BE49-F238E27FC236}">
                <a16:creationId xmlns:a16="http://schemas.microsoft.com/office/drawing/2014/main" id="{57123F34-A715-F94F-A495-64B3DCCF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Quota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B9323-7EA7-0941-B336-8AD42CA6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25" y="2006476"/>
            <a:ext cx="4395845" cy="5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84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Database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9121" y="122184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6711974" y="1500260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</p:spTree>
    <p:extLst>
      <p:ext uri="{BB962C8B-B14F-4D97-AF65-F5344CB8AC3E}">
        <p14:creationId xmlns:p14="http://schemas.microsoft.com/office/powerpoint/2010/main" val="1446941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668867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628851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8017843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406306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874926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717692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554553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856228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628851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628851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8017843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391837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860457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529840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8076246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628851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632784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2305329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1237154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1237154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1237154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1237154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963615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963615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963615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963615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1237154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1237154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1237154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659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4148371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2596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62455" y="2526427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5210515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17579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9136283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9136283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33A0EF8-01F0-CF41-AEE8-3512225B3900}"/>
              </a:ext>
            </a:extLst>
          </p:cNvPr>
          <p:cNvSpPr/>
          <p:nvPr/>
        </p:nvSpPr>
        <p:spPr>
          <a:xfrm>
            <a:off x="11216823" y="4316643"/>
            <a:ext cx="2977454" cy="475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9C286B-2D7B-3E40-B6A2-BC09B1005E2A}"/>
              </a:ext>
            </a:extLst>
          </p:cNvPr>
          <p:cNvSpPr/>
          <p:nvPr/>
        </p:nvSpPr>
        <p:spPr>
          <a:xfrm>
            <a:off x="31150" y="4303208"/>
            <a:ext cx="3459183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setup to achieve  HA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B004FD4-AE88-C144-8FFF-3456EBE7FDFA}"/>
              </a:ext>
            </a:extLst>
          </p:cNvPr>
          <p:cNvSpPr/>
          <p:nvPr/>
        </p:nvSpPr>
        <p:spPr>
          <a:xfrm>
            <a:off x="31151" y="4796934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Multi-Az support for EBS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2D3FA-5081-764D-B8AD-E0708782AB27}"/>
              </a:ext>
            </a:extLst>
          </p:cNvPr>
          <p:cNvSpPr/>
          <p:nvPr/>
        </p:nvSpPr>
        <p:spPr>
          <a:xfrm>
            <a:off x="31151" y="5296259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Master-Master MySQL setup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593AC5-BE96-B146-8461-A5A475369A94}"/>
              </a:ext>
            </a:extLst>
          </p:cNvPr>
          <p:cNvSpPr/>
          <p:nvPr/>
        </p:nvSpPr>
        <p:spPr>
          <a:xfrm>
            <a:off x="31151" y="5796923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Master-Slave MySQL setup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6413DA-0296-8442-8110-4346FD2FBEDC}"/>
              </a:ext>
            </a:extLst>
          </p:cNvPr>
          <p:cNvSpPr/>
          <p:nvPr/>
        </p:nvSpPr>
        <p:spPr>
          <a:xfrm>
            <a:off x="46819" y="62662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Automatic Backup &amp; Recovery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BD9B01-E744-A249-8906-C838744BBD41}"/>
              </a:ext>
            </a:extLst>
          </p:cNvPr>
          <p:cNvSpPr/>
          <p:nvPr/>
        </p:nvSpPr>
        <p:spPr>
          <a:xfrm>
            <a:off x="46819" y="3809482"/>
            <a:ext cx="3459183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Drawbacks of EBS CSI for MySQL DB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E0F948-FD39-0644-9C70-09494DA7DA1C}"/>
              </a:ext>
            </a:extLst>
          </p:cNvPr>
          <p:cNvSpPr/>
          <p:nvPr/>
        </p:nvSpPr>
        <p:spPr>
          <a:xfrm>
            <a:off x="62455" y="67481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Auto-Upgrade MySQL</a:t>
            </a:r>
          </a:p>
        </p:txBody>
      </p:sp>
    </p:spTree>
    <p:extLst>
      <p:ext uri="{BB962C8B-B14F-4D97-AF65-F5344CB8AC3E}">
        <p14:creationId xmlns:p14="http://schemas.microsoft.com/office/powerpoint/2010/main" val="27637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8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03090"/>
            <a:ext cx="10872440" cy="4196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251433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456344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1635117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2714745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1976757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29778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296101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582040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3835782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/>
              <a:t>MySQL – </a:t>
            </a:r>
            <a:r>
              <a:rPr lang="en-IN" sz="1700" dirty="0" err="1"/>
              <a:t>ExternalName</a:t>
            </a:r>
            <a:r>
              <a:rPr lang="en-IN" sz="1700" dirty="0"/>
              <a:t>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12566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10846742" y="348076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r>
              <a:rPr lang="en-US" dirty="0"/>
              <a:t>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52418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161258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279883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2184" y="373263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341480" y="23461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AWS </a:t>
            </a:r>
          </a:p>
          <a:p>
            <a:r>
              <a:rPr lang="en-US" sz="3800" b="1" dirty="0">
                <a:solidFill>
                  <a:srgbClr val="00B050"/>
                </a:solidFill>
              </a:rPr>
              <a:t>RDS Database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470197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786006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044280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463786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02278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3642532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F1CAF-125D-7A47-A276-5A7CEE9CF163}"/>
              </a:ext>
            </a:extLst>
          </p:cNvPr>
          <p:cNvSpPr/>
          <p:nvPr/>
        </p:nvSpPr>
        <p:spPr>
          <a:xfrm>
            <a:off x="4345968" y="5210210"/>
            <a:ext cx="8804953" cy="208526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F8F79E-2D37-724B-B05D-DADEC4A9BC57}"/>
              </a:ext>
            </a:extLst>
          </p:cNvPr>
          <p:cNvSpPr txBox="1"/>
          <p:nvPr/>
        </p:nvSpPr>
        <p:spPr>
          <a:xfrm>
            <a:off x="7913693" y="6688718"/>
            <a:ext cx="164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Amazon RDS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53592121-4D36-9A4E-88AB-4B5A5558E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165" y="5672762"/>
            <a:ext cx="974655" cy="9746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940533-56FA-E849-B36C-7C15B59CF451}"/>
              </a:ext>
            </a:extLst>
          </p:cNvPr>
          <p:cNvCxnSpPr>
            <a:cxnSpLocks/>
            <a:stCxn id="28" idx="2"/>
            <a:endCxn id="79" idx="0"/>
          </p:cNvCxnSpPr>
          <p:nvPr/>
        </p:nvCxnSpPr>
        <p:spPr>
          <a:xfrm>
            <a:off x="8727167" y="4256539"/>
            <a:ext cx="8326" cy="14162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4B4850B-5D8D-5749-9AC5-A97865240AA7}"/>
              </a:ext>
            </a:extLst>
          </p:cNvPr>
          <p:cNvSpPr/>
          <p:nvPr/>
        </p:nvSpPr>
        <p:spPr>
          <a:xfrm>
            <a:off x="469673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173D9A-13ED-D54B-BA00-62275565F449}"/>
              </a:ext>
            </a:extLst>
          </p:cNvPr>
          <p:cNvSpPr/>
          <p:nvPr/>
        </p:nvSpPr>
        <p:spPr>
          <a:xfrm>
            <a:off x="469673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&amp; Recovery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186DA7-296B-C748-9280-A049339F8483}"/>
              </a:ext>
            </a:extLst>
          </p:cNvPr>
          <p:cNvSpPr/>
          <p:nvPr/>
        </p:nvSpPr>
        <p:spPr>
          <a:xfrm>
            <a:off x="469673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Replicas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83A22D-AAD9-7649-A545-46CA5AB3F0C9}"/>
              </a:ext>
            </a:extLst>
          </p:cNvPr>
          <p:cNvSpPr/>
          <p:nvPr/>
        </p:nvSpPr>
        <p:spPr>
          <a:xfrm>
            <a:off x="986321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 &amp; Monitoring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0D5DA3-48FC-8B4D-B460-37E020BFC605}"/>
              </a:ext>
            </a:extLst>
          </p:cNvPr>
          <p:cNvSpPr/>
          <p:nvPr/>
        </p:nvSpPr>
        <p:spPr>
          <a:xfrm>
            <a:off x="986321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 Upgrades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077318-BBA3-3341-B1A4-DFC1EB869EAB}"/>
              </a:ext>
            </a:extLst>
          </p:cNvPr>
          <p:cNvSpPr/>
          <p:nvPr/>
        </p:nvSpPr>
        <p:spPr>
          <a:xfrm>
            <a:off x="986321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Multi-AZ Support</a:t>
            </a:r>
          </a:p>
        </p:txBody>
      </p:sp>
    </p:spTree>
    <p:extLst>
      <p:ext uri="{BB962C8B-B14F-4D97-AF65-F5344CB8AC3E}">
        <p14:creationId xmlns:p14="http://schemas.microsoft.com/office/powerpoint/2010/main" val="1319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28" grpId="0" animBg="1"/>
      <p:bldP spid="37" grpId="0"/>
      <p:bldP spid="48" grpId="0" animBg="1"/>
      <p:bldP spid="49" grpId="0" animBg="1"/>
      <p:bldP spid="50" grpId="0" animBg="1"/>
      <p:bldP spid="51" grpId="0" animBg="1"/>
      <p:bldP spid="76" grpId="0"/>
      <p:bldP spid="77" grpId="0"/>
      <p:bldP spid="67" grpId="0" animBg="1"/>
      <p:bldP spid="78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874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98" grpId="0" animBg="1"/>
      <p:bldP spid="107" grpId="0"/>
      <p:bldP spid="127" grpId="0" animBg="1"/>
      <p:bldP spid="136" grpId="0"/>
      <p:bldP spid="137" grpId="0" animBg="1"/>
      <p:bldP spid="146" grpId="0"/>
      <p:bldP spid="147" grpId="1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2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349" y="2809841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Elastic Load Balancing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Overview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35" y="2604169"/>
            <a:ext cx="3745900" cy="3745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935" y="1268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9925" y="97478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67539" y="143089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710299" y="154313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48883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12771986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5722730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9BDAF1-DEFA-EB49-816E-1B6929428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F9D63-28F4-754F-8D2C-2081386C2903}"/>
              </a:ext>
            </a:extLst>
          </p:cNvPr>
          <p:cNvSpPr/>
          <p:nvPr/>
        </p:nvSpPr>
        <p:spPr>
          <a:xfrm>
            <a:off x="5599415" y="1359821"/>
            <a:ext cx="3431569" cy="5251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Load Balancing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E3C99-925A-AF42-BC8D-3FABE5096E97}"/>
              </a:ext>
            </a:extLst>
          </p:cNvPr>
          <p:cNvSpPr/>
          <p:nvPr/>
        </p:nvSpPr>
        <p:spPr>
          <a:xfrm>
            <a:off x="836316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Classic Load Balancer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08E68-4FDF-AB4D-8068-9C79B98D17E6}"/>
              </a:ext>
            </a:extLst>
          </p:cNvPr>
          <p:cNvSpPr/>
          <p:nvPr/>
        </p:nvSpPr>
        <p:spPr>
          <a:xfrm>
            <a:off x="5599415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Load Balancer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08EF4-B87D-CC4F-932A-B38B9BAA5A15}"/>
              </a:ext>
            </a:extLst>
          </p:cNvPr>
          <p:cNvSpPr/>
          <p:nvPr/>
        </p:nvSpPr>
        <p:spPr>
          <a:xfrm>
            <a:off x="10483749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Load Balancer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02122A-4F63-AE46-BD15-38D917BD8608}"/>
              </a:ext>
            </a:extLst>
          </p:cNvPr>
          <p:cNvSpPr/>
          <p:nvPr/>
        </p:nvSpPr>
        <p:spPr>
          <a:xfrm>
            <a:off x="836316" y="5126805"/>
            <a:ext cx="13079001" cy="52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elasticloadbalancing</a:t>
            </a:r>
            <a:r>
              <a:rPr lang="en-US" dirty="0"/>
              <a:t>/features/#compare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3B470-0DB7-1446-B8A6-E2F83439F61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552101" y="1884931"/>
            <a:ext cx="4763099" cy="1841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6CF930-AE37-1843-9A35-B1472F5A032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315200" y="1884931"/>
            <a:ext cx="0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F6A45B-1652-9240-95B8-CFB578D5328A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315200" y="1884931"/>
            <a:ext cx="4884334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447242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85949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39870" y="159999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08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 CLB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21" grpId="0"/>
      <p:bldP spid="72" grpId="0" animBg="1"/>
      <p:bldP spid="73" grpId="0"/>
      <p:bldP spid="229" grpId="0"/>
      <p:bldP spid="2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Network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970239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Network</a:t>
            </a:r>
            <a:r>
              <a:rPr lang="en-US" sz="1400" dirty="0"/>
              <a:t>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9FBB240E-4DE2-624A-9FEF-5AE83A9F8D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7504" y="1581956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865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6672544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3A8102-8904-5B4B-80FE-4E8D6B86C0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0EF3-F022-3D44-9B4B-6AF4EA6C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https://kubernetes-sigs.github.io/aws-alb-ingress-controller/guide/controller/how-it-works/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F25552-810C-3C41-98B2-79B55E6F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Ingress Works?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2FC8C-BA19-9443-947E-105591CC0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90" y="3101941"/>
            <a:ext cx="6180991" cy="40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4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4304872" y="2137025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4304871" y="2751762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304871" y="3366499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4304871" y="400349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0B491-9702-6F41-8DA8-B4AF477D80D9}"/>
              </a:ext>
            </a:extLst>
          </p:cNvPr>
          <p:cNvSpPr/>
          <p:nvPr/>
        </p:nvSpPr>
        <p:spPr>
          <a:xfrm>
            <a:off x="4304871" y="4618233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</p:spTree>
    <p:extLst>
      <p:ext uri="{BB962C8B-B14F-4D97-AF65-F5344CB8AC3E}">
        <p14:creationId xmlns:p14="http://schemas.microsoft.com/office/powerpoint/2010/main" val="35300761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85D59-44D0-5D4C-9EA0-CAB18F31F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FD39-86CF-974E-B332-05EE7930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https://kubernetes-sigs.github.io/aws-alb-ingress-controller/guide/ingress/annotation/#target-type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Instane</a:t>
            </a:r>
            <a:endParaRPr lang="en-US" dirty="0"/>
          </a:p>
          <a:p>
            <a:r>
              <a:rPr lang="en-US" dirty="0"/>
              <a:t>IP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86052D-C7F6-E349-92F3-9E6FE2D2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 Ingress – Target Types</a:t>
            </a:r>
          </a:p>
        </p:txBody>
      </p:sp>
    </p:spTree>
    <p:extLst>
      <p:ext uri="{BB962C8B-B14F-4D97-AF65-F5344CB8AC3E}">
        <p14:creationId xmlns:p14="http://schemas.microsoft.com/office/powerpoint/2010/main" val="3724518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3069CD-E621-DD4B-83AF-B593D6287D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14BB2-86F0-2848-BB9F-03495AD7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F7625-FD5D-DB40-9CE4-67803BAC3AB4}"/>
              </a:ext>
            </a:extLst>
          </p:cNvPr>
          <p:cNvSpPr/>
          <p:nvPr/>
        </p:nvSpPr>
        <p:spPr>
          <a:xfrm>
            <a:off x="3575407" y="2260315"/>
            <a:ext cx="4685015" cy="388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06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133564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9888876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937760" y="737370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BA154-E8AA-F141-BACB-6E3045C9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" y="1347299"/>
            <a:ext cx="4530904" cy="62489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00ADEF-8265-1145-BC8C-AD7138E0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876" y="1347299"/>
            <a:ext cx="4537248" cy="3066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0AACD-EE55-924A-B86B-F5479A5B2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0" y="1347299"/>
            <a:ext cx="4530904" cy="16308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C6919C-F365-A041-9D68-4C4BA8D0C214}"/>
              </a:ext>
            </a:extLst>
          </p:cNvPr>
          <p:cNvSpPr/>
          <p:nvPr/>
        </p:nvSpPr>
        <p:spPr>
          <a:xfrm>
            <a:off x="5090161" y="5493231"/>
            <a:ext cx="9170369" cy="431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https://</a:t>
            </a:r>
            <a:r>
              <a:rPr lang="en-US" sz="1400" dirty="0" err="1">
                <a:solidFill>
                  <a:schemeClr val="tx1"/>
                </a:solidFill>
              </a:rPr>
              <a:t>raw.githubusercontent.com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kubernetes</a:t>
            </a:r>
            <a:r>
              <a:rPr lang="en-US" sz="1400" dirty="0">
                <a:solidFill>
                  <a:schemeClr val="tx1"/>
                </a:solidFill>
              </a:rPr>
              <a:t>-sigs/</a:t>
            </a:r>
            <a:r>
              <a:rPr lang="en-US" sz="1400" dirty="0" err="1">
                <a:solidFill>
                  <a:schemeClr val="tx1"/>
                </a:solidFill>
              </a:rPr>
              <a:t>aws</a:t>
            </a:r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alb</a:t>
            </a:r>
            <a:r>
              <a:rPr lang="en-US" sz="1400" dirty="0">
                <a:solidFill>
                  <a:schemeClr val="tx1"/>
                </a:solidFill>
              </a:rPr>
              <a:t>-ingress-controller/master/docs/examples/</a:t>
            </a:r>
            <a:r>
              <a:rPr lang="en-US" sz="1400" dirty="0" err="1">
                <a:solidFill>
                  <a:schemeClr val="tx1"/>
                </a:solidFill>
              </a:rPr>
              <a:t>iam-policy.json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1E405F-33F8-1942-B42E-F291E8C6C147}"/>
              </a:ext>
            </a:extLst>
          </p:cNvPr>
          <p:cNvSpPr/>
          <p:nvPr/>
        </p:nvSpPr>
        <p:spPr>
          <a:xfrm>
            <a:off x="5090161" y="4864795"/>
            <a:ext cx="4530904" cy="4315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</p:spTree>
    <p:extLst>
      <p:ext uri="{BB962C8B-B14F-4D97-AF65-F5344CB8AC3E}">
        <p14:creationId xmlns:p14="http://schemas.microsoft.com/office/powerpoint/2010/main" val="24787949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1746605" y="259593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EEC4-371C-AF43-8049-B01B9FE73BD7}"/>
              </a:ext>
            </a:extLst>
          </p:cNvPr>
          <p:cNvSpPr/>
          <p:nvPr/>
        </p:nvSpPr>
        <p:spPr>
          <a:xfrm>
            <a:off x="1746604" y="3366498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1D0A5-C050-B745-B7D2-5CAA6716F541}"/>
              </a:ext>
            </a:extLst>
          </p:cNvPr>
          <p:cNvSpPr/>
          <p:nvPr/>
        </p:nvSpPr>
        <p:spPr>
          <a:xfrm>
            <a:off x="1746603" y="4114800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3784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DFC3AE-EB6E-E54B-9A9E-49C9A8BA49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8B6E-017B-0A4A-8FAB-98C53B4F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C4EE7-308F-C841-8D9E-ED467A1F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</p:spTree>
    <p:extLst>
      <p:ext uri="{BB962C8B-B14F-4D97-AF65-F5344CB8AC3E}">
        <p14:creationId xmlns:p14="http://schemas.microsoft.com/office/powerpoint/2010/main" val="20453613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Load Balancer Service </a:t>
            </a:r>
            <a:r>
              <a:rPr lang="en-US" sz="1400" dirty="0">
                <a:solidFill>
                  <a:srgbClr val="FFFF00"/>
                </a:solidFill>
              </a:rPr>
              <a:t>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45" idx="1"/>
          </p:cNvCxnSpPr>
          <p:nvPr/>
        </p:nvCxnSpPr>
        <p:spPr>
          <a:xfrm rot="10800000" flipH="1" flipV="1">
            <a:off x="341208" y="769595"/>
            <a:ext cx="2355878" cy="1088680"/>
          </a:xfrm>
          <a:prstGeom prst="bentConnector3">
            <a:avLst>
              <a:gd name="adj1" fmla="val -9703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246503" y="1503468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4C6539-6366-2B4F-B21E-C72E0616C5E6}"/>
              </a:ext>
            </a:extLst>
          </p:cNvPr>
          <p:cNvSpPr/>
          <p:nvPr/>
        </p:nvSpPr>
        <p:spPr>
          <a:xfrm>
            <a:off x="4493094" y="399501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603666-4DC8-9A4C-83DD-CF3F0207E77D}"/>
              </a:ext>
            </a:extLst>
          </p:cNvPr>
          <p:cNvSpPr/>
          <p:nvPr/>
        </p:nvSpPr>
        <p:spPr>
          <a:xfrm>
            <a:off x="4587195" y="410528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ED29FE-42BD-1F46-9A30-C62C882CC83B}"/>
              </a:ext>
            </a:extLst>
          </p:cNvPr>
          <p:cNvSpPr/>
          <p:nvPr/>
        </p:nvSpPr>
        <p:spPr>
          <a:xfrm>
            <a:off x="4721870" y="416929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F99B34-3E99-1647-AA00-778956915630}"/>
              </a:ext>
            </a:extLst>
          </p:cNvPr>
          <p:cNvSpPr txBox="1"/>
          <p:nvPr/>
        </p:nvSpPr>
        <p:spPr>
          <a:xfrm>
            <a:off x="4475136" y="494800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C3A8C4-D435-E746-A3B5-1CB4C7E5B990}"/>
              </a:ext>
            </a:extLst>
          </p:cNvPr>
          <p:cNvSpPr txBox="1"/>
          <p:nvPr/>
        </p:nvSpPr>
        <p:spPr>
          <a:xfrm>
            <a:off x="4679413" y="477238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4BC70AD-0FE9-8441-B78D-317B4F202E35}"/>
              </a:ext>
            </a:extLst>
          </p:cNvPr>
          <p:cNvGrpSpPr/>
          <p:nvPr/>
        </p:nvGrpSpPr>
        <p:grpSpPr>
          <a:xfrm>
            <a:off x="4868683" y="4276344"/>
            <a:ext cx="555550" cy="35284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14D37CC-ACEE-FB45-951C-B9A377D9336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C5C1DD7-48D4-8943-A3F8-0FF8018E3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67048EF-68D1-0446-B347-5969E2F8052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BB0D3F7-186A-EF4F-8487-7650B82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FA0AF9-AF9E-8D4F-9EA6-F7DE052B185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9875910-0DD2-7942-8E77-965021D518B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90AFDCA-47C0-9A43-BFB7-1ED4DF0AC09B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8F202A5-A7AA-0B46-96F6-E0BE7BB817C4}"/>
              </a:ext>
            </a:extLst>
          </p:cNvPr>
          <p:cNvSpPr txBox="1"/>
          <p:nvPr/>
        </p:nvSpPr>
        <p:spPr>
          <a:xfrm>
            <a:off x="4898693" y="459485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F8BE7FD-79C4-B24C-AE3C-66EA2BA8CA6D}"/>
              </a:ext>
            </a:extLst>
          </p:cNvPr>
          <p:cNvSpPr/>
          <p:nvPr/>
        </p:nvSpPr>
        <p:spPr>
          <a:xfrm>
            <a:off x="6492670" y="3959340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96BFCD-9E91-2C49-8248-45CC788FE10A}"/>
              </a:ext>
            </a:extLst>
          </p:cNvPr>
          <p:cNvSpPr/>
          <p:nvPr/>
        </p:nvSpPr>
        <p:spPr>
          <a:xfrm>
            <a:off x="6586771" y="4069607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62B494D-C00F-BC49-B87E-5466B33B67CD}"/>
              </a:ext>
            </a:extLst>
          </p:cNvPr>
          <p:cNvSpPr/>
          <p:nvPr/>
        </p:nvSpPr>
        <p:spPr>
          <a:xfrm>
            <a:off x="6721446" y="413362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9F0FAF6-EC79-0042-AF84-F91F611ABCE6}"/>
              </a:ext>
            </a:extLst>
          </p:cNvPr>
          <p:cNvSpPr txBox="1"/>
          <p:nvPr/>
        </p:nvSpPr>
        <p:spPr>
          <a:xfrm>
            <a:off x="6439393" y="492301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67E9A4A-3936-674A-AEE4-24179976B0FC}"/>
              </a:ext>
            </a:extLst>
          </p:cNvPr>
          <p:cNvSpPr txBox="1"/>
          <p:nvPr/>
        </p:nvSpPr>
        <p:spPr>
          <a:xfrm>
            <a:off x="6678989" y="473670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3C45D8F-7866-9B4F-B836-3BDB607366E4}"/>
              </a:ext>
            </a:extLst>
          </p:cNvPr>
          <p:cNvGrpSpPr/>
          <p:nvPr/>
        </p:nvGrpSpPr>
        <p:grpSpPr>
          <a:xfrm>
            <a:off x="6868259" y="4240670"/>
            <a:ext cx="555550" cy="35284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1A3D025-9C14-824C-93CC-019B1992D02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CAF5669-0A06-7541-8EF6-268421461C8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6A6D975-5338-264F-9C7F-D11445DBCB3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F4DDF80-A6A2-204A-A941-2B5298CA14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F28EF66-EDD1-1E4A-A3F9-2A95311776D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FAEE25A-942E-9349-8F88-CB5BFC26562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7379D69-416F-394D-98D5-3B378B88430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FB4D3-EFB6-FF4E-8B56-66D644B28DE4}"/>
              </a:ext>
            </a:extLst>
          </p:cNvPr>
          <p:cNvSpPr txBox="1"/>
          <p:nvPr/>
        </p:nvSpPr>
        <p:spPr>
          <a:xfrm>
            <a:off x="6898269" y="455917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3960748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071015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4914875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4738117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242078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560586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4" name="Rectangle 233">
            <a:extLst>
              <a:ext uri="{FF2B5EF4-FFF2-40B4-BE49-F238E27FC236}">
                <a16:creationId xmlns:a16="http://schemas.microsoft.com/office/drawing/2014/main" id="{2C156888-6CF6-4145-8882-250ACBA7A8EB}"/>
              </a:ext>
            </a:extLst>
          </p:cNvPr>
          <p:cNvSpPr/>
          <p:nvPr/>
        </p:nvSpPr>
        <p:spPr>
          <a:xfrm>
            <a:off x="5745801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/app1*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DCE82D91-F943-5340-93E9-13542367DE81}"/>
              </a:ext>
            </a:extLst>
          </p:cNvPr>
          <p:cNvSpPr/>
          <p:nvPr/>
        </p:nvSpPr>
        <p:spPr>
          <a:xfrm>
            <a:off x="8309669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/app2*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760226" y="248475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1E0D71-A9FA-8C48-BD07-AC8EFD6E9D65}"/>
              </a:ext>
            </a:extLst>
          </p:cNvPr>
          <p:cNvCxnSpPr>
            <a:stCxn id="234" idx="2"/>
            <a:endCxn id="106" idx="0"/>
          </p:cNvCxnSpPr>
          <p:nvPr/>
        </p:nvCxnSpPr>
        <p:spPr>
          <a:xfrm flipH="1">
            <a:off x="5141737" y="2823895"/>
            <a:ext cx="1194761" cy="117111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9B06F6B-1847-694D-AB97-56DF17FAFE53}"/>
              </a:ext>
            </a:extLst>
          </p:cNvPr>
          <p:cNvCxnSpPr>
            <a:cxnSpLocks/>
            <a:stCxn id="236" idx="2"/>
            <a:endCxn id="134" idx="0"/>
          </p:cNvCxnSpPr>
          <p:nvPr/>
        </p:nvCxnSpPr>
        <p:spPr>
          <a:xfrm flipH="1">
            <a:off x="7141313" y="2823895"/>
            <a:ext cx="1759053" cy="11354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E34A162-DE2D-324C-94E0-F5649EBA4B6F}"/>
              </a:ext>
            </a:extLst>
          </p:cNvPr>
          <p:cNvCxnSpPr>
            <a:cxnSpLocks/>
            <a:stCxn id="237" idx="2"/>
            <a:endCxn id="149" idx="0"/>
          </p:cNvCxnSpPr>
          <p:nvPr/>
        </p:nvCxnSpPr>
        <p:spPr>
          <a:xfrm>
            <a:off x="11350923" y="2800405"/>
            <a:ext cx="462324" cy="11603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BBDACEA-20B5-A547-806C-BF34548ECD9F}"/>
              </a:ext>
            </a:extLst>
          </p:cNvPr>
          <p:cNvSpPr/>
          <p:nvPr/>
        </p:nvSpPr>
        <p:spPr>
          <a:xfrm>
            <a:off x="9818905" y="1674606"/>
            <a:ext cx="554166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F89E6B9-5303-EF42-976F-465B44DBF820}"/>
              </a:ext>
            </a:extLst>
          </p:cNvPr>
          <p:cNvSpPr/>
          <p:nvPr/>
        </p:nvSpPr>
        <p:spPr>
          <a:xfrm>
            <a:off x="10486871" y="1672264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00"/>
                </a:solidFill>
              </a:rPr>
              <a:t>ExternalDNS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43F7685-C198-5142-9A6A-0016C50AB2F9}"/>
              </a:ext>
            </a:extLst>
          </p:cNvPr>
          <p:cNvSpPr/>
          <p:nvPr/>
        </p:nvSpPr>
        <p:spPr>
          <a:xfrm>
            <a:off x="6827962" y="1506268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6505" y="1809128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C20ED602-CCE9-AF44-BC5B-4CCD7431A6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97086" y="1502675"/>
            <a:ext cx="711200" cy="711200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FD284398-89DE-DE44-B53B-318BE6702E1D}"/>
              </a:ext>
            </a:extLst>
          </p:cNvPr>
          <p:cNvSpPr txBox="1"/>
          <p:nvPr/>
        </p:nvSpPr>
        <p:spPr>
          <a:xfrm>
            <a:off x="2592436" y="2194105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ACD50D9-AC12-C44C-BF89-ED86D1C87818}"/>
              </a:ext>
            </a:extLst>
          </p:cNvPr>
          <p:cNvCxnSpPr>
            <a:cxnSpLocks/>
            <a:stCxn id="245" idx="3"/>
            <a:endCxn id="227" idx="1"/>
          </p:cNvCxnSpPr>
          <p:nvPr/>
        </p:nvCxnSpPr>
        <p:spPr>
          <a:xfrm flipV="1">
            <a:off x="3408286" y="1849161"/>
            <a:ext cx="5211564" cy="911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6DAB26-124C-884D-997D-8891103925B2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6332729" y="234234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19E6DB20-B636-FE4D-AFB3-03F19E26C943}"/>
              </a:ext>
            </a:extLst>
          </p:cNvPr>
          <p:cNvCxnSpPr>
            <a:cxnSpLocks/>
          </p:cNvCxnSpPr>
          <p:nvPr/>
        </p:nvCxnSpPr>
        <p:spPr>
          <a:xfrm>
            <a:off x="8899507" y="2349731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</p:cNvCxnSpPr>
          <p:nvPr/>
        </p:nvCxnSpPr>
        <p:spPr>
          <a:xfrm>
            <a:off x="11346463" y="234659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419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Ingress Controller Basics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8413074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589845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2654762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905500"/>
            <a:ext cx="2506509" cy="5981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8267931" y="2526409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http://ALB-DNS-URL/</a:t>
            </a:r>
            <a:r>
              <a:rPr lang="en-US" sz="1600" dirty="0" err="1">
                <a:solidFill>
                  <a:srgbClr val="0070C0"/>
                </a:solidFill>
              </a:rPr>
              <a:t>usermgmt</a:t>
            </a:r>
            <a:r>
              <a:rPr lang="en-US" sz="1600" dirty="0">
                <a:solidFill>
                  <a:srgbClr val="0070C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stCxn id="147" idx="2"/>
            <a:endCxn id="237" idx="0"/>
          </p:cNvCxnSpPr>
          <p:nvPr/>
        </p:nvCxnSpPr>
        <p:spPr>
          <a:xfrm flipH="1">
            <a:off x="8858628" y="2362264"/>
            <a:ext cx="3124" cy="1641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4608275" y="3852508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1"/>
          </p:cNvCxnSpPr>
          <p:nvPr/>
        </p:nvCxnSpPr>
        <p:spPr>
          <a:xfrm>
            <a:off x="8969655" y="4168163"/>
            <a:ext cx="2194949" cy="76088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</p:cNvCxnSpPr>
          <p:nvPr/>
        </p:nvCxnSpPr>
        <p:spPr>
          <a:xfrm flipH="1">
            <a:off x="8855185" y="2842064"/>
            <a:ext cx="3443" cy="1043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72" grpId="0" animBg="1"/>
      <p:bldP spid="73" grpId="0"/>
      <p:bldP spid="229" grpId="0"/>
      <p:bldP spid="231" grpId="0"/>
      <p:bldP spid="149" grpId="0" animBg="1"/>
      <p:bldP spid="150" grpId="0" animBg="1"/>
      <p:bldP spid="152" grpId="0"/>
      <p:bldP spid="153" grpId="0"/>
      <p:bldP spid="226" grpId="0"/>
      <p:bldP spid="237" grpId="0" animBg="1"/>
      <p:bldP spid="16" grpId="0" animBg="1"/>
      <p:bldP spid="17" grpId="0"/>
      <p:bldP spid="244" grpId="0"/>
      <p:bldP spid="26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Context Path based Routing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166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Context path based Routing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http://ALB-DNS-URL/</a:t>
            </a:r>
            <a:r>
              <a:rPr lang="en-US" sz="1600" dirty="0" err="1">
                <a:solidFill>
                  <a:srgbClr val="00B050"/>
                </a:solidFill>
              </a:rPr>
              <a:t>usermgmt</a:t>
            </a:r>
            <a:r>
              <a:rPr lang="en-US" sz="1600" dirty="0">
                <a:solidFill>
                  <a:srgbClr val="00B05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0DA5B52-44D7-A24E-9A46-FEF9126629B3}"/>
              </a:ext>
            </a:extLst>
          </p:cNvPr>
          <p:cNvSpPr txBox="1"/>
          <p:nvPr/>
        </p:nvSpPr>
        <p:spPr>
          <a:xfrm>
            <a:off x="192270" y="1880153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http://ALB-DNS-URL/app1/</a:t>
            </a:r>
            <a:r>
              <a:rPr lang="en-US" sz="1600" dirty="0" err="1">
                <a:solidFill>
                  <a:srgbClr val="00B0F0"/>
                </a:solidFill>
              </a:rPr>
              <a:t>index.html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B4ED72B-A1BA-0547-BB2A-0B2E4F35151A}"/>
              </a:ext>
            </a:extLst>
          </p:cNvPr>
          <p:cNvSpPr txBox="1"/>
          <p:nvPr/>
        </p:nvSpPr>
        <p:spPr>
          <a:xfrm>
            <a:off x="191762" y="2165538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http://ALB-DNS-URL/app2/</a:t>
            </a:r>
            <a:r>
              <a:rPr lang="en-US" sz="1600" dirty="0" err="1">
                <a:solidFill>
                  <a:srgbClr val="FFC000"/>
                </a:solidFill>
              </a:rPr>
              <a:t>index.html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244" grpId="0"/>
      <p:bldP spid="85" grpId="0" animBg="1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30" grpId="0" animBg="1"/>
      <p:bldP spid="131" grpId="0" animBg="1"/>
      <p:bldP spid="132" grpId="0" animBg="1"/>
      <p:bldP spid="133" grpId="0"/>
      <p:bldP spid="134" grpId="0"/>
      <p:bldP spid="143" grpId="0"/>
      <p:bldP spid="144" grpId="0" animBg="1"/>
      <p:bldP spid="145" grpId="0" animBg="1"/>
      <p:bldP spid="159" grpId="0"/>
      <p:bldP spid="16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6214820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13169" y="2106240"/>
            <a:ext cx="3371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B050"/>
                </a:solidFill>
              </a:rPr>
              <a:t>HTTP URLS</a:t>
            </a:r>
          </a:p>
          <a:p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</a:t>
            </a:r>
            <a:r>
              <a:rPr lang="en-US" sz="1200" dirty="0" err="1">
                <a:solidFill>
                  <a:srgbClr val="00B050"/>
                </a:solidFill>
              </a:rPr>
              <a:t>usermgmt</a:t>
            </a:r>
            <a:r>
              <a:rPr lang="en-US" sz="1200" dirty="0">
                <a:solidFill>
                  <a:srgbClr val="00B050"/>
                </a:solidFill>
              </a:rPr>
              <a:t>/users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/app1/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/app2/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-10570" y="3265870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2" grpId="0" animBg="1"/>
      <p:bldP spid="163" grpId="0"/>
      <p:bldP spid="165" grpId="0"/>
      <p:bldP spid="16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 Redirect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7741361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 Redirect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704490" y="1612643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HTTP  </a:t>
            </a:r>
            <a:r>
              <a:rPr lang="en-US" sz="1200" b="1" dirty="0">
                <a:solidFill>
                  <a:srgbClr val="C0000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3354" y="2293504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815209" y="170156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</p:spTree>
    <p:extLst>
      <p:ext uri="{BB962C8B-B14F-4D97-AF65-F5344CB8AC3E}">
        <p14:creationId xmlns:p14="http://schemas.microsoft.com/office/powerpoint/2010/main" val="36572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7" grpId="0"/>
      <p:bldP spid="12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47706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567652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 &amp; Route53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86239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40830192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80385" y="58072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AWS EKS </a:t>
            </a:r>
          </a:p>
          <a:p>
            <a:r>
              <a:rPr lang="en-US" sz="2200" b="1" dirty="0"/>
              <a:t>Network Design</a:t>
            </a:r>
          </a:p>
          <a:p>
            <a:r>
              <a:rPr lang="en-US" sz="2200" b="1" dirty="0"/>
              <a:t>With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Load Balancer &amp; Route53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14704" y="1617728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HTTP  </a:t>
            </a:r>
            <a:r>
              <a:rPr lang="en-US" sz="1200" b="1" dirty="0">
                <a:solidFill>
                  <a:srgbClr val="0070C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2146" y="2716947"/>
            <a:ext cx="34500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0070C0"/>
                </a:solidFill>
              </a:rPr>
              <a:t>https://dnstest1.kubeoncloud.com/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https://dnstest2.kubeoncloud.com/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36664" y="2217799"/>
            <a:ext cx="187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dnstest1.kubeoncloud.com</a:t>
            </a:r>
          </a:p>
          <a:p>
            <a:r>
              <a:rPr lang="en-US" sz="1200" dirty="0">
                <a:solidFill>
                  <a:srgbClr val="C00000"/>
                </a:solidFill>
              </a:rPr>
              <a:t>dnstest2.kubeoncloud.com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23" grpId="0"/>
      <p:bldP spid="12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7003388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19050161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194AE9-D102-A648-BDC4-D26218D2C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5554-A769-884A-8C5A-89B2736B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FC5205-19E0-B54E-BABA-BCC9ECB0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Fargate?</a:t>
            </a:r>
          </a:p>
        </p:txBody>
      </p:sp>
    </p:spTree>
    <p:extLst>
      <p:ext uri="{BB962C8B-B14F-4D97-AF65-F5344CB8AC3E}">
        <p14:creationId xmlns:p14="http://schemas.microsoft.com/office/powerpoint/2010/main" val="23791394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E1FF96-D173-674A-825E-5892E4186B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B491DF-93A8-C545-B5CC-5A4CA988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66840"/>
            <a:ext cx="12618720" cy="1188851"/>
          </a:xfrm>
        </p:spPr>
        <p:txBody>
          <a:bodyPr/>
          <a:lstStyle/>
          <a:p>
            <a:r>
              <a:rPr lang="en-US" dirty="0"/>
              <a:t>EKS Deployment Options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B6DD4-2B09-1C44-8948-CBBBE465A5A0}"/>
              </a:ext>
            </a:extLst>
          </p:cNvPr>
          <p:cNvSpPr/>
          <p:nvPr/>
        </p:nvSpPr>
        <p:spPr>
          <a:xfrm>
            <a:off x="143838" y="4396944"/>
            <a:ext cx="3459398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Deployment Options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D8110-8DF4-8246-9545-F091D5D7DB14}"/>
              </a:ext>
            </a:extLst>
          </p:cNvPr>
          <p:cNvSpPr/>
          <p:nvPr/>
        </p:nvSpPr>
        <p:spPr>
          <a:xfrm>
            <a:off x="5699592" y="2093963"/>
            <a:ext cx="2970944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EC2 Node Groups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6FB49-538A-2D45-9B8B-A9358FC90FF9}"/>
              </a:ext>
            </a:extLst>
          </p:cNvPr>
          <p:cNvSpPr/>
          <p:nvPr/>
        </p:nvSpPr>
        <p:spPr>
          <a:xfrm>
            <a:off x="5699592" y="4396944"/>
            <a:ext cx="2970944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6157A3-321F-464B-B402-8F1BEC2B3447}"/>
              </a:ext>
            </a:extLst>
          </p:cNvPr>
          <p:cNvSpPr/>
          <p:nvPr/>
        </p:nvSpPr>
        <p:spPr>
          <a:xfrm>
            <a:off x="5699592" y="6642235"/>
            <a:ext cx="2970944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Fargate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3E442-2B0C-D04E-B24F-8B17A00434BC}"/>
              </a:ext>
            </a:extLst>
          </p:cNvPr>
          <p:cNvSpPr/>
          <p:nvPr/>
        </p:nvSpPr>
        <p:spPr>
          <a:xfrm>
            <a:off x="11063558" y="1491535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EC2 Nodes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F4553E-2671-3A40-9AE3-C38CFDF5A071}"/>
              </a:ext>
            </a:extLst>
          </p:cNvPr>
          <p:cNvSpPr/>
          <p:nvPr/>
        </p:nvSpPr>
        <p:spPr>
          <a:xfrm>
            <a:off x="11063558" y="2506033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Unmanaged EC2 Nodes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4E9C7F-F36C-FB4F-8C79-22D915DE1E2E}"/>
              </a:ext>
            </a:extLst>
          </p:cNvPr>
          <p:cNvSpPr/>
          <p:nvPr/>
        </p:nvSpPr>
        <p:spPr>
          <a:xfrm>
            <a:off x="11063558" y="3522251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Nodes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5B903-4947-F449-BE28-F0FC29851503}"/>
              </a:ext>
            </a:extLst>
          </p:cNvPr>
          <p:cNvSpPr/>
          <p:nvPr/>
        </p:nvSpPr>
        <p:spPr>
          <a:xfrm>
            <a:off x="11063558" y="4381280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Unmanaged EC2 Nodes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10B808-42AF-8A42-BD4B-8294709B94EB}"/>
              </a:ext>
            </a:extLst>
          </p:cNvPr>
          <p:cNvSpPr/>
          <p:nvPr/>
        </p:nvSpPr>
        <p:spPr>
          <a:xfrm>
            <a:off x="11063558" y="5240309"/>
            <a:ext cx="2970944" cy="5445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Nodes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04868A-B6CD-E141-BC92-265A6E229872}"/>
              </a:ext>
            </a:extLst>
          </p:cNvPr>
          <p:cNvSpPr/>
          <p:nvPr/>
        </p:nvSpPr>
        <p:spPr>
          <a:xfrm>
            <a:off x="11063558" y="6642235"/>
            <a:ext cx="2970944" cy="5445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Nodes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5F9E2F-EDAF-7546-8F1B-5B4B5A107E3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603236" y="2366228"/>
            <a:ext cx="2096356" cy="2302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DFB311-B7EA-C14D-8EFE-791237F4702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603236" y="4669209"/>
            <a:ext cx="2096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7C53A3-8312-2B49-A441-8775CA4ED3A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603236" y="4669209"/>
            <a:ext cx="2096356" cy="224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BCA981-8943-744D-8972-48DC201316A0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8670536" y="1763800"/>
            <a:ext cx="2393022" cy="60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D7AE97-93A0-D148-AFF1-2BDAD5E01568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8670536" y="2366228"/>
            <a:ext cx="2393022" cy="41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2031F6-5D43-7B4C-929E-C473790ABA30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8670536" y="3794516"/>
            <a:ext cx="2393022" cy="874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3AA014-0B12-0144-ADBD-535C223ACDC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8670536" y="4653545"/>
            <a:ext cx="2393022" cy="15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7341AD-881B-C94C-81D1-F522946D50D9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8670536" y="4669209"/>
            <a:ext cx="2393022" cy="843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240333-B9CF-D444-B317-8EFB312B1888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8670536" y="6914500"/>
            <a:ext cx="23930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161854</TotalTime>
  <Words>8355</Words>
  <Application>Microsoft Macintosh PowerPoint</Application>
  <PresentationFormat>Custom</PresentationFormat>
  <Paragraphs>2558</Paragraphs>
  <Slides>144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144</vt:i4>
      </vt:variant>
    </vt:vector>
  </HeadingPairs>
  <TitlesOfParts>
    <vt:vector size="150" baseType="lpstr">
      <vt:lpstr>Aharoni</vt:lpstr>
      <vt:lpstr>Algerian</vt:lpstr>
      <vt:lpstr>Arial</vt:lpstr>
      <vt:lpstr>Calibri</vt:lpstr>
      <vt:lpstr>Calibri Light</vt:lpstr>
      <vt:lpstr>Office Theme</vt:lpstr>
      <vt:lpstr>AWS EKS Kubernetes - Masterclass | DevOps, Microservices</vt:lpstr>
      <vt:lpstr>PowerPoint Presentation</vt:lpstr>
      <vt:lpstr>PowerPoint Presentation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Probes</vt:lpstr>
      <vt:lpstr>PowerPoint Presentation</vt:lpstr>
      <vt:lpstr>Namespaces - Introduction</vt:lpstr>
      <vt:lpstr>Namespaces</vt:lpstr>
      <vt:lpstr>Limit Range</vt:lpstr>
      <vt:lpstr>Resource Quota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Ingress Works?</vt:lpstr>
      <vt:lpstr>PowerPoint Presentation</vt:lpstr>
      <vt:lpstr>ALB Ingress – Target Types</vt:lpstr>
      <vt:lpstr>PowerPoint Presentation</vt:lpstr>
      <vt:lpstr>PowerPoint Presentation</vt:lpstr>
      <vt:lpstr>PowerPoint Presentation</vt:lpstr>
      <vt:lpstr>Ingress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Fargate?</vt:lpstr>
      <vt:lpstr>EKS Deployment Options</vt:lpstr>
      <vt:lpstr>EKS Deployment Options – EC2 Node Groups  </vt:lpstr>
      <vt:lpstr>EKS Deployment Options – Only Fargate</vt:lpstr>
      <vt:lpstr>EKS Deployment Options – Only Fargate</vt:lpstr>
      <vt:lpstr>EKS Deployment Options - Mixed</vt:lpstr>
      <vt:lpstr>EKS Deployment Options - Mixed</vt:lpstr>
      <vt:lpstr>ALB Target Type : Instance vs IP</vt:lpstr>
      <vt:lpstr>How can we use Fargate for AWS EKS?</vt:lpstr>
      <vt:lpstr>Fargate vs Manged vs Unmanaged Nodes</vt:lpstr>
      <vt:lpstr>EKS Fargate Profiles</vt:lpstr>
      <vt:lpstr>EKS Fargate Profiles</vt:lpstr>
      <vt:lpstr>EKS Fargate Profiles</vt:lpstr>
      <vt:lpstr>PowerPoint Presentation</vt:lpstr>
      <vt:lpstr>EKS Deployment Options - Mixed</vt:lpstr>
      <vt:lpstr>EKS Deployment Options - Mixed</vt:lpstr>
      <vt:lpstr>PowerPoint Presentation</vt:lpstr>
      <vt:lpstr>PowerPoint Presentation</vt:lpstr>
      <vt:lpstr>EKS Deployment Options - Mixed</vt:lpstr>
      <vt:lpstr>EKS Deployment – Mixed – Ingress with Cross Namespaces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PowerPoint Presentation</vt:lpstr>
      <vt:lpstr>EKS - Storage</vt:lpstr>
      <vt:lpstr>Dynamic Volume Provisioning</vt:lpstr>
      <vt:lpstr>Dynamic Volume Provisioning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EKS Deployment Options - Mixed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753</cp:revision>
  <dcterms:created xsi:type="dcterms:W3CDTF">2019-11-12T03:20:49Z</dcterms:created>
  <dcterms:modified xsi:type="dcterms:W3CDTF">2020-07-07T10:36:19Z</dcterms:modified>
</cp:coreProperties>
</file>