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43"/>
  </p:notesMasterIdLst>
  <p:sldIdLst>
    <p:sldId id="256" r:id="rId5"/>
    <p:sldId id="882" r:id="rId6"/>
    <p:sldId id="995" r:id="rId7"/>
    <p:sldId id="1002" r:id="rId8"/>
    <p:sldId id="997" r:id="rId9"/>
    <p:sldId id="999" r:id="rId10"/>
    <p:sldId id="993" r:id="rId11"/>
    <p:sldId id="998" r:id="rId12"/>
    <p:sldId id="1000" r:id="rId13"/>
    <p:sldId id="1001" r:id="rId14"/>
    <p:sldId id="996" r:id="rId15"/>
    <p:sldId id="1006" r:id="rId16"/>
    <p:sldId id="994" r:id="rId17"/>
    <p:sldId id="1004" r:id="rId18"/>
    <p:sldId id="1032" r:id="rId19"/>
    <p:sldId id="1010" r:id="rId20"/>
    <p:sldId id="1009" r:id="rId21"/>
    <p:sldId id="1033" r:id="rId22"/>
    <p:sldId id="1012" r:id="rId23"/>
    <p:sldId id="1008" r:id="rId24"/>
    <p:sldId id="1016" r:id="rId25"/>
    <p:sldId id="1017" r:id="rId26"/>
    <p:sldId id="1018" r:id="rId27"/>
    <p:sldId id="1021" r:id="rId28"/>
    <p:sldId id="1024" r:id="rId29"/>
    <p:sldId id="1025" r:id="rId30"/>
    <p:sldId id="1026" r:id="rId31"/>
    <p:sldId id="1027" r:id="rId32"/>
    <p:sldId id="1028" r:id="rId33"/>
    <p:sldId id="1022" r:id="rId34"/>
    <p:sldId id="1023" r:id="rId35"/>
    <p:sldId id="1029" r:id="rId36"/>
    <p:sldId id="1031" r:id="rId37"/>
    <p:sldId id="1030" r:id="rId38"/>
    <p:sldId id="1011" r:id="rId39"/>
    <p:sldId id="1007" r:id="rId40"/>
    <p:sldId id="1005" r:id="rId41"/>
    <p:sldId id="1015" r:id="rId42"/>
  </p:sldIdLst>
  <p:sldSz cx="14630400" cy="8229600"/>
  <p:notesSz cx="6858000" cy="9144000"/>
  <p:defaultTextStyle>
    <a:defPPr>
      <a:defRPr lang="en-US"/>
    </a:defPPr>
    <a:lvl1pPr marL="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1pPr>
    <a:lvl2pPr marL="54864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2pPr>
    <a:lvl3pPr marL="109728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3pPr>
    <a:lvl4pPr marL="164592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4pPr>
    <a:lvl5pPr marL="219456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5pPr>
    <a:lvl6pPr marL="274320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6pPr>
    <a:lvl7pPr marL="329184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7pPr>
    <a:lvl8pPr marL="384048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8pPr>
    <a:lvl9pPr marL="438912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92">
          <p15:clr>
            <a:srgbClr val="A4A3A4"/>
          </p15:clr>
        </p15:guide>
        <p15:guide id="2" pos="460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lyan Reddy" initials="KR" lastIdx="1" clrIdx="0">
    <p:extLst>
      <p:ext uri="{19B8F6BF-5375-455C-9EA6-DF929625EA0E}">
        <p15:presenceInfo xmlns:p15="http://schemas.microsoft.com/office/powerpoint/2012/main" userId="c9a51c2cda3cd10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66"/>
    <a:srgbClr val="E4CF3D"/>
    <a:srgbClr val="C0A523"/>
    <a:srgbClr val="246B1B"/>
    <a:srgbClr val="660033"/>
    <a:srgbClr val="660066"/>
    <a:srgbClr val="C7C7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07" autoAdjust="0"/>
    <p:restoredTop sz="94722"/>
  </p:normalViewPr>
  <p:slideViewPr>
    <p:cSldViewPr snapToGrid="0" snapToObjects="1">
      <p:cViewPr varScale="1">
        <p:scale>
          <a:sx n="91" d="100"/>
          <a:sy n="91" d="100"/>
        </p:scale>
        <p:origin x="432" y="96"/>
      </p:cViewPr>
      <p:guideLst>
        <p:guide orient="horz" pos="2592"/>
        <p:guide pos="46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392B7C-7B94-48F3-AD53-1D9389467956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D8FE51-5DD6-4BF3-9495-81C4A5D2F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219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4864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9728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4592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9456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4320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9184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4048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8912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8FE51-5DD6-4BF3-9495-81C4A5D2F89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6405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8FE51-5DD6-4BF3-9495-81C4A5D2F89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8315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8FE51-5DD6-4BF3-9495-81C4A5D2F89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9443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8FE51-5DD6-4BF3-9495-81C4A5D2F89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574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3911273"/>
            <a:ext cx="14630400" cy="431832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8" tIns="54864" rIns="109728" bIns="54864"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0BEE7A-7819-E04D-BB55-67CA1386437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828799" y="4070555"/>
            <a:ext cx="8170607" cy="1926324"/>
          </a:xfrm>
        </p:spPr>
        <p:txBody>
          <a:bodyPr anchor="t">
            <a:normAutofit/>
          </a:bodyPr>
          <a:lstStyle>
            <a:lvl1pPr algn="l">
              <a:defRPr sz="58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Slide Deck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57E49C-3EEA-A443-9547-90F2FEFC96E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828799" y="5996878"/>
            <a:ext cx="6683969" cy="1701779"/>
          </a:xfrm>
        </p:spPr>
        <p:txBody>
          <a:bodyPr anchor="t"/>
          <a:lstStyle>
            <a:lvl1pPr marL="0" indent="0" algn="l">
              <a:buNone/>
              <a:defRPr sz="2900">
                <a:solidFill>
                  <a:schemeClr val="bg1"/>
                </a:solidFill>
              </a:defRPr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200"/>
            </a:lvl3pPr>
            <a:lvl4pPr marL="1645920" indent="0" algn="ctr">
              <a:buNone/>
              <a:defRPr sz="1900"/>
            </a:lvl4pPr>
            <a:lvl5pPr marL="2194560" indent="0" algn="ctr">
              <a:buNone/>
              <a:defRPr sz="1900"/>
            </a:lvl5pPr>
            <a:lvl6pPr marL="2743200" indent="0" algn="ctr">
              <a:buNone/>
              <a:defRPr sz="1900"/>
            </a:lvl6pPr>
            <a:lvl7pPr marL="3291840" indent="0" algn="ctr">
              <a:buNone/>
              <a:defRPr sz="1900"/>
            </a:lvl7pPr>
            <a:lvl8pPr marL="3840480" indent="0" algn="ctr">
              <a:buNone/>
              <a:defRPr sz="1900"/>
            </a:lvl8pPr>
            <a:lvl9pPr marL="4389120" indent="0" algn="ctr">
              <a:buNone/>
              <a:defRPr sz="1900"/>
            </a:lvl9pPr>
          </a:lstStyle>
          <a:p>
            <a:r>
              <a:rPr lang="en-GB" dirty="0"/>
              <a:t>Author </a:t>
            </a:r>
          </a:p>
          <a:p>
            <a:r>
              <a:rPr lang="en-GB" dirty="0"/>
              <a:t>Date </a:t>
            </a:r>
          </a:p>
        </p:txBody>
      </p:sp>
    </p:spTree>
    <p:extLst>
      <p:ext uri="{BB962C8B-B14F-4D97-AF65-F5344CB8AC3E}">
        <p14:creationId xmlns:p14="http://schemas.microsoft.com/office/powerpoint/2010/main" val="1566591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6544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0" y="7741207"/>
            <a:ext cx="4937760" cy="438150"/>
          </a:xfrm>
        </p:spPr>
        <p:txBody>
          <a:bodyPr/>
          <a:lstStyle/>
          <a:p>
            <a:pPr algn="l"/>
            <a:r>
              <a:rPr lang="en-US" dirty="0"/>
              <a:t>© Kalyan Reddy </a:t>
            </a:r>
            <a:r>
              <a:rPr lang="en-US" dirty="0" err="1"/>
              <a:t>Daida</a:t>
            </a: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E404D94-AC54-F344-B51A-76FE094D9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5840" y="1821433"/>
            <a:ext cx="12618720" cy="559092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47D18E9C-71B9-6048-8B72-C5BBB56E4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272807"/>
            <a:ext cx="12618720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rmAutofit/>
          </a:bodyPr>
          <a:lstStyle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sz="2400" dirty="0"/>
              <a:t>Sub heading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00075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lyan-without-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0" y="7726175"/>
            <a:ext cx="4937760" cy="438150"/>
          </a:xfrm>
        </p:spPr>
        <p:txBody>
          <a:bodyPr/>
          <a:lstStyle/>
          <a:p>
            <a:pPr algn="l"/>
            <a:r>
              <a:rPr lang="en-US" dirty="0"/>
              <a:t>Kalyan Reddy Daida</a:t>
            </a: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E404D94-AC54-F344-B51A-76FE094D9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5840" y="1112311"/>
            <a:ext cx="12618720" cy="630004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5460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04D94-AC54-F344-B51A-76FE094D9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0" y="7741207"/>
            <a:ext cx="4937760" cy="438150"/>
          </a:xfrm>
        </p:spPr>
        <p:txBody>
          <a:bodyPr/>
          <a:lstStyle/>
          <a:p>
            <a:pPr algn="l"/>
            <a:r>
              <a:rPr lang="en-GB" dirty="0"/>
              <a:t>AWS VPC Master Class @Kalyan Reddy Daida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C995CC4-5E34-0E41-A7F9-D8A939390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438151"/>
            <a:ext cx="12618720" cy="120777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0868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98A33-184A-8544-9FAA-FFAA66EAE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8220" y="2051686"/>
            <a:ext cx="12618720" cy="3423284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6F8684-740B-CF45-9F5C-1B7432DBD9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8220" y="5507356"/>
            <a:ext cx="12618720" cy="1800224"/>
          </a:xfrm>
        </p:spPr>
        <p:txBody>
          <a:bodyPr/>
          <a:lstStyle>
            <a:lvl1pPr marL="0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21892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719BB-4979-0B44-AF6B-859078121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36EAB-B254-C146-A7C6-0DE76935A5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05840" y="1835107"/>
            <a:ext cx="6217920" cy="557724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78D9AA-C4F2-F341-9AD2-DD78F9E320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06640" y="1835106"/>
            <a:ext cx="6217920" cy="55772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7111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DE078-3DB5-CD4E-B5FF-74FE6A229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746" y="438150"/>
            <a:ext cx="12618720" cy="15906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8C4095-462F-0E4F-B67A-AB0DB86AEC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7746" y="2017396"/>
            <a:ext cx="6189344" cy="988694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200" b="1"/>
            </a:lvl3pPr>
            <a:lvl4pPr marL="1645920" indent="0">
              <a:buNone/>
              <a:defRPr sz="1900" b="1"/>
            </a:lvl4pPr>
            <a:lvl5pPr marL="2194560" indent="0">
              <a:buNone/>
              <a:defRPr sz="1900" b="1"/>
            </a:lvl5pPr>
            <a:lvl6pPr marL="2743200" indent="0">
              <a:buNone/>
              <a:defRPr sz="1900" b="1"/>
            </a:lvl6pPr>
            <a:lvl7pPr marL="3291840" indent="0">
              <a:buNone/>
              <a:defRPr sz="1900" b="1"/>
            </a:lvl7pPr>
            <a:lvl8pPr marL="3840480" indent="0">
              <a:buNone/>
              <a:defRPr sz="1900" b="1"/>
            </a:lvl8pPr>
            <a:lvl9pPr marL="4389120" indent="0">
              <a:buNone/>
              <a:defRPr sz="19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989E46-5048-5442-9E93-17CCAA14B2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07746" y="3006090"/>
            <a:ext cx="6189344" cy="44215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D68C68-60E1-8E48-B221-933C8C8734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06640" y="2017396"/>
            <a:ext cx="6219826" cy="988694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200" b="1"/>
            </a:lvl3pPr>
            <a:lvl4pPr marL="1645920" indent="0">
              <a:buNone/>
              <a:defRPr sz="1900" b="1"/>
            </a:lvl4pPr>
            <a:lvl5pPr marL="2194560" indent="0">
              <a:buNone/>
              <a:defRPr sz="1900" b="1"/>
            </a:lvl5pPr>
            <a:lvl6pPr marL="2743200" indent="0">
              <a:buNone/>
              <a:defRPr sz="1900" b="1"/>
            </a:lvl6pPr>
            <a:lvl7pPr marL="3291840" indent="0">
              <a:buNone/>
              <a:defRPr sz="1900" b="1"/>
            </a:lvl7pPr>
            <a:lvl8pPr marL="3840480" indent="0">
              <a:buNone/>
              <a:defRPr sz="1900" b="1"/>
            </a:lvl8pPr>
            <a:lvl9pPr marL="4389120" indent="0">
              <a:buNone/>
              <a:defRPr sz="19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F8A2F8-2BBD-5C48-9615-20088671D9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06640" y="3006090"/>
            <a:ext cx="6219826" cy="44215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5601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9923F-80CF-1549-A2F3-FD799F8D8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4444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2359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2A188-0C7D-5B48-8F5A-A4914AFAC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</p:spPr>
        <p:txBody>
          <a:bodyPr anchor="b"/>
          <a:lstStyle>
            <a:lvl1pPr>
              <a:defRPr sz="38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79F44-FC70-FA4C-ABA7-3BC66D2F50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9826" y="1184911"/>
            <a:ext cx="7406640" cy="5848350"/>
          </a:xfrm>
        </p:spPr>
        <p:txBody>
          <a:bodyPr/>
          <a:lstStyle>
            <a:lvl1pPr>
              <a:defRPr sz="3800"/>
            </a:lvl1pPr>
            <a:lvl2pPr>
              <a:defRPr sz="34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7335F7-E000-8E41-80E4-E0A5EE4F2A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</p:spPr>
        <p:txBody>
          <a:bodyPr/>
          <a:lstStyle>
            <a:lvl1pPr marL="0" indent="0">
              <a:buNone/>
              <a:defRPr sz="1900"/>
            </a:lvl1pPr>
            <a:lvl2pPr marL="548640" indent="0">
              <a:buNone/>
              <a:defRPr sz="1700"/>
            </a:lvl2pPr>
            <a:lvl3pPr marL="1097280" indent="0">
              <a:buNone/>
              <a:defRPr sz="140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97874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627E9-05F0-FE4F-9A4C-7EBDC6827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</p:spPr>
        <p:txBody>
          <a:bodyPr anchor="b"/>
          <a:lstStyle>
            <a:lvl1pPr>
              <a:defRPr sz="38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E113E1-980C-1E4F-BD57-EFD7C1325A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19826" y="1184911"/>
            <a:ext cx="7406640" cy="5848350"/>
          </a:xfrm>
        </p:spPr>
        <p:txBody>
          <a:bodyPr/>
          <a:lstStyle>
            <a:lvl1pPr marL="0" indent="0">
              <a:buNone/>
              <a:defRPr sz="3800"/>
            </a:lvl1pPr>
            <a:lvl2pPr marL="548640" indent="0">
              <a:buNone/>
              <a:defRPr sz="3400"/>
            </a:lvl2pPr>
            <a:lvl3pPr marL="1097280" indent="0">
              <a:buNone/>
              <a:defRPr sz="290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13DE4B-B046-924F-B3CB-32E0383A5D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</p:spPr>
        <p:txBody>
          <a:bodyPr/>
          <a:lstStyle>
            <a:lvl1pPr marL="0" indent="0">
              <a:buNone/>
              <a:defRPr sz="1900"/>
            </a:lvl1pPr>
            <a:lvl2pPr marL="548640" indent="0">
              <a:buNone/>
              <a:defRPr sz="1700"/>
            </a:lvl2pPr>
            <a:lvl3pPr marL="1097280" indent="0">
              <a:buNone/>
              <a:defRPr sz="140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152A71-4150-4C4A-9445-154BD939EB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</p:spPr>
        <p:txBody>
          <a:bodyPr lIns="109728" tIns="54864" rIns="109728" bIns="54864"/>
          <a:lstStyle/>
          <a:p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F15324-A847-7E48-BDE6-12E305FCF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AWS VPC Master Class @Kalyan Reddy Daida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DD7A1F-D1EA-C646-9E58-6DC2830FA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</p:spPr>
        <p:txBody>
          <a:bodyPr lIns="109728" tIns="54864" rIns="109728" bIns="54864"/>
          <a:lstStyle/>
          <a:p>
            <a:fld id="{18A65C51-7344-6544-8116-303C127F51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6569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73CC461-EC5E-944F-B708-4B7701E89627}"/>
              </a:ext>
            </a:extLst>
          </p:cNvPr>
          <p:cNvSpPr/>
          <p:nvPr/>
        </p:nvSpPr>
        <p:spPr>
          <a:xfrm>
            <a:off x="-15031" y="7665929"/>
            <a:ext cx="14645431" cy="56367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8" tIns="54864" rIns="109728" bIns="54864"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D18E9C-71B9-6048-8B72-C5BBB56E4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438151"/>
            <a:ext cx="12618720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rmAutofit/>
          </a:bodyPr>
          <a:lstStyle/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sz="2400" dirty="0"/>
              <a:t>Sub heading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A5E41C-C682-7742-8D56-362E23AF93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5840" y="1821433"/>
            <a:ext cx="12618720" cy="5590922"/>
          </a:xfrm>
          <a:prstGeom prst="rect">
            <a:avLst/>
          </a:prstGeom>
        </p:spPr>
        <p:txBody>
          <a:bodyPr vert="horz" lIns="109728" tIns="54864" rIns="109728" bIns="54864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0" y="7756238"/>
            <a:ext cx="4937760" cy="438150"/>
          </a:xfrm>
          <a:prstGeom prst="rect">
            <a:avLst/>
          </a:prstGeom>
        </p:spPr>
        <p:txBody>
          <a:bodyPr vert="horz" lIns="109728" tIns="54864" rIns="109728" bIns="54864" rtlCol="0" anchor="ctr"/>
          <a:lstStyle>
            <a:lvl1pPr algn="ctr">
              <a:defRPr sz="1700" b="1">
                <a:solidFill>
                  <a:schemeClr val="bg1"/>
                </a:solidFill>
              </a:defRPr>
            </a:lvl1pPr>
          </a:lstStyle>
          <a:p>
            <a:pPr algn="l"/>
            <a:r>
              <a:rPr lang="en-US" dirty="0"/>
              <a:t>© Kalyan Reddy </a:t>
            </a:r>
            <a:r>
              <a:rPr lang="en-US" dirty="0" err="1"/>
              <a:t>Daida</a:t>
            </a:r>
            <a:endParaRPr lang="en-GB" dirty="0"/>
          </a:p>
        </p:txBody>
      </p:sp>
      <p:sp>
        <p:nvSpPr>
          <p:cNvPr id="6" name="Footer Placeholder 7"/>
          <p:cNvSpPr txBox="1">
            <a:spLocks/>
          </p:cNvSpPr>
          <p:nvPr/>
        </p:nvSpPr>
        <p:spPr>
          <a:xfrm>
            <a:off x="12852044" y="7714109"/>
            <a:ext cx="1735609" cy="437415"/>
          </a:xfrm>
          <a:prstGeom prst="rect">
            <a:avLst/>
          </a:prstGeom>
        </p:spPr>
        <p:txBody>
          <a:bodyPr vert="horz" lIns="109728" tIns="54864" rIns="109728" bIns="54864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700" dirty="0"/>
              <a:t>StackSimplify</a:t>
            </a:r>
            <a:endParaRPr lang="en-GB" sz="1700" dirty="0"/>
          </a:p>
        </p:txBody>
      </p:sp>
    </p:spTree>
    <p:extLst>
      <p:ext uri="{BB962C8B-B14F-4D97-AF65-F5344CB8AC3E}">
        <p14:creationId xmlns:p14="http://schemas.microsoft.com/office/powerpoint/2010/main" val="422198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dt="0"/>
  <p:txStyles>
    <p:titleStyle>
      <a:lvl1pPr algn="ctr" defTabSz="1097280" rtl="0" eaLnBrk="1" latinLnBrk="0" hangingPunct="1">
        <a:lnSpc>
          <a:spcPct val="90000"/>
        </a:lnSpc>
        <a:spcBef>
          <a:spcPct val="0"/>
        </a:spcBef>
        <a:buNone/>
        <a:defRPr sz="5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6.svg"/><Relationship Id="rId4" Type="http://schemas.openxmlformats.org/officeDocument/2006/relationships/image" Target="../media/image5.sv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799" y="4302049"/>
            <a:ext cx="11239020" cy="1926324"/>
          </a:xfrm>
        </p:spPr>
        <p:txBody>
          <a:bodyPr>
            <a:noAutofit/>
          </a:bodyPr>
          <a:lstStyle/>
          <a:p>
            <a:r>
              <a:rPr lang="en-US" sz="4000" dirty="0"/>
              <a:t>AWS </a:t>
            </a:r>
            <a:r>
              <a:rPr lang="en-US" sz="4000" dirty="0" err="1"/>
              <a:t>Fargate</a:t>
            </a:r>
            <a:r>
              <a:rPr lang="en-US" sz="4000" dirty="0"/>
              <a:t> &amp; </a:t>
            </a:r>
            <a:r>
              <a:rPr lang="en-US" sz="4000"/>
              <a:t>EKS - Masterclass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799" y="6502724"/>
            <a:ext cx="8569236" cy="1400305"/>
          </a:xfrm>
        </p:spPr>
        <p:txBody>
          <a:bodyPr/>
          <a:lstStyle/>
          <a:p>
            <a:r>
              <a:rPr lang="en-US" dirty="0"/>
              <a:t>Kalyan Reddy Daida</a:t>
            </a:r>
          </a:p>
        </p:txBody>
      </p:sp>
    </p:spTree>
    <p:extLst>
      <p:ext uri="{BB962C8B-B14F-4D97-AF65-F5344CB8AC3E}">
        <p14:creationId xmlns:p14="http://schemas.microsoft.com/office/powerpoint/2010/main" val="27398887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A7192B2-D6BD-489B-AC0D-D2D52376884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16FCB-A013-44E3-BBCD-8EFDF68CF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8178" y="1593017"/>
            <a:ext cx="7947044" cy="5590922"/>
          </a:xfrm>
        </p:spPr>
        <p:txBody>
          <a:bodyPr/>
          <a:lstStyle/>
          <a:p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Kubelet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IN" dirty="0" err="1"/>
              <a:t>Kubelet</a:t>
            </a:r>
            <a:r>
              <a:rPr lang="en-IN" dirty="0"/>
              <a:t> is the </a:t>
            </a:r>
            <a:r>
              <a:rPr lang="en-IN" dirty="0">
                <a:solidFill>
                  <a:srgbClr val="0070C0"/>
                </a:solidFill>
              </a:rPr>
              <a:t>agent</a:t>
            </a:r>
            <a:r>
              <a:rPr lang="en-IN" dirty="0"/>
              <a:t> that runs on every node in the cluster</a:t>
            </a:r>
          </a:p>
          <a:p>
            <a:pPr lvl="1"/>
            <a:r>
              <a:rPr lang="en-IN" dirty="0"/>
              <a:t>This agent is </a:t>
            </a:r>
            <a:r>
              <a:rPr lang="en-IN" dirty="0">
                <a:solidFill>
                  <a:srgbClr val="0070C0"/>
                </a:solidFill>
              </a:rPr>
              <a:t>responsible</a:t>
            </a:r>
            <a:r>
              <a:rPr lang="en-IN" dirty="0"/>
              <a:t> for making sure that containers are running in a Pod on a node.</a:t>
            </a:r>
          </a:p>
          <a:p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Kube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-Proxy</a:t>
            </a:r>
          </a:p>
          <a:p>
            <a:pPr lvl="1"/>
            <a:r>
              <a:rPr lang="en-US" dirty="0"/>
              <a:t>It is a </a:t>
            </a:r>
            <a:r>
              <a:rPr lang="en-US" dirty="0">
                <a:solidFill>
                  <a:srgbClr val="0070C0"/>
                </a:solidFill>
              </a:rPr>
              <a:t>network proxy </a:t>
            </a:r>
            <a:r>
              <a:rPr lang="en-US" dirty="0"/>
              <a:t>that runs on each node in your cluster.</a:t>
            </a:r>
          </a:p>
          <a:p>
            <a:pPr lvl="1"/>
            <a:r>
              <a:rPr lang="en-US" dirty="0"/>
              <a:t>It maintains </a:t>
            </a:r>
            <a:r>
              <a:rPr lang="en-US" dirty="0">
                <a:solidFill>
                  <a:srgbClr val="0070C0"/>
                </a:solidFill>
              </a:rPr>
              <a:t>network rules </a:t>
            </a:r>
            <a:r>
              <a:rPr lang="en-US" dirty="0"/>
              <a:t>on nodes</a:t>
            </a:r>
          </a:p>
          <a:p>
            <a:pPr lvl="1"/>
            <a:r>
              <a:rPr lang="en-US" dirty="0"/>
              <a:t>In short, these network rules allow network communication to your Pods from network sessions inside or outside of your cluster.</a:t>
            </a:r>
            <a:endParaRPr lang="en-IN" dirty="0"/>
          </a:p>
          <a:p>
            <a:pPr lvl="1"/>
            <a:endParaRPr lang="en-I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C27B718-2820-4423-8DA3-52B48E158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Kubernetes Architecture – </a:t>
            </a:r>
            <a:r>
              <a:rPr lang="en-IN" dirty="0">
                <a:solidFill>
                  <a:srgbClr val="00B050"/>
                </a:solidFill>
              </a:rPr>
              <a:t>Worker Nodes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E438FC-67CB-4D2F-AA35-5180353C4EB5}"/>
              </a:ext>
            </a:extLst>
          </p:cNvPr>
          <p:cNvSpPr/>
          <p:nvPr/>
        </p:nvSpPr>
        <p:spPr>
          <a:xfrm>
            <a:off x="317374" y="1619743"/>
            <a:ext cx="4761187" cy="2495057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36941F-717B-48A5-B147-20200A85CAED}"/>
              </a:ext>
            </a:extLst>
          </p:cNvPr>
          <p:cNvSpPr/>
          <p:nvPr/>
        </p:nvSpPr>
        <p:spPr>
          <a:xfrm>
            <a:off x="3223291" y="2460103"/>
            <a:ext cx="1469985" cy="58477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-Proxy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F56661-C9FC-46CF-A13C-716D46BD7127}"/>
              </a:ext>
            </a:extLst>
          </p:cNvPr>
          <p:cNvSpPr txBox="1"/>
          <p:nvPr/>
        </p:nvSpPr>
        <p:spPr>
          <a:xfrm>
            <a:off x="1539342" y="1605304"/>
            <a:ext cx="24048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Worker Node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C62996-8BBC-465C-864C-B7513E173178}"/>
              </a:ext>
            </a:extLst>
          </p:cNvPr>
          <p:cNvSpPr/>
          <p:nvPr/>
        </p:nvSpPr>
        <p:spPr>
          <a:xfrm>
            <a:off x="3087358" y="2342780"/>
            <a:ext cx="1713620" cy="822259"/>
          </a:xfrm>
          <a:prstGeom prst="rect">
            <a:avLst/>
          </a:prstGeom>
          <a:noFill/>
          <a:ln w="317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FE4093C-A69E-49E0-9ECC-D29562A9BF1D}"/>
              </a:ext>
            </a:extLst>
          </p:cNvPr>
          <p:cNvSpPr/>
          <p:nvPr/>
        </p:nvSpPr>
        <p:spPr>
          <a:xfrm>
            <a:off x="763103" y="2460941"/>
            <a:ext cx="1469985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Kubelet</a:t>
            </a:r>
            <a:endParaRPr lang="en-IN" sz="18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CC4E57-0662-4C65-B4D4-B02FD4F0BD91}"/>
              </a:ext>
            </a:extLst>
          </p:cNvPr>
          <p:cNvSpPr/>
          <p:nvPr/>
        </p:nvSpPr>
        <p:spPr>
          <a:xfrm>
            <a:off x="638745" y="2343618"/>
            <a:ext cx="1713620" cy="82225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759A6F-2B41-43AF-9CC8-A9AC2FCB8A71}"/>
              </a:ext>
            </a:extLst>
          </p:cNvPr>
          <p:cNvSpPr/>
          <p:nvPr/>
        </p:nvSpPr>
        <p:spPr>
          <a:xfrm>
            <a:off x="638745" y="3491696"/>
            <a:ext cx="4269519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FA6D425-6595-4DC0-A356-AB9F3D5D0667}"/>
              </a:ext>
            </a:extLst>
          </p:cNvPr>
          <p:cNvSpPr txBox="1">
            <a:spLocks/>
          </p:cNvSpPr>
          <p:nvPr/>
        </p:nvSpPr>
        <p:spPr>
          <a:xfrm>
            <a:off x="165178" y="4268159"/>
            <a:ext cx="6768057" cy="3767620"/>
          </a:xfrm>
          <a:prstGeom prst="rect">
            <a:avLst/>
          </a:prstGeom>
        </p:spPr>
        <p:txBody>
          <a:bodyPr vert="horz" lIns="109728" tIns="54864" rIns="109728" bIns="54864" rtlCol="0">
            <a:normAutofit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Container Runtime</a:t>
            </a:r>
          </a:p>
          <a:p>
            <a:pPr lvl="1"/>
            <a:r>
              <a:rPr lang="en-IN" dirty="0"/>
              <a:t>Container Runtime is the </a:t>
            </a:r>
            <a:r>
              <a:rPr lang="en-IN" dirty="0">
                <a:solidFill>
                  <a:srgbClr val="0070C0"/>
                </a:solidFill>
              </a:rPr>
              <a:t>underlying software </a:t>
            </a:r>
            <a:r>
              <a:rPr lang="en-IN" dirty="0"/>
              <a:t>where we run all these Kubernetes components. </a:t>
            </a:r>
          </a:p>
          <a:p>
            <a:pPr lvl="1"/>
            <a:r>
              <a:rPr lang="en-IN" dirty="0"/>
              <a:t>We are using Docker, but we have other runtime options like </a:t>
            </a:r>
            <a:r>
              <a:rPr lang="en-IN" dirty="0" err="1"/>
              <a:t>rkt</a:t>
            </a:r>
            <a:r>
              <a:rPr lang="en-IN" dirty="0"/>
              <a:t>, container-d etc.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16668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8819D0E-61B2-4717-949A-53CE5D3582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Kalyan Reddy </a:t>
            </a:r>
            <a:r>
              <a:rPr lang="en-US" dirty="0" err="1"/>
              <a:t>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8840114-9439-4B2E-A512-1F12425EB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407" y="-145598"/>
            <a:ext cx="12618720" cy="1188851"/>
          </a:xfrm>
        </p:spPr>
        <p:txBody>
          <a:bodyPr/>
          <a:lstStyle/>
          <a:p>
            <a:r>
              <a:rPr lang="en-IN" dirty="0"/>
              <a:t>Kubernetes - Architecture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9EBDD3-C074-4FD1-90DE-DBEA7232FDD0}"/>
              </a:ext>
            </a:extLst>
          </p:cNvPr>
          <p:cNvSpPr/>
          <p:nvPr/>
        </p:nvSpPr>
        <p:spPr>
          <a:xfrm>
            <a:off x="1292772" y="1127819"/>
            <a:ext cx="4761187" cy="5747543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4B9D87-4A32-4603-9B2B-8992F516F95E}"/>
              </a:ext>
            </a:extLst>
          </p:cNvPr>
          <p:cNvSpPr/>
          <p:nvPr/>
        </p:nvSpPr>
        <p:spPr>
          <a:xfrm>
            <a:off x="1608880" y="1844776"/>
            <a:ext cx="1469985" cy="10417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 Controller Manager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D2489E-5A2A-4FBF-9F64-78611E804517}"/>
              </a:ext>
            </a:extLst>
          </p:cNvPr>
          <p:cNvSpPr/>
          <p:nvPr/>
        </p:nvSpPr>
        <p:spPr>
          <a:xfrm>
            <a:off x="4309174" y="1848648"/>
            <a:ext cx="1469985" cy="104172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Cloud Controller Manager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113BCF-03A4-4A84-9818-3EBEDCF464AC}"/>
              </a:ext>
            </a:extLst>
          </p:cNvPr>
          <p:cNvSpPr/>
          <p:nvPr/>
        </p:nvSpPr>
        <p:spPr>
          <a:xfrm>
            <a:off x="1608880" y="3499098"/>
            <a:ext cx="4170279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kube-apiserver</a:t>
            </a:r>
            <a:endParaRPr lang="en-IN" sz="1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226CD4-907D-4280-AA42-EB153B5FFC39}"/>
              </a:ext>
            </a:extLst>
          </p:cNvPr>
          <p:cNvSpPr/>
          <p:nvPr/>
        </p:nvSpPr>
        <p:spPr>
          <a:xfrm>
            <a:off x="4323857" y="4787498"/>
            <a:ext cx="1469985" cy="104172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-scheduler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9629FC-2B11-45FC-A29A-4200DD758267}"/>
              </a:ext>
            </a:extLst>
          </p:cNvPr>
          <p:cNvSpPr/>
          <p:nvPr/>
        </p:nvSpPr>
        <p:spPr>
          <a:xfrm>
            <a:off x="1623562" y="4787498"/>
            <a:ext cx="1469985" cy="104172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etcd</a:t>
            </a:r>
            <a:endParaRPr lang="en-IN" sz="1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4D42D6-E191-4E9A-8951-F30AFFC6FC23}"/>
              </a:ext>
            </a:extLst>
          </p:cNvPr>
          <p:cNvSpPr/>
          <p:nvPr/>
        </p:nvSpPr>
        <p:spPr>
          <a:xfrm>
            <a:off x="1509745" y="6211253"/>
            <a:ext cx="4420595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DEE5A2-B43E-4F4B-8DB4-AEE0FC54A5F6}"/>
              </a:ext>
            </a:extLst>
          </p:cNvPr>
          <p:cNvSpPr txBox="1"/>
          <p:nvPr/>
        </p:nvSpPr>
        <p:spPr>
          <a:xfrm>
            <a:off x="3078865" y="1127819"/>
            <a:ext cx="14612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Master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BAB2922-7805-4003-BD84-B8C75FB74314}"/>
              </a:ext>
            </a:extLst>
          </p:cNvPr>
          <p:cNvSpPr/>
          <p:nvPr/>
        </p:nvSpPr>
        <p:spPr>
          <a:xfrm>
            <a:off x="8049053" y="1127819"/>
            <a:ext cx="4761187" cy="2495057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C44D098-07ED-44AE-B0C2-0A863A4390F2}"/>
              </a:ext>
            </a:extLst>
          </p:cNvPr>
          <p:cNvSpPr/>
          <p:nvPr/>
        </p:nvSpPr>
        <p:spPr>
          <a:xfrm>
            <a:off x="10954970" y="1968179"/>
            <a:ext cx="1469985" cy="58477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-Proxy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1852BC5-37B6-431D-9A9E-27E185ECF20E}"/>
              </a:ext>
            </a:extLst>
          </p:cNvPr>
          <p:cNvSpPr txBox="1"/>
          <p:nvPr/>
        </p:nvSpPr>
        <p:spPr>
          <a:xfrm>
            <a:off x="9271021" y="1113380"/>
            <a:ext cx="24048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Worker Node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C62D69E-22E7-423F-B81E-31C29DDEE0C5}"/>
              </a:ext>
            </a:extLst>
          </p:cNvPr>
          <p:cNvSpPr/>
          <p:nvPr/>
        </p:nvSpPr>
        <p:spPr>
          <a:xfrm>
            <a:off x="4172974" y="1736188"/>
            <a:ext cx="1713620" cy="1273215"/>
          </a:xfrm>
          <a:prstGeom prst="rect">
            <a:avLst/>
          </a:prstGeom>
          <a:noFill/>
          <a:ln w="317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11F58E3-8C1B-4825-9CB8-E5172ABC2DD2}"/>
              </a:ext>
            </a:extLst>
          </p:cNvPr>
          <p:cNvSpPr/>
          <p:nvPr/>
        </p:nvSpPr>
        <p:spPr>
          <a:xfrm>
            <a:off x="10819037" y="1850856"/>
            <a:ext cx="1713620" cy="822259"/>
          </a:xfrm>
          <a:prstGeom prst="rect">
            <a:avLst/>
          </a:prstGeom>
          <a:noFill/>
          <a:ln w="317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6337A49-E5C7-4D80-AA42-016F6EB3A01F}"/>
              </a:ext>
            </a:extLst>
          </p:cNvPr>
          <p:cNvSpPr/>
          <p:nvPr/>
        </p:nvSpPr>
        <p:spPr>
          <a:xfrm>
            <a:off x="8494782" y="1969017"/>
            <a:ext cx="1469985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Kubelet</a:t>
            </a:r>
            <a:endParaRPr lang="en-IN" sz="18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D223014-BA46-460A-AAFC-90DAD8767A04}"/>
              </a:ext>
            </a:extLst>
          </p:cNvPr>
          <p:cNvSpPr/>
          <p:nvPr/>
        </p:nvSpPr>
        <p:spPr>
          <a:xfrm>
            <a:off x="8370424" y="1851694"/>
            <a:ext cx="1713620" cy="82225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DB7ABAC-3B9D-4C8B-8D8F-BAD420920277}"/>
              </a:ext>
            </a:extLst>
          </p:cNvPr>
          <p:cNvSpPr/>
          <p:nvPr/>
        </p:nvSpPr>
        <p:spPr>
          <a:xfrm>
            <a:off x="1495063" y="1726557"/>
            <a:ext cx="1713620" cy="1273215"/>
          </a:xfrm>
          <a:prstGeom prst="rect">
            <a:avLst/>
          </a:prstGeom>
          <a:noFill/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390C2FE-1053-4A1B-A56F-DF605F5B1E33}"/>
              </a:ext>
            </a:extLst>
          </p:cNvPr>
          <p:cNvSpPr/>
          <p:nvPr/>
        </p:nvSpPr>
        <p:spPr>
          <a:xfrm>
            <a:off x="1506919" y="3347936"/>
            <a:ext cx="4368099" cy="89494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AD6185F-F358-4C5D-B77D-3D8A625E0F76}"/>
              </a:ext>
            </a:extLst>
          </p:cNvPr>
          <p:cNvSpPr/>
          <p:nvPr/>
        </p:nvSpPr>
        <p:spPr>
          <a:xfrm>
            <a:off x="1509745" y="4667454"/>
            <a:ext cx="1713620" cy="1273215"/>
          </a:xfrm>
          <a:prstGeom prst="rect">
            <a:avLst/>
          </a:prstGeom>
          <a:noFill/>
          <a:ln w="317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D733293-C1C6-4E0B-AB61-6DE8894C4EC8}"/>
              </a:ext>
            </a:extLst>
          </p:cNvPr>
          <p:cNvSpPr/>
          <p:nvPr/>
        </p:nvSpPr>
        <p:spPr>
          <a:xfrm>
            <a:off x="4202038" y="4667454"/>
            <a:ext cx="1713620" cy="1273215"/>
          </a:xfrm>
          <a:prstGeom prst="rect">
            <a:avLst/>
          </a:prstGeom>
          <a:noFill/>
          <a:ln w="317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AE278D8-E4CB-4844-AC10-11E79EEF56E0}"/>
              </a:ext>
            </a:extLst>
          </p:cNvPr>
          <p:cNvSpPr/>
          <p:nvPr/>
        </p:nvSpPr>
        <p:spPr>
          <a:xfrm>
            <a:off x="8370424" y="2999772"/>
            <a:ext cx="4269519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48BDC50-97D8-41E5-8382-8BBE14E509D2}"/>
              </a:ext>
            </a:extLst>
          </p:cNvPr>
          <p:cNvSpPr/>
          <p:nvPr/>
        </p:nvSpPr>
        <p:spPr>
          <a:xfrm>
            <a:off x="8049053" y="4385712"/>
            <a:ext cx="4761187" cy="2495057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C6F7CDD-19FA-4999-971F-E2A7E577CBED}"/>
              </a:ext>
            </a:extLst>
          </p:cNvPr>
          <p:cNvSpPr/>
          <p:nvPr/>
        </p:nvSpPr>
        <p:spPr>
          <a:xfrm>
            <a:off x="10954970" y="5226072"/>
            <a:ext cx="1469985" cy="58477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-Proxy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E6D3FD6-102A-48D8-96B7-4CF144259039}"/>
              </a:ext>
            </a:extLst>
          </p:cNvPr>
          <p:cNvSpPr txBox="1"/>
          <p:nvPr/>
        </p:nvSpPr>
        <p:spPr>
          <a:xfrm>
            <a:off x="9271021" y="4371273"/>
            <a:ext cx="24048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Worker Node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8A50557-5B53-4AC6-B37C-4C01EAAFBE4E}"/>
              </a:ext>
            </a:extLst>
          </p:cNvPr>
          <p:cNvSpPr/>
          <p:nvPr/>
        </p:nvSpPr>
        <p:spPr>
          <a:xfrm>
            <a:off x="10819037" y="5108749"/>
            <a:ext cx="1713620" cy="822259"/>
          </a:xfrm>
          <a:prstGeom prst="rect">
            <a:avLst/>
          </a:prstGeom>
          <a:noFill/>
          <a:ln w="317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5924C24-B220-460C-8A9F-AAAD1B821F2C}"/>
              </a:ext>
            </a:extLst>
          </p:cNvPr>
          <p:cNvSpPr/>
          <p:nvPr/>
        </p:nvSpPr>
        <p:spPr>
          <a:xfrm>
            <a:off x="8494782" y="5226910"/>
            <a:ext cx="1469985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Kubelet</a:t>
            </a:r>
            <a:endParaRPr lang="en-IN" sz="18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162447A-7071-44FD-8136-15B40F6F3145}"/>
              </a:ext>
            </a:extLst>
          </p:cNvPr>
          <p:cNvSpPr/>
          <p:nvPr/>
        </p:nvSpPr>
        <p:spPr>
          <a:xfrm>
            <a:off x="8370424" y="5109587"/>
            <a:ext cx="1713620" cy="82225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B1FD2DD-9477-4261-8AFA-DF6D9F377044}"/>
              </a:ext>
            </a:extLst>
          </p:cNvPr>
          <p:cNvSpPr/>
          <p:nvPr/>
        </p:nvSpPr>
        <p:spPr>
          <a:xfrm>
            <a:off x="8370424" y="6257665"/>
            <a:ext cx="4269519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</p:spTree>
    <p:extLst>
      <p:ext uri="{BB962C8B-B14F-4D97-AF65-F5344CB8AC3E}">
        <p14:creationId xmlns:p14="http://schemas.microsoft.com/office/powerpoint/2010/main" val="11606422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1664" y="1525174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103" y="2468199"/>
            <a:ext cx="9543394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Fundamentals</a:t>
            </a:r>
          </a:p>
          <a:p>
            <a:pPr marL="0" indent="0" algn="ctr">
              <a:buNone/>
            </a:pPr>
            <a:r>
              <a:rPr lang="en-US" sz="4500" b="1" dirty="0">
                <a:solidFill>
                  <a:srgbClr val="0070C0"/>
                </a:solidFill>
              </a:rPr>
              <a:t>Pod, </a:t>
            </a:r>
            <a:r>
              <a:rPr lang="en-US" sz="4500" b="1" dirty="0" err="1">
                <a:solidFill>
                  <a:srgbClr val="0070C0"/>
                </a:solidFill>
              </a:rPr>
              <a:t>ReplicaSet</a:t>
            </a:r>
            <a:r>
              <a:rPr lang="en-US" sz="4500" b="1" dirty="0">
                <a:solidFill>
                  <a:srgbClr val="0070C0"/>
                </a:solidFill>
              </a:rPr>
              <a:t>, Deployment &amp; Service</a:t>
            </a:r>
          </a:p>
        </p:txBody>
      </p:sp>
    </p:spTree>
    <p:extLst>
      <p:ext uri="{BB962C8B-B14F-4D97-AF65-F5344CB8AC3E}">
        <p14:creationId xmlns:p14="http://schemas.microsoft.com/office/powerpoint/2010/main" val="651733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596DC66-8036-4EE9-928C-778BC28DDF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0ADAE6-B9D6-4E4B-B3C1-8FE45A0AC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-63517"/>
            <a:ext cx="12618720" cy="1188851"/>
          </a:xfrm>
        </p:spPr>
        <p:txBody>
          <a:bodyPr/>
          <a:lstStyle/>
          <a:p>
            <a:r>
              <a:rPr lang="en-IN" dirty="0"/>
              <a:t>Kubernetes - </a:t>
            </a:r>
            <a:r>
              <a:rPr lang="en-IN" dirty="0">
                <a:solidFill>
                  <a:srgbClr val="00B050"/>
                </a:solidFill>
              </a:rPr>
              <a:t>Fundamentals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B3B6DD3-9022-44D6-B5E4-411D5AA6276B}"/>
              </a:ext>
            </a:extLst>
          </p:cNvPr>
          <p:cNvSpPr/>
          <p:nvPr/>
        </p:nvSpPr>
        <p:spPr>
          <a:xfrm>
            <a:off x="3697539" y="1269753"/>
            <a:ext cx="2480441" cy="127025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Pod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921E955-0ABC-48C6-AE10-55B17EE3C739}"/>
              </a:ext>
            </a:extLst>
          </p:cNvPr>
          <p:cNvSpPr/>
          <p:nvPr/>
        </p:nvSpPr>
        <p:spPr>
          <a:xfrm>
            <a:off x="3697539" y="2779644"/>
            <a:ext cx="2480441" cy="130801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ReplicaSet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7D3F0C-12FC-4C48-942F-B4E5BC982149}"/>
              </a:ext>
            </a:extLst>
          </p:cNvPr>
          <p:cNvSpPr/>
          <p:nvPr/>
        </p:nvSpPr>
        <p:spPr>
          <a:xfrm>
            <a:off x="3697539" y="4376492"/>
            <a:ext cx="2480441" cy="131310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Deployment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AFF7ADB-587B-4D69-BD40-6BC188D8F646}"/>
              </a:ext>
            </a:extLst>
          </p:cNvPr>
          <p:cNvSpPr/>
          <p:nvPr/>
        </p:nvSpPr>
        <p:spPr>
          <a:xfrm>
            <a:off x="3697538" y="5966857"/>
            <a:ext cx="2480441" cy="1313102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Service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E81190-AF7F-46E7-AB97-1543B32BBFEB}"/>
              </a:ext>
            </a:extLst>
          </p:cNvPr>
          <p:cNvSpPr/>
          <p:nvPr/>
        </p:nvSpPr>
        <p:spPr>
          <a:xfrm>
            <a:off x="89338" y="3734329"/>
            <a:ext cx="2480441" cy="57806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k8s Fundamentals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4F97AA3-3FBD-4A65-8715-008766C8DBA1}"/>
              </a:ext>
            </a:extLst>
          </p:cNvPr>
          <p:cNvSpPr/>
          <p:nvPr/>
        </p:nvSpPr>
        <p:spPr>
          <a:xfrm>
            <a:off x="6966255" y="1273712"/>
            <a:ext cx="7490723" cy="126629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A POD is a single instance of an Application. </a:t>
            </a:r>
          </a:p>
          <a:p>
            <a:r>
              <a:rPr lang="en-IN" dirty="0"/>
              <a:t>A POD is the smallest object, that you can create in Kubernetes.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24683E9-D0AE-4446-BBC3-3EE638E43B0E}"/>
              </a:ext>
            </a:extLst>
          </p:cNvPr>
          <p:cNvSpPr/>
          <p:nvPr/>
        </p:nvSpPr>
        <p:spPr>
          <a:xfrm>
            <a:off x="6966256" y="2774551"/>
            <a:ext cx="7490723" cy="131310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 </a:t>
            </a:r>
            <a:r>
              <a:rPr lang="en-US" dirty="0" err="1"/>
              <a:t>ReplicaSet</a:t>
            </a:r>
            <a:r>
              <a:rPr lang="en-US" dirty="0"/>
              <a:t> will maintain a stable set of replica Pods running at any given time. </a:t>
            </a:r>
          </a:p>
          <a:p>
            <a:r>
              <a:rPr lang="en-US" dirty="0"/>
              <a:t>In short, it is often used to guarantee the availability of a specified number of identical Pods</a:t>
            </a:r>
            <a:endParaRPr lang="en-IN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514085B-E48A-4FBD-9477-901FAE1550B4}"/>
              </a:ext>
            </a:extLst>
          </p:cNvPr>
          <p:cNvSpPr/>
          <p:nvPr/>
        </p:nvSpPr>
        <p:spPr>
          <a:xfrm>
            <a:off x="6966256" y="4376492"/>
            <a:ext cx="7490723" cy="131310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/>
              <a:t>A Deployment runs multiple replicas of your application and automatically replaces any instances that fail or become unresponsive.</a:t>
            </a:r>
          </a:p>
          <a:p>
            <a:r>
              <a:rPr lang="en-US" sz="2000" dirty="0"/>
              <a:t>Rollout &amp; rollback changes to applications. Deployments are well-suited for stateless applications.</a:t>
            </a:r>
            <a:endParaRPr lang="en-IN" sz="20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789AB66-39FE-4131-A7B1-DCD6A49B0A4A}"/>
              </a:ext>
            </a:extLst>
          </p:cNvPr>
          <p:cNvSpPr/>
          <p:nvPr/>
        </p:nvSpPr>
        <p:spPr>
          <a:xfrm>
            <a:off x="6966256" y="5966856"/>
            <a:ext cx="7490723" cy="131310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 service is an abstraction for pods, providing a stable, so called virtual IP (VIP) address.</a:t>
            </a:r>
          </a:p>
          <a:p>
            <a:r>
              <a:rPr lang="en-US" sz="2000" dirty="0"/>
              <a:t>In simple terms, service sits Infront of a POD and acts as a load balancer. </a:t>
            </a:r>
            <a:endParaRPr lang="en-IN" sz="20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3C930E0-D0B1-4C51-8615-D8519F81C30F}"/>
              </a:ext>
            </a:extLst>
          </p:cNvPr>
          <p:cNvCxnSpPr>
            <a:cxnSpLocks/>
            <a:stCxn id="12" idx="3"/>
            <a:endCxn id="8" idx="1"/>
          </p:cNvCxnSpPr>
          <p:nvPr/>
        </p:nvCxnSpPr>
        <p:spPr>
          <a:xfrm flipV="1">
            <a:off x="2569779" y="1904880"/>
            <a:ext cx="1127760" cy="2118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8D4A195-5701-4330-A653-298D07EB61AD}"/>
              </a:ext>
            </a:extLst>
          </p:cNvPr>
          <p:cNvCxnSpPr>
            <a:stCxn id="12" idx="3"/>
            <a:endCxn id="9" idx="1"/>
          </p:cNvCxnSpPr>
          <p:nvPr/>
        </p:nvCxnSpPr>
        <p:spPr>
          <a:xfrm flipV="1">
            <a:off x="2569779" y="3433649"/>
            <a:ext cx="1127760" cy="589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FD4244D-406D-4CF9-B97A-E5F4CAE3A012}"/>
              </a:ext>
            </a:extLst>
          </p:cNvPr>
          <p:cNvCxnSpPr>
            <a:stCxn id="12" idx="3"/>
            <a:endCxn id="10" idx="1"/>
          </p:cNvCxnSpPr>
          <p:nvPr/>
        </p:nvCxnSpPr>
        <p:spPr>
          <a:xfrm>
            <a:off x="2569779" y="4023364"/>
            <a:ext cx="1127760" cy="1009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A402698-140B-4B1A-8ACD-C6BBE7C6A6C4}"/>
              </a:ext>
            </a:extLst>
          </p:cNvPr>
          <p:cNvCxnSpPr>
            <a:stCxn id="12" idx="3"/>
            <a:endCxn id="11" idx="1"/>
          </p:cNvCxnSpPr>
          <p:nvPr/>
        </p:nvCxnSpPr>
        <p:spPr>
          <a:xfrm>
            <a:off x="2569779" y="4023364"/>
            <a:ext cx="1127759" cy="2600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27785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273" y="2899123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POD</a:t>
            </a:r>
          </a:p>
        </p:txBody>
      </p:sp>
    </p:spTree>
    <p:extLst>
      <p:ext uri="{BB962C8B-B14F-4D97-AF65-F5344CB8AC3E}">
        <p14:creationId xmlns:p14="http://schemas.microsoft.com/office/powerpoint/2010/main" val="16837234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5431606-1E4A-444E-81AB-296A44C1BA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B5910A-CDE4-4027-8243-68233A2C1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-185866"/>
            <a:ext cx="12618720" cy="1188851"/>
          </a:xfrm>
        </p:spPr>
        <p:txBody>
          <a:bodyPr/>
          <a:lstStyle/>
          <a:p>
            <a:r>
              <a:rPr lang="en-IN" dirty="0"/>
              <a:t>Kubernetes - </a:t>
            </a:r>
            <a:r>
              <a:rPr lang="en-IN" dirty="0">
                <a:solidFill>
                  <a:srgbClr val="00B050"/>
                </a:solidFill>
              </a:rPr>
              <a:t>POD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F6C71A-3581-4667-A03E-A9434BC87852}"/>
              </a:ext>
            </a:extLst>
          </p:cNvPr>
          <p:cNvSpPr/>
          <p:nvPr/>
        </p:nvSpPr>
        <p:spPr>
          <a:xfrm>
            <a:off x="8461093" y="4045050"/>
            <a:ext cx="5926238" cy="3095734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8DA3F65-ED65-4555-A34B-CB7C5680439E}"/>
              </a:ext>
            </a:extLst>
          </p:cNvPr>
          <p:cNvSpPr txBox="1"/>
          <p:nvPr/>
        </p:nvSpPr>
        <p:spPr>
          <a:xfrm>
            <a:off x="11932506" y="6344055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B7C6295-EA92-47AD-8CA0-D946B96AC601}"/>
              </a:ext>
            </a:extLst>
          </p:cNvPr>
          <p:cNvSpPr txBox="1"/>
          <p:nvPr/>
        </p:nvSpPr>
        <p:spPr>
          <a:xfrm>
            <a:off x="10219838" y="6712823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92DEFAAD-EB96-46B4-986D-E88A3C0C86C5}"/>
              </a:ext>
            </a:extLst>
          </p:cNvPr>
          <p:cNvSpPr txBox="1"/>
          <p:nvPr/>
        </p:nvSpPr>
        <p:spPr>
          <a:xfrm>
            <a:off x="10881520" y="6417013"/>
            <a:ext cx="8050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Node</a:t>
            </a:r>
          </a:p>
        </p:txBody>
      </p: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21B7CBC9-8310-49B0-9EE0-65E47C5DF722}"/>
              </a:ext>
            </a:extLst>
          </p:cNvPr>
          <p:cNvGrpSpPr/>
          <p:nvPr/>
        </p:nvGrpSpPr>
        <p:grpSpPr>
          <a:xfrm>
            <a:off x="11024823" y="1472787"/>
            <a:ext cx="1006998" cy="827590"/>
            <a:chOff x="853440" y="4579716"/>
            <a:chExt cx="1006998" cy="827590"/>
          </a:xfrm>
        </p:grpSpPr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8B60BFF6-4BD0-47FF-A7D8-950ED9B60C65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5E29806D-A6F8-451D-9A83-9BA0F2A077E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52D6BCB6-0502-4B24-97DC-BB01A7B7C7BA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C5F3FB49-7BE2-4E9C-9E97-FA326CF1AE7A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AB1674AE-2523-4C63-BB6B-11AFBF9B62B0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44378B37-8C64-47D3-8957-BDC13F0AC3C6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1545E87C-1D09-4CD1-9FCA-6FD5CB0066DA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EC5BBA7C-70D1-48DA-ABDB-2F96E75465DE}"/>
              </a:ext>
            </a:extLst>
          </p:cNvPr>
          <p:cNvSpPr txBox="1"/>
          <p:nvPr/>
        </p:nvSpPr>
        <p:spPr>
          <a:xfrm>
            <a:off x="10597111" y="2386037"/>
            <a:ext cx="20803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Nginx Container </a:t>
            </a:r>
          </a:p>
          <a:p>
            <a:pPr algn="ctr"/>
            <a:r>
              <a:rPr lang="en-IN" dirty="0"/>
              <a:t>Image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F0512D29-8434-4D7D-9509-32E71137D88F}"/>
              </a:ext>
            </a:extLst>
          </p:cNvPr>
          <p:cNvSpPr/>
          <p:nvPr/>
        </p:nvSpPr>
        <p:spPr>
          <a:xfrm>
            <a:off x="11565281" y="4386007"/>
            <a:ext cx="2517161" cy="235658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E8C4E481-6A06-401C-B2D2-5C203293EA91}"/>
              </a:ext>
            </a:extLst>
          </p:cNvPr>
          <p:cNvSpPr/>
          <p:nvPr/>
        </p:nvSpPr>
        <p:spPr>
          <a:xfrm>
            <a:off x="11979997" y="4644946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F7C1F2D-BF26-4E38-ADB3-0C00247F66C2}"/>
              </a:ext>
            </a:extLst>
          </p:cNvPr>
          <p:cNvSpPr txBox="1"/>
          <p:nvPr/>
        </p:nvSpPr>
        <p:spPr>
          <a:xfrm>
            <a:off x="12456191" y="5930003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F5412ACC-B1F1-4E18-BB54-73B41B1F9D8F}"/>
              </a:ext>
            </a:extLst>
          </p:cNvPr>
          <p:cNvGrpSpPr/>
          <p:nvPr/>
        </p:nvGrpSpPr>
        <p:grpSpPr>
          <a:xfrm>
            <a:off x="12321450" y="5005959"/>
            <a:ext cx="1006998" cy="827590"/>
            <a:chOff x="853440" y="4579716"/>
            <a:chExt cx="1006998" cy="827590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B7E0BB6E-9631-4D7B-B83D-48FE5617BC41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E692AA4A-FB86-437C-8D8A-3E414E32BC3D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7E6C26DE-D41D-41C6-B399-01A5694C5503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B59766DF-EE5E-401A-A7BC-737EA43FF802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9EE51AEF-C3F1-4C64-9BC4-07FB06258597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579629E9-AEB0-4DB1-B976-987A21F893C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212E4AD2-DD8E-4211-A6A1-D89A9B17E25E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18" name="TextBox 117">
            <a:extLst>
              <a:ext uri="{FF2B5EF4-FFF2-40B4-BE49-F238E27FC236}">
                <a16:creationId xmlns:a16="http://schemas.microsoft.com/office/drawing/2014/main" id="{B7FF907F-DFF6-4DD4-BA81-51021CFF9668}"/>
              </a:ext>
            </a:extLst>
          </p:cNvPr>
          <p:cNvSpPr txBox="1"/>
          <p:nvPr/>
        </p:nvSpPr>
        <p:spPr>
          <a:xfrm>
            <a:off x="11996513" y="6360890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9622FB64-1701-4FA2-88BB-D3A6DC996199}"/>
              </a:ext>
            </a:extLst>
          </p:cNvPr>
          <p:cNvSpPr/>
          <p:nvPr/>
        </p:nvSpPr>
        <p:spPr>
          <a:xfrm>
            <a:off x="8827951" y="4386007"/>
            <a:ext cx="2517161" cy="235658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0BECCF66-47A0-44EB-8693-DA90A7AC8C13}"/>
              </a:ext>
            </a:extLst>
          </p:cNvPr>
          <p:cNvSpPr/>
          <p:nvPr/>
        </p:nvSpPr>
        <p:spPr>
          <a:xfrm>
            <a:off x="9242667" y="4644946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2818B37C-98D2-4779-AC43-FB41B173DDCF}"/>
              </a:ext>
            </a:extLst>
          </p:cNvPr>
          <p:cNvSpPr txBox="1"/>
          <p:nvPr/>
        </p:nvSpPr>
        <p:spPr>
          <a:xfrm>
            <a:off x="9718861" y="5930003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9455ECC0-FD46-4F29-9E01-CDC249C36C7F}"/>
              </a:ext>
            </a:extLst>
          </p:cNvPr>
          <p:cNvGrpSpPr/>
          <p:nvPr/>
        </p:nvGrpSpPr>
        <p:grpSpPr>
          <a:xfrm>
            <a:off x="9584120" y="5005959"/>
            <a:ext cx="1006998" cy="827590"/>
            <a:chOff x="853440" y="4579716"/>
            <a:chExt cx="1006998" cy="827590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91CE9656-7C15-4BDF-88FD-56AE18C601C9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B13D22F4-89E5-4F43-9A8A-BD934BEE94B3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96F1061B-9D26-43E5-A9F1-B1EA4D9B07D0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060E7258-012D-482C-825A-6F64C09CAF44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FE4EB4D1-2DA9-4B8B-8ABC-20494E2A62D7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F914900B-FDC9-476C-86FB-CA755DBD0D9A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52291AF6-B0BC-4A9F-8B09-D1CCB877EB0E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30" name="TextBox 129">
            <a:extLst>
              <a:ext uri="{FF2B5EF4-FFF2-40B4-BE49-F238E27FC236}">
                <a16:creationId xmlns:a16="http://schemas.microsoft.com/office/drawing/2014/main" id="{43F8306B-4E8F-407E-85F3-4F984E5A505D}"/>
              </a:ext>
            </a:extLst>
          </p:cNvPr>
          <p:cNvSpPr txBox="1"/>
          <p:nvPr/>
        </p:nvSpPr>
        <p:spPr>
          <a:xfrm>
            <a:off x="9259183" y="6360890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7040E8-7910-4475-837F-35F30D74D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841" y="1619464"/>
            <a:ext cx="7823783" cy="5590922"/>
          </a:xfrm>
        </p:spPr>
        <p:txBody>
          <a:bodyPr>
            <a:normAutofit lnSpcReduction="10000"/>
          </a:bodyPr>
          <a:lstStyle/>
          <a:p>
            <a:r>
              <a:rPr lang="en-IN" dirty="0"/>
              <a:t>With Kubernetes our core goal will be to </a:t>
            </a:r>
            <a:r>
              <a:rPr lang="en-IN" dirty="0">
                <a:solidFill>
                  <a:srgbClr val="0070C0"/>
                </a:solidFill>
              </a:rPr>
              <a:t>deploy our applications </a:t>
            </a:r>
            <a:r>
              <a:rPr lang="en-IN" dirty="0"/>
              <a:t>in the form of </a:t>
            </a:r>
            <a:r>
              <a:rPr lang="en-IN" dirty="0">
                <a:solidFill>
                  <a:srgbClr val="0070C0"/>
                </a:solidFill>
              </a:rPr>
              <a:t>containers</a:t>
            </a:r>
            <a:r>
              <a:rPr lang="en-IN" dirty="0"/>
              <a:t> on worker nodes in a cluster. </a:t>
            </a:r>
          </a:p>
          <a:p>
            <a:r>
              <a:rPr lang="en-IN" dirty="0"/>
              <a:t>Kubernetes </a:t>
            </a:r>
            <a:r>
              <a:rPr lang="en-IN" dirty="0">
                <a:solidFill>
                  <a:srgbClr val="0070C0"/>
                </a:solidFill>
              </a:rPr>
              <a:t>does not </a:t>
            </a:r>
            <a:r>
              <a:rPr lang="en-IN" dirty="0"/>
              <a:t>deploy containers directly on the worker nodes.</a:t>
            </a:r>
          </a:p>
          <a:p>
            <a:r>
              <a:rPr lang="en-IN" dirty="0"/>
              <a:t>Container is </a:t>
            </a:r>
            <a:r>
              <a:rPr lang="en-IN" dirty="0">
                <a:solidFill>
                  <a:srgbClr val="0070C0"/>
                </a:solidFill>
              </a:rPr>
              <a:t>encapsulated</a:t>
            </a:r>
            <a:r>
              <a:rPr lang="en-IN" dirty="0"/>
              <a:t> in to a Kubernetes Object named </a:t>
            </a:r>
            <a:r>
              <a:rPr lang="en-IN" dirty="0">
                <a:solidFill>
                  <a:srgbClr val="00B050"/>
                </a:solidFill>
              </a:rPr>
              <a:t>POD</a:t>
            </a:r>
            <a:r>
              <a:rPr lang="en-IN" dirty="0"/>
              <a:t>.</a:t>
            </a:r>
          </a:p>
          <a:p>
            <a:r>
              <a:rPr lang="en-IN" dirty="0"/>
              <a:t>A POD is a </a:t>
            </a:r>
            <a:r>
              <a:rPr lang="en-IN" dirty="0">
                <a:solidFill>
                  <a:srgbClr val="0070C0"/>
                </a:solidFill>
              </a:rPr>
              <a:t>single instance </a:t>
            </a:r>
            <a:r>
              <a:rPr lang="en-IN" dirty="0"/>
              <a:t>of an application.</a:t>
            </a:r>
          </a:p>
          <a:p>
            <a:r>
              <a:rPr lang="en-IN" dirty="0"/>
              <a:t>A POD is the </a:t>
            </a:r>
            <a:r>
              <a:rPr lang="en-IN" dirty="0">
                <a:solidFill>
                  <a:srgbClr val="0070C0"/>
                </a:solidFill>
              </a:rPr>
              <a:t>smallest object </a:t>
            </a:r>
            <a:r>
              <a:rPr lang="en-IN" dirty="0"/>
              <a:t>that we can create in Kubernetes.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8291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5" grpId="0"/>
      <p:bldP spid="8" grpId="0"/>
      <p:bldP spid="99" grpId="0" animBg="1"/>
      <p:bldP spid="100" grpId="0" animBg="1"/>
      <p:bldP spid="101" grpId="0"/>
      <p:bldP spid="118" grpId="0"/>
      <p:bldP spid="119" grpId="0" animBg="1"/>
      <p:bldP spid="120" grpId="0" animBg="1"/>
      <p:bldP spid="121" grpId="0"/>
      <p:bldP spid="13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5431606-1E4A-444E-81AB-296A44C1BA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B5910A-CDE4-4027-8243-68233A2C1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-185866"/>
            <a:ext cx="12618720" cy="1188851"/>
          </a:xfrm>
        </p:spPr>
        <p:txBody>
          <a:bodyPr/>
          <a:lstStyle/>
          <a:p>
            <a:r>
              <a:rPr lang="en-IN" dirty="0"/>
              <a:t>Kubernetes - </a:t>
            </a:r>
            <a:r>
              <a:rPr lang="en-IN" dirty="0">
                <a:solidFill>
                  <a:srgbClr val="00B050"/>
                </a:solidFill>
              </a:rPr>
              <a:t>POD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F6C71A-3581-4667-A03E-A9434BC87852}"/>
              </a:ext>
            </a:extLst>
          </p:cNvPr>
          <p:cNvSpPr/>
          <p:nvPr/>
        </p:nvSpPr>
        <p:spPr>
          <a:xfrm>
            <a:off x="1447732" y="4383687"/>
            <a:ext cx="11846257" cy="3095734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6C7737D-F00E-4501-8814-5A16A7DAC760}"/>
              </a:ext>
            </a:extLst>
          </p:cNvPr>
          <p:cNvSpPr/>
          <p:nvPr/>
        </p:nvSpPr>
        <p:spPr>
          <a:xfrm>
            <a:off x="1798831" y="4733654"/>
            <a:ext cx="8288971" cy="233934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8DA3F65-ED65-4555-A34B-CB7C5680439E}"/>
              </a:ext>
            </a:extLst>
          </p:cNvPr>
          <p:cNvSpPr txBox="1"/>
          <p:nvPr/>
        </p:nvSpPr>
        <p:spPr>
          <a:xfrm>
            <a:off x="5270244" y="6682692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86486F8-6670-4BB4-A420-0DC1D8FF5907}"/>
              </a:ext>
            </a:extLst>
          </p:cNvPr>
          <p:cNvSpPr/>
          <p:nvPr/>
        </p:nvSpPr>
        <p:spPr>
          <a:xfrm>
            <a:off x="4244122" y="4997760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76608B5-998F-4597-B290-E16C1259AF4E}"/>
              </a:ext>
            </a:extLst>
          </p:cNvPr>
          <p:cNvSpPr txBox="1"/>
          <p:nvPr/>
        </p:nvSpPr>
        <p:spPr>
          <a:xfrm>
            <a:off x="4720316" y="6282817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B7C6295-EA92-47AD-8CA0-D946B96AC601}"/>
              </a:ext>
            </a:extLst>
          </p:cNvPr>
          <p:cNvSpPr txBox="1"/>
          <p:nvPr/>
        </p:nvSpPr>
        <p:spPr>
          <a:xfrm>
            <a:off x="6346011" y="7087550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650E5B25-9C86-4816-A4F9-F276AAED274D}"/>
              </a:ext>
            </a:extLst>
          </p:cNvPr>
          <p:cNvGrpSpPr/>
          <p:nvPr/>
        </p:nvGrpSpPr>
        <p:grpSpPr>
          <a:xfrm>
            <a:off x="4585575" y="5358773"/>
            <a:ext cx="1006998" cy="827590"/>
            <a:chOff x="853440" y="4579716"/>
            <a:chExt cx="1006998" cy="827590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A68A4273-2A5A-4334-A317-2009B2D6AC60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503B0E07-D146-4D2B-818A-862739EB03A7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373DA4CB-D39C-4977-AEA8-2F68B148475D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3EDEB22A-DEF1-4C64-96D0-6C221FE34D71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4B516369-3F7D-48A7-9C25-770C17C33972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305A4FFF-4AA9-4AE8-8BB6-59630B5DC626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4E557D2A-AAD0-46E6-AB78-AA10E49E45AF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60" name="Content Placeholder 2">
            <a:extLst>
              <a:ext uri="{FF2B5EF4-FFF2-40B4-BE49-F238E27FC236}">
                <a16:creationId xmlns:a16="http://schemas.microsoft.com/office/drawing/2014/main" id="{9F588E27-9F42-4BE5-ADD6-1539DBC3D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00" y="858678"/>
            <a:ext cx="7134318" cy="2114987"/>
          </a:xfrm>
        </p:spPr>
        <p:txBody>
          <a:bodyPr>
            <a:normAutofit lnSpcReduction="10000"/>
          </a:bodyPr>
          <a:lstStyle/>
          <a:p>
            <a:r>
              <a:rPr lang="en-IN" dirty="0"/>
              <a:t>PODs generally have </a:t>
            </a:r>
            <a:r>
              <a:rPr lang="en-IN" dirty="0">
                <a:solidFill>
                  <a:srgbClr val="0070C0"/>
                </a:solidFill>
              </a:rPr>
              <a:t>one to one </a:t>
            </a:r>
            <a:r>
              <a:rPr lang="en-IN" dirty="0"/>
              <a:t>relationship with containers. </a:t>
            </a:r>
          </a:p>
          <a:p>
            <a:r>
              <a:rPr lang="en-IN" dirty="0"/>
              <a:t>To scale up we </a:t>
            </a:r>
            <a:r>
              <a:rPr lang="en-IN" dirty="0">
                <a:solidFill>
                  <a:srgbClr val="0070C0"/>
                </a:solidFill>
              </a:rPr>
              <a:t>create</a:t>
            </a:r>
            <a:r>
              <a:rPr lang="en-IN" dirty="0"/>
              <a:t> new POD and to scale down we </a:t>
            </a:r>
            <a:r>
              <a:rPr lang="en-IN" dirty="0">
                <a:solidFill>
                  <a:srgbClr val="0070C0"/>
                </a:solidFill>
              </a:rPr>
              <a:t>delete</a:t>
            </a:r>
            <a:r>
              <a:rPr lang="en-IN" dirty="0"/>
              <a:t> the POD. 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123720A5-F991-4783-B1CB-0F997406EF36}"/>
              </a:ext>
            </a:extLst>
          </p:cNvPr>
          <p:cNvSpPr/>
          <p:nvPr/>
        </p:nvSpPr>
        <p:spPr>
          <a:xfrm>
            <a:off x="6427579" y="4992593"/>
            <a:ext cx="3231859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E209DBF4-835C-4772-AA5A-4494D6C078CB}"/>
              </a:ext>
            </a:extLst>
          </p:cNvPr>
          <p:cNvSpPr txBox="1"/>
          <p:nvPr/>
        </p:nvSpPr>
        <p:spPr>
          <a:xfrm>
            <a:off x="7697900" y="6277650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92DEFAAD-EB96-46B4-986D-E88A3C0C86C5}"/>
              </a:ext>
            </a:extLst>
          </p:cNvPr>
          <p:cNvSpPr txBox="1"/>
          <p:nvPr/>
        </p:nvSpPr>
        <p:spPr>
          <a:xfrm>
            <a:off x="12384462" y="7298352"/>
            <a:ext cx="8050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Node</a:t>
            </a:r>
          </a:p>
        </p:txBody>
      </p: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273E02FF-619F-4E39-B53C-856B749E1C49}"/>
              </a:ext>
            </a:extLst>
          </p:cNvPr>
          <p:cNvGrpSpPr/>
          <p:nvPr/>
        </p:nvGrpSpPr>
        <p:grpSpPr>
          <a:xfrm>
            <a:off x="6632519" y="5350712"/>
            <a:ext cx="1006998" cy="827590"/>
            <a:chOff x="853440" y="4579716"/>
            <a:chExt cx="1006998" cy="827590"/>
          </a:xfrm>
        </p:grpSpPr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71566CA6-647D-49DA-A1EC-ADC4328C3E95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A9887BBE-316C-484C-86DD-29C626FF2162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003A9420-B9E0-4CF3-B61B-512F97923438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27E63067-3D1A-4FE9-9F0D-F0683173F840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E0FB3992-3ECB-4EC0-ACFC-22CC137EA537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3B0DE9F7-0059-4F95-8F9F-3B5320E482FC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D587C9E5-35AC-4F82-A29D-3002DF719F14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5DB67EFB-F05F-4A93-A9D3-C15E63B4B490}"/>
              </a:ext>
            </a:extLst>
          </p:cNvPr>
          <p:cNvGrpSpPr/>
          <p:nvPr/>
        </p:nvGrpSpPr>
        <p:grpSpPr>
          <a:xfrm>
            <a:off x="8172837" y="5232950"/>
            <a:ext cx="1250066" cy="1030147"/>
            <a:chOff x="698628" y="4440514"/>
            <a:chExt cx="1250066" cy="1030147"/>
          </a:xfrm>
        </p:grpSpPr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2E88B424-D758-457D-A0C1-503AED1613E4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76997453-0CD8-4BB6-9427-2C24C918AD6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F56EF418-60A3-41F5-9F2F-20D330A3D962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87BED9FF-44F8-488F-A508-2C74341CB9AA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86E41D91-CC12-4FAA-BABA-417676255900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3B43B28E-AC38-4760-BE41-99B40E1A1F6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4CD05AC8-9F67-473D-BFFF-4F104A4ED568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C77116EB-722A-4ED2-9B19-D8F958B467F3}"/>
                </a:ext>
              </a:extLst>
            </p:cNvPr>
            <p:cNvCxnSpPr/>
            <p:nvPr/>
          </p:nvCxnSpPr>
          <p:spPr>
            <a:xfrm>
              <a:off x="698628" y="4440514"/>
              <a:ext cx="1250066" cy="1030147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15CAD2BE-6B7B-4A36-A795-FC12DC0DF6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5184" y="4440514"/>
              <a:ext cx="1183510" cy="1030147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4" name="Rectangle 173">
            <a:extLst>
              <a:ext uri="{FF2B5EF4-FFF2-40B4-BE49-F238E27FC236}">
                <a16:creationId xmlns:a16="http://schemas.microsoft.com/office/drawing/2014/main" id="{B3A4A8BA-7721-4D2A-A4F4-23FE17A086CF}"/>
              </a:ext>
            </a:extLst>
          </p:cNvPr>
          <p:cNvSpPr/>
          <p:nvPr/>
        </p:nvSpPr>
        <p:spPr>
          <a:xfrm>
            <a:off x="2128849" y="4997760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0FCC6E04-3A27-4647-BE56-B184D3B03191}"/>
              </a:ext>
            </a:extLst>
          </p:cNvPr>
          <p:cNvSpPr txBox="1"/>
          <p:nvPr/>
        </p:nvSpPr>
        <p:spPr>
          <a:xfrm>
            <a:off x="2512641" y="6266913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809432BB-FA21-4B63-B22B-EFC6F7B2C4C3}"/>
              </a:ext>
            </a:extLst>
          </p:cNvPr>
          <p:cNvSpPr/>
          <p:nvPr/>
        </p:nvSpPr>
        <p:spPr>
          <a:xfrm>
            <a:off x="10419510" y="4733654"/>
            <a:ext cx="2517161" cy="235658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C2D1A9B6-27D0-47DC-8C60-FE6C7AA0CE3E}"/>
              </a:ext>
            </a:extLst>
          </p:cNvPr>
          <p:cNvSpPr/>
          <p:nvPr/>
        </p:nvSpPr>
        <p:spPr>
          <a:xfrm>
            <a:off x="10834226" y="4992593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48CFEB02-5E36-4E72-AB72-7201D7705762}"/>
              </a:ext>
            </a:extLst>
          </p:cNvPr>
          <p:cNvSpPr txBox="1"/>
          <p:nvPr/>
        </p:nvSpPr>
        <p:spPr>
          <a:xfrm>
            <a:off x="11310420" y="6277650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867EFE3F-8E7D-4F19-B934-8196821458C8}"/>
              </a:ext>
            </a:extLst>
          </p:cNvPr>
          <p:cNvGrpSpPr/>
          <p:nvPr/>
        </p:nvGrpSpPr>
        <p:grpSpPr>
          <a:xfrm>
            <a:off x="11175679" y="5353606"/>
            <a:ext cx="1006998" cy="827590"/>
            <a:chOff x="853440" y="4579716"/>
            <a:chExt cx="1006998" cy="827590"/>
          </a:xfrm>
        </p:grpSpPr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2DE4DCAB-7591-4570-B8DF-DAAD479E82AF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C42CA3CC-3988-4839-8B26-ECD3EDC6BD4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ACE43582-2FEA-425A-A7D2-707721F6887C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F0028450-DDEA-483E-BA6D-E7BF3249B18E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736C19D2-558E-4D2D-AF38-CCBF3F50D4C5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37E470B7-5C58-4EBE-A721-E69C60D969AA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A54BC156-1BB8-4E22-B7BA-3CD2BEAE787C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6309CA4E-357A-4AAA-B8D9-2E9FBBD95F02}"/>
              </a:ext>
            </a:extLst>
          </p:cNvPr>
          <p:cNvGrpSpPr/>
          <p:nvPr/>
        </p:nvGrpSpPr>
        <p:grpSpPr>
          <a:xfrm>
            <a:off x="2462869" y="5406658"/>
            <a:ext cx="1006998" cy="827590"/>
            <a:chOff x="853440" y="4579716"/>
            <a:chExt cx="1006998" cy="827590"/>
          </a:xfrm>
        </p:grpSpPr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854C45C4-D2B1-42F2-8742-8B20EB1E9922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BCDFBAFE-6235-40B7-9B16-7D5542313D01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2A72375A-BEF5-4AC2-BE03-FDBAA1ED0C1B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9884BEDC-D68E-47CA-B557-60CBD7E0ADDB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958CD1B2-A5D9-46D8-8B27-1E11EF1B3C82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20623586-DA63-48A5-AE08-1489589B0ECA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D970CE6F-34E1-4ED6-AF57-E4B18D011EA0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pic>
        <p:nvPicPr>
          <p:cNvPr id="10" name="Graphic 9" descr="User">
            <a:extLst>
              <a:ext uri="{FF2B5EF4-FFF2-40B4-BE49-F238E27FC236}">
                <a16:creationId xmlns:a16="http://schemas.microsoft.com/office/drawing/2014/main" id="{E6953B64-3E5C-4119-B570-48D9FDE69D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23643" y="2983632"/>
            <a:ext cx="914400" cy="914400"/>
          </a:xfrm>
          <a:prstGeom prst="rect">
            <a:avLst/>
          </a:prstGeom>
        </p:spPr>
      </p:pic>
      <p:pic>
        <p:nvPicPr>
          <p:cNvPr id="203" name="Graphic 202" descr="User">
            <a:extLst>
              <a:ext uri="{FF2B5EF4-FFF2-40B4-BE49-F238E27FC236}">
                <a16:creationId xmlns:a16="http://schemas.microsoft.com/office/drawing/2014/main" id="{6AE6CA85-47FC-40E3-88ED-5B04FF9704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69626" y="2983632"/>
            <a:ext cx="914400" cy="914400"/>
          </a:xfrm>
          <a:prstGeom prst="rect">
            <a:avLst/>
          </a:prstGeom>
        </p:spPr>
      </p:pic>
      <p:sp>
        <p:nvSpPr>
          <p:cNvPr id="204" name="TextBox 203">
            <a:extLst>
              <a:ext uri="{FF2B5EF4-FFF2-40B4-BE49-F238E27FC236}">
                <a16:creationId xmlns:a16="http://schemas.microsoft.com/office/drawing/2014/main" id="{68BB7FA1-930A-4EEB-AE34-46352A12A5F9}"/>
              </a:ext>
            </a:extLst>
          </p:cNvPr>
          <p:cNvSpPr txBox="1"/>
          <p:nvPr/>
        </p:nvSpPr>
        <p:spPr>
          <a:xfrm>
            <a:off x="10850742" y="6708537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pic>
        <p:nvPicPr>
          <p:cNvPr id="205" name="Graphic 204" descr="User">
            <a:extLst>
              <a:ext uri="{FF2B5EF4-FFF2-40B4-BE49-F238E27FC236}">
                <a16:creationId xmlns:a16="http://schemas.microsoft.com/office/drawing/2014/main" id="{F349E2F8-3417-4AB7-8447-6F8DD8C41A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75771" y="2973665"/>
            <a:ext cx="914400" cy="914400"/>
          </a:xfrm>
          <a:prstGeom prst="rect">
            <a:avLst/>
          </a:prstGeom>
        </p:spPr>
      </p:pic>
      <p:pic>
        <p:nvPicPr>
          <p:cNvPr id="206" name="Graphic 205" descr="User">
            <a:extLst>
              <a:ext uri="{FF2B5EF4-FFF2-40B4-BE49-F238E27FC236}">
                <a16:creationId xmlns:a16="http://schemas.microsoft.com/office/drawing/2014/main" id="{1C4BAC88-1D30-487F-A469-9E07095986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21754" y="2973665"/>
            <a:ext cx="914400" cy="914400"/>
          </a:xfrm>
          <a:prstGeom prst="rect">
            <a:avLst/>
          </a:prstGeom>
        </p:spPr>
      </p:pic>
      <p:pic>
        <p:nvPicPr>
          <p:cNvPr id="209" name="Graphic 208" descr="User">
            <a:extLst>
              <a:ext uri="{FF2B5EF4-FFF2-40B4-BE49-F238E27FC236}">
                <a16:creationId xmlns:a16="http://schemas.microsoft.com/office/drawing/2014/main" id="{68C5EBCB-5287-42B1-8200-AF740B82E5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77653" y="2962091"/>
            <a:ext cx="914400" cy="914400"/>
          </a:xfrm>
          <a:prstGeom prst="rect">
            <a:avLst/>
          </a:prstGeom>
        </p:spPr>
      </p:pic>
      <p:pic>
        <p:nvPicPr>
          <p:cNvPr id="210" name="Graphic 209" descr="User">
            <a:extLst>
              <a:ext uri="{FF2B5EF4-FFF2-40B4-BE49-F238E27FC236}">
                <a16:creationId xmlns:a16="http://schemas.microsoft.com/office/drawing/2014/main" id="{CA179477-32B7-4B53-9DF8-ABEB9C5FA8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23636" y="2962091"/>
            <a:ext cx="914400" cy="914400"/>
          </a:xfrm>
          <a:prstGeom prst="rect">
            <a:avLst/>
          </a:prstGeom>
        </p:spPr>
      </p:pic>
      <p:pic>
        <p:nvPicPr>
          <p:cNvPr id="211" name="Graphic 210" descr="User">
            <a:extLst>
              <a:ext uri="{FF2B5EF4-FFF2-40B4-BE49-F238E27FC236}">
                <a16:creationId xmlns:a16="http://schemas.microsoft.com/office/drawing/2014/main" id="{BCC93663-97A2-41C7-A15F-DC836F8EA1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29781" y="2952124"/>
            <a:ext cx="914400" cy="914400"/>
          </a:xfrm>
          <a:prstGeom prst="rect">
            <a:avLst/>
          </a:prstGeom>
        </p:spPr>
      </p:pic>
      <p:pic>
        <p:nvPicPr>
          <p:cNvPr id="212" name="Graphic 211" descr="User">
            <a:extLst>
              <a:ext uri="{FF2B5EF4-FFF2-40B4-BE49-F238E27FC236}">
                <a16:creationId xmlns:a16="http://schemas.microsoft.com/office/drawing/2014/main" id="{0B763A72-A9DE-4859-B2C1-9AF6F8609C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75764" y="2952124"/>
            <a:ext cx="914400" cy="91440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65A02FB-169A-49CD-B5FB-3943602343F5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3380843" y="3898032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E9B9E33D-1453-470F-9A37-5060CDD886A7}"/>
              </a:ext>
            </a:extLst>
          </p:cNvPr>
          <p:cNvCxnSpPr>
            <a:cxnSpLocks/>
            <a:stCxn id="203" idx="2"/>
          </p:cNvCxnSpPr>
          <p:nvPr/>
        </p:nvCxnSpPr>
        <p:spPr>
          <a:xfrm>
            <a:off x="4526826" y="3898032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84BF2B2F-0A25-4778-9B32-C066FBDFEB5F}"/>
              </a:ext>
            </a:extLst>
          </p:cNvPr>
          <p:cNvCxnSpPr>
            <a:cxnSpLocks/>
          </p:cNvCxnSpPr>
          <p:nvPr/>
        </p:nvCxnSpPr>
        <p:spPr>
          <a:xfrm>
            <a:off x="5639222" y="3901282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101AB003-C932-4194-922F-2D2EA261CEBE}"/>
              </a:ext>
            </a:extLst>
          </p:cNvPr>
          <p:cNvCxnSpPr>
            <a:cxnSpLocks/>
          </p:cNvCxnSpPr>
          <p:nvPr/>
        </p:nvCxnSpPr>
        <p:spPr>
          <a:xfrm>
            <a:off x="6785205" y="3901282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4ECD6095-C143-4D24-AE2F-ED661878D0B0}"/>
              </a:ext>
            </a:extLst>
          </p:cNvPr>
          <p:cNvCxnSpPr>
            <a:cxnSpLocks/>
          </p:cNvCxnSpPr>
          <p:nvPr/>
        </p:nvCxnSpPr>
        <p:spPr>
          <a:xfrm>
            <a:off x="7858661" y="3913504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F71D7EC6-E3C7-4B64-A516-2BFEFFDCC6ED}"/>
              </a:ext>
            </a:extLst>
          </p:cNvPr>
          <p:cNvCxnSpPr>
            <a:cxnSpLocks/>
          </p:cNvCxnSpPr>
          <p:nvPr/>
        </p:nvCxnSpPr>
        <p:spPr>
          <a:xfrm>
            <a:off x="9004644" y="3913504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A0DB3837-AB24-440D-9108-12721EBCE76E}"/>
              </a:ext>
            </a:extLst>
          </p:cNvPr>
          <p:cNvCxnSpPr>
            <a:cxnSpLocks/>
          </p:cNvCxnSpPr>
          <p:nvPr/>
        </p:nvCxnSpPr>
        <p:spPr>
          <a:xfrm>
            <a:off x="10117040" y="3916754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8DF00733-B378-447B-ACE7-1D6EFC83AFAF}"/>
              </a:ext>
            </a:extLst>
          </p:cNvPr>
          <p:cNvCxnSpPr>
            <a:cxnSpLocks/>
          </p:cNvCxnSpPr>
          <p:nvPr/>
        </p:nvCxnSpPr>
        <p:spPr>
          <a:xfrm>
            <a:off x="11263023" y="3916754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Content Placeholder 2">
            <a:extLst>
              <a:ext uri="{FF2B5EF4-FFF2-40B4-BE49-F238E27FC236}">
                <a16:creationId xmlns:a16="http://schemas.microsoft.com/office/drawing/2014/main" id="{634A1C79-06E8-4AFF-9AE5-60C1BB66C587}"/>
              </a:ext>
            </a:extLst>
          </p:cNvPr>
          <p:cNvSpPr txBox="1">
            <a:spLocks/>
          </p:cNvSpPr>
          <p:nvPr/>
        </p:nvSpPr>
        <p:spPr>
          <a:xfrm>
            <a:off x="7449990" y="811075"/>
            <a:ext cx="7134318" cy="2114987"/>
          </a:xfrm>
          <a:prstGeom prst="rect">
            <a:avLst/>
          </a:prstGeom>
        </p:spPr>
        <p:txBody>
          <a:bodyPr vert="horz" lIns="109728" tIns="54864" rIns="109728" bIns="54864" rtlCol="0">
            <a:normAutofit fontScale="92500" lnSpcReduction="20000"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In short, we </a:t>
            </a:r>
            <a:r>
              <a:rPr lang="en-IN" dirty="0">
                <a:solidFill>
                  <a:srgbClr val="0070C0"/>
                </a:solidFill>
              </a:rPr>
              <a:t>cannot have </a:t>
            </a:r>
            <a:r>
              <a:rPr lang="en-IN" dirty="0"/>
              <a:t>multiple containers of </a:t>
            </a:r>
            <a:r>
              <a:rPr lang="en-IN" dirty="0">
                <a:solidFill>
                  <a:srgbClr val="00B050"/>
                </a:solidFill>
              </a:rPr>
              <a:t>same kind </a:t>
            </a:r>
            <a:r>
              <a:rPr lang="en-IN" dirty="0"/>
              <a:t>in a single POD. </a:t>
            </a:r>
          </a:p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Example: </a:t>
            </a:r>
            <a:r>
              <a:rPr lang="en-IN" dirty="0"/>
              <a:t>Two NGINX containers in single POD serving same purpose is </a:t>
            </a:r>
            <a:r>
              <a:rPr lang="en-IN" dirty="0">
                <a:solidFill>
                  <a:srgbClr val="C00000"/>
                </a:solidFill>
              </a:rPr>
              <a:t>not</a:t>
            </a:r>
            <a:r>
              <a:rPr lang="en-IN" dirty="0"/>
              <a:t> </a:t>
            </a:r>
            <a:r>
              <a:rPr lang="en-IN" dirty="0">
                <a:solidFill>
                  <a:srgbClr val="C00000"/>
                </a:solidFill>
              </a:rPr>
              <a:t>recommended</a:t>
            </a:r>
            <a:r>
              <a:rPr lang="en-IN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980320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0" grpId="0" animBg="1"/>
      <p:bldP spid="59" grpId="0"/>
      <p:bldP spid="67" grpId="0" animBg="1"/>
      <p:bldP spid="75" grpId="0"/>
      <p:bldP spid="85" grpId="0"/>
      <p:bldP spid="142" grpId="0" animBg="1"/>
      <p:bldP spid="143" grpId="0"/>
      <p:bldP spid="174" grpId="0" animBg="1"/>
      <p:bldP spid="175" grpId="0"/>
      <p:bldP spid="184" grpId="0" animBg="1"/>
      <p:bldP spid="185" grpId="0" animBg="1"/>
      <p:bldP spid="186" grpId="0"/>
      <p:bldP spid="20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5431606-1E4A-444E-81AB-296A44C1BA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Kalyan Reddy </a:t>
            </a:r>
            <a:r>
              <a:rPr lang="en-US" dirty="0" err="1"/>
              <a:t>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B5910A-CDE4-4027-8243-68233A2C1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3161" y="-178829"/>
            <a:ext cx="12618720" cy="1188851"/>
          </a:xfrm>
        </p:spPr>
        <p:txBody>
          <a:bodyPr/>
          <a:lstStyle/>
          <a:p>
            <a:r>
              <a:rPr lang="en-IN" dirty="0"/>
              <a:t>Kubernetes – </a:t>
            </a:r>
            <a:r>
              <a:rPr lang="en-IN" dirty="0">
                <a:solidFill>
                  <a:srgbClr val="00B050"/>
                </a:solidFill>
              </a:rPr>
              <a:t>Multi-Container Pods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F6C71A-3581-4667-A03E-A9434BC87852}"/>
              </a:ext>
            </a:extLst>
          </p:cNvPr>
          <p:cNvSpPr/>
          <p:nvPr/>
        </p:nvSpPr>
        <p:spPr>
          <a:xfrm>
            <a:off x="8619735" y="1461659"/>
            <a:ext cx="5625296" cy="3234618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A96CEB1-D5E2-485E-B4D7-B230B578E8B0}"/>
              </a:ext>
            </a:extLst>
          </p:cNvPr>
          <p:cNvSpPr txBox="1"/>
          <p:nvPr/>
        </p:nvSpPr>
        <p:spPr>
          <a:xfrm>
            <a:off x="3393877" y="5484182"/>
            <a:ext cx="8050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Node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6C7737D-F00E-4501-8814-5A16A7DAC760}"/>
              </a:ext>
            </a:extLst>
          </p:cNvPr>
          <p:cNvSpPr/>
          <p:nvPr/>
        </p:nvSpPr>
        <p:spPr>
          <a:xfrm>
            <a:off x="8874378" y="1716302"/>
            <a:ext cx="5058136" cy="253896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0B21EF-B9D2-4278-9681-0B825503B169}"/>
              </a:ext>
            </a:extLst>
          </p:cNvPr>
          <p:cNvSpPr/>
          <p:nvPr/>
        </p:nvSpPr>
        <p:spPr>
          <a:xfrm>
            <a:off x="9369225" y="2107218"/>
            <a:ext cx="4054003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C8321F1-1A42-48F4-BD83-BA3A3A065E1B}"/>
              </a:ext>
            </a:extLst>
          </p:cNvPr>
          <p:cNvSpPr txBox="1"/>
          <p:nvPr/>
        </p:nvSpPr>
        <p:spPr>
          <a:xfrm>
            <a:off x="11030133" y="3350361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8DA3F65-ED65-4555-A34B-CB7C5680439E}"/>
              </a:ext>
            </a:extLst>
          </p:cNvPr>
          <p:cNvSpPr txBox="1"/>
          <p:nvPr/>
        </p:nvSpPr>
        <p:spPr>
          <a:xfrm>
            <a:off x="11003417" y="3824380"/>
            <a:ext cx="8050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Node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B7C6295-EA92-47AD-8CA0-D946B96AC601}"/>
              </a:ext>
            </a:extLst>
          </p:cNvPr>
          <p:cNvSpPr txBox="1"/>
          <p:nvPr/>
        </p:nvSpPr>
        <p:spPr>
          <a:xfrm>
            <a:off x="10255169" y="4265389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343CEF77-5CB6-4B07-A2FA-D46A6DBC7B43}"/>
              </a:ext>
            </a:extLst>
          </p:cNvPr>
          <p:cNvGrpSpPr/>
          <p:nvPr/>
        </p:nvGrpSpPr>
        <p:grpSpPr>
          <a:xfrm>
            <a:off x="9680612" y="2448853"/>
            <a:ext cx="1006998" cy="827590"/>
            <a:chOff x="853440" y="4579716"/>
            <a:chExt cx="1006998" cy="827590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0D347FEB-3AD8-4092-890A-2B39E927E772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E708C6A7-F180-464C-93B6-B4E1891651BF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148A7C43-1B6C-46A5-B941-3EF31B919206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70ADFDE6-CDE2-4F3D-80A5-AF6C65EC48CB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FBD865F3-3121-4B70-A25D-F17CD004AFC3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233E52F9-4B1A-4E39-A778-6FFF0DFE4022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D9A8234B-B332-49A9-82AB-EF2E3DD80145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F26A0D6-9996-423A-B0A9-0F2CB0BDCC31}"/>
              </a:ext>
            </a:extLst>
          </p:cNvPr>
          <p:cNvCxnSpPr>
            <a:cxnSpLocks/>
            <a:stCxn id="103" idx="3"/>
            <a:endCxn id="73" idx="1"/>
          </p:cNvCxnSpPr>
          <p:nvPr/>
        </p:nvCxnSpPr>
        <p:spPr>
          <a:xfrm flipV="1">
            <a:off x="10687610" y="2860068"/>
            <a:ext cx="1324470" cy="2580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60C5C335-166E-4489-ACDD-5F0DD5D8CD9B}"/>
              </a:ext>
            </a:extLst>
          </p:cNvPr>
          <p:cNvGrpSpPr/>
          <p:nvPr/>
        </p:nvGrpSpPr>
        <p:grpSpPr>
          <a:xfrm>
            <a:off x="12012080" y="2446273"/>
            <a:ext cx="1006998" cy="827590"/>
            <a:chOff x="5318084" y="2957814"/>
            <a:chExt cx="1006998" cy="827590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F0FC1473-A0E3-4051-8867-94962616307B}"/>
                </a:ext>
              </a:extLst>
            </p:cNvPr>
            <p:cNvSpPr/>
            <p:nvPr/>
          </p:nvSpPr>
          <p:spPr>
            <a:xfrm>
              <a:off x="5318084" y="295781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5C33E544-DB01-4466-8A4C-9F5A0C9F439C}"/>
                </a:ext>
              </a:extLst>
            </p:cNvPr>
            <p:cNvCxnSpPr>
              <a:cxnSpLocks/>
            </p:cNvCxnSpPr>
            <p:nvPr/>
          </p:nvCxnSpPr>
          <p:spPr>
            <a:xfrm>
              <a:off x="5514854" y="306777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D548E477-8DE6-491F-B02D-991D4FAE865D}"/>
                </a:ext>
              </a:extLst>
            </p:cNvPr>
            <p:cNvCxnSpPr>
              <a:cxnSpLocks/>
            </p:cNvCxnSpPr>
            <p:nvPr/>
          </p:nvCxnSpPr>
          <p:spPr>
            <a:xfrm>
              <a:off x="5669183" y="306777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12AB9F90-EBF1-49AF-BED7-FC777EEAB761}"/>
                </a:ext>
              </a:extLst>
            </p:cNvPr>
            <p:cNvCxnSpPr>
              <a:cxnSpLocks/>
            </p:cNvCxnSpPr>
            <p:nvPr/>
          </p:nvCxnSpPr>
          <p:spPr>
            <a:xfrm>
              <a:off x="5821583" y="306777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08386B78-45D9-4F68-948F-2B1BCDED5B12}"/>
                </a:ext>
              </a:extLst>
            </p:cNvPr>
            <p:cNvCxnSpPr>
              <a:cxnSpLocks/>
            </p:cNvCxnSpPr>
            <p:nvPr/>
          </p:nvCxnSpPr>
          <p:spPr>
            <a:xfrm>
              <a:off x="5973983" y="306777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2033A842-E4CB-4582-9B64-1D5427658443}"/>
                </a:ext>
              </a:extLst>
            </p:cNvPr>
            <p:cNvCxnSpPr>
              <a:cxnSpLocks/>
            </p:cNvCxnSpPr>
            <p:nvPr/>
          </p:nvCxnSpPr>
          <p:spPr>
            <a:xfrm>
              <a:off x="6126383" y="306777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412B548D-4182-4591-90CD-8DEB4BE55A48}"/>
                </a:ext>
              </a:extLst>
            </p:cNvPr>
            <p:cNvSpPr txBox="1"/>
            <p:nvPr/>
          </p:nvSpPr>
          <p:spPr>
            <a:xfrm>
              <a:off x="5644104" y="3171554"/>
              <a:ext cx="406079" cy="400110"/>
            </a:xfrm>
            <a:prstGeom prst="rect">
              <a:avLst/>
            </a:prstGeom>
            <a:solidFill>
              <a:srgbClr val="00B0F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H</a:t>
              </a:r>
            </a:p>
          </p:txBody>
        </p:sp>
      </p:grpSp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668FEB10-CDC3-4E9E-92EE-C66B55420339}"/>
              </a:ext>
            </a:extLst>
          </p:cNvPr>
          <p:cNvSpPr/>
          <p:nvPr/>
        </p:nvSpPr>
        <p:spPr>
          <a:xfrm rot="10800000">
            <a:off x="12609596" y="5142406"/>
            <a:ext cx="1498092" cy="934207"/>
          </a:xfrm>
          <a:prstGeom prst="wedgeRectCallout">
            <a:avLst>
              <a:gd name="adj1" fmla="val 44463"/>
              <a:gd name="adj2" fmla="val 256952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098B8A-2441-45E9-879E-43770D795AC2}"/>
              </a:ext>
            </a:extLst>
          </p:cNvPr>
          <p:cNvSpPr txBox="1"/>
          <p:nvPr/>
        </p:nvSpPr>
        <p:spPr>
          <a:xfrm>
            <a:off x="12696404" y="5201453"/>
            <a:ext cx="141128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Helper </a:t>
            </a:r>
          </a:p>
          <a:p>
            <a:r>
              <a:rPr lang="en-IN" dirty="0"/>
              <a:t>Containers</a:t>
            </a:r>
          </a:p>
        </p:txBody>
      </p:sp>
      <p:sp>
        <p:nvSpPr>
          <p:cNvPr id="128" name="Content Placeholder 2">
            <a:extLst>
              <a:ext uri="{FF2B5EF4-FFF2-40B4-BE49-F238E27FC236}">
                <a16:creationId xmlns:a16="http://schemas.microsoft.com/office/drawing/2014/main" id="{AA38688E-2F9B-414A-BC25-32FF7F1C7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759" y="1240221"/>
            <a:ext cx="8158278" cy="6348248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We can have multiple containers in a single POD, provided </a:t>
            </a:r>
            <a:r>
              <a:rPr lang="en-IN" dirty="0">
                <a:solidFill>
                  <a:srgbClr val="0070C0"/>
                </a:solidFill>
              </a:rPr>
              <a:t>they are not of same kind</a:t>
            </a:r>
            <a:r>
              <a:rPr lang="en-IN" dirty="0"/>
              <a:t>. </a:t>
            </a:r>
          </a:p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Helper Containers (Side-car)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Data Pullers: </a:t>
            </a:r>
            <a:r>
              <a:rPr lang="en-US" dirty="0"/>
              <a:t>Pull data required by Main Container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Data pushers: </a:t>
            </a:r>
            <a:r>
              <a:rPr lang="en-US" dirty="0"/>
              <a:t>Push data by collecting from main container (logs)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Proxies: </a:t>
            </a:r>
            <a:r>
              <a:rPr lang="en-US" dirty="0"/>
              <a:t>Writes static data to html files using Helper container and Reads using Main Container. 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Communication</a:t>
            </a:r>
          </a:p>
          <a:p>
            <a:pPr lvl="1"/>
            <a:r>
              <a:rPr lang="en-US" dirty="0"/>
              <a:t>The two containers can easily communicate with each other easily as they share same </a:t>
            </a:r>
            <a:r>
              <a:rPr lang="en-US" dirty="0">
                <a:solidFill>
                  <a:srgbClr val="0070C0"/>
                </a:solidFill>
              </a:rPr>
              <a:t>network space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They can also easily share </a:t>
            </a:r>
            <a:r>
              <a:rPr lang="en-US" dirty="0">
                <a:solidFill>
                  <a:srgbClr val="0070C0"/>
                </a:solidFill>
              </a:rPr>
              <a:t>same storage space</a:t>
            </a:r>
            <a:r>
              <a:rPr lang="en-US" dirty="0"/>
              <a:t>. </a:t>
            </a:r>
          </a:p>
          <a:p>
            <a:r>
              <a:rPr lang="en-US" dirty="0"/>
              <a:t>Multi-Container Pods is a </a:t>
            </a:r>
            <a:r>
              <a:rPr lang="en-US" dirty="0">
                <a:solidFill>
                  <a:srgbClr val="0070C0"/>
                </a:solidFill>
              </a:rPr>
              <a:t>rare use-case </a:t>
            </a:r>
            <a:r>
              <a:rPr lang="en-US" dirty="0"/>
              <a:t>and we will try to focus on core fundamentals.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8137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1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0" grpId="0" animBg="1"/>
      <p:bldP spid="41" grpId="0" animBg="1"/>
      <p:bldP spid="49" grpId="0"/>
      <p:bldP spid="59" grpId="0"/>
      <p:bldP spid="85" grpId="0"/>
      <p:bldP spid="14" grpId="0" animBg="1"/>
      <p:bldP spid="1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80F1FE8-5126-4E6F-A971-0490C673C0A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5B16A-E487-4F36-8DDA-9AF620336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D068FAD-D1AC-4B54-8EF2-B0874041A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Kubernetes – </a:t>
            </a:r>
            <a:r>
              <a:rPr lang="en-IN" dirty="0">
                <a:solidFill>
                  <a:srgbClr val="00B050"/>
                </a:solidFill>
              </a:rPr>
              <a:t>Deploy POD</a:t>
            </a:r>
          </a:p>
        </p:txBody>
      </p:sp>
    </p:spTree>
    <p:extLst>
      <p:ext uri="{BB962C8B-B14F-4D97-AF65-F5344CB8AC3E}">
        <p14:creationId xmlns:p14="http://schemas.microsoft.com/office/powerpoint/2010/main" val="40787144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273" y="2899123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 err="1">
                <a:solidFill>
                  <a:srgbClr val="00B050"/>
                </a:solidFill>
              </a:rPr>
              <a:t>ReplicaSets</a:t>
            </a:r>
            <a:endParaRPr lang="en-US" sz="7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8365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Kalyan Reddy </a:t>
            </a:r>
            <a:r>
              <a:rPr lang="en-US" dirty="0" err="1"/>
              <a:t>Daida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7252" y="3025247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AWS EC2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Launch Templates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17DA7245-C97C-47B4-8407-27988A0E36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18779" y="2361115"/>
            <a:ext cx="3234157" cy="3234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3280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1F4EEF7-593A-4845-ABF0-7B5C289046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1F515-7102-4005-8287-358EFD0754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5840" y="1821433"/>
            <a:ext cx="7212185" cy="5590922"/>
          </a:xfrm>
        </p:spPr>
        <p:txBody>
          <a:bodyPr/>
          <a:lstStyle/>
          <a:p>
            <a:r>
              <a:rPr lang="en-IN" dirty="0"/>
              <a:t>a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3FDA6FC-0297-40C6-B640-7185791FB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36892"/>
            <a:ext cx="12618720" cy="1188851"/>
          </a:xfrm>
        </p:spPr>
        <p:txBody>
          <a:bodyPr/>
          <a:lstStyle/>
          <a:p>
            <a:r>
              <a:rPr lang="en-IN" dirty="0"/>
              <a:t>Kubernetes – </a:t>
            </a:r>
            <a:r>
              <a:rPr lang="en-IN" dirty="0" err="1">
                <a:solidFill>
                  <a:srgbClr val="00B050"/>
                </a:solidFill>
              </a:rPr>
              <a:t>ReplicaSet</a:t>
            </a:r>
            <a:r>
              <a:rPr lang="en-IN" dirty="0">
                <a:solidFill>
                  <a:srgbClr val="00B050"/>
                </a:solidFill>
              </a:rPr>
              <a:t> High Availability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51628E-F83C-46FE-A304-5FD4585D9599}"/>
              </a:ext>
            </a:extLst>
          </p:cNvPr>
          <p:cNvSpPr/>
          <p:nvPr/>
        </p:nvSpPr>
        <p:spPr>
          <a:xfrm>
            <a:off x="7932458" y="1416663"/>
            <a:ext cx="6373852" cy="3140020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514D90-0924-479B-B559-FC251056322A}"/>
              </a:ext>
            </a:extLst>
          </p:cNvPr>
          <p:cNvSpPr/>
          <p:nvPr/>
        </p:nvSpPr>
        <p:spPr>
          <a:xfrm>
            <a:off x="8038045" y="1552796"/>
            <a:ext cx="6109663" cy="253896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1DDCC5-D4E6-4D9B-B3BB-2FDEABF933FA}"/>
              </a:ext>
            </a:extLst>
          </p:cNvPr>
          <p:cNvSpPr/>
          <p:nvPr/>
        </p:nvSpPr>
        <p:spPr>
          <a:xfrm>
            <a:off x="8333876" y="1943712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32E226-A950-433D-8C5B-7D3A0D9DF03C}"/>
              </a:ext>
            </a:extLst>
          </p:cNvPr>
          <p:cNvSpPr txBox="1"/>
          <p:nvPr/>
        </p:nvSpPr>
        <p:spPr>
          <a:xfrm>
            <a:off x="8842032" y="3208006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7F3B33-459A-422B-94BA-105B0AA1C8DD}"/>
              </a:ext>
            </a:extLst>
          </p:cNvPr>
          <p:cNvSpPr txBox="1"/>
          <p:nvPr/>
        </p:nvSpPr>
        <p:spPr>
          <a:xfrm>
            <a:off x="10509174" y="3660874"/>
            <a:ext cx="8050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Node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DA933F-7519-48BD-AA0F-619D6585DBBD}"/>
              </a:ext>
            </a:extLst>
          </p:cNvPr>
          <p:cNvSpPr txBox="1"/>
          <p:nvPr/>
        </p:nvSpPr>
        <p:spPr>
          <a:xfrm>
            <a:off x="10039275" y="4125796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4BE3668-7D14-44AF-9912-FFEF6B4AAE77}"/>
              </a:ext>
            </a:extLst>
          </p:cNvPr>
          <p:cNvGrpSpPr/>
          <p:nvPr/>
        </p:nvGrpSpPr>
        <p:grpSpPr>
          <a:xfrm>
            <a:off x="8645262" y="2285347"/>
            <a:ext cx="1006998" cy="827590"/>
            <a:chOff x="853440" y="4579716"/>
            <a:chExt cx="1006998" cy="82759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E0D3B55-8925-4D21-9112-23637C4E7FAB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FBE16F3-9152-4428-B77F-C8787CD7C722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E6C3141-F062-4830-BC98-8A1C489E4966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541525B-5306-4857-AE9A-6526024C89FD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DBF012-487A-44D5-BE66-6422B75D198C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E2EE46C-8A27-46BA-BBE9-4853313C9270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3B46F78-8539-4956-812B-A903CFD3FA84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284EC257-A4DE-4D5A-BF6C-844601393028}"/>
              </a:ext>
            </a:extLst>
          </p:cNvPr>
          <p:cNvSpPr/>
          <p:nvPr/>
        </p:nvSpPr>
        <p:spPr>
          <a:xfrm>
            <a:off x="10249204" y="1954222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E563D02-116A-4B5C-8D58-FD473567D685}"/>
              </a:ext>
            </a:extLst>
          </p:cNvPr>
          <p:cNvSpPr txBox="1"/>
          <p:nvPr/>
        </p:nvSpPr>
        <p:spPr>
          <a:xfrm>
            <a:off x="10757360" y="3218516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A9B3407-A0D4-4228-9BFF-06D906EF159E}"/>
              </a:ext>
            </a:extLst>
          </p:cNvPr>
          <p:cNvGrpSpPr/>
          <p:nvPr/>
        </p:nvGrpSpPr>
        <p:grpSpPr>
          <a:xfrm>
            <a:off x="10560590" y="2295857"/>
            <a:ext cx="1006998" cy="827590"/>
            <a:chOff x="853440" y="4579716"/>
            <a:chExt cx="1006998" cy="82759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99533334-CDAA-4DB3-9E22-A3FD4B7A1490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96146D9-5708-4FDF-8C24-68FB23FF0BE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E4912EF-D05B-4EB8-9807-1DC4E493F575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6F13B389-8B0B-4ECE-82CF-41203F1B250F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67A2E06C-F45E-4406-8187-8494C779E56E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AE9E037-28F5-4537-B500-E5A666021096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9EA9C47-90CE-4545-8E91-0E15E424BD01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53E9E96F-41F1-407F-90BD-415F3D00EEF2}"/>
              </a:ext>
            </a:extLst>
          </p:cNvPr>
          <p:cNvSpPr/>
          <p:nvPr/>
        </p:nvSpPr>
        <p:spPr>
          <a:xfrm>
            <a:off x="12178608" y="1954222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B1E2EA1-6803-4E80-B289-10D3F4ED506A}"/>
              </a:ext>
            </a:extLst>
          </p:cNvPr>
          <p:cNvSpPr txBox="1"/>
          <p:nvPr/>
        </p:nvSpPr>
        <p:spPr>
          <a:xfrm>
            <a:off x="12686764" y="3218516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DD88DC78-B12C-4CB9-B2C4-C5E799F72209}"/>
              </a:ext>
            </a:extLst>
          </p:cNvPr>
          <p:cNvGrpSpPr/>
          <p:nvPr/>
        </p:nvGrpSpPr>
        <p:grpSpPr>
          <a:xfrm>
            <a:off x="12489994" y="2295857"/>
            <a:ext cx="1006998" cy="827590"/>
            <a:chOff x="853440" y="4579716"/>
            <a:chExt cx="1006998" cy="827590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EDB6D708-B6FC-4F1C-AE82-9655B7FC4D80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D677384-1133-4A90-9408-3E617B812EC2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BBF30A8A-A84A-450F-BEE6-B92F51654E2A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66EC8230-AFB3-4157-A049-7688FDE52E37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49BCDB16-B5A6-45EA-BF67-F3ABC0C9D71F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3CEB0624-0386-49DC-BE9A-0FB24834D233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5ADD323-0F68-4AA7-AEED-E0D7ADB35B38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6586D0EE-D4F7-40BE-8E60-B9E952EC8902}"/>
              </a:ext>
            </a:extLst>
          </p:cNvPr>
          <p:cNvSpPr txBox="1"/>
          <p:nvPr/>
        </p:nvSpPr>
        <p:spPr>
          <a:xfrm>
            <a:off x="8889486" y="6399640"/>
            <a:ext cx="8093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Node</a:t>
            </a:r>
          </a:p>
        </p:txBody>
      </p:sp>
    </p:spTree>
    <p:extLst>
      <p:ext uri="{BB962C8B-B14F-4D97-AF65-F5344CB8AC3E}">
        <p14:creationId xmlns:p14="http://schemas.microsoft.com/office/powerpoint/2010/main" val="41077570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1F4EEF7-593A-4845-ABF0-7B5C289046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1F515-7102-4005-8287-358EFD0754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5840" y="1821433"/>
            <a:ext cx="7212185" cy="5590922"/>
          </a:xfrm>
        </p:spPr>
        <p:txBody>
          <a:bodyPr/>
          <a:lstStyle/>
          <a:p>
            <a:r>
              <a:rPr lang="en-IN" dirty="0"/>
              <a:t>a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3FDA6FC-0297-40C6-B640-7185791FB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49899"/>
            <a:ext cx="12618720" cy="1188851"/>
          </a:xfrm>
        </p:spPr>
        <p:txBody>
          <a:bodyPr/>
          <a:lstStyle/>
          <a:p>
            <a:r>
              <a:rPr lang="en-IN" dirty="0"/>
              <a:t>Kubernetes – </a:t>
            </a:r>
            <a:r>
              <a:rPr lang="en-IN" dirty="0">
                <a:solidFill>
                  <a:srgbClr val="00B050"/>
                </a:solidFill>
              </a:rPr>
              <a:t>Load Balancing &amp; Scaling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51628E-F83C-46FE-A304-5FD4585D9599}"/>
              </a:ext>
            </a:extLst>
          </p:cNvPr>
          <p:cNvSpPr/>
          <p:nvPr/>
        </p:nvSpPr>
        <p:spPr>
          <a:xfrm>
            <a:off x="2895712" y="3001067"/>
            <a:ext cx="9688011" cy="4174875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514D90-0924-479B-B559-FC251056322A}"/>
              </a:ext>
            </a:extLst>
          </p:cNvPr>
          <p:cNvSpPr/>
          <p:nvPr/>
        </p:nvSpPr>
        <p:spPr>
          <a:xfrm>
            <a:off x="3223897" y="3313583"/>
            <a:ext cx="4174235" cy="342440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7F3B33-459A-422B-94BA-105B0AA1C8DD}"/>
              </a:ext>
            </a:extLst>
          </p:cNvPr>
          <p:cNvSpPr txBox="1"/>
          <p:nvPr/>
        </p:nvSpPr>
        <p:spPr>
          <a:xfrm>
            <a:off x="4719099" y="6307098"/>
            <a:ext cx="8050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Node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DA933F-7519-48BD-AA0F-619D6585DBBD}"/>
              </a:ext>
            </a:extLst>
          </p:cNvPr>
          <p:cNvSpPr txBox="1"/>
          <p:nvPr/>
        </p:nvSpPr>
        <p:spPr>
          <a:xfrm>
            <a:off x="6617218" y="6745055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3EAA96D-ED30-4B80-B7A6-1FB91213A236}"/>
              </a:ext>
            </a:extLst>
          </p:cNvPr>
          <p:cNvSpPr/>
          <p:nvPr/>
        </p:nvSpPr>
        <p:spPr>
          <a:xfrm>
            <a:off x="8098288" y="3313583"/>
            <a:ext cx="4174235" cy="342440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43564AA-69CD-42F9-A6E0-EF6F55E2DDA3}"/>
              </a:ext>
            </a:extLst>
          </p:cNvPr>
          <p:cNvSpPr txBox="1"/>
          <p:nvPr/>
        </p:nvSpPr>
        <p:spPr>
          <a:xfrm>
            <a:off x="9782890" y="6256324"/>
            <a:ext cx="8050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Node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307C2AB-FF93-44FE-A2D1-80ACA59D2430}"/>
              </a:ext>
            </a:extLst>
          </p:cNvPr>
          <p:cNvSpPr/>
          <p:nvPr/>
        </p:nvSpPr>
        <p:spPr>
          <a:xfrm>
            <a:off x="3316341" y="3697457"/>
            <a:ext cx="8807669" cy="2475668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66744B2-BE71-4562-AE41-0A2EE2B37E75}"/>
              </a:ext>
            </a:extLst>
          </p:cNvPr>
          <p:cNvSpPr/>
          <p:nvPr/>
        </p:nvSpPr>
        <p:spPr>
          <a:xfrm>
            <a:off x="3519728" y="4000630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03B821E-5C16-4248-B06A-F2CEE2030D4B}"/>
              </a:ext>
            </a:extLst>
          </p:cNvPr>
          <p:cNvSpPr txBox="1"/>
          <p:nvPr/>
        </p:nvSpPr>
        <p:spPr>
          <a:xfrm>
            <a:off x="4027884" y="5264924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82281A72-9AB8-4D92-AB37-755A610922D3}"/>
              </a:ext>
            </a:extLst>
          </p:cNvPr>
          <p:cNvGrpSpPr/>
          <p:nvPr/>
        </p:nvGrpSpPr>
        <p:grpSpPr>
          <a:xfrm>
            <a:off x="3831114" y="4342265"/>
            <a:ext cx="1006998" cy="827590"/>
            <a:chOff x="853440" y="4579716"/>
            <a:chExt cx="1006998" cy="827590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735F23C2-A309-48C4-A509-70C14CEC180C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11C22650-4D77-4736-A479-979A1FF3F8BD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7B32F0D-4278-4A5F-9F85-37A874D5866B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FAE47964-91AF-4BEB-A542-15208CA0CF5B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E8570B6-B6DB-49AD-8C64-912E3A36B4BD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A9C2FE03-322D-4F17-BB6A-0BF2222A5313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3FB77D69-63B0-49BC-B2BF-891D23D13D8B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72" name="Rectangle 71">
            <a:extLst>
              <a:ext uri="{FF2B5EF4-FFF2-40B4-BE49-F238E27FC236}">
                <a16:creationId xmlns:a16="http://schemas.microsoft.com/office/drawing/2014/main" id="{4893580D-20BD-474D-8094-CFDC8ECB81A0}"/>
              </a:ext>
            </a:extLst>
          </p:cNvPr>
          <p:cNvSpPr/>
          <p:nvPr/>
        </p:nvSpPr>
        <p:spPr>
          <a:xfrm>
            <a:off x="5435056" y="4011140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514E30C-5306-45A6-8C30-8C24C1C858BF}"/>
              </a:ext>
            </a:extLst>
          </p:cNvPr>
          <p:cNvSpPr txBox="1"/>
          <p:nvPr/>
        </p:nvSpPr>
        <p:spPr>
          <a:xfrm>
            <a:off x="5943212" y="5275434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482C700F-DAFF-49D4-9EC5-A0F0F9D13345}"/>
              </a:ext>
            </a:extLst>
          </p:cNvPr>
          <p:cNvGrpSpPr/>
          <p:nvPr/>
        </p:nvGrpSpPr>
        <p:grpSpPr>
          <a:xfrm>
            <a:off x="5746442" y="4352775"/>
            <a:ext cx="1006998" cy="827590"/>
            <a:chOff x="853440" y="4579716"/>
            <a:chExt cx="1006998" cy="827590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08674A2D-3A28-4601-8FC7-A3D43E52D485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82252C1E-B9D3-4960-A8F6-08C428156BA1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3D44087C-6889-4A31-9935-69E1263C1623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C62B8F28-2B0F-4FB6-AFDB-F985E5CA547B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313C980F-DF8B-40CF-8377-D2B0FBC9C47C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DB5A8355-740C-4AFF-9BE2-DAE992CBEC13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41886655-CA62-46B6-99B8-27557DBDD471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94" name="Rectangle 93">
            <a:extLst>
              <a:ext uri="{FF2B5EF4-FFF2-40B4-BE49-F238E27FC236}">
                <a16:creationId xmlns:a16="http://schemas.microsoft.com/office/drawing/2014/main" id="{2E735263-AC2D-4E3A-BAB4-31E39A36AE9E}"/>
              </a:ext>
            </a:extLst>
          </p:cNvPr>
          <p:cNvSpPr/>
          <p:nvPr/>
        </p:nvSpPr>
        <p:spPr>
          <a:xfrm>
            <a:off x="8394119" y="3996100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5DBD057-D289-4BA1-8CB5-275EFA516CF7}"/>
              </a:ext>
            </a:extLst>
          </p:cNvPr>
          <p:cNvSpPr txBox="1"/>
          <p:nvPr/>
        </p:nvSpPr>
        <p:spPr>
          <a:xfrm>
            <a:off x="8902275" y="5260394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43CC605D-0215-43F9-8ADA-CB35528CA354}"/>
              </a:ext>
            </a:extLst>
          </p:cNvPr>
          <p:cNvGrpSpPr/>
          <p:nvPr/>
        </p:nvGrpSpPr>
        <p:grpSpPr>
          <a:xfrm>
            <a:off x="8705505" y="4337735"/>
            <a:ext cx="1006998" cy="827590"/>
            <a:chOff x="853440" y="4579716"/>
            <a:chExt cx="1006998" cy="827590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9092E8A8-2ECC-4D7C-BC4D-6D7CB763AA0E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5DCA9C4-62A7-4C27-8356-1DFB1D8388A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5398F970-4660-45E7-B746-9CE08BCF9103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81F74877-BBBB-423D-95A2-35D85499F35D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F257629F-5252-40F1-BB2F-72A7D185B778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32F50B40-CCB7-49E8-9C49-42425696126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94EA6129-3E2F-41E6-BF7D-34EB3DDFC42F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04" name="Rectangle 103">
            <a:extLst>
              <a:ext uri="{FF2B5EF4-FFF2-40B4-BE49-F238E27FC236}">
                <a16:creationId xmlns:a16="http://schemas.microsoft.com/office/drawing/2014/main" id="{AE1D6CC2-2A0A-4CEC-B3CF-85F223DEDDC2}"/>
              </a:ext>
            </a:extLst>
          </p:cNvPr>
          <p:cNvSpPr/>
          <p:nvPr/>
        </p:nvSpPr>
        <p:spPr>
          <a:xfrm>
            <a:off x="10309447" y="3965175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B0C7D59C-4785-448B-BF27-93434E598004}"/>
              </a:ext>
            </a:extLst>
          </p:cNvPr>
          <p:cNvSpPr txBox="1"/>
          <p:nvPr/>
        </p:nvSpPr>
        <p:spPr>
          <a:xfrm>
            <a:off x="10817603" y="5229469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079A2CEF-77C4-4CE3-A141-8E4771AEEFAC}"/>
              </a:ext>
            </a:extLst>
          </p:cNvPr>
          <p:cNvGrpSpPr/>
          <p:nvPr/>
        </p:nvGrpSpPr>
        <p:grpSpPr>
          <a:xfrm>
            <a:off x="10620833" y="4306810"/>
            <a:ext cx="1006998" cy="827590"/>
            <a:chOff x="853440" y="4579716"/>
            <a:chExt cx="1006998" cy="827590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E2A7AAF0-CCDA-4EFE-B87C-5210618FF683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2D5F09CC-F018-4F00-A580-F2B8892F780E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9B3ADEA2-BE3E-4318-BD2F-CA5EDA50E1FB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47D0D2D9-AA60-4D54-8A0A-2C28E6BA1DF7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618A8A70-8BAB-47F3-9AF3-F1B0477406FE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AFA16AF0-7382-4740-8D8B-D54047F83287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A01F9814-9B4B-4321-9E25-9C45DBE6BBF3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23863E61-9F55-4F49-B000-4CEA81FDFF45}"/>
              </a:ext>
            </a:extLst>
          </p:cNvPr>
          <p:cNvSpPr txBox="1"/>
          <p:nvPr/>
        </p:nvSpPr>
        <p:spPr>
          <a:xfrm>
            <a:off x="7028873" y="5713116"/>
            <a:ext cx="136524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ReplicaSet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08648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77B1ECD-8C39-4013-8A34-2B4BFDCC71B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15A2D-0C20-4B77-AE8A-C54EBA1AF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AE79791-0D0E-4DC0-A106-5C7DB762F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Kubernetes – </a:t>
            </a:r>
            <a:r>
              <a:rPr lang="en-IN" dirty="0">
                <a:solidFill>
                  <a:srgbClr val="00B050"/>
                </a:solidFill>
              </a:rPr>
              <a:t>Labels &amp; Selectors</a:t>
            </a:r>
          </a:p>
        </p:txBody>
      </p:sp>
    </p:spTree>
    <p:extLst>
      <p:ext uri="{BB962C8B-B14F-4D97-AF65-F5344CB8AC3E}">
        <p14:creationId xmlns:p14="http://schemas.microsoft.com/office/powerpoint/2010/main" val="19254037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273" y="2899123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Deployments</a:t>
            </a:r>
          </a:p>
        </p:txBody>
      </p:sp>
    </p:spTree>
    <p:extLst>
      <p:ext uri="{BB962C8B-B14F-4D97-AF65-F5344CB8AC3E}">
        <p14:creationId xmlns:p14="http://schemas.microsoft.com/office/powerpoint/2010/main" val="20327460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1F4EEF7-593A-4845-ABF0-7B5C289046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3FDA6FC-0297-40C6-B640-7185791FB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49899"/>
            <a:ext cx="12618720" cy="1188851"/>
          </a:xfrm>
        </p:spPr>
        <p:txBody>
          <a:bodyPr/>
          <a:lstStyle/>
          <a:p>
            <a:r>
              <a:rPr lang="en-IN" dirty="0"/>
              <a:t>Kubernetes – </a:t>
            </a:r>
            <a:r>
              <a:rPr lang="en-IN" dirty="0">
                <a:solidFill>
                  <a:srgbClr val="00B050"/>
                </a:solidFill>
              </a:rPr>
              <a:t>Deployments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51628E-F83C-46FE-A304-5FD4585D9599}"/>
              </a:ext>
            </a:extLst>
          </p:cNvPr>
          <p:cNvSpPr/>
          <p:nvPr/>
        </p:nvSpPr>
        <p:spPr>
          <a:xfrm>
            <a:off x="2141316" y="1435261"/>
            <a:ext cx="11065398" cy="5621588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514D90-0924-479B-B559-FC251056322A}"/>
              </a:ext>
            </a:extLst>
          </p:cNvPr>
          <p:cNvSpPr/>
          <p:nvPr/>
        </p:nvSpPr>
        <p:spPr>
          <a:xfrm>
            <a:off x="2506389" y="1723550"/>
            <a:ext cx="4891743" cy="476734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7F3B33-459A-422B-94BA-105B0AA1C8DD}"/>
              </a:ext>
            </a:extLst>
          </p:cNvPr>
          <p:cNvSpPr txBox="1"/>
          <p:nvPr/>
        </p:nvSpPr>
        <p:spPr>
          <a:xfrm>
            <a:off x="4535245" y="6083218"/>
            <a:ext cx="8050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Node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DA933F-7519-48BD-AA0F-619D6585DBBD}"/>
              </a:ext>
            </a:extLst>
          </p:cNvPr>
          <p:cNvSpPr txBox="1"/>
          <p:nvPr/>
        </p:nvSpPr>
        <p:spPr>
          <a:xfrm>
            <a:off x="6702177" y="6625962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3EAA96D-ED30-4B80-B7A6-1FB91213A236}"/>
              </a:ext>
            </a:extLst>
          </p:cNvPr>
          <p:cNvSpPr/>
          <p:nvPr/>
        </p:nvSpPr>
        <p:spPr>
          <a:xfrm>
            <a:off x="8098288" y="1723549"/>
            <a:ext cx="4737265" cy="476734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43564AA-69CD-42F9-A6E0-EF6F55E2DDA3}"/>
              </a:ext>
            </a:extLst>
          </p:cNvPr>
          <p:cNvSpPr txBox="1"/>
          <p:nvPr/>
        </p:nvSpPr>
        <p:spPr>
          <a:xfrm>
            <a:off x="10218318" y="6103666"/>
            <a:ext cx="8050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Node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2A8889-4B40-438D-8CCA-E6401D68D57B}"/>
              </a:ext>
            </a:extLst>
          </p:cNvPr>
          <p:cNvSpPr/>
          <p:nvPr/>
        </p:nvSpPr>
        <p:spPr>
          <a:xfrm>
            <a:off x="2977761" y="2243743"/>
            <a:ext cx="9421793" cy="357373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11B6B174-7764-428C-9D94-57D8A2CA3579}"/>
              </a:ext>
            </a:extLst>
          </p:cNvPr>
          <p:cNvSpPr/>
          <p:nvPr/>
        </p:nvSpPr>
        <p:spPr>
          <a:xfrm>
            <a:off x="3316341" y="2747251"/>
            <a:ext cx="8807669" cy="2475668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14E1852A-132D-4565-9274-87D61794A98A}"/>
              </a:ext>
            </a:extLst>
          </p:cNvPr>
          <p:cNvSpPr/>
          <p:nvPr/>
        </p:nvSpPr>
        <p:spPr>
          <a:xfrm>
            <a:off x="3519728" y="3050424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D74703B3-718E-43C7-A56B-C23DCDEBB419}"/>
              </a:ext>
            </a:extLst>
          </p:cNvPr>
          <p:cNvSpPr txBox="1"/>
          <p:nvPr/>
        </p:nvSpPr>
        <p:spPr>
          <a:xfrm>
            <a:off x="4027884" y="4314718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970FA42A-789F-4CEA-AB7D-BDC9C0B91597}"/>
              </a:ext>
            </a:extLst>
          </p:cNvPr>
          <p:cNvGrpSpPr/>
          <p:nvPr/>
        </p:nvGrpSpPr>
        <p:grpSpPr>
          <a:xfrm>
            <a:off x="3831114" y="3392059"/>
            <a:ext cx="1006998" cy="827590"/>
            <a:chOff x="853440" y="4579716"/>
            <a:chExt cx="1006998" cy="827590"/>
          </a:xfrm>
        </p:grpSpPr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44C0AF28-8B21-4A2B-981F-A71AAF55CB5F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04F10CEE-80F1-4768-985A-8F8039082740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DB9AAB00-B7DF-407B-9488-EDB194E99B31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17A63F5C-8A65-4381-9F09-C29C99D70D5B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5C07C87A-A94D-4999-96FB-1B0517FCC968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81E02E33-DB4F-4765-B2BA-1290471FCB4E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82683EFD-D826-4875-B146-46D5F2CEF6AD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47" name="Rectangle 146">
            <a:extLst>
              <a:ext uri="{FF2B5EF4-FFF2-40B4-BE49-F238E27FC236}">
                <a16:creationId xmlns:a16="http://schemas.microsoft.com/office/drawing/2014/main" id="{3841CD70-F1BB-4EBB-AA45-06793C50F81B}"/>
              </a:ext>
            </a:extLst>
          </p:cNvPr>
          <p:cNvSpPr/>
          <p:nvPr/>
        </p:nvSpPr>
        <p:spPr>
          <a:xfrm>
            <a:off x="5435056" y="3060934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F9F705E2-62B9-4CF4-94C3-6DD6D4F36661}"/>
              </a:ext>
            </a:extLst>
          </p:cNvPr>
          <p:cNvSpPr txBox="1"/>
          <p:nvPr/>
        </p:nvSpPr>
        <p:spPr>
          <a:xfrm>
            <a:off x="5943212" y="4325228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8D95D049-63CC-42EE-85A9-24334D355C47}"/>
              </a:ext>
            </a:extLst>
          </p:cNvPr>
          <p:cNvGrpSpPr/>
          <p:nvPr/>
        </p:nvGrpSpPr>
        <p:grpSpPr>
          <a:xfrm>
            <a:off x="5746442" y="3402569"/>
            <a:ext cx="1006998" cy="827590"/>
            <a:chOff x="853440" y="4579716"/>
            <a:chExt cx="1006998" cy="827590"/>
          </a:xfrm>
        </p:grpSpPr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BFB3F022-3A02-4B70-8285-F5569E208230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58DDDF3D-DB58-4913-9B55-A5C54F7C6F40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14C98003-840D-4714-9535-8C5434E8FA53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A5AF247D-D3A8-4FE6-B95A-C061398D53BF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1BE2E516-1792-46B5-A8D0-C031374AD353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7CEFBB31-D5CA-410A-B21D-7FE497314E6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1937A577-2FC2-4502-8683-0D096A137A95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57" name="Rectangle 156">
            <a:extLst>
              <a:ext uri="{FF2B5EF4-FFF2-40B4-BE49-F238E27FC236}">
                <a16:creationId xmlns:a16="http://schemas.microsoft.com/office/drawing/2014/main" id="{A9574623-8C6C-4677-B1AA-C5125CA8789E}"/>
              </a:ext>
            </a:extLst>
          </p:cNvPr>
          <p:cNvSpPr/>
          <p:nvPr/>
        </p:nvSpPr>
        <p:spPr>
          <a:xfrm>
            <a:off x="8394119" y="3045894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A1636F2C-A2E3-46C6-A643-92932F5DD410}"/>
              </a:ext>
            </a:extLst>
          </p:cNvPr>
          <p:cNvSpPr txBox="1"/>
          <p:nvPr/>
        </p:nvSpPr>
        <p:spPr>
          <a:xfrm>
            <a:off x="8902275" y="4310188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BA431A5D-7486-46BC-8DC4-18FA276F12A2}"/>
              </a:ext>
            </a:extLst>
          </p:cNvPr>
          <p:cNvGrpSpPr/>
          <p:nvPr/>
        </p:nvGrpSpPr>
        <p:grpSpPr>
          <a:xfrm>
            <a:off x="8705505" y="3387529"/>
            <a:ext cx="1006998" cy="827590"/>
            <a:chOff x="853440" y="4579716"/>
            <a:chExt cx="1006998" cy="827590"/>
          </a:xfrm>
        </p:grpSpPr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53758EB2-4C28-4209-8448-E11FFED85918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512CEA2A-FC0D-4BE7-89AC-426B7C18DDA3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03328CEE-9DB9-4124-A54B-AD1BF2C229FB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E9B862D2-A385-499A-B225-3985A91B5596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9C11FEEC-A1AD-4903-B163-51415E8C8D3D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57BCB1CE-C3F0-40F4-9EF0-E7480AB2C4E0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B3B91B1A-6F7F-4E53-9F1B-CFF894F74B06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67" name="Rectangle 166">
            <a:extLst>
              <a:ext uri="{FF2B5EF4-FFF2-40B4-BE49-F238E27FC236}">
                <a16:creationId xmlns:a16="http://schemas.microsoft.com/office/drawing/2014/main" id="{2E1A29D0-08FD-444A-91BF-06FB024B40D3}"/>
              </a:ext>
            </a:extLst>
          </p:cNvPr>
          <p:cNvSpPr/>
          <p:nvPr/>
        </p:nvSpPr>
        <p:spPr>
          <a:xfrm>
            <a:off x="10309447" y="3014969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F5A69A01-3EBF-438A-9BAC-88E97E07A699}"/>
              </a:ext>
            </a:extLst>
          </p:cNvPr>
          <p:cNvSpPr txBox="1"/>
          <p:nvPr/>
        </p:nvSpPr>
        <p:spPr>
          <a:xfrm>
            <a:off x="10817603" y="4279263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337FFE1C-2F84-44B0-8F35-B19C246D0451}"/>
              </a:ext>
            </a:extLst>
          </p:cNvPr>
          <p:cNvGrpSpPr/>
          <p:nvPr/>
        </p:nvGrpSpPr>
        <p:grpSpPr>
          <a:xfrm>
            <a:off x="10620833" y="3356604"/>
            <a:ext cx="1006998" cy="827590"/>
            <a:chOff x="853440" y="4579716"/>
            <a:chExt cx="1006998" cy="827590"/>
          </a:xfrm>
        </p:grpSpPr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E746BB20-3353-4DCE-BBF5-30065548635D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837FED72-0BA7-42A8-BB05-66C5E15ED6B0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50C18E1D-0918-4CB3-954D-91BBB967799B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B3A7CB74-2A7F-48F2-82DB-C832F148A962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2FDC518A-3289-4A86-B277-D48A4DC9B062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0702874B-6E3C-4181-88D1-B27EDCBE7F2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4A4CD832-D6F6-4021-A6BE-C8F74ECEAAB2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77" name="TextBox 176">
            <a:extLst>
              <a:ext uri="{FF2B5EF4-FFF2-40B4-BE49-F238E27FC236}">
                <a16:creationId xmlns:a16="http://schemas.microsoft.com/office/drawing/2014/main" id="{BBE62429-E342-4C0B-9431-2F12E2E99789}"/>
              </a:ext>
            </a:extLst>
          </p:cNvPr>
          <p:cNvSpPr txBox="1"/>
          <p:nvPr/>
        </p:nvSpPr>
        <p:spPr>
          <a:xfrm>
            <a:off x="7028873" y="4762910"/>
            <a:ext cx="136524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ReplicaSet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BA140A-628B-4FBF-A8F8-ECA3DF5C74A1}"/>
              </a:ext>
            </a:extLst>
          </p:cNvPr>
          <p:cNvSpPr txBox="1"/>
          <p:nvPr/>
        </p:nvSpPr>
        <p:spPr>
          <a:xfrm>
            <a:off x="6951839" y="5426285"/>
            <a:ext cx="159274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Deployment</a:t>
            </a:r>
          </a:p>
        </p:txBody>
      </p:sp>
    </p:spTree>
    <p:extLst>
      <p:ext uri="{BB962C8B-B14F-4D97-AF65-F5344CB8AC3E}">
        <p14:creationId xmlns:p14="http://schemas.microsoft.com/office/powerpoint/2010/main" val="1829968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CBAA66F-108E-4D7D-927B-21A65FD3694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60CCB-86BD-43F4-9847-E1B85E156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8475769-F533-45B5-9A97-0C4CDA474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Kubernetes – </a:t>
            </a:r>
            <a:r>
              <a:rPr lang="en-IN" dirty="0">
                <a:solidFill>
                  <a:srgbClr val="00B050"/>
                </a:solidFill>
              </a:rPr>
              <a:t>Deployment Rollout &amp; Versioning</a:t>
            </a:r>
          </a:p>
        </p:txBody>
      </p:sp>
    </p:spTree>
    <p:extLst>
      <p:ext uri="{BB962C8B-B14F-4D97-AF65-F5344CB8AC3E}">
        <p14:creationId xmlns:p14="http://schemas.microsoft.com/office/powerpoint/2010/main" val="31028508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F9AED0C-E069-466C-BCF8-14816F0F8AB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5E5F2-A681-4E86-86A6-A12124904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79E1EB8-ECCA-4454-86B7-50E2F47B7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Kubernetes – </a:t>
            </a:r>
            <a:r>
              <a:rPr lang="en-IN" dirty="0">
                <a:solidFill>
                  <a:srgbClr val="00B050"/>
                </a:solidFill>
              </a:rPr>
              <a:t>Deployment Strategy</a:t>
            </a:r>
          </a:p>
        </p:txBody>
      </p:sp>
    </p:spTree>
    <p:extLst>
      <p:ext uri="{BB962C8B-B14F-4D97-AF65-F5344CB8AC3E}">
        <p14:creationId xmlns:p14="http://schemas.microsoft.com/office/powerpoint/2010/main" val="15327061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8F342ED-11A1-4AB9-A424-1870C343A51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ED234-36BC-4FFE-B154-695AFDA70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0311B68-C33B-4A8A-AB09-6121FAA72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Kubernetes – </a:t>
            </a:r>
            <a:r>
              <a:rPr lang="en-IN" dirty="0">
                <a:solidFill>
                  <a:srgbClr val="00B050"/>
                </a:solidFill>
              </a:rPr>
              <a:t>Deployment Upgrades</a:t>
            </a:r>
          </a:p>
        </p:txBody>
      </p:sp>
    </p:spTree>
    <p:extLst>
      <p:ext uri="{BB962C8B-B14F-4D97-AF65-F5344CB8AC3E}">
        <p14:creationId xmlns:p14="http://schemas.microsoft.com/office/powerpoint/2010/main" val="7106506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8F342ED-11A1-4AB9-A424-1870C343A51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ED234-36BC-4FFE-B154-695AFDA70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0311B68-C33B-4A8A-AB09-6121FAA72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Kubernetes – </a:t>
            </a:r>
            <a:r>
              <a:rPr lang="en-IN" dirty="0">
                <a:solidFill>
                  <a:srgbClr val="00B050"/>
                </a:solidFill>
              </a:rPr>
              <a:t>Deployment Rollback</a:t>
            </a:r>
          </a:p>
        </p:txBody>
      </p:sp>
    </p:spTree>
    <p:extLst>
      <p:ext uri="{BB962C8B-B14F-4D97-AF65-F5344CB8AC3E}">
        <p14:creationId xmlns:p14="http://schemas.microsoft.com/office/powerpoint/2010/main" val="28778291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E0018F7-43D1-4633-BCE6-D3F690FD1AC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CE8F7-4B3E-4F4C-9E72-0A658F385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Create</a:t>
            </a:r>
          </a:p>
          <a:p>
            <a:r>
              <a:rPr lang="en-IN" dirty="0"/>
              <a:t>Get</a:t>
            </a:r>
          </a:p>
          <a:p>
            <a:r>
              <a:rPr lang="en-IN" dirty="0"/>
              <a:t>Update</a:t>
            </a:r>
          </a:p>
          <a:p>
            <a:r>
              <a:rPr lang="en-IN" dirty="0"/>
              <a:t>Status</a:t>
            </a:r>
          </a:p>
          <a:p>
            <a:r>
              <a:rPr lang="en-IN" dirty="0"/>
              <a:t>Rollback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DEDC971-B1D0-414A-BD5E-FE17D48CB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Kubernetes – Summarize Commands</a:t>
            </a:r>
          </a:p>
        </p:txBody>
      </p:sp>
    </p:spTree>
    <p:extLst>
      <p:ext uri="{BB962C8B-B14F-4D97-AF65-F5344CB8AC3E}">
        <p14:creationId xmlns:p14="http://schemas.microsoft.com/office/powerpoint/2010/main" val="607462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273" y="2899123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14635122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273" y="2899123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Networking</a:t>
            </a:r>
          </a:p>
        </p:txBody>
      </p:sp>
    </p:spTree>
    <p:extLst>
      <p:ext uri="{BB962C8B-B14F-4D97-AF65-F5344CB8AC3E}">
        <p14:creationId xmlns:p14="http://schemas.microsoft.com/office/powerpoint/2010/main" val="13968979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3F563E8-AB1E-42F1-92FC-23BC8546030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12FF8-097E-4819-B71A-6DEB3E073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AD56879-D562-4701-8530-0994B2B93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36844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273" y="2899123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Services</a:t>
            </a:r>
          </a:p>
        </p:txBody>
      </p:sp>
    </p:spTree>
    <p:extLst>
      <p:ext uri="{BB962C8B-B14F-4D97-AF65-F5344CB8AC3E}">
        <p14:creationId xmlns:p14="http://schemas.microsoft.com/office/powerpoint/2010/main" val="482632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20A644C-DF9D-4623-916D-FB2C7C6F1D3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E1E46-23FA-44CC-972F-92D2696DE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625AAD3-0AD3-40F2-99C3-8B505FE29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15526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D9AB853-DECF-4CD4-ADE3-06A7DE164B2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64D8F56-15A6-4C33-88F3-26DF215F7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-130906"/>
            <a:ext cx="12618720" cy="1188851"/>
          </a:xfrm>
        </p:spPr>
        <p:txBody>
          <a:bodyPr/>
          <a:lstStyle/>
          <a:p>
            <a:r>
              <a:rPr lang="en-IN" dirty="0"/>
              <a:t>Kubernetes - </a:t>
            </a:r>
            <a:r>
              <a:rPr lang="en-IN" dirty="0">
                <a:solidFill>
                  <a:srgbClr val="00B050"/>
                </a:solidFill>
              </a:rPr>
              <a:t>Services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BC6090-0F50-42F0-9720-816BF0806D0C}"/>
              </a:ext>
            </a:extLst>
          </p:cNvPr>
          <p:cNvSpPr txBox="1"/>
          <p:nvPr/>
        </p:nvSpPr>
        <p:spPr>
          <a:xfrm>
            <a:off x="4535245" y="6083218"/>
            <a:ext cx="8050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Node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0B4A20-123A-4AF4-BF4D-5DB8DDFB6BB2}"/>
              </a:ext>
            </a:extLst>
          </p:cNvPr>
          <p:cNvSpPr/>
          <p:nvPr/>
        </p:nvSpPr>
        <p:spPr>
          <a:xfrm>
            <a:off x="377336" y="1858729"/>
            <a:ext cx="4139424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F38489-FA1F-48DA-BEED-8BAE65CDA1D7}"/>
              </a:ext>
            </a:extLst>
          </p:cNvPr>
          <p:cNvSpPr/>
          <p:nvPr/>
        </p:nvSpPr>
        <p:spPr>
          <a:xfrm>
            <a:off x="603235" y="2063640"/>
            <a:ext cx="3748845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77E201-BF6E-4B0C-8384-F1B0ED7D05E0}"/>
              </a:ext>
            </a:extLst>
          </p:cNvPr>
          <p:cNvSpPr/>
          <p:nvPr/>
        </p:nvSpPr>
        <p:spPr>
          <a:xfrm>
            <a:off x="806622" y="2220393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0F96E4-B3BB-4667-B455-844781CF0EAE}"/>
              </a:ext>
            </a:extLst>
          </p:cNvPr>
          <p:cNvSpPr txBox="1"/>
          <p:nvPr/>
        </p:nvSpPr>
        <p:spPr>
          <a:xfrm>
            <a:off x="1246708" y="3290456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A7EFF88-21C0-4949-A01A-ACF455D780C6}"/>
              </a:ext>
            </a:extLst>
          </p:cNvPr>
          <p:cNvGrpSpPr/>
          <p:nvPr/>
        </p:nvGrpSpPr>
        <p:grpSpPr>
          <a:xfrm>
            <a:off x="1118008" y="2562028"/>
            <a:ext cx="914036" cy="704091"/>
            <a:chOff x="853440" y="4579716"/>
            <a:chExt cx="1006998" cy="82759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6E96269-174F-4CDB-85E4-9D40332ED447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17A1EC7-8311-46DB-B7DE-81465CEA40C1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B51C2B3-E2F1-411A-BF6F-50DDA39894AC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D7E35AB-C696-4972-B290-9D27813908A5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01287E5-9455-42C4-9E04-83A9286E5C2C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94C8EB-BD21-4BD8-9FAE-025C0A4CEE41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16772E8-0148-4249-947F-44E0AA0B0565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77DD3FA1-E4E0-498F-A94F-6C18BEFE645C}"/>
              </a:ext>
            </a:extLst>
          </p:cNvPr>
          <p:cNvSpPr/>
          <p:nvPr/>
        </p:nvSpPr>
        <p:spPr>
          <a:xfrm>
            <a:off x="2721950" y="2230903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C3F694E-24B0-4562-B0B1-38E54592FB33}"/>
              </a:ext>
            </a:extLst>
          </p:cNvPr>
          <p:cNvSpPr txBox="1"/>
          <p:nvPr/>
        </p:nvSpPr>
        <p:spPr>
          <a:xfrm>
            <a:off x="3190570" y="3310531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C26A12F-EEBF-4139-8EBC-865D9302F777}"/>
              </a:ext>
            </a:extLst>
          </p:cNvPr>
          <p:cNvGrpSpPr/>
          <p:nvPr/>
        </p:nvGrpSpPr>
        <p:grpSpPr>
          <a:xfrm>
            <a:off x="3033336" y="2572538"/>
            <a:ext cx="914036" cy="704091"/>
            <a:chOff x="853440" y="4579716"/>
            <a:chExt cx="1006998" cy="82759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07D2CB6-5747-4438-9A8E-82B9BE148A87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59E8701-7C8B-4943-9BB7-A103061F4DB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F4B9678-6C95-4E57-BB55-EB2AB2D4CB09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D178C56-A92A-4B83-BF71-19DA043B25BF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BFABADE-57CA-4F6D-8DC2-97495EC36437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8E26E9F-1309-4F10-AF5E-243F239A8410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FA62C4F-394C-4A1E-BB82-B43079AACCE4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4520D11A-AA1C-4EA0-AF28-93D36FBA45D3}"/>
              </a:ext>
            </a:extLst>
          </p:cNvPr>
          <p:cNvSpPr txBox="1"/>
          <p:nvPr/>
        </p:nvSpPr>
        <p:spPr>
          <a:xfrm>
            <a:off x="1898470" y="3597221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6617172-64EA-4D29-B37B-81A70F1E4D17}"/>
              </a:ext>
            </a:extLst>
          </p:cNvPr>
          <p:cNvSpPr txBox="1"/>
          <p:nvPr/>
        </p:nvSpPr>
        <p:spPr>
          <a:xfrm>
            <a:off x="1115051" y="3914398"/>
            <a:ext cx="308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(app=frontend)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11684D3-AFD9-4F9E-9DA8-FDDE47BCDAB8}"/>
              </a:ext>
            </a:extLst>
          </p:cNvPr>
          <p:cNvSpPr/>
          <p:nvPr/>
        </p:nvSpPr>
        <p:spPr>
          <a:xfrm>
            <a:off x="377336" y="1189336"/>
            <a:ext cx="4139424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Service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36B5673F-90DD-45B7-9C91-1BE8A364A93E}"/>
              </a:ext>
            </a:extLst>
          </p:cNvPr>
          <p:cNvSpPr/>
          <p:nvPr/>
        </p:nvSpPr>
        <p:spPr>
          <a:xfrm>
            <a:off x="396889" y="5112471"/>
            <a:ext cx="4139424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1C2BC98A-B257-451F-9BBD-3A4D420BB740}"/>
              </a:ext>
            </a:extLst>
          </p:cNvPr>
          <p:cNvSpPr/>
          <p:nvPr/>
        </p:nvSpPr>
        <p:spPr>
          <a:xfrm>
            <a:off x="622788" y="5317382"/>
            <a:ext cx="3748845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1E9E1CD3-0F01-4781-8A94-C3C3B64218D0}"/>
              </a:ext>
            </a:extLst>
          </p:cNvPr>
          <p:cNvSpPr/>
          <p:nvPr/>
        </p:nvSpPr>
        <p:spPr>
          <a:xfrm>
            <a:off x="826175" y="5474135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931AA00-F456-4CF4-B423-19C9EF8DFC00}"/>
              </a:ext>
            </a:extLst>
          </p:cNvPr>
          <p:cNvSpPr txBox="1"/>
          <p:nvPr/>
        </p:nvSpPr>
        <p:spPr>
          <a:xfrm>
            <a:off x="1266261" y="6544198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510717F7-E003-42C7-9ED8-D6CC6B693FC5}"/>
              </a:ext>
            </a:extLst>
          </p:cNvPr>
          <p:cNvSpPr/>
          <p:nvPr/>
        </p:nvSpPr>
        <p:spPr>
          <a:xfrm>
            <a:off x="2741503" y="5484645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73DFD383-9120-40A5-82D9-43F6D312CE2A}"/>
              </a:ext>
            </a:extLst>
          </p:cNvPr>
          <p:cNvSpPr txBox="1"/>
          <p:nvPr/>
        </p:nvSpPr>
        <p:spPr>
          <a:xfrm>
            <a:off x="3210123" y="6564273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9858B2A-1662-48F8-8B39-8D901903E725}"/>
              </a:ext>
            </a:extLst>
          </p:cNvPr>
          <p:cNvSpPr txBox="1"/>
          <p:nvPr/>
        </p:nvSpPr>
        <p:spPr>
          <a:xfrm>
            <a:off x="1918023" y="6850963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D0C8DB6B-402C-464D-87E2-1DF3C7C3CA06}"/>
              </a:ext>
            </a:extLst>
          </p:cNvPr>
          <p:cNvSpPr txBox="1"/>
          <p:nvPr/>
        </p:nvSpPr>
        <p:spPr>
          <a:xfrm>
            <a:off x="1134604" y="7168140"/>
            <a:ext cx="308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(app=Backend)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D0A15B17-674D-44F6-8DE6-F6B988981704}"/>
              </a:ext>
            </a:extLst>
          </p:cNvPr>
          <p:cNvSpPr/>
          <p:nvPr/>
        </p:nvSpPr>
        <p:spPr>
          <a:xfrm>
            <a:off x="396889" y="4443078"/>
            <a:ext cx="4139424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Service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521676AD-3D97-466A-B6C6-F438C7D65D29}"/>
              </a:ext>
            </a:extLst>
          </p:cNvPr>
          <p:cNvSpPr/>
          <p:nvPr/>
        </p:nvSpPr>
        <p:spPr>
          <a:xfrm rot="16200000">
            <a:off x="4129167" y="6108790"/>
            <a:ext cx="2413397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Service</a:t>
            </a:r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7E0A5767-718B-4176-A8AB-64C8A75F44C1}"/>
              </a:ext>
            </a:extLst>
          </p:cNvPr>
          <p:cNvGrpSpPr/>
          <p:nvPr/>
        </p:nvGrpSpPr>
        <p:grpSpPr>
          <a:xfrm>
            <a:off x="1056911" y="5667952"/>
            <a:ext cx="1006998" cy="827590"/>
            <a:chOff x="2217322" y="4152694"/>
            <a:chExt cx="1006998" cy="827590"/>
          </a:xfrm>
        </p:grpSpPr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C1DB43D9-0A92-47A8-AF4C-B4FFE177E29C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6928D8B4-6799-45F2-BDC3-7C76A000C68A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4C9C8447-CADB-4769-9E19-97056F672DF0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0F9E5E8B-B644-48BB-BFB9-25597AD1E69A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5112E524-6AA3-4BF1-98D7-8DF3A40CD28C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EE50BF0B-4C18-4AAD-A27A-804F592762FB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47A2F86B-663B-49B8-96ED-BBACAC5B6531}"/>
                </a:ext>
              </a:extLst>
            </p:cNvPr>
            <p:cNvSpPr txBox="1"/>
            <p:nvPr/>
          </p:nvSpPr>
          <p:spPr>
            <a:xfrm>
              <a:off x="2552989" y="4366434"/>
              <a:ext cx="347240" cy="40011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B</a:t>
              </a:r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24B26FF0-3A8E-4F61-B02B-793B1A7A5A0F}"/>
              </a:ext>
            </a:extLst>
          </p:cNvPr>
          <p:cNvGrpSpPr/>
          <p:nvPr/>
        </p:nvGrpSpPr>
        <p:grpSpPr>
          <a:xfrm>
            <a:off x="2982450" y="5669423"/>
            <a:ext cx="1006998" cy="827590"/>
            <a:chOff x="2217322" y="4152694"/>
            <a:chExt cx="1006998" cy="827590"/>
          </a:xfrm>
        </p:grpSpPr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ECE8665A-7AF2-48BE-9583-FEC6DF203300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813CE31F-DFDB-4276-B12C-78FDD5CBB38A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85DDEC45-584F-4BE2-8F18-E7DCA871A05B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35D6D37C-B12B-4EA7-9714-2038D480A5E9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1F8AD0F1-E537-4BF3-93B3-E99F17A49CD0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3F3F06A5-09BF-4E34-8B61-2A5899F38889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FE41F3F7-D3E2-42B8-A3DF-D0E2183BDEBC}"/>
                </a:ext>
              </a:extLst>
            </p:cNvPr>
            <p:cNvSpPr txBox="1"/>
            <p:nvPr/>
          </p:nvSpPr>
          <p:spPr>
            <a:xfrm>
              <a:off x="2552989" y="4366434"/>
              <a:ext cx="347240" cy="40011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B</a:t>
              </a:r>
            </a:p>
          </p:txBody>
        </p: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254BF123-0466-4E99-8378-E8E9865F7D20}"/>
              </a:ext>
            </a:extLst>
          </p:cNvPr>
          <p:cNvGrpSpPr/>
          <p:nvPr/>
        </p:nvGrpSpPr>
        <p:grpSpPr>
          <a:xfrm>
            <a:off x="1443415" y="120016"/>
            <a:ext cx="2061290" cy="644442"/>
            <a:chOff x="7124887" y="2666089"/>
            <a:chExt cx="2061290" cy="644442"/>
          </a:xfrm>
        </p:grpSpPr>
        <p:pic>
          <p:nvPicPr>
            <p:cNvPr id="2050" name="Picture 2" descr="User icon">
              <a:extLst>
                <a:ext uri="{FF2B5EF4-FFF2-40B4-BE49-F238E27FC236}">
                  <a16:creationId xmlns:a16="http://schemas.microsoft.com/office/drawing/2014/main" id="{A5D30553-AFEF-4279-A27C-D5C8C27882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485F2F1D-8D40-4D31-8AC1-3141B12B0BBD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64" name="Picture 2" descr="User icon">
              <a:extLst>
                <a:ext uri="{FF2B5EF4-FFF2-40B4-BE49-F238E27FC236}">
                  <a16:creationId xmlns:a16="http://schemas.microsoft.com/office/drawing/2014/main" id="{1D0153AE-907A-4736-8355-8FB1E9D00D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5" name="Picture 2" descr="User icon">
              <a:extLst>
                <a:ext uri="{FF2B5EF4-FFF2-40B4-BE49-F238E27FC236}">
                  <a16:creationId xmlns:a16="http://schemas.microsoft.com/office/drawing/2014/main" id="{55FE4B3A-43FD-4031-BFBD-4DB9FBDDA1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6" name="Picture 2" descr="User icon">
              <a:extLst>
                <a:ext uri="{FF2B5EF4-FFF2-40B4-BE49-F238E27FC236}">
                  <a16:creationId xmlns:a16="http://schemas.microsoft.com/office/drawing/2014/main" id="{5FB9A40C-26F8-4133-A6B3-20080BE56E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B0F5BEA6-0ABF-4923-8D51-5E68D2893115}"/>
              </a:ext>
            </a:extLst>
          </p:cNvPr>
          <p:cNvCxnSpPr>
            <a:cxnSpLocks/>
            <a:stCxn id="162" idx="2"/>
            <a:endCxn id="79" idx="0"/>
          </p:cNvCxnSpPr>
          <p:nvPr/>
        </p:nvCxnSpPr>
        <p:spPr>
          <a:xfrm flipH="1">
            <a:off x="2447048" y="764458"/>
            <a:ext cx="27013" cy="424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351B8BE3-95A4-496E-961C-4ABF599B5216}"/>
              </a:ext>
            </a:extLst>
          </p:cNvPr>
          <p:cNvCxnSpPr>
            <a:stCxn id="79" idx="2"/>
            <a:endCxn id="13" idx="0"/>
          </p:cNvCxnSpPr>
          <p:nvPr/>
        </p:nvCxnSpPr>
        <p:spPr>
          <a:xfrm flipH="1">
            <a:off x="1560412" y="1610093"/>
            <a:ext cx="886636" cy="610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FFD8C043-223D-413A-9A05-BD715AF3F662}"/>
              </a:ext>
            </a:extLst>
          </p:cNvPr>
          <p:cNvCxnSpPr>
            <a:cxnSpLocks/>
            <a:stCxn id="79" idx="2"/>
            <a:endCxn id="23" idx="0"/>
          </p:cNvCxnSpPr>
          <p:nvPr/>
        </p:nvCxnSpPr>
        <p:spPr>
          <a:xfrm>
            <a:off x="2447048" y="1610093"/>
            <a:ext cx="1028692" cy="620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FAB70316-F7A9-4F15-9B6F-F2D837416978}"/>
              </a:ext>
            </a:extLst>
          </p:cNvPr>
          <p:cNvCxnSpPr>
            <a:stCxn id="14" idx="2"/>
            <a:endCxn id="104" idx="0"/>
          </p:cNvCxnSpPr>
          <p:nvPr/>
        </p:nvCxnSpPr>
        <p:spPr>
          <a:xfrm>
            <a:off x="1560411" y="3659788"/>
            <a:ext cx="906190" cy="783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06EDB9B4-1915-41E0-A582-5B656BC693E5}"/>
              </a:ext>
            </a:extLst>
          </p:cNvPr>
          <p:cNvCxnSpPr>
            <a:endCxn id="104" idx="0"/>
          </p:cNvCxnSpPr>
          <p:nvPr/>
        </p:nvCxnSpPr>
        <p:spPr>
          <a:xfrm flipH="1">
            <a:off x="2466601" y="3679863"/>
            <a:ext cx="1009138" cy="76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11E7812E-A674-4959-954D-910FAA6E78E2}"/>
              </a:ext>
            </a:extLst>
          </p:cNvPr>
          <p:cNvCxnSpPr>
            <a:stCxn id="104" idx="2"/>
            <a:endCxn id="82" idx="0"/>
          </p:cNvCxnSpPr>
          <p:nvPr/>
        </p:nvCxnSpPr>
        <p:spPr>
          <a:xfrm flipH="1">
            <a:off x="1579965" y="4863835"/>
            <a:ext cx="886636" cy="610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F2A87C6A-47ED-42AC-BC5B-F2DCC36127E6}"/>
              </a:ext>
            </a:extLst>
          </p:cNvPr>
          <p:cNvCxnSpPr>
            <a:stCxn id="104" idx="2"/>
            <a:endCxn id="92" idx="0"/>
          </p:cNvCxnSpPr>
          <p:nvPr/>
        </p:nvCxnSpPr>
        <p:spPr>
          <a:xfrm>
            <a:off x="2466601" y="4863835"/>
            <a:ext cx="1028692" cy="620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745E0042-3C3C-476E-BAB3-A174919C2B32}"/>
              </a:ext>
            </a:extLst>
          </p:cNvPr>
          <p:cNvCxnSpPr>
            <a:cxnSpLocks/>
            <a:stCxn id="92" idx="3"/>
            <a:endCxn id="129" idx="0"/>
          </p:cNvCxnSpPr>
          <p:nvPr/>
        </p:nvCxnSpPr>
        <p:spPr>
          <a:xfrm>
            <a:off x="4249082" y="6193660"/>
            <a:ext cx="876405" cy="125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Connector: Elbow 190">
            <a:extLst>
              <a:ext uri="{FF2B5EF4-FFF2-40B4-BE49-F238E27FC236}">
                <a16:creationId xmlns:a16="http://schemas.microsoft.com/office/drawing/2014/main" id="{F610853F-FAB2-49EA-9171-D7E1A2168648}"/>
              </a:ext>
            </a:extLst>
          </p:cNvPr>
          <p:cNvCxnSpPr>
            <a:cxnSpLocks/>
            <a:stCxn id="83" idx="2"/>
            <a:endCxn id="129" idx="0"/>
          </p:cNvCxnSpPr>
          <p:nvPr/>
        </p:nvCxnSpPr>
        <p:spPr>
          <a:xfrm rot="5400000" flipH="1" flipV="1">
            <a:off x="3055544" y="4843587"/>
            <a:ext cx="594362" cy="3545523"/>
          </a:xfrm>
          <a:prstGeom prst="bentConnector4">
            <a:avLst>
              <a:gd name="adj1" fmla="val -38461"/>
              <a:gd name="adj2" fmla="val 8640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63" name="Rectangle 2062">
            <a:extLst>
              <a:ext uri="{FF2B5EF4-FFF2-40B4-BE49-F238E27FC236}">
                <a16:creationId xmlns:a16="http://schemas.microsoft.com/office/drawing/2014/main" id="{19671CBC-9219-4824-81AF-44B6802FF16E}"/>
              </a:ext>
            </a:extLst>
          </p:cNvPr>
          <p:cNvSpPr/>
          <p:nvPr/>
        </p:nvSpPr>
        <p:spPr>
          <a:xfrm>
            <a:off x="5884978" y="5123617"/>
            <a:ext cx="1904783" cy="239110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64" name="Flowchart: Magnetic Disk 2063">
            <a:extLst>
              <a:ext uri="{FF2B5EF4-FFF2-40B4-BE49-F238E27FC236}">
                <a16:creationId xmlns:a16="http://schemas.microsoft.com/office/drawing/2014/main" id="{C3B16B76-4D40-4085-8152-CDBECF02B62C}"/>
              </a:ext>
            </a:extLst>
          </p:cNvPr>
          <p:cNvSpPr/>
          <p:nvPr/>
        </p:nvSpPr>
        <p:spPr>
          <a:xfrm>
            <a:off x="6146156" y="5317382"/>
            <a:ext cx="1423686" cy="1997818"/>
          </a:xfrm>
          <a:prstGeom prst="flowChartMagneticDisk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Database</a:t>
            </a:r>
          </a:p>
        </p:txBody>
      </p:sp>
      <p:cxnSp>
        <p:nvCxnSpPr>
          <p:cNvPr id="2066" name="Straight Arrow Connector 2065">
            <a:extLst>
              <a:ext uri="{FF2B5EF4-FFF2-40B4-BE49-F238E27FC236}">
                <a16:creationId xmlns:a16="http://schemas.microsoft.com/office/drawing/2014/main" id="{09E8BCE2-C176-430C-B103-8B3F88DF2C68}"/>
              </a:ext>
            </a:extLst>
          </p:cNvPr>
          <p:cNvCxnSpPr>
            <a:stCxn id="129" idx="2"/>
            <a:endCxn id="2064" idx="2"/>
          </p:cNvCxnSpPr>
          <p:nvPr/>
        </p:nvCxnSpPr>
        <p:spPr>
          <a:xfrm flipV="1">
            <a:off x="5546244" y="6316291"/>
            <a:ext cx="599912" cy="2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93871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1C2288F-1334-434D-BE97-D4FBECF9744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01E3882-819C-495D-B066-49B957AF0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2848174"/>
            <a:ext cx="12618720" cy="1188851"/>
          </a:xfrm>
        </p:spPr>
        <p:txBody>
          <a:bodyPr/>
          <a:lstStyle/>
          <a:p>
            <a:r>
              <a:rPr lang="en-IN" dirty="0"/>
              <a:t>Backup Slides</a:t>
            </a:r>
          </a:p>
        </p:txBody>
      </p:sp>
    </p:spTree>
    <p:extLst>
      <p:ext uri="{BB962C8B-B14F-4D97-AF65-F5344CB8AC3E}">
        <p14:creationId xmlns:p14="http://schemas.microsoft.com/office/powerpoint/2010/main" val="15354073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B904FD6-126C-425F-9DB5-BDE201837E3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013F0AC-0251-4811-8244-72D7E0329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448" y="-719197"/>
            <a:ext cx="12618720" cy="1188851"/>
          </a:xfrm>
        </p:spPr>
        <p:txBody>
          <a:bodyPr/>
          <a:lstStyle/>
          <a:p>
            <a:r>
              <a:rPr lang="en-IN" dirty="0"/>
              <a:t>Icons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84A1A6-CE46-4436-9E10-1CBDC4355314}"/>
              </a:ext>
            </a:extLst>
          </p:cNvPr>
          <p:cNvSpPr/>
          <p:nvPr/>
        </p:nvSpPr>
        <p:spPr>
          <a:xfrm>
            <a:off x="502341" y="434050"/>
            <a:ext cx="1006998" cy="82759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438A473-DE2A-4E6C-88D9-02E940052CDB}"/>
              </a:ext>
            </a:extLst>
          </p:cNvPr>
          <p:cNvCxnSpPr>
            <a:cxnSpLocks/>
          </p:cNvCxnSpPr>
          <p:nvPr/>
        </p:nvCxnSpPr>
        <p:spPr>
          <a:xfrm>
            <a:off x="699111" y="544010"/>
            <a:ext cx="0" cy="613458"/>
          </a:xfrm>
          <a:prstGeom prst="line">
            <a:avLst/>
          </a:prstGeom>
          <a:ln w="603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250284E-A1E1-46EE-A133-3E00D36B32A1}"/>
              </a:ext>
            </a:extLst>
          </p:cNvPr>
          <p:cNvCxnSpPr>
            <a:cxnSpLocks/>
          </p:cNvCxnSpPr>
          <p:nvPr/>
        </p:nvCxnSpPr>
        <p:spPr>
          <a:xfrm>
            <a:off x="853440" y="544010"/>
            <a:ext cx="0" cy="613458"/>
          </a:xfrm>
          <a:prstGeom prst="line">
            <a:avLst/>
          </a:prstGeom>
          <a:ln w="603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14C91D9-1260-4B05-A484-FE1961AB8BAC}"/>
              </a:ext>
            </a:extLst>
          </p:cNvPr>
          <p:cNvCxnSpPr>
            <a:cxnSpLocks/>
          </p:cNvCxnSpPr>
          <p:nvPr/>
        </p:nvCxnSpPr>
        <p:spPr>
          <a:xfrm>
            <a:off x="1005840" y="544010"/>
            <a:ext cx="0" cy="613458"/>
          </a:xfrm>
          <a:prstGeom prst="line">
            <a:avLst/>
          </a:prstGeom>
          <a:ln w="603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9BA11F9-8B51-459C-844D-57B0BAC26768}"/>
              </a:ext>
            </a:extLst>
          </p:cNvPr>
          <p:cNvCxnSpPr>
            <a:cxnSpLocks/>
          </p:cNvCxnSpPr>
          <p:nvPr/>
        </p:nvCxnSpPr>
        <p:spPr>
          <a:xfrm>
            <a:off x="1158240" y="544010"/>
            <a:ext cx="0" cy="613458"/>
          </a:xfrm>
          <a:prstGeom prst="line">
            <a:avLst/>
          </a:prstGeom>
          <a:ln w="603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2E56927-81AA-4EDD-A91E-F4C41952FDDF}"/>
              </a:ext>
            </a:extLst>
          </p:cNvPr>
          <p:cNvCxnSpPr>
            <a:cxnSpLocks/>
          </p:cNvCxnSpPr>
          <p:nvPr/>
        </p:nvCxnSpPr>
        <p:spPr>
          <a:xfrm>
            <a:off x="1310640" y="544010"/>
            <a:ext cx="0" cy="613458"/>
          </a:xfrm>
          <a:prstGeom prst="line">
            <a:avLst/>
          </a:prstGeom>
          <a:ln w="603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AE75FDD-7AFF-40D8-9B1F-E7A63D9976D1}"/>
              </a:ext>
            </a:extLst>
          </p:cNvPr>
          <p:cNvGrpSpPr/>
          <p:nvPr/>
        </p:nvGrpSpPr>
        <p:grpSpPr>
          <a:xfrm>
            <a:off x="11730170" y="130215"/>
            <a:ext cx="1006998" cy="827590"/>
            <a:chOff x="6668947" y="2681468"/>
            <a:chExt cx="1006998" cy="82759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37493BF-18DA-4BBB-A8FE-1A2A67399815}"/>
                </a:ext>
              </a:extLst>
            </p:cNvPr>
            <p:cNvSpPr/>
            <p:nvPr/>
          </p:nvSpPr>
          <p:spPr>
            <a:xfrm>
              <a:off x="6668947" y="2681468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6A936E3-4783-4CD0-A13C-55E5D219DC54}"/>
                </a:ext>
              </a:extLst>
            </p:cNvPr>
            <p:cNvCxnSpPr>
              <a:cxnSpLocks/>
            </p:cNvCxnSpPr>
            <p:nvPr/>
          </p:nvCxnSpPr>
          <p:spPr>
            <a:xfrm>
              <a:off x="6865717" y="2791428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09F5CAA-DF2C-4C90-9BA1-769CE1CB2C82}"/>
                </a:ext>
              </a:extLst>
            </p:cNvPr>
            <p:cNvCxnSpPr>
              <a:cxnSpLocks/>
            </p:cNvCxnSpPr>
            <p:nvPr/>
          </p:nvCxnSpPr>
          <p:spPr>
            <a:xfrm>
              <a:off x="7020046" y="2791428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2CB3284-6773-4DAC-8383-6E28078C20D1}"/>
                </a:ext>
              </a:extLst>
            </p:cNvPr>
            <p:cNvCxnSpPr>
              <a:cxnSpLocks/>
            </p:cNvCxnSpPr>
            <p:nvPr/>
          </p:nvCxnSpPr>
          <p:spPr>
            <a:xfrm>
              <a:off x="7172446" y="2791428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AD98FE6-14B8-4FB3-B280-9A463D56E178}"/>
                </a:ext>
              </a:extLst>
            </p:cNvPr>
            <p:cNvCxnSpPr>
              <a:cxnSpLocks/>
            </p:cNvCxnSpPr>
            <p:nvPr/>
          </p:nvCxnSpPr>
          <p:spPr>
            <a:xfrm>
              <a:off x="7324846" y="2791428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581632B-D6F3-4AB5-AE53-7CEA651A6872}"/>
                </a:ext>
              </a:extLst>
            </p:cNvPr>
            <p:cNvCxnSpPr>
              <a:cxnSpLocks/>
            </p:cNvCxnSpPr>
            <p:nvPr/>
          </p:nvCxnSpPr>
          <p:spPr>
            <a:xfrm>
              <a:off x="7477246" y="2791428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8F22E456-F708-4D84-8058-36DC2E7E7F32}"/>
              </a:ext>
            </a:extLst>
          </p:cNvPr>
          <p:cNvSpPr txBox="1"/>
          <p:nvPr/>
        </p:nvSpPr>
        <p:spPr>
          <a:xfrm>
            <a:off x="6031856" y="143900"/>
            <a:ext cx="347240" cy="40011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  <a:latin typeface="Algerian" panose="04020705040A02060702" pitchFamily="82" charset="0"/>
              </a:rPr>
              <a:t>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FC31E67-4824-468E-9B33-2E954CE5F511}"/>
              </a:ext>
            </a:extLst>
          </p:cNvPr>
          <p:cNvSpPr/>
          <p:nvPr/>
        </p:nvSpPr>
        <p:spPr>
          <a:xfrm>
            <a:off x="2091930" y="469654"/>
            <a:ext cx="1006998" cy="82759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EE16299-22AC-4315-99B2-9ADDA4BF46DF}"/>
              </a:ext>
            </a:extLst>
          </p:cNvPr>
          <p:cNvCxnSpPr>
            <a:cxnSpLocks/>
          </p:cNvCxnSpPr>
          <p:nvPr/>
        </p:nvCxnSpPr>
        <p:spPr>
          <a:xfrm>
            <a:off x="2288700" y="579614"/>
            <a:ext cx="0" cy="613458"/>
          </a:xfrm>
          <a:prstGeom prst="line">
            <a:avLst/>
          </a:prstGeom>
          <a:ln w="603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54FEE06-BBE8-454A-9790-EC416E240066}"/>
              </a:ext>
            </a:extLst>
          </p:cNvPr>
          <p:cNvCxnSpPr>
            <a:cxnSpLocks/>
          </p:cNvCxnSpPr>
          <p:nvPr/>
        </p:nvCxnSpPr>
        <p:spPr>
          <a:xfrm>
            <a:off x="2443029" y="579614"/>
            <a:ext cx="0" cy="613458"/>
          </a:xfrm>
          <a:prstGeom prst="line">
            <a:avLst/>
          </a:prstGeom>
          <a:ln w="603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EB42387-1E9F-4414-94E0-D96B049126D5}"/>
              </a:ext>
            </a:extLst>
          </p:cNvPr>
          <p:cNvCxnSpPr>
            <a:cxnSpLocks/>
          </p:cNvCxnSpPr>
          <p:nvPr/>
        </p:nvCxnSpPr>
        <p:spPr>
          <a:xfrm>
            <a:off x="2595429" y="579614"/>
            <a:ext cx="0" cy="613458"/>
          </a:xfrm>
          <a:prstGeom prst="line">
            <a:avLst/>
          </a:prstGeom>
          <a:ln w="603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941C7A5-DD9D-47C1-90D0-26389798533D}"/>
              </a:ext>
            </a:extLst>
          </p:cNvPr>
          <p:cNvCxnSpPr>
            <a:cxnSpLocks/>
          </p:cNvCxnSpPr>
          <p:nvPr/>
        </p:nvCxnSpPr>
        <p:spPr>
          <a:xfrm>
            <a:off x="2747829" y="579614"/>
            <a:ext cx="0" cy="613458"/>
          </a:xfrm>
          <a:prstGeom prst="line">
            <a:avLst/>
          </a:prstGeom>
          <a:ln w="603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6FEFFDA-DEFB-4D82-BE21-1A390D8DD9C4}"/>
              </a:ext>
            </a:extLst>
          </p:cNvPr>
          <p:cNvCxnSpPr>
            <a:cxnSpLocks/>
          </p:cNvCxnSpPr>
          <p:nvPr/>
        </p:nvCxnSpPr>
        <p:spPr>
          <a:xfrm>
            <a:off x="2900229" y="579614"/>
            <a:ext cx="0" cy="613458"/>
          </a:xfrm>
          <a:prstGeom prst="line">
            <a:avLst/>
          </a:prstGeom>
          <a:ln w="603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19FA94B-6D2C-4576-B3EF-3F99DCACA766}"/>
              </a:ext>
            </a:extLst>
          </p:cNvPr>
          <p:cNvCxnSpPr/>
          <p:nvPr/>
        </p:nvCxnSpPr>
        <p:spPr>
          <a:xfrm>
            <a:off x="1974254" y="361624"/>
            <a:ext cx="1250066" cy="103014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3882604-210B-4201-A928-2D1A37542CAC}"/>
              </a:ext>
            </a:extLst>
          </p:cNvPr>
          <p:cNvCxnSpPr>
            <a:cxnSpLocks/>
          </p:cNvCxnSpPr>
          <p:nvPr/>
        </p:nvCxnSpPr>
        <p:spPr>
          <a:xfrm flipV="1">
            <a:off x="2040810" y="361624"/>
            <a:ext cx="1183510" cy="103014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>
            <a:extLst>
              <a:ext uri="{FF2B5EF4-FFF2-40B4-BE49-F238E27FC236}">
                <a16:creationId xmlns:a16="http://schemas.microsoft.com/office/drawing/2014/main" id="{A4C9AB7B-7C05-495A-AD3E-38436B61AA30}"/>
              </a:ext>
            </a:extLst>
          </p:cNvPr>
          <p:cNvGrpSpPr/>
          <p:nvPr/>
        </p:nvGrpSpPr>
        <p:grpSpPr>
          <a:xfrm>
            <a:off x="13121061" y="130215"/>
            <a:ext cx="1006998" cy="827590"/>
            <a:chOff x="853440" y="4579716"/>
            <a:chExt cx="1006998" cy="827590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AC3A1FAA-8D18-4B3F-A914-FBC18A6DA72B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3E7BFB6-D249-4C4B-8AB4-6D70EE36F49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3D4DD114-F486-4B92-B0C4-488AC67EAD3A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9CFAB276-49AD-4C52-A628-FFF2E7535CA6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AC2D6784-4010-4469-B76D-F740F67F85D6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B21AC4AD-C8EF-4709-8F3A-390BD8FE074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ADDBB885-E1D4-4FF5-9A13-94101F0C7B04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45988933-5BE7-48D9-8822-2E8EF8768147}"/>
              </a:ext>
            </a:extLst>
          </p:cNvPr>
          <p:cNvGrpSpPr/>
          <p:nvPr/>
        </p:nvGrpSpPr>
        <p:grpSpPr>
          <a:xfrm>
            <a:off x="10215816" y="14078"/>
            <a:ext cx="1250066" cy="1030147"/>
            <a:chOff x="698628" y="4440514"/>
            <a:chExt cx="1250066" cy="1030147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5CC7A5F1-8522-49AE-B072-6DE01EA3EA11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E7DF3A79-2479-47D5-9A3A-ECCF7C871EA1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CFCCE87C-1F26-4A00-9C80-76E58BE32301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951AF40E-FD03-4172-942D-AD61B2A372F6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73E10F6D-F437-476F-BFAB-ABF1E28BDBAF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6B6279B0-20B1-4A96-81E1-4751851A1A4C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FFFEFD71-ACAE-4E8C-9E71-3AD3CAFB0226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9EC52C30-400E-4977-8814-2633FEE59587}"/>
                </a:ext>
              </a:extLst>
            </p:cNvPr>
            <p:cNvCxnSpPr/>
            <p:nvPr/>
          </p:nvCxnSpPr>
          <p:spPr>
            <a:xfrm>
              <a:off x="698628" y="4440514"/>
              <a:ext cx="1250066" cy="1030147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F9C62A1A-9645-4635-9B14-68E224647B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5184" y="4440514"/>
              <a:ext cx="1183510" cy="1030147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E18DC94B-852D-40F7-8ABB-16006BC883AE}"/>
              </a:ext>
            </a:extLst>
          </p:cNvPr>
          <p:cNvGrpSpPr/>
          <p:nvPr/>
        </p:nvGrpSpPr>
        <p:grpSpPr>
          <a:xfrm>
            <a:off x="8705999" y="52001"/>
            <a:ext cx="1250066" cy="1030147"/>
            <a:chOff x="9246244" y="1757423"/>
            <a:chExt cx="1250066" cy="1030147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6C299ADA-5CF5-462F-A503-229129E7BFC1}"/>
                </a:ext>
              </a:extLst>
            </p:cNvPr>
            <p:cNvSpPr/>
            <p:nvPr/>
          </p:nvSpPr>
          <p:spPr>
            <a:xfrm>
              <a:off x="9363920" y="1865453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AEC25F38-DA6A-41FE-A3C6-E93A14BFF274}"/>
                </a:ext>
              </a:extLst>
            </p:cNvPr>
            <p:cNvCxnSpPr>
              <a:cxnSpLocks/>
            </p:cNvCxnSpPr>
            <p:nvPr/>
          </p:nvCxnSpPr>
          <p:spPr>
            <a:xfrm>
              <a:off x="9560690" y="1975413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72FA05F2-0437-42D2-B3C6-71882F09E430}"/>
                </a:ext>
              </a:extLst>
            </p:cNvPr>
            <p:cNvCxnSpPr>
              <a:cxnSpLocks/>
            </p:cNvCxnSpPr>
            <p:nvPr/>
          </p:nvCxnSpPr>
          <p:spPr>
            <a:xfrm>
              <a:off x="9715019" y="1975413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DF3F84F0-CCA0-45D5-95CC-6D012B9AD1ED}"/>
                </a:ext>
              </a:extLst>
            </p:cNvPr>
            <p:cNvCxnSpPr>
              <a:cxnSpLocks/>
            </p:cNvCxnSpPr>
            <p:nvPr/>
          </p:nvCxnSpPr>
          <p:spPr>
            <a:xfrm>
              <a:off x="9867419" y="1975413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2479E6CA-288B-4CF0-89B3-278882EBD0F7}"/>
                </a:ext>
              </a:extLst>
            </p:cNvPr>
            <p:cNvCxnSpPr>
              <a:cxnSpLocks/>
            </p:cNvCxnSpPr>
            <p:nvPr/>
          </p:nvCxnSpPr>
          <p:spPr>
            <a:xfrm>
              <a:off x="10019819" y="1975413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E97C5BC4-7F7C-486E-8826-70DC217BA0F1}"/>
                </a:ext>
              </a:extLst>
            </p:cNvPr>
            <p:cNvCxnSpPr>
              <a:cxnSpLocks/>
            </p:cNvCxnSpPr>
            <p:nvPr/>
          </p:nvCxnSpPr>
          <p:spPr>
            <a:xfrm>
              <a:off x="10172219" y="1975413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36A174F1-5227-4BE1-859E-F109D33714F8}"/>
                </a:ext>
              </a:extLst>
            </p:cNvPr>
            <p:cNvCxnSpPr/>
            <p:nvPr/>
          </p:nvCxnSpPr>
          <p:spPr>
            <a:xfrm>
              <a:off x="9246244" y="1757423"/>
              <a:ext cx="1250066" cy="1030147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D4FF3881-3BC1-4A5A-8F90-00249B8DC7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12800" y="1757423"/>
              <a:ext cx="1183510" cy="1030147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2" name="TextBox 111">
            <a:extLst>
              <a:ext uri="{FF2B5EF4-FFF2-40B4-BE49-F238E27FC236}">
                <a16:creationId xmlns:a16="http://schemas.microsoft.com/office/drawing/2014/main" id="{8A60ADD9-906F-4730-A17D-107510A0E63B}"/>
              </a:ext>
            </a:extLst>
          </p:cNvPr>
          <p:cNvSpPr txBox="1"/>
          <p:nvPr/>
        </p:nvSpPr>
        <p:spPr>
          <a:xfrm>
            <a:off x="6547321" y="159339"/>
            <a:ext cx="406079" cy="40011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  <a:latin typeface="Algerian" panose="04020705040A02060702" pitchFamily="82" charset="0"/>
              </a:rPr>
              <a:t>H</a:t>
            </a:r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870DBF8D-9272-4C93-8159-313EA1DB7563}"/>
              </a:ext>
            </a:extLst>
          </p:cNvPr>
          <p:cNvGrpSpPr/>
          <p:nvPr/>
        </p:nvGrpSpPr>
        <p:grpSpPr>
          <a:xfrm>
            <a:off x="13164947" y="1292088"/>
            <a:ext cx="1006998" cy="827590"/>
            <a:chOff x="5318084" y="2957814"/>
            <a:chExt cx="1006998" cy="827590"/>
          </a:xfrm>
        </p:grpSpPr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0BEC20BD-E65D-45E4-B4E9-10ED358745FF}"/>
                </a:ext>
              </a:extLst>
            </p:cNvPr>
            <p:cNvSpPr/>
            <p:nvPr/>
          </p:nvSpPr>
          <p:spPr>
            <a:xfrm>
              <a:off x="5318084" y="295781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62F13984-723D-4D50-A0F9-71B719CA3B0D}"/>
                </a:ext>
              </a:extLst>
            </p:cNvPr>
            <p:cNvCxnSpPr>
              <a:cxnSpLocks/>
            </p:cNvCxnSpPr>
            <p:nvPr/>
          </p:nvCxnSpPr>
          <p:spPr>
            <a:xfrm>
              <a:off x="5514854" y="306777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4B98151E-4F20-4431-B14E-9A52A831DCE3}"/>
                </a:ext>
              </a:extLst>
            </p:cNvPr>
            <p:cNvCxnSpPr>
              <a:cxnSpLocks/>
            </p:cNvCxnSpPr>
            <p:nvPr/>
          </p:nvCxnSpPr>
          <p:spPr>
            <a:xfrm>
              <a:off x="5669183" y="306777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0781C65D-7915-428C-8716-BBCEDAC79DFC}"/>
                </a:ext>
              </a:extLst>
            </p:cNvPr>
            <p:cNvCxnSpPr>
              <a:cxnSpLocks/>
            </p:cNvCxnSpPr>
            <p:nvPr/>
          </p:nvCxnSpPr>
          <p:spPr>
            <a:xfrm>
              <a:off x="5821583" y="306777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68C099B8-DC32-4E0C-9F09-F59421551B3B}"/>
                </a:ext>
              </a:extLst>
            </p:cNvPr>
            <p:cNvCxnSpPr>
              <a:cxnSpLocks/>
            </p:cNvCxnSpPr>
            <p:nvPr/>
          </p:nvCxnSpPr>
          <p:spPr>
            <a:xfrm>
              <a:off x="5973983" y="306777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20736E43-74B2-4938-B23C-11C87704645C}"/>
                </a:ext>
              </a:extLst>
            </p:cNvPr>
            <p:cNvCxnSpPr>
              <a:cxnSpLocks/>
            </p:cNvCxnSpPr>
            <p:nvPr/>
          </p:nvCxnSpPr>
          <p:spPr>
            <a:xfrm>
              <a:off x="6126383" y="306777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E625FB56-7596-4D67-B6F3-E2916D99642D}"/>
                </a:ext>
              </a:extLst>
            </p:cNvPr>
            <p:cNvSpPr txBox="1"/>
            <p:nvPr/>
          </p:nvSpPr>
          <p:spPr>
            <a:xfrm>
              <a:off x="5644104" y="3171554"/>
              <a:ext cx="406079" cy="400110"/>
            </a:xfrm>
            <a:prstGeom prst="rect">
              <a:avLst/>
            </a:prstGeom>
            <a:solidFill>
              <a:srgbClr val="00B0F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H</a:t>
              </a:r>
            </a:p>
          </p:txBody>
        </p:sp>
      </p:grpSp>
      <p:sp>
        <p:nvSpPr>
          <p:cNvPr id="145" name="TextBox 144">
            <a:extLst>
              <a:ext uri="{FF2B5EF4-FFF2-40B4-BE49-F238E27FC236}">
                <a16:creationId xmlns:a16="http://schemas.microsoft.com/office/drawing/2014/main" id="{8C49244B-A697-4DD3-9064-554F4AD88B4E}"/>
              </a:ext>
            </a:extLst>
          </p:cNvPr>
          <p:cNvSpPr txBox="1"/>
          <p:nvPr/>
        </p:nvSpPr>
        <p:spPr>
          <a:xfrm>
            <a:off x="5591536" y="143900"/>
            <a:ext cx="347240" cy="40011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  <a:latin typeface="Algerian" panose="04020705040A02060702" pitchFamily="82" charset="0"/>
              </a:rPr>
              <a:t>B</a:t>
            </a:r>
          </a:p>
        </p:txBody>
      </p: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9F860771-ADF8-46B6-B912-9BF268CF75B0}"/>
              </a:ext>
            </a:extLst>
          </p:cNvPr>
          <p:cNvGrpSpPr/>
          <p:nvPr/>
        </p:nvGrpSpPr>
        <p:grpSpPr>
          <a:xfrm>
            <a:off x="11813120" y="1306441"/>
            <a:ext cx="1006998" cy="827590"/>
            <a:chOff x="2217322" y="4152694"/>
            <a:chExt cx="1006998" cy="827590"/>
          </a:xfrm>
        </p:grpSpPr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E1505428-D783-44E8-B8EF-764CDF37086C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BBBCE700-0682-46EB-AB5F-D28174221831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92FD6DEC-C828-46FA-83FD-0904EECC6905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D5683D54-F672-4861-8C89-3C16BD5AFD2A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C3616BC4-16EC-4285-A6C0-9305DCD7E48D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F4B3B5C0-43E6-43DE-9E6E-A3144C210E72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C33FB664-8DF3-4F83-8D6E-7362B11F88FE}"/>
                </a:ext>
              </a:extLst>
            </p:cNvPr>
            <p:cNvSpPr txBox="1"/>
            <p:nvPr/>
          </p:nvSpPr>
          <p:spPr>
            <a:xfrm>
              <a:off x="2552989" y="4366434"/>
              <a:ext cx="347240" cy="40011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B</a:t>
              </a:r>
            </a:p>
          </p:txBody>
        </p:sp>
      </p:grpSp>
      <p:sp>
        <p:nvSpPr>
          <p:cNvPr id="169" name="TextBox 168">
            <a:extLst>
              <a:ext uri="{FF2B5EF4-FFF2-40B4-BE49-F238E27FC236}">
                <a16:creationId xmlns:a16="http://schemas.microsoft.com/office/drawing/2014/main" id="{19D69A64-94A8-4642-9667-79DC01D43B60}"/>
              </a:ext>
            </a:extLst>
          </p:cNvPr>
          <p:cNvSpPr txBox="1"/>
          <p:nvPr/>
        </p:nvSpPr>
        <p:spPr>
          <a:xfrm>
            <a:off x="4993512" y="144491"/>
            <a:ext cx="347240" cy="400110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  <a:latin typeface="Algerian" panose="04020705040A02060702" pitchFamily="82" charset="0"/>
              </a:rPr>
              <a:t>D</a:t>
            </a:r>
          </a:p>
        </p:txBody>
      </p: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9B371E7D-27EA-4F0B-8ABE-ACFBE67049CC}"/>
              </a:ext>
            </a:extLst>
          </p:cNvPr>
          <p:cNvGrpSpPr/>
          <p:nvPr/>
        </p:nvGrpSpPr>
        <p:grpSpPr>
          <a:xfrm>
            <a:off x="10512898" y="1330181"/>
            <a:ext cx="1006998" cy="827590"/>
            <a:chOff x="4434261" y="3673834"/>
            <a:chExt cx="1006998" cy="827590"/>
          </a:xfrm>
        </p:grpSpPr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D4F9442C-F108-4EA3-B6F0-EDE3BBD48DF3}"/>
                </a:ext>
              </a:extLst>
            </p:cNvPr>
            <p:cNvSpPr/>
            <p:nvPr/>
          </p:nvSpPr>
          <p:spPr>
            <a:xfrm>
              <a:off x="4434261" y="367383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EFB611FF-B687-4081-84CB-654D39E42C4C}"/>
                </a:ext>
              </a:extLst>
            </p:cNvPr>
            <p:cNvCxnSpPr>
              <a:cxnSpLocks/>
            </p:cNvCxnSpPr>
            <p:nvPr/>
          </p:nvCxnSpPr>
          <p:spPr>
            <a:xfrm>
              <a:off x="4631031" y="378379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66BC60FB-BB7C-4534-90D5-55F454E2785C}"/>
                </a:ext>
              </a:extLst>
            </p:cNvPr>
            <p:cNvCxnSpPr>
              <a:cxnSpLocks/>
            </p:cNvCxnSpPr>
            <p:nvPr/>
          </p:nvCxnSpPr>
          <p:spPr>
            <a:xfrm>
              <a:off x="4785360" y="378379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4CD7B9F2-41C3-4579-B64E-10AE06D48F8A}"/>
                </a:ext>
              </a:extLst>
            </p:cNvPr>
            <p:cNvCxnSpPr>
              <a:cxnSpLocks/>
            </p:cNvCxnSpPr>
            <p:nvPr/>
          </p:nvCxnSpPr>
          <p:spPr>
            <a:xfrm>
              <a:off x="4937760" y="378379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A7D22F60-7E53-4857-9227-D4EA6854A138}"/>
                </a:ext>
              </a:extLst>
            </p:cNvPr>
            <p:cNvCxnSpPr>
              <a:cxnSpLocks/>
            </p:cNvCxnSpPr>
            <p:nvPr/>
          </p:nvCxnSpPr>
          <p:spPr>
            <a:xfrm>
              <a:off x="5090160" y="378379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907E89B1-1407-49D0-BAAE-951AFCBBFAA3}"/>
                </a:ext>
              </a:extLst>
            </p:cNvPr>
            <p:cNvCxnSpPr>
              <a:cxnSpLocks/>
            </p:cNvCxnSpPr>
            <p:nvPr/>
          </p:nvCxnSpPr>
          <p:spPr>
            <a:xfrm>
              <a:off x="5242560" y="378379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AEC41825-3EFF-44BA-B73F-9D0DA0895F7D}"/>
                </a:ext>
              </a:extLst>
            </p:cNvPr>
            <p:cNvSpPr txBox="1"/>
            <p:nvPr/>
          </p:nvSpPr>
          <p:spPr>
            <a:xfrm>
              <a:off x="4742920" y="3901259"/>
              <a:ext cx="347240" cy="400110"/>
            </a:xfrm>
            <a:prstGeom prst="rect">
              <a:avLst/>
            </a:prstGeom>
            <a:solidFill>
              <a:srgbClr val="0070C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283019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5431606-1E4A-444E-81AB-296A44C1BA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B5910A-CDE4-4027-8243-68233A2C1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Kubernetes - </a:t>
            </a:r>
            <a:r>
              <a:rPr lang="en-IN" dirty="0">
                <a:solidFill>
                  <a:srgbClr val="00B050"/>
                </a:solidFill>
              </a:rPr>
              <a:t>POD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F6C71A-3581-4667-A03E-A9434BC87852}"/>
              </a:ext>
            </a:extLst>
          </p:cNvPr>
          <p:cNvSpPr/>
          <p:nvPr/>
        </p:nvSpPr>
        <p:spPr>
          <a:xfrm>
            <a:off x="1082412" y="2312313"/>
            <a:ext cx="12618720" cy="4606724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C81A15-EBF4-4724-AF03-2ADB07C01147}"/>
              </a:ext>
            </a:extLst>
          </p:cNvPr>
          <p:cNvSpPr/>
          <p:nvPr/>
        </p:nvSpPr>
        <p:spPr>
          <a:xfrm>
            <a:off x="1536140" y="3006794"/>
            <a:ext cx="4838218" cy="289367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672B5D-7E6C-4FD4-A0FA-4390205AF623}"/>
              </a:ext>
            </a:extLst>
          </p:cNvPr>
          <p:cNvSpPr/>
          <p:nvPr/>
        </p:nvSpPr>
        <p:spPr>
          <a:xfrm>
            <a:off x="2057001" y="3492931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744C832-7E2D-4097-83DC-47E123EAA726}"/>
              </a:ext>
            </a:extLst>
          </p:cNvPr>
          <p:cNvSpPr txBox="1"/>
          <p:nvPr/>
        </p:nvSpPr>
        <p:spPr>
          <a:xfrm>
            <a:off x="2533195" y="4777988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C9486B1-F66F-4A44-AC4A-E36480F40298}"/>
              </a:ext>
            </a:extLst>
          </p:cNvPr>
          <p:cNvSpPr/>
          <p:nvPr/>
        </p:nvSpPr>
        <p:spPr>
          <a:xfrm>
            <a:off x="4128869" y="3492931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B278B90-39EB-4732-A6CE-BFC7F267C9F3}"/>
              </a:ext>
            </a:extLst>
          </p:cNvPr>
          <p:cNvSpPr txBox="1"/>
          <p:nvPr/>
        </p:nvSpPr>
        <p:spPr>
          <a:xfrm>
            <a:off x="4605063" y="4777988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A96CEB1-D5E2-485E-B4D7-B230B578E8B0}"/>
              </a:ext>
            </a:extLst>
          </p:cNvPr>
          <p:cNvSpPr txBox="1"/>
          <p:nvPr/>
        </p:nvSpPr>
        <p:spPr>
          <a:xfrm>
            <a:off x="3393877" y="5484182"/>
            <a:ext cx="8050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Node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6C7737D-F00E-4501-8814-5A16A7DAC760}"/>
              </a:ext>
            </a:extLst>
          </p:cNvPr>
          <p:cNvSpPr/>
          <p:nvPr/>
        </p:nvSpPr>
        <p:spPr>
          <a:xfrm>
            <a:off x="6846397" y="3006794"/>
            <a:ext cx="6358953" cy="289367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0B21EF-B9D2-4278-9681-0B825503B169}"/>
              </a:ext>
            </a:extLst>
          </p:cNvPr>
          <p:cNvSpPr/>
          <p:nvPr/>
        </p:nvSpPr>
        <p:spPr>
          <a:xfrm>
            <a:off x="7367258" y="3492931"/>
            <a:ext cx="3231859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C8321F1-1A42-48F4-BD83-BA3A3A065E1B}"/>
              </a:ext>
            </a:extLst>
          </p:cNvPr>
          <p:cNvSpPr txBox="1"/>
          <p:nvPr/>
        </p:nvSpPr>
        <p:spPr>
          <a:xfrm>
            <a:off x="8637579" y="4777988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8DA3F65-ED65-4555-A34B-CB7C5680439E}"/>
              </a:ext>
            </a:extLst>
          </p:cNvPr>
          <p:cNvSpPr txBox="1"/>
          <p:nvPr/>
        </p:nvSpPr>
        <p:spPr>
          <a:xfrm>
            <a:off x="9737549" y="5469578"/>
            <a:ext cx="8050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Node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86486F8-6670-4BB4-A420-0DC1D8FF5907}"/>
              </a:ext>
            </a:extLst>
          </p:cNvPr>
          <p:cNvSpPr/>
          <p:nvPr/>
        </p:nvSpPr>
        <p:spPr>
          <a:xfrm>
            <a:off x="11024486" y="3492931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76608B5-998F-4597-B290-E16C1259AF4E}"/>
              </a:ext>
            </a:extLst>
          </p:cNvPr>
          <p:cNvSpPr txBox="1"/>
          <p:nvPr/>
        </p:nvSpPr>
        <p:spPr>
          <a:xfrm>
            <a:off x="11500680" y="4777988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B7C6295-EA92-47AD-8CA0-D946B96AC601}"/>
              </a:ext>
            </a:extLst>
          </p:cNvPr>
          <p:cNvSpPr txBox="1"/>
          <p:nvPr/>
        </p:nvSpPr>
        <p:spPr>
          <a:xfrm>
            <a:off x="6394985" y="6499725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CEC16613-6A4F-4BE3-A774-58B961EF4377}"/>
              </a:ext>
            </a:extLst>
          </p:cNvPr>
          <p:cNvGrpSpPr/>
          <p:nvPr/>
        </p:nvGrpSpPr>
        <p:grpSpPr>
          <a:xfrm>
            <a:off x="2367397" y="3862086"/>
            <a:ext cx="1006998" cy="827590"/>
            <a:chOff x="853440" y="4579716"/>
            <a:chExt cx="1006998" cy="827590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D7255EE2-2C96-429C-969B-3A5A62BF7594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49C843B4-B6DE-405C-AF67-6FB619CE436E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32919900-3778-4F88-90BC-BA739A58DC89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190EA51E-39F7-49A4-9C6C-E1C747485964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1794D4C6-6041-4F49-A371-2B84D974B237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B98E2472-975D-4EAA-A03F-3B510924CBA7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E90EBD2B-D944-4FF4-8B7A-0110B90AF686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450F4F0D-3F08-49AA-A4A1-F8AC4EE74532}"/>
              </a:ext>
            </a:extLst>
          </p:cNvPr>
          <p:cNvGrpSpPr/>
          <p:nvPr/>
        </p:nvGrpSpPr>
        <p:grpSpPr>
          <a:xfrm>
            <a:off x="4470322" y="3855871"/>
            <a:ext cx="1006998" cy="827590"/>
            <a:chOff x="853440" y="4579716"/>
            <a:chExt cx="1006998" cy="827590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203BD5D9-D153-4EC4-8994-187477E8FC12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1136B3E1-937A-460A-8BF9-68ABDB2697CB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B0849EAE-2AD9-421A-8EBC-55B11D74EF64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7CAA9BBA-88D2-418C-95A3-1406D3E1AA01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75B865EA-77FB-492A-BC0D-D634615D3C51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71EF39CE-0D2A-4E36-85CF-2477416492B6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601D6EFA-94A9-44FB-A9C2-46520605589F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343CEF77-5CB6-4B07-A2FA-D46A6DBC7B43}"/>
              </a:ext>
            </a:extLst>
          </p:cNvPr>
          <p:cNvGrpSpPr/>
          <p:nvPr/>
        </p:nvGrpSpPr>
        <p:grpSpPr>
          <a:xfrm>
            <a:off x="7572198" y="3851050"/>
            <a:ext cx="1006998" cy="827590"/>
            <a:chOff x="853440" y="4579716"/>
            <a:chExt cx="1006998" cy="827590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0D347FEB-3AD8-4092-890A-2B39E927E772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E708C6A7-F180-464C-93B6-B4E1891651BF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148A7C43-1B6C-46A5-B941-3EF31B919206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70ADFDE6-CDE2-4F3D-80A5-AF6C65EC48CB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FBD865F3-3121-4B70-A25D-F17CD004AFC3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233E52F9-4B1A-4E39-A778-6FFF0DFE4022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D9A8234B-B332-49A9-82AB-EF2E3DD80145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650E5B25-9C86-4816-A4F9-F276AAED274D}"/>
              </a:ext>
            </a:extLst>
          </p:cNvPr>
          <p:cNvGrpSpPr/>
          <p:nvPr/>
        </p:nvGrpSpPr>
        <p:grpSpPr>
          <a:xfrm>
            <a:off x="11365939" y="3853944"/>
            <a:ext cx="1006998" cy="827590"/>
            <a:chOff x="853440" y="4579716"/>
            <a:chExt cx="1006998" cy="827590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A68A4273-2A5A-4334-A317-2009B2D6AC60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503B0E07-D146-4D2B-818A-862739EB03A7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373DA4CB-D39C-4977-AEA8-2F68B148475D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3EDEB22A-DEF1-4C64-96D0-6C221FE34D71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4B516369-3F7D-48A7-9C25-770C17C33972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305A4FFF-4AA9-4AE8-8BB6-59630B5DC626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4E557D2A-AAD0-46E6-AB78-AA10E49E45AF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29F15271-E2A1-4F9E-BE52-A37052A5C4DD}"/>
              </a:ext>
            </a:extLst>
          </p:cNvPr>
          <p:cNvGrpSpPr/>
          <p:nvPr/>
        </p:nvGrpSpPr>
        <p:grpSpPr>
          <a:xfrm>
            <a:off x="9112516" y="3733288"/>
            <a:ext cx="1250066" cy="1030147"/>
            <a:chOff x="698628" y="4440514"/>
            <a:chExt cx="1250066" cy="1030147"/>
          </a:xfrm>
        </p:grpSpPr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29B3CBCF-5DAD-4695-88F2-D4BFC141C0BF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C9B3CF57-0470-4D2F-8010-3C83C1F17E59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CCB49130-63D7-4FE2-907F-105D94FF8A4C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CCEEFC49-50DA-425E-8DA6-D60132BF8834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87ED00DE-93EA-4056-95D6-A42537A5E4F8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D5228D91-0640-4001-AED7-2AD0800E828C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55E106F5-9243-469C-B4ED-D8402C3126AF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E26BA604-5EF7-4624-96DA-45BD4CA38BFA}"/>
                </a:ext>
              </a:extLst>
            </p:cNvPr>
            <p:cNvCxnSpPr/>
            <p:nvPr/>
          </p:nvCxnSpPr>
          <p:spPr>
            <a:xfrm>
              <a:off x="698628" y="4440514"/>
              <a:ext cx="1250066" cy="1030147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02998589-AFA7-4A68-9DA8-DB25963887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5184" y="4440514"/>
              <a:ext cx="1183510" cy="1030147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372437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1F4EEF7-593A-4845-ABF0-7B5C289046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1F515-7102-4005-8287-358EFD0754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5840" y="1821433"/>
            <a:ext cx="7212185" cy="5590922"/>
          </a:xfrm>
        </p:spPr>
        <p:txBody>
          <a:bodyPr/>
          <a:lstStyle/>
          <a:p>
            <a:r>
              <a:rPr lang="en-IN" dirty="0"/>
              <a:t>a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3FDA6FC-0297-40C6-B640-7185791FB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-263220"/>
            <a:ext cx="12618720" cy="1188851"/>
          </a:xfrm>
        </p:spPr>
        <p:txBody>
          <a:bodyPr/>
          <a:lstStyle/>
          <a:p>
            <a:r>
              <a:rPr lang="en-IN" dirty="0"/>
              <a:t>Kubernetes – </a:t>
            </a:r>
            <a:r>
              <a:rPr lang="en-IN" dirty="0">
                <a:solidFill>
                  <a:srgbClr val="00B050"/>
                </a:solidFill>
              </a:rPr>
              <a:t>Load Balancing &amp; Scaling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51628E-F83C-46FE-A304-5FD4585D9599}"/>
              </a:ext>
            </a:extLst>
          </p:cNvPr>
          <p:cNvSpPr/>
          <p:nvPr/>
        </p:nvSpPr>
        <p:spPr>
          <a:xfrm>
            <a:off x="1005841" y="1416663"/>
            <a:ext cx="13452708" cy="6130468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514D90-0924-479B-B559-FC251056322A}"/>
              </a:ext>
            </a:extLst>
          </p:cNvPr>
          <p:cNvSpPr/>
          <p:nvPr/>
        </p:nvSpPr>
        <p:spPr>
          <a:xfrm>
            <a:off x="1427779" y="2606566"/>
            <a:ext cx="4174235" cy="404648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1DDCC5-D4E6-4D9B-B3BB-2FDEABF933FA}"/>
              </a:ext>
            </a:extLst>
          </p:cNvPr>
          <p:cNvSpPr/>
          <p:nvPr/>
        </p:nvSpPr>
        <p:spPr>
          <a:xfrm>
            <a:off x="1723610" y="3701328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32E226-A950-433D-8C5B-7D3A0D9DF03C}"/>
              </a:ext>
            </a:extLst>
          </p:cNvPr>
          <p:cNvSpPr txBox="1"/>
          <p:nvPr/>
        </p:nvSpPr>
        <p:spPr>
          <a:xfrm>
            <a:off x="2231766" y="4965622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7F3B33-459A-422B-94BA-105B0AA1C8DD}"/>
              </a:ext>
            </a:extLst>
          </p:cNvPr>
          <p:cNvSpPr txBox="1"/>
          <p:nvPr/>
        </p:nvSpPr>
        <p:spPr>
          <a:xfrm>
            <a:off x="2922981" y="6222333"/>
            <a:ext cx="8050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Node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DA933F-7519-48BD-AA0F-619D6585DBBD}"/>
              </a:ext>
            </a:extLst>
          </p:cNvPr>
          <p:cNvSpPr txBox="1"/>
          <p:nvPr/>
        </p:nvSpPr>
        <p:spPr>
          <a:xfrm>
            <a:off x="9734474" y="7077843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4BE3668-7D14-44AF-9912-FFEF6B4AAE77}"/>
              </a:ext>
            </a:extLst>
          </p:cNvPr>
          <p:cNvGrpSpPr/>
          <p:nvPr/>
        </p:nvGrpSpPr>
        <p:grpSpPr>
          <a:xfrm>
            <a:off x="2034996" y="4042963"/>
            <a:ext cx="1006998" cy="827590"/>
            <a:chOff x="853440" y="4579716"/>
            <a:chExt cx="1006998" cy="82759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E0D3B55-8925-4D21-9112-23637C4E7FAB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FBE16F3-9152-4428-B77F-C8787CD7C722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E6C3141-F062-4830-BC98-8A1C489E4966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541525B-5306-4857-AE9A-6526024C89FD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DBF012-487A-44D5-BE66-6422B75D198C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E2EE46C-8A27-46BA-BBE9-4853313C9270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3B46F78-8539-4956-812B-A903CFD3FA84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284EC257-A4DE-4D5A-BF6C-844601393028}"/>
              </a:ext>
            </a:extLst>
          </p:cNvPr>
          <p:cNvSpPr/>
          <p:nvPr/>
        </p:nvSpPr>
        <p:spPr>
          <a:xfrm>
            <a:off x="3638938" y="3711838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E563D02-116A-4B5C-8D58-FD473567D685}"/>
              </a:ext>
            </a:extLst>
          </p:cNvPr>
          <p:cNvSpPr txBox="1"/>
          <p:nvPr/>
        </p:nvSpPr>
        <p:spPr>
          <a:xfrm>
            <a:off x="4147094" y="4976132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A9B3407-A0D4-4228-9BFF-06D906EF159E}"/>
              </a:ext>
            </a:extLst>
          </p:cNvPr>
          <p:cNvGrpSpPr/>
          <p:nvPr/>
        </p:nvGrpSpPr>
        <p:grpSpPr>
          <a:xfrm>
            <a:off x="3950324" y="4053473"/>
            <a:ext cx="1006998" cy="827590"/>
            <a:chOff x="853440" y="4579716"/>
            <a:chExt cx="1006998" cy="82759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99533334-CDAA-4DB3-9E22-A3FD4B7A1490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96146D9-5708-4FDF-8C24-68FB23FF0BE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E4912EF-D05B-4EB8-9807-1DC4E493F575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6F13B389-8B0B-4ECE-82CF-41203F1B250F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67A2E06C-F45E-4406-8187-8494C779E56E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AE9E037-28F5-4537-B500-E5A666021096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9EA9C47-90CE-4545-8E91-0E15E424BD01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33EAA96D-ED30-4B80-B7A6-1FB91213A236}"/>
              </a:ext>
            </a:extLst>
          </p:cNvPr>
          <p:cNvSpPr/>
          <p:nvPr/>
        </p:nvSpPr>
        <p:spPr>
          <a:xfrm>
            <a:off x="6302170" y="2606565"/>
            <a:ext cx="4174235" cy="404648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184ED24-0F9C-4CB8-B9C2-868467D78286}"/>
              </a:ext>
            </a:extLst>
          </p:cNvPr>
          <p:cNvSpPr/>
          <p:nvPr/>
        </p:nvSpPr>
        <p:spPr>
          <a:xfrm>
            <a:off x="6598001" y="3696798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AE7ACDB-B47D-4B5A-9786-B6D90B9364F5}"/>
              </a:ext>
            </a:extLst>
          </p:cNvPr>
          <p:cNvSpPr txBox="1"/>
          <p:nvPr/>
        </p:nvSpPr>
        <p:spPr>
          <a:xfrm>
            <a:off x="7106157" y="4961092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43564AA-69CD-42F9-A6E0-EF6F55E2DDA3}"/>
              </a:ext>
            </a:extLst>
          </p:cNvPr>
          <p:cNvSpPr txBox="1"/>
          <p:nvPr/>
        </p:nvSpPr>
        <p:spPr>
          <a:xfrm>
            <a:off x="8081683" y="6192723"/>
            <a:ext cx="8050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Node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8A08810A-B574-49E6-A7D8-8AAF2938D891}"/>
              </a:ext>
            </a:extLst>
          </p:cNvPr>
          <p:cNvGrpSpPr/>
          <p:nvPr/>
        </p:nvGrpSpPr>
        <p:grpSpPr>
          <a:xfrm>
            <a:off x="6909387" y="4038433"/>
            <a:ext cx="1006998" cy="827590"/>
            <a:chOff x="853440" y="4579716"/>
            <a:chExt cx="1006998" cy="827590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26C540A5-8106-496B-98C2-CC7049D1C62A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2AFD204D-D1AF-4CDB-B519-0EA28D3955E1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4F751167-E11D-4A36-983E-8D50ABF39950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18DEDFA-CAD3-440B-B23F-AC637D699F88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7EEE6EB-2584-4962-9D81-8D708864ADC6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38F54E34-3262-4E00-9258-64428D358488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3B4614FC-8026-4435-999B-EBB96A1DEDFB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76" name="Rectangle 75">
            <a:extLst>
              <a:ext uri="{FF2B5EF4-FFF2-40B4-BE49-F238E27FC236}">
                <a16:creationId xmlns:a16="http://schemas.microsoft.com/office/drawing/2014/main" id="{721F9B04-699B-4251-8BCA-5DC7DB467B16}"/>
              </a:ext>
            </a:extLst>
          </p:cNvPr>
          <p:cNvSpPr/>
          <p:nvPr/>
        </p:nvSpPr>
        <p:spPr>
          <a:xfrm>
            <a:off x="8513329" y="3707308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8A3F0F5-4126-4ED7-9558-6B8B37599CA1}"/>
              </a:ext>
            </a:extLst>
          </p:cNvPr>
          <p:cNvSpPr txBox="1"/>
          <p:nvPr/>
        </p:nvSpPr>
        <p:spPr>
          <a:xfrm>
            <a:off x="9021485" y="4971602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04890317-BCB6-4BCA-B3E8-38A5892EDB6F}"/>
              </a:ext>
            </a:extLst>
          </p:cNvPr>
          <p:cNvGrpSpPr/>
          <p:nvPr/>
        </p:nvGrpSpPr>
        <p:grpSpPr>
          <a:xfrm>
            <a:off x="8824715" y="4048943"/>
            <a:ext cx="1006998" cy="827590"/>
            <a:chOff x="853440" y="4579716"/>
            <a:chExt cx="1006998" cy="827590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85A417A2-7016-4FFE-ACBC-0667985D3A83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A53EA97F-D892-4C81-A80F-C02C4083F539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D02CB75-35F3-4A43-B9C8-27937E033D08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534B2156-3DDA-4BCA-A55D-608AC2C8A761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64DDE557-794B-42E6-A07C-B517CDD0ABA4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B41C0E69-ADAC-46A6-A75D-9A508FBEBA0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25D6CEF4-5793-47EA-82E2-1F3DAAA7592F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81955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1364" y="1985978"/>
            <a:ext cx="4385767" cy="4257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8879" y="2928922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Architecture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5DB0ADC-2D3C-4AE9-87AC-FBFAA0CA0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1194" y="2392617"/>
            <a:ext cx="3745901" cy="374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886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634FA58-2A84-4C4C-8D8A-F46D3D69DB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78DB2-1538-4664-87BF-D5C34A975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9DCC39-1BFF-482E-BF79-C330C87F3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Kubernetes?</a:t>
            </a:r>
          </a:p>
        </p:txBody>
      </p:sp>
    </p:spTree>
    <p:extLst>
      <p:ext uri="{BB962C8B-B14F-4D97-AF65-F5344CB8AC3E}">
        <p14:creationId xmlns:p14="http://schemas.microsoft.com/office/powerpoint/2010/main" val="1840133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3736DCE-9495-4DA6-8F95-5DE7597271F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7231D-BF37-4CBD-A46F-69681558B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98C44D4-0DDD-4645-95F5-C91AB3DB1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Kubernetes – Master &amp; Worker Nodes</a:t>
            </a:r>
          </a:p>
        </p:txBody>
      </p:sp>
    </p:spTree>
    <p:extLst>
      <p:ext uri="{BB962C8B-B14F-4D97-AF65-F5344CB8AC3E}">
        <p14:creationId xmlns:p14="http://schemas.microsoft.com/office/powerpoint/2010/main" val="3179247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8819D0E-61B2-4717-949A-53CE5D3582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Kalyan Reddy </a:t>
            </a:r>
            <a:r>
              <a:rPr lang="en-US" dirty="0" err="1"/>
              <a:t>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8840114-9439-4B2E-A512-1F12425EB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407" y="-145598"/>
            <a:ext cx="12618720" cy="1188851"/>
          </a:xfrm>
        </p:spPr>
        <p:txBody>
          <a:bodyPr/>
          <a:lstStyle/>
          <a:p>
            <a:r>
              <a:rPr lang="en-IN" dirty="0"/>
              <a:t>Kubernetes Architecture - </a:t>
            </a:r>
            <a:r>
              <a:rPr lang="en-IN" dirty="0">
                <a:solidFill>
                  <a:srgbClr val="00B050"/>
                </a:solidFill>
              </a:rPr>
              <a:t>Master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9EBDD3-C074-4FD1-90DE-DBEA7232FDD0}"/>
              </a:ext>
            </a:extLst>
          </p:cNvPr>
          <p:cNvSpPr/>
          <p:nvPr/>
        </p:nvSpPr>
        <p:spPr>
          <a:xfrm>
            <a:off x="297349" y="1369113"/>
            <a:ext cx="4761187" cy="5747543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4B9D87-4A32-4603-9B2B-8992F516F95E}"/>
              </a:ext>
            </a:extLst>
          </p:cNvPr>
          <p:cNvSpPr/>
          <p:nvPr/>
        </p:nvSpPr>
        <p:spPr>
          <a:xfrm>
            <a:off x="613457" y="2086070"/>
            <a:ext cx="1469985" cy="10417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 Controller Manager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D2489E-5A2A-4FBF-9F64-78611E804517}"/>
              </a:ext>
            </a:extLst>
          </p:cNvPr>
          <p:cNvSpPr/>
          <p:nvPr/>
        </p:nvSpPr>
        <p:spPr>
          <a:xfrm>
            <a:off x="3313751" y="2089942"/>
            <a:ext cx="1469985" cy="104172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Cloud Controller Manager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113BCF-03A4-4A84-9818-3EBEDCF464AC}"/>
              </a:ext>
            </a:extLst>
          </p:cNvPr>
          <p:cNvSpPr/>
          <p:nvPr/>
        </p:nvSpPr>
        <p:spPr>
          <a:xfrm>
            <a:off x="613457" y="3740392"/>
            <a:ext cx="4170279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kube-apiserver</a:t>
            </a:r>
            <a:endParaRPr lang="en-IN" sz="1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226CD4-907D-4280-AA42-EB153B5FFC39}"/>
              </a:ext>
            </a:extLst>
          </p:cNvPr>
          <p:cNvSpPr/>
          <p:nvPr/>
        </p:nvSpPr>
        <p:spPr>
          <a:xfrm>
            <a:off x="3328434" y="5028792"/>
            <a:ext cx="1469985" cy="104172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-scheduler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9629FC-2B11-45FC-A29A-4200DD758267}"/>
              </a:ext>
            </a:extLst>
          </p:cNvPr>
          <p:cNvSpPr/>
          <p:nvPr/>
        </p:nvSpPr>
        <p:spPr>
          <a:xfrm>
            <a:off x="628139" y="5028792"/>
            <a:ext cx="1469985" cy="104172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etcd</a:t>
            </a:r>
            <a:endParaRPr lang="en-IN" sz="1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4D42D6-E191-4E9A-8951-F30AFFC6FC23}"/>
              </a:ext>
            </a:extLst>
          </p:cNvPr>
          <p:cNvSpPr/>
          <p:nvPr/>
        </p:nvSpPr>
        <p:spPr>
          <a:xfrm>
            <a:off x="514322" y="6452547"/>
            <a:ext cx="4420595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DEE5A2-B43E-4F4B-8DB4-AEE0FC54A5F6}"/>
              </a:ext>
            </a:extLst>
          </p:cNvPr>
          <p:cNvSpPr txBox="1"/>
          <p:nvPr/>
        </p:nvSpPr>
        <p:spPr>
          <a:xfrm>
            <a:off x="2083442" y="1369113"/>
            <a:ext cx="14612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Master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C62D69E-22E7-423F-B81E-31C29DDEE0C5}"/>
              </a:ext>
            </a:extLst>
          </p:cNvPr>
          <p:cNvSpPr/>
          <p:nvPr/>
        </p:nvSpPr>
        <p:spPr>
          <a:xfrm>
            <a:off x="3177551" y="1977482"/>
            <a:ext cx="1713620" cy="1273215"/>
          </a:xfrm>
          <a:prstGeom prst="rect">
            <a:avLst/>
          </a:prstGeom>
          <a:noFill/>
          <a:ln w="317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DB7ABAC-3B9D-4C8B-8D8F-BAD420920277}"/>
              </a:ext>
            </a:extLst>
          </p:cNvPr>
          <p:cNvSpPr/>
          <p:nvPr/>
        </p:nvSpPr>
        <p:spPr>
          <a:xfrm>
            <a:off x="499640" y="1967851"/>
            <a:ext cx="1713620" cy="1273215"/>
          </a:xfrm>
          <a:prstGeom prst="rect">
            <a:avLst/>
          </a:prstGeom>
          <a:noFill/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390C2FE-1053-4A1B-A56F-DF605F5B1E33}"/>
              </a:ext>
            </a:extLst>
          </p:cNvPr>
          <p:cNvSpPr/>
          <p:nvPr/>
        </p:nvSpPr>
        <p:spPr>
          <a:xfrm>
            <a:off x="511496" y="3589230"/>
            <a:ext cx="4368099" cy="89494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AD6185F-F358-4C5D-B77D-3D8A625E0F76}"/>
              </a:ext>
            </a:extLst>
          </p:cNvPr>
          <p:cNvSpPr/>
          <p:nvPr/>
        </p:nvSpPr>
        <p:spPr>
          <a:xfrm>
            <a:off x="514322" y="4908748"/>
            <a:ext cx="1713620" cy="1273215"/>
          </a:xfrm>
          <a:prstGeom prst="rect">
            <a:avLst/>
          </a:prstGeom>
          <a:noFill/>
          <a:ln w="317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D733293-C1C6-4E0B-AB61-6DE8894C4EC8}"/>
              </a:ext>
            </a:extLst>
          </p:cNvPr>
          <p:cNvSpPr/>
          <p:nvPr/>
        </p:nvSpPr>
        <p:spPr>
          <a:xfrm>
            <a:off x="3206615" y="4908748"/>
            <a:ext cx="1713620" cy="1273215"/>
          </a:xfrm>
          <a:prstGeom prst="rect">
            <a:avLst/>
          </a:prstGeom>
          <a:noFill/>
          <a:ln w="317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Content Placeholder 2">
            <a:extLst>
              <a:ext uri="{FF2B5EF4-FFF2-40B4-BE49-F238E27FC236}">
                <a16:creationId xmlns:a16="http://schemas.microsoft.com/office/drawing/2014/main" id="{9B34FA18-BECA-4707-891C-9C1672B52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6952" y="1369113"/>
            <a:ext cx="8207608" cy="6043242"/>
          </a:xfrm>
        </p:spPr>
        <p:txBody>
          <a:bodyPr>
            <a:normAutofit fontScale="85000" lnSpcReduction="20000"/>
          </a:bodyPr>
          <a:lstStyle/>
          <a:p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kube-apiserver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IN" dirty="0"/>
              <a:t>It </a:t>
            </a:r>
            <a:r>
              <a:rPr lang="en-US" dirty="0"/>
              <a:t>acts as </a:t>
            </a:r>
            <a:r>
              <a:rPr lang="en-US" dirty="0">
                <a:solidFill>
                  <a:srgbClr val="0070C0"/>
                </a:solidFill>
              </a:rPr>
              <a:t>front end </a:t>
            </a:r>
            <a:r>
              <a:rPr lang="en-US" dirty="0"/>
              <a:t>for the Kubernetes control plane. </a:t>
            </a:r>
            <a:r>
              <a:rPr lang="en-IN" dirty="0"/>
              <a:t>It </a:t>
            </a:r>
            <a:r>
              <a:rPr lang="en-IN" dirty="0">
                <a:solidFill>
                  <a:srgbClr val="0070C0"/>
                </a:solidFill>
              </a:rPr>
              <a:t>exposes</a:t>
            </a:r>
            <a:r>
              <a:rPr lang="en-IN" dirty="0"/>
              <a:t> the Kubernetes API</a:t>
            </a:r>
          </a:p>
          <a:p>
            <a:pPr lvl="1"/>
            <a:r>
              <a:rPr lang="en-IN" dirty="0"/>
              <a:t>Command line tools (like </a:t>
            </a:r>
            <a:r>
              <a:rPr lang="en-IN" dirty="0" err="1"/>
              <a:t>kubectl</a:t>
            </a:r>
            <a:r>
              <a:rPr lang="en-IN" dirty="0"/>
              <a:t>), Users and even Master components (scheduler, controller manager, </a:t>
            </a:r>
            <a:r>
              <a:rPr lang="en-IN" dirty="0" err="1"/>
              <a:t>etcd</a:t>
            </a:r>
            <a:r>
              <a:rPr lang="en-IN" dirty="0"/>
              <a:t>) and Worker node components like (</a:t>
            </a:r>
            <a:r>
              <a:rPr lang="en-IN" dirty="0" err="1"/>
              <a:t>Kubelet</a:t>
            </a:r>
            <a:r>
              <a:rPr lang="en-IN" dirty="0"/>
              <a:t>) </a:t>
            </a:r>
            <a:r>
              <a:rPr lang="en-IN" dirty="0">
                <a:solidFill>
                  <a:srgbClr val="0070C0"/>
                </a:solidFill>
              </a:rPr>
              <a:t>everything talk </a:t>
            </a:r>
            <a:r>
              <a:rPr lang="en-IN" dirty="0"/>
              <a:t>with API Server. </a:t>
            </a:r>
          </a:p>
          <a:p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etcd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dirty="0"/>
              <a:t>Consistent and highly-available </a:t>
            </a:r>
            <a:r>
              <a:rPr lang="en-US" dirty="0">
                <a:solidFill>
                  <a:srgbClr val="0070C0"/>
                </a:solidFill>
              </a:rPr>
              <a:t>key value store </a:t>
            </a:r>
            <a:r>
              <a:rPr lang="en-US" dirty="0"/>
              <a:t>used as Kubernetes’ </a:t>
            </a:r>
            <a:r>
              <a:rPr lang="en-US" dirty="0">
                <a:solidFill>
                  <a:srgbClr val="0070C0"/>
                </a:solidFill>
              </a:rPr>
              <a:t>backing store</a:t>
            </a:r>
            <a:r>
              <a:rPr lang="en-US" dirty="0"/>
              <a:t> for all cluster data.</a:t>
            </a:r>
          </a:p>
          <a:p>
            <a:pPr lvl="1"/>
            <a:r>
              <a:rPr lang="en-US" dirty="0"/>
              <a:t>It </a:t>
            </a:r>
            <a:r>
              <a:rPr lang="en-US" dirty="0">
                <a:solidFill>
                  <a:srgbClr val="0070C0"/>
                </a:solidFill>
              </a:rPr>
              <a:t>stores</a:t>
            </a:r>
            <a:r>
              <a:rPr lang="en-US" dirty="0"/>
              <a:t> all the masters and worker node information. </a:t>
            </a:r>
          </a:p>
          <a:p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kube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-scheduler</a:t>
            </a:r>
          </a:p>
          <a:p>
            <a:pPr lvl="1"/>
            <a:r>
              <a:rPr lang="en-US" dirty="0"/>
              <a:t>Scheduler is responsible for distributing containers across multiple nodes.  </a:t>
            </a:r>
          </a:p>
          <a:p>
            <a:pPr lvl="1"/>
            <a:r>
              <a:rPr lang="en-US" dirty="0"/>
              <a:t>It watches for newly created Pods with no assigned node, and selects a node for them to run on.</a:t>
            </a:r>
            <a:br>
              <a:rPr lang="en-IN" dirty="0"/>
            </a:br>
            <a:br>
              <a:rPr lang="en-US" dirty="0"/>
            </a:br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1746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8819D0E-61B2-4717-949A-53CE5D3582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Kalyan Reddy </a:t>
            </a:r>
            <a:r>
              <a:rPr lang="en-US" dirty="0" err="1"/>
              <a:t>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8840114-9439-4B2E-A512-1F12425EB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407" y="-145598"/>
            <a:ext cx="12618720" cy="1188851"/>
          </a:xfrm>
        </p:spPr>
        <p:txBody>
          <a:bodyPr/>
          <a:lstStyle/>
          <a:p>
            <a:r>
              <a:rPr lang="en-IN" dirty="0"/>
              <a:t>Kubernetes Architecture - </a:t>
            </a:r>
            <a:r>
              <a:rPr lang="en-IN" dirty="0">
                <a:solidFill>
                  <a:srgbClr val="00B050"/>
                </a:solidFill>
              </a:rPr>
              <a:t>Master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9EBDD3-C074-4FD1-90DE-DBEA7232FDD0}"/>
              </a:ext>
            </a:extLst>
          </p:cNvPr>
          <p:cNvSpPr/>
          <p:nvPr/>
        </p:nvSpPr>
        <p:spPr>
          <a:xfrm>
            <a:off x="297349" y="1369113"/>
            <a:ext cx="4761187" cy="5747543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4B9D87-4A32-4603-9B2B-8992F516F95E}"/>
              </a:ext>
            </a:extLst>
          </p:cNvPr>
          <p:cNvSpPr/>
          <p:nvPr/>
        </p:nvSpPr>
        <p:spPr>
          <a:xfrm>
            <a:off x="613457" y="2086070"/>
            <a:ext cx="1469985" cy="10417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 Controller Manager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D2489E-5A2A-4FBF-9F64-78611E804517}"/>
              </a:ext>
            </a:extLst>
          </p:cNvPr>
          <p:cNvSpPr/>
          <p:nvPr/>
        </p:nvSpPr>
        <p:spPr>
          <a:xfrm>
            <a:off x="3313751" y="2089942"/>
            <a:ext cx="1469985" cy="104172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Cloud Controller Manager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113BCF-03A4-4A84-9818-3EBEDCF464AC}"/>
              </a:ext>
            </a:extLst>
          </p:cNvPr>
          <p:cNvSpPr/>
          <p:nvPr/>
        </p:nvSpPr>
        <p:spPr>
          <a:xfrm>
            <a:off x="613457" y="3740392"/>
            <a:ext cx="4170279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kube-apiserver</a:t>
            </a:r>
            <a:endParaRPr lang="en-IN" sz="1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226CD4-907D-4280-AA42-EB153B5FFC39}"/>
              </a:ext>
            </a:extLst>
          </p:cNvPr>
          <p:cNvSpPr/>
          <p:nvPr/>
        </p:nvSpPr>
        <p:spPr>
          <a:xfrm>
            <a:off x="3328434" y="5028792"/>
            <a:ext cx="1469985" cy="104172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-scheduler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9629FC-2B11-45FC-A29A-4200DD758267}"/>
              </a:ext>
            </a:extLst>
          </p:cNvPr>
          <p:cNvSpPr/>
          <p:nvPr/>
        </p:nvSpPr>
        <p:spPr>
          <a:xfrm>
            <a:off x="628139" y="5028792"/>
            <a:ext cx="1469985" cy="104172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etcd</a:t>
            </a:r>
            <a:endParaRPr lang="en-IN" sz="1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4D42D6-E191-4E9A-8951-F30AFFC6FC23}"/>
              </a:ext>
            </a:extLst>
          </p:cNvPr>
          <p:cNvSpPr/>
          <p:nvPr/>
        </p:nvSpPr>
        <p:spPr>
          <a:xfrm>
            <a:off x="514322" y="6452547"/>
            <a:ext cx="4420595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DEE5A2-B43E-4F4B-8DB4-AEE0FC54A5F6}"/>
              </a:ext>
            </a:extLst>
          </p:cNvPr>
          <p:cNvSpPr txBox="1"/>
          <p:nvPr/>
        </p:nvSpPr>
        <p:spPr>
          <a:xfrm>
            <a:off x="2083442" y="1369113"/>
            <a:ext cx="14612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Master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C62D69E-22E7-423F-B81E-31C29DDEE0C5}"/>
              </a:ext>
            </a:extLst>
          </p:cNvPr>
          <p:cNvSpPr/>
          <p:nvPr/>
        </p:nvSpPr>
        <p:spPr>
          <a:xfrm>
            <a:off x="3177551" y="1977482"/>
            <a:ext cx="1713620" cy="1273215"/>
          </a:xfrm>
          <a:prstGeom prst="rect">
            <a:avLst/>
          </a:prstGeom>
          <a:noFill/>
          <a:ln w="317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DB7ABAC-3B9D-4C8B-8D8F-BAD420920277}"/>
              </a:ext>
            </a:extLst>
          </p:cNvPr>
          <p:cNvSpPr/>
          <p:nvPr/>
        </p:nvSpPr>
        <p:spPr>
          <a:xfrm>
            <a:off x="499640" y="1967851"/>
            <a:ext cx="1713620" cy="1273215"/>
          </a:xfrm>
          <a:prstGeom prst="rect">
            <a:avLst/>
          </a:prstGeom>
          <a:noFill/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390C2FE-1053-4A1B-A56F-DF605F5B1E33}"/>
              </a:ext>
            </a:extLst>
          </p:cNvPr>
          <p:cNvSpPr/>
          <p:nvPr/>
        </p:nvSpPr>
        <p:spPr>
          <a:xfrm>
            <a:off x="511496" y="3589230"/>
            <a:ext cx="4368099" cy="89494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AD6185F-F358-4C5D-B77D-3D8A625E0F76}"/>
              </a:ext>
            </a:extLst>
          </p:cNvPr>
          <p:cNvSpPr/>
          <p:nvPr/>
        </p:nvSpPr>
        <p:spPr>
          <a:xfrm>
            <a:off x="514322" y="4908748"/>
            <a:ext cx="1713620" cy="1273215"/>
          </a:xfrm>
          <a:prstGeom prst="rect">
            <a:avLst/>
          </a:prstGeom>
          <a:noFill/>
          <a:ln w="317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D733293-C1C6-4E0B-AB61-6DE8894C4EC8}"/>
              </a:ext>
            </a:extLst>
          </p:cNvPr>
          <p:cNvSpPr/>
          <p:nvPr/>
        </p:nvSpPr>
        <p:spPr>
          <a:xfrm>
            <a:off x="3206615" y="4908748"/>
            <a:ext cx="1713620" cy="1273215"/>
          </a:xfrm>
          <a:prstGeom prst="rect">
            <a:avLst/>
          </a:prstGeom>
          <a:noFill/>
          <a:ln w="317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Content Placeholder 2">
            <a:extLst>
              <a:ext uri="{FF2B5EF4-FFF2-40B4-BE49-F238E27FC236}">
                <a16:creationId xmlns:a16="http://schemas.microsoft.com/office/drawing/2014/main" id="{9B34FA18-BECA-4707-891C-9C1672B52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6952" y="1369113"/>
            <a:ext cx="8207608" cy="6043242"/>
          </a:xfrm>
        </p:spPr>
        <p:txBody>
          <a:bodyPr>
            <a:normAutofit fontScale="92500" lnSpcReduction="10000"/>
          </a:bodyPr>
          <a:lstStyle/>
          <a:p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kube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-controller-manager</a:t>
            </a:r>
          </a:p>
          <a:p>
            <a:pPr lvl="1"/>
            <a:r>
              <a:rPr lang="en-US" dirty="0"/>
              <a:t>Controllers are responsible for noticing and responding when nodes, containers or endpoints go down. They make decisions to bring up new containers in such cases. 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Node Controller: </a:t>
            </a:r>
            <a:r>
              <a:rPr lang="en-US" dirty="0"/>
              <a:t>Responsible for noticing and responding when </a:t>
            </a:r>
            <a:r>
              <a:rPr lang="en-US" dirty="0">
                <a:solidFill>
                  <a:srgbClr val="0070C0"/>
                </a:solidFill>
              </a:rPr>
              <a:t>nodes go down</a:t>
            </a:r>
            <a:r>
              <a:rPr lang="en-US" dirty="0"/>
              <a:t>. 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Replication Controller: </a:t>
            </a:r>
            <a:r>
              <a:rPr lang="en-US" dirty="0"/>
              <a:t>Responsible for maintaining the </a:t>
            </a:r>
            <a:r>
              <a:rPr lang="en-US" dirty="0">
                <a:solidFill>
                  <a:srgbClr val="0070C0"/>
                </a:solidFill>
              </a:rPr>
              <a:t>correct number of pods</a:t>
            </a:r>
            <a:r>
              <a:rPr lang="en-US" dirty="0"/>
              <a:t> for every replication controller object in the system.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Endpoints Controller:  </a:t>
            </a:r>
            <a:r>
              <a:rPr lang="en-US" dirty="0">
                <a:solidFill>
                  <a:srgbClr val="0070C0"/>
                </a:solidFill>
              </a:rPr>
              <a:t>Populates</a:t>
            </a:r>
            <a:r>
              <a:rPr lang="en-US" dirty="0"/>
              <a:t> the Endpoints object (that is, joins Services &amp; Pods)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Service Account &amp; Token Controller: </a:t>
            </a:r>
            <a:r>
              <a:rPr lang="en-US" dirty="0"/>
              <a:t>Creates default accounts and API Access for </a:t>
            </a:r>
            <a:r>
              <a:rPr lang="en-US" dirty="0">
                <a:solidFill>
                  <a:srgbClr val="0070C0"/>
                </a:solidFill>
              </a:rPr>
              <a:t>new namespaces</a:t>
            </a:r>
            <a:r>
              <a:rPr lang="en-US" dirty="0"/>
              <a:t>. </a:t>
            </a:r>
            <a:br>
              <a:rPr lang="en-IN" dirty="0"/>
            </a:br>
            <a:br>
              <a:rPr lang="en-US" dirty="0"/>
            </a:br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5774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8819D0E-61B2-4717-949A-53CE5D3582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Kalyan Reddy </a:t>
            </a:r>
            <a:r>
              <a:rPr lang="en-US" dirty="0" err="1"/>
              <a:t>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8840114-9439-4B2E-A512-1F12425EB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407" y="-145598"/>
            <a:ext cx="12618720" cy="1188851"/>
          </a:xfrm>
        </p:spPr>
        <p:txBody>
          <a:bodyPr/>
          <a:lstStyle/>
          <a:p>
            <a:r>
              <a:rPr lang="en-IN" dirty="0"/>
              <a:t>Kubernetes Architecture - </a:t>
            </a:r>
            <a:r>
              <a:rPr lang="en-IN" dirty="0">
                <a:solidFill>
                  <a:srgbClr val="00B050"/>
                </a:solidFill>
              </a:rPr>
              <a:t>Master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9EBDD3-C074-4FD1-90DE-DBEA7232FDD0}"/>
              </a:ext>
            </a:extLst>
          </p:cNvPr>
          <p:cNvSpPr/>
          <p:nvPr/>
        </p:nvSpPr>
        <p:spPr>
          <a:xfrm>
            <a:off x="297349" y="1369113"/>
            <a:ext cx="4761187" cy="5747543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4B9D87-4A32-4603-9B2B-8992F516F95E}"/>
              </a:ext>
            </a:extLst>
          </p:cNvPr>
          <p:cNvSpPr/>
          <p:nvPr/>
        </p:nvSpPr>
        <p:spPr>
          <a:xfrm>
            <a:off x="613457" y="2086070"/>
            <a:ext cx="1469985" cy="10417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 Controller Manager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D2489E-5A2A-4FBF-9F64-78611E804517}"/>
              </a:ext>
            </a:extLst>
          </p:cNvPr>
          <p:cNvSpPr/>
          <p:nvPr/>
        </p:nvSpPr>
        <p:spPr>
          <a:xfrm>
            <a:off x="3313751" y="2089942"/>
            <a:ext cx="1469985" cy="104172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Cloud Controller Manager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113BCF-03A4-4A84-9818-3EBEDCF464AC}"/>
              </a:ext>
            </a:extLst>
          </p:cNvPr>
          <p:cNvSpPr/>
          <p:nvPr/>
        </p:nvSpPr>
        <p:spPr>
          <a:xfrm>
            <a:off x="613457" y="3740392"/>
            <a:ext cx="4170279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kube-apiserver</a:t>
            </a:r>
            <a:endParaRPr lang="en-IN" sz="1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226CD4-907D-4280-AA42-EB153B5FFC39}"/>
              </a:ext>
            </a:extLst>
          </p:cNvPr>
          <p:cNvSpPr/>
          <p:nvPr/>
        </p:nvSpPr>
        <p:spPr>
          <a:xfrm>
            <a:off x="3328434" y="5028792"/>
            <a:ext cx="1469985" cy="104172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-scheduler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9629FC-2B11-45FC-A29A-4200DD758267}"/>
              </a:ext>
            </a:extLst>
          </p:cNvPr>
          <p:cNvSpPr/>
          <p:nvPr/>
        </p:nvSpPr>
        <p:spPr>
          <a:xfrm>
            <a:off x="628139" y="5028792"/>
            <a:ext cx="1469985" cy="104172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etcd</a:t>
            </a:r>
            <a:endParaRPr lang="en-IN" sz="1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4D42D6-E191-4E9A-8951-F30AFFC6FC23}"/>
              </a:ext>
            </a:extLst>
          </p:cNvPr>
          <p:cNvSpPr/>
          <p:nvPr/>
        </p:nvSpPr>
        <p:spPr>
          <a:xfrm>
            <a:off x="514322" y="6452547"/>
            <a:ext cx="4420595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DEE5A2-B43E-4F4B-8DB4-AEE0FC54A5F6}"/>
              </a:ext>
            </a:extLst>
          </p:cNvPr>
          <p:cNvSpPr txBox="1"/>
          <p:nvPr/>
        </p:nvSpPr>
        <p:spPr>
          <a:xfrm>
            <a:off x="2083442" y="1369113"/>
            <a:ext cx="14612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Master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C62D69E-22E7-423F-B81E-31C29DDEE0C5}"/>
              </a:ext>
            </a:extLst>
          </p:cNvPr>
          <p:cNvSpPr/>
          <p:nvPr/>
        </p:nvSpPr>
        <p:spPr>
          <a:xfrm>
            <a:off x="3177551" y="1977482"/>
            <a:ext cx="1713620" cy="1273215"/>
          </a:xfrm>
          <a:prstGeom prst="rect">
            <a:avLst/>
          </a:prstGeom>
          <a:noFill/>
          <a:ln w="317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DB7ABAC-3B9D-4C8B-8D8F-BAD420920277}"/>
              </a:ext>
            </a:extLst>
          </p:cNvPr>
          <p:cNvSpPr/>
          <p:nvPr/>
        </p:nvSpPr>
        <p:spPr>
          <a:xfrm>
            <a:off x="499640" y="1967851"/>
            <a:ext cx="1713620" cy="1273215"/>
          </a:xfrm>
          <a:prstGeom prst="rect">
            <a:avLst/>
          </a:prstGeom>
          <a:noFill/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390C2FE-1053-4A1B-A56F-DF605F5B1E33}"/>
              </a:ext>
            </a:extLst>
          </p:cNvPr>
          <p:cNvSpPr/>
          <p:nvPr/>
        </p:nvSpPr>
        <p:spPr>
          <a:xfrm>
            <a:off x="511496" y="3589230"/>
            <a:ext cx="4368099" cy="89494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AD6185F-F358-4C5D-B77D-3D8A625E0F76}"/>
              </a:ext>
            </a:extLst>
          </p:cNvPr>
          <p:cNvSpPr/>
          <p:nvPr/>
        </p:nvSpPr>
        <p:spPr>
          <a:xfrm>
            <a:off x="514322" y="4908748"/>
            <a:ext cx="1713620" cy="1273215"/>
          </a:xfrm>
          <a:prstGeom prst="rect">
            <a:avLst/>
          </a:prstGeom>
          <a:noFill/>
          <a:ln w="317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D733293-C1C6-4E0B-AB61-6DE8894C4EC8}"/>
              </a:ext>
            </a:extLst>
          </p:cNvPr>
          <p:cNvSpPr/>
          <p:nvPr/>
        </p:nvSpPr>
        <p:spPr>
          <a:xfrm>
            <a:off x="3206615" y="4908748"/>
            <a:ext cx="1713620" cy="1273215"/>
          </a:xfrm>
          <a:prstGeom prst="rect">
            <a:avLst/>
          </a:prstGeom>
          <a:noFill/>
          <a:ln w="317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Content Placeholder 2">
            <a:extLst>
              <a:ext uri="{FF2B5EF4-FFF2-40B4-BE49-F238E27FC236}">
                <a16:creationId xmlns:a16="http://schemas.microsoft.com/office/drawing/2014/main" id="{9B34FA18-BECA-4707-891C-9C1672B52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6952" y="1369113"/>
            <a:ext cx="8207608" cy="6043242"/>
          </a:xfrm>
        </p:spPr>
        <p:txBody>
          <a:bodyPr>
            <a:normAutofit lnSpcReduction="10000"/>
          </a:bodyPr>
          <a:lstStyle/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cloud-controller-manager</a:t>
            </a:r>
          </a:p>
          <a:p>
            <a:pPr lvl="1"/>
            <a:r>
              <a:rPr lang="en-US" dirty="0"/>
              <a:t>A Kubernetes control plane component that embeds </a:t>
            </a:r>
            <a:r>
              <a:rPr lang="en-US" dirty="0">
                <a:solidFill>
                  <a:srgbClr val="0070C0"/>
                </a:solidFill>
              </a:rPr>
              <a:t>cloud-specific control logic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It only runs controllers that are </a:t>
            </a:r>
            <a:r>
              <a:rPr lang="en-US" dirty="0">
                <a:solidFill>
                  <a:srgbClr val="0070C0"/>
                </a:solidFill>
              </a:rPr>
              <a:t>specific</a:t>
            </a:r>
            <a:r>
              <a:rPr lang="en-US" dirty="0"/>
              <a:t> to your cloud provider. 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On-Premise</a:t>
            </a:r>
            <a:r>
              <a:rPr lang="en-US" dirty="0"/>
              <a:t> Kubernetes clusters will not have this component. 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Node controller: </a:t>
            </a:r>
            <a:r>
              <a:rPr lang="en-US" dirty="0"/>
              <a:t>For </a:t>
            </a:r>
            <a:r>
              <a:rPr lang="en-US" dirty="0">
                <a:solidFill>
                  <a:srgbClr val="0070C0"/>
                </a:solidFill>
              </a:rPr>
              <a:t>checking</a:t>
            </a:r>
            <a:r>
              <a:rPr lang="en-US" dirty="0"/>
              <a:t> the cloud provider to determine if a node has been deleted in the cloud after it stops responding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Route controller: </a:t>
            </a:r>
            <a:r>
              <a:rPr lang="en-US" dirty="0"/>
              <a:t>For setting up </a:t>
            </a:r>
            <a:r>
              <a:rPr lang="en-US" dirty="0">
                <a:solidFill>
                  <a:srgbClr val="0070C0"/>
                </a:solidFill>
              </a:rPr>
              <a:t>routes</a:t>
            </a:r>
            <a:r>
              <a:rPr lang="en-US" dirty="0"/>
              <a:t> in the underlying cloud infrastructure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Service controller: </a:t>
            </a:r>
            <a:r>
              <a:rPr lang="en-US" dirty="0"/>
              <a:t>For creating, updating and deleting cloud provider </a:t>
            </a:r>
            <a:r>
              <a:rPr lang="en-US" dirty="0">
                <a:solidFill>
                  <a:srgbClr val="0070C0"/>
                </a:solidFill>
              </a:rPr>
              <a:t>load balancer</a:t>
            </a:r>
            <a:endParaRPr lang="en-IN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8048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00FBA762A8B4A4AB2389BE0BCE3C83F" ma:contentTypeVersion="10" ma:contentTypeDescription="Create a new document." ma:contentTypeScope="" ma:versionID="0f3e2685ea47f4ebc3624ed417f13537">
  <xsd:schema xmlns:xsd="http://www.w3.org/2001/XMLSchema" xmlns:xs="http://www.w3.org/2001/XMLSchema" xmlns:p="http://schemas.microsoft.com/office/2006/metadata/properties" xmlns:ns2="9a51ea1a-1b1e-41ef-b441-1ee4f2fd8669" xmlns:ns3="1715a332-6e4d-4cad-94c4-6bada4eb9966" targetNamespace="http://schemas.microsoft.com/office/2006/metadata/properties" ma:root="true" ma:fieldsID="c0969c2d596e33b812740b722f5f53ca" ns2:_="" ns3:_="">
    <xsd:import namespace="9a51ea1a-1b1e-41ef-b441-1ee4f2fd8669"/>
    <xsd:import namespace="1715a332-6e4d-4cad-94c4-6bada4eb9966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51ea1a-1b1e-41ef-b441-1ee4f2fd866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715a332-6e4d-4cad-94c4-6bada4eb99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MediaServiceAutoTags" ma:internalName="MediaServiceAutoTags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MediaService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F2D375-1062-4EE6-861C-05377A63E41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CEC2339-1C1C-416D-9A21-94E8CFA5CBF4}">
  <ds:schemaRefs>
    <ds:schemaRef ds:uri="http://schemas.microsoft.com/office/2006/metadata/properties"/>
    <ds:schemaRef ds:uri="http://purl.org/dc/terms/"/>
    <ds:schemaRef ds:uri="http://schemas.microsoft.com/office/2006/documentManagement/types"/>
    <ds:schemaRef ds:uri="http://purl.org/dc/elements/1.1/"/>
    <ds:schemaRef ds:uri="9a51ea1a-1b1e-41ef-b441-1ee4f2fd8669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1715a332-6e4d-4cad-94c4-6bada4eb9966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39179B27-CBA1-4175-8B64-42FE0F853D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a51ea1a-1b1e-41ef-b441-1ee4f2fd8669"/>
    <ds:schemaRef ds:uri="1715a332-6e4d-4cad-94c4-6bada4eb996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131225</TotalTime>
  <Words>1288</Words>
  <Application>Microsoft Office PowerPoint</Application>
  <PresentationFormat>Custom</PresentationFormat>
  <Paragraphs>316</Paragraphs>
  <Slides>38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Algerian</vt:lpstr>
      <vt:lpstr>Arial</vt:lpstr>
      <vt:lpstr>Calibri</vt:lpstr>
      <vt:lpstr>Calibri Light</vt:lpstr>
      <vt:lpstr>Office Theme</vt:lpstr>
      <vt:lpstr>AWS Fargate &amp; EKS - Masterclass</vt:lpstr>
      <vt:lpstr>PowerPoint Presentation</vt:lpstr>
      <vt:lpstr>PowerPoint Presentation</vt:lpstr>
      <vt:lpstr>PowerPoint Presentation</vt:lpstr>
      <vt:lpstr>Why Kubernetes?</vt:lpstr>
      <vt:lpstr>Kubernetes – Master &amp; Worker Nodes</vt:lpstr>
      <vt:lpstr>Kubernetes Architecture - Master</vt:lpstr>
      <vt:lpstr>Kubernetes Architecture - Master</vt:lpstr>
      <vt:lpstr>Kubernetes Architecture - Master</vt:lpstr>
      <vt:lpstr>Kubernetes Architecture – Worker Nodes</vt:lpstr>
      <vt:lpstr>Kubernetes - Architecture</vt:lpstr>
      <vt:lpstr>PowerPoint Presentation</vt:lpstr>
      <vt:lpstr>Kubernetes - Fundamentals</vt:lpstr>
      <vt:lpstr>PowerPoint Presentation</vt:lpstr>
      <vt:lpstr>Kubernetes - POD</vt:lpstr>
      <vt:lpstr>Kubernetes - POD</vt:lpstr>
      <vt:lpstr>Kubernetes – Multi-Container Pods</vt:lpstr>
      <vt:lpstr>Kubernetes – Deploy POD</vt:lpstr>
      <vt:lpstr>PowerPoint Presentation</vt:lpstr>
      <vt:lpstr>Kubernetes – ReplicaSet High Availability</vt:lpstr>
      <vt:lpstr>Kubernetes – Load Balancing &amp; Scaling</vt:lpstr>
      <vt:lpstr>Kubernetes – Labels &amp; Selectors</vt:lpstr>
      <vt:lpstr>PowerPoint Presentation</vt:lpstr>
      <vt:lpstr>Kubernetes – Deployments</vt:lpstr>
      <vt:lpstr>Kubernetes – Deployment Rollout &amp; Versioning</vt:lpstr>
      <vt:lpstr>Kubernetes – Deployment Strategy</vt:lpstr>
      <vt:lpstr>Kubernetes – Deployment Upgrades</vt:lpstr>
      <vt:lpstr>Kubernetes – Deployment Rollback</vt:lpstr>
      <vt:lpstr>Kubernetes – Summarize Commands</vt:lpstr>
      <vt:lpstr>PowerPoint Presentation</vt:lpstr>
      <vt:lpstr>PowerPoint Presentation</vt:lpstr>
      <vt:lpstr>PowerPoint Presentation</vt:lpstr>
      <vt:lpstr>PowerPoint Presentation</vt:lpstr>
      <vt:lpstr>Kubernetes - Services</vt:lpstr>
      <vt:lpstr>Backup Slides</vt:lpstr>
      <vt:lpstr>Icons</vt:lpstr>
      <vt:lpstr>Kubernetes - POD</vt:lpstr>
      <vt:lpstr>Kubernetes – Load Balancing &amp; Scaling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Elastic Beanstalk</dc:title>
  <dc:creator>Stack Simplify</dc:creator>
  <cp:lastModifiedBy>Kalyan Reddy</cp:lastModifiedBy>
  <cp:revision>542</cp:revision>
  <dcterms:created xsi:type="dcterms:W3CDTF">2019-11-12T03:20:49Z</dcterms:created>
  <dcterms:modified xsi:type="dcterms:W3CDTF">2020-05-12T06:19:25Z</dcterms:modified>
</cp:coreProperties>
</file>