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1A1093C-A410-4927-A816-452F01CFD49F}">
  <a:tblStyle styleId="{61A1093C-A410-4927-A816-452F01CFD49F}" styleName="Table_0">
    <a:wholeTbl>
      <a:tcTxStyle b="off" i="off">
        <a:font>
          <a:latin typeface="等线"/>
          <a:ea typeface="等线"/>
          <a:cs typeface="等线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6E6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6E6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等线"/>
          <a:ea typeface="等线"/>
          <a:cs typeface="等线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等线"/>
          <a:ea typeface="等线"/>
          <a:cs typeface="等线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等线"/>
          <a:ea typeface="等线"/>
          <a:cs typeface="等线"/>
        </a:font>
        <a:schemeClr val="dk1"/>
      </a:tcTxStyle>
      <a:tcStyle>
        <a:tcBdr/>
      </a:tcStyle>
    </a:seCell>
    <a:swCell>
      <a:tcTxStyle b="on" i="off">
        <a:font>
          <a:latin typeface="等线"/>
          <a:ea typeface="等线"/>
          <a:cs typeface="等线"/>
        </a:font>
        <a:schemeClr val="dk1"/>
      </a:tcTxStyle>
      <a:tcStyle>
        <a:tcBdr/>
      </a:tcStyle>
    </a:swCell>
    <a:firstRow>
      <a:tcTxStyle b="on" i="off">
        <a:font>
          <a:latin typeface="等线"/>
          <a:ea typeface="等线"/>
          <a:cs typeface="等线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724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00166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 descr="https://lh3.googleusercontent.com/3OfD1pGeEJT903Sip_8baXAMnSYbJ3XWUmm73lNGGSma77NeDjLPw5kb2MvP_ySQqdf_yzM6U9mL8jP-rxfovJq4_WSxWQsTW2msFagmr94-feJ6lxKtqn4Z4s1JfTFkPakeNKBnwlw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26469" y="361851"/>
            <a:ext cx="1164821" cy="78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 descr="https://lh5.googleusercontent.com/YJoPRIwMsfRmqHcyK4gukS940pyKuerL7Bv0yQ1gXkvKth9_w3Lyc8TgseLOiwM9Pcygf-hOMGMBZ8a8E9FBlnnd3zlw2yEfS0wgzpMsQZiEm50B5dBAvnNH1QbqdUASKg6RdJoca6w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84039" y="260108"/>
            <a:ext cx="1968773" cy="9843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13"/>
          <p:cNvGrpSpPr/>
          <p:nvPr/>
        </p:nvGrpSpPr>
        <p:grpSpPr>
          <a:xfrm>
            <a:off x="633274" y="841994"/>
            <a:ext cx="8801793" cy="4004078"/>
            <a:chOff x="1748307" y="504096"/>
            <a:chExt cx="8801793" cy="4004078"/>
          </a:xfrm>
        </p:grpSpPr>
        <p:sp>
          <p:nvSpPr>
            <p:cNvPr id="87" name="Google Shape;87;p13"/>
            <p:cNvSpPr/>
            <p:nvPr/>
          </p:nvSpPr>
          <p:spPr>
            <a:xfrm>
              <a:off x="1748320" y="1116239"/>
              <a:ext cx="4241638" cy="59422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1748320" y="1083853"/>
              <a:ext cx="311606" cy="3116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1748320" y="504096"/>
              <a:ext cx="4241638" cy="896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 txBox="1"/>
            <p:nvPr/>
          </p:nvSpPr>
          <p:spPr>
            <a:xfrm>
              <a:off x="1748320" y="504096"/>
              <a:ext cx="4241700" cy="89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25400" rIns="38100" bIns="254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" sz="26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What I Did Right</a:t>
              </a:r>
              <a:endParaRPr sz="2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1748320" y="1407997"/>
              <a:ext cx="311700" cy="3117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2045235" y="1602828"/>
              <a:ext cx="3944723" cy="7263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 txBox="1"/>
            <p:nvPr/>
          </p:nvSpPr>
          <p:spPr>
            <a:xfrm>
              <a:off x="2045235" y="1323228"/>
              <a:ext cx="39447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450" tIns="92450" rIns="92450" bIns="924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Times New Roman"/>
                <a:buNone/>
              </a:pPr>
              <a:r>
                <a:rPr lang="en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Examine Data</a:t>
              </a:r>
              <a:r>
                <a:rPr lang="en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:</a:t>
              </a:r>
              <a:r>
                <a:rPr lang="en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Data type, Number of levels, N/A</a:t>
              </a:r>
              <a:endParaRPr sz="1800"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1748307" y="2231746"/>
              <a:ext cx="311700" cy="3117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2045247" y="2197077"/>
              <a:ext cx="39447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 txBox="1"/>
            <p:nvPr/>
          </p:nvSpPr>
          <p:spPr>
            <a:xfrm>
              <a:off x="2045260" y="2024452"/>
              <a:ext cx="39447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450" tIns="92450" rIns="92450" bIns="924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Times New Roman"/>
                <a:buNone/>
              </a:pPr>
              <a:r>
                <a:rPr lang="en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Clean Data: Remove variables, manually deleted outliers and useless data</a:t>
              </a: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1748370" y="3006857"/>
              <a:ext cx="311700" cy="3117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2045235" y="3055501"/>
              <a:ext cx="3944723" cy="7263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 txBox="1"/>
            <p:nvPr/>
          </p:nvSpPr>
          <p:spPr>
            <a:xfrm>
              <a:off x="2045247" y="2903138"/>
              <a:ext cx="39447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450" tIns="92450" rIns="92450" bIns="924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Times New Roman"/>
                <a:buNone/>
              </a:pPr>
              <a:r>
                <a:rPr lang="en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Pick Variables: Use feature selection to pick useful variables, eg</a:t>
              </a:r>
              <a:r>
                <a:rPr lang="en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:</a:t>
              </a:r>
              <a:r>
                <a:rPr lang="en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correlation plot, backward selection method.</a:t>
              </a:r>
              <a:endParaRPr sz="1800"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1748320" y="3989207"/>
              <a:ext cx="311598" cy="31159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2045235" y="3781838"/>
              <a:ext cx="3944723" cy="7263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 txBox="1"/>
            <p:nvPr/>
          </p:nvSpPr>
          <p:spPr>
            <a:xfrm>
              <a:off x="2045235" y="3781838"/>
              <a:ext cx="3944723" cy="7263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450" tIns="92450" rIns="92450" bIns="924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Times New Roman"/>
                <a:buNone/>
              </a:pPr>
              <a:r>
                <a:rPr lang="en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Model Selection</a:t>
              </a:r>
              <a:endParaRPr sz="1800"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6285389" y="1128136"/>
              <a:ext cx="4241638" cy="59432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6202040" y="1083853"/>
              <a:ext cx="311606" cy="3116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6308463" y="511573"/>
              <a:ext cx="4241638" cy="896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 txBox="1"/>
            <p:nvPr/>
          </p:nvSpPr>
          <p:spPr>
            <a:xfrm>
              <a:off x="6308463" y="511573"/>
              <a:ext cx="4241638" cy="896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25400" rIns="38100" bIns="254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" sz="26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What I Did Wrong</a:t>
              </a:r>
              <a:endParaRPr sz="2600"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6202040" y="1810197"/>
              <a:ext cx="311598" cy="31159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6498955" y="1602828"/>
              <a:ext cx="3944723" cy="7263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 txBox="1"/>
            <p:nvPr/>
          </p:nvSpPr>
          <p:spPr>
            <a:xfrm>
              <a:off x="6498955" y="1602828"/>
              <a:ext cx="3944723" cy="7263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450" tIns="92450" rIns="92450" bIns="924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Times New Roman"/>
                <a:buNone/>
              </a:pPr>
              <a:r>
                <a:rPr lang="en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 pick too many variables with low training RMSE but high testing RMSE</a:t>
              </a: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6201990" y="2820034"/>
              <a:ext cx="311700" cy="3117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498955" y="2329164"/>
              <a:ext cx="3944723" cy="7263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 txBox="1"/>
            <p:nvPr/>
          </p:nvSpPr>
          <p:spPr>
            <a:xfrm>
              <a:off x="6498955" y="2612727"/>
              <a:ext cx="39447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450" tIns="92450" rIns="92450" bIns="924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r>
                <a:rPr lang="en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Do not consider categorial features clearly</a:t>
              </a: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13" name="Google Shape;113;p13"/>
          <p:cNvCxnSpPr/>
          <p:nvPr/>
        </p:nvCxnSpPr>
        <p:spPr>
          <a:xfrm flipH="1">
            <a:off x="10525352" y="473481"/>
            <a:ext cx="1" cy="613798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114" name="Google Shape;114;p13"/>
          <p:cNvGraphicFramePr/>
          <p:nvPr>
            <p:extLst>
              <p:ext uri="{D42A27DB-BD31-4B8C-83A1-F6EECF244321}">
                <p14:modId xmlns:p14="http://schemas.microsoft.com/office/powerpoint/2010/main" val="2075018904"/>
              </p:ext>
            </p:extLst>
          </p:nvPr>
        </p:nvGraphicFramePr>
        <p:xfrm>
          <a:off x="948690" y="4768510"/>
          <a:ext cx="4693000" cy="1870870"/>
        </p:xfrm>
        <a:graphic>
          <a:graphicData uri="http://schemas.openxmlformats.org/drawingml/2006/table">
            <a:tbl>
              <a:tblPr>
                <a:noFill/>
                <a:tableStyleId>{61A1093C-A410-4927-A816-452F01CFD49F}</a:tableStyleId>
              </a:tblPr>
              <a:tblGrid>
                <a:gridCol w="2346500"/>
                <a:gridCol w="2346500"/>
              </a:tblGrid>
              <a:tr h="47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Models</a:t>
                      </a:r>
                      <a:endParaRPr sz="16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RMSE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47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Linear Regression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strike="noStrike" cap="none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65.49</a:t>
                      </a:r>
                      <a:endParaRPr sz="16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/>
                </a:tc>
              </a:tr>
              <a:tr h="47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</a:t>
                      </a:r>
                      <a:r>
                        <a:rPr lang="en" sz="1600" u="none" strike="noStrike" cap="none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Forest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600" u="none" strike="noStrike" cap="none" dirty="0" smtClean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XG Boost Model</a:t>
                      </a:r>
                      <a:endParaRPr sz="16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strike="noStrike" cap="none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53.65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600" u="none" strike="noStrike" cap="none" dirty="0" smtClean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51.64</a:t>
                      </a:r>
                      <a:endParaRPr sz="16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15" name="Google Shape;115;p13"/>
          <p:cNvSpPr/>
          <p:nvPr/>
        </p:nvSpPr>
        <p:spPr>
          <a:xfrm>
            <a:off x="3514716" y="5261430"/>
            <a:ext cx="2423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3"/>
          <p:cNvSpPr/>
          <p:nvPr/>
        </p:nvSpPr>
        <p:spPr>
          <a:xfrm>
            <a:off x="5622325" y="4700950"/>
            <a:ext cx="1968600" cy="900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83975" tIns="41975" rIns="83975" bIns="419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I have to do it again,</a:t>
            </a:r>
            <a:endParaRPr sz="2000"/>
          </a:p>
        </p:txBody>
      </p:sp>
      <p:sp>
        <p:nvSpPr>
          <p:cNvPr id="117" name="Google Shape;117;p13"/>
          <p:cNvSpPr/>
          <p:nvPr/>
        </p:nvSpPr>
        <p:spPr>
          <a:xfrm>
            <a:off x="6690138" y="4365352"/>
            <a:ext cx="901000" cy="921220"/>
          </a:xfrm>
          <a:custGeom>
            <a:avLst/>
            <a:gdLst/>
            <a:ahLst/>
            <a:cxnLst/>
            <a:rect l="l" t="t" r="r" b="b"/>
            <a:pathLst>
              <a:path w="506" h="518" extrusionOk="0">
                <a:moveTo>
                  <a:pt x="0" y="181"/>
                </a:moveTo>
                <a:cubicBezTo>
                  <a:pt x="15" y="132"/>
                  <a:pt x="44" y="91"/>
                  <a:pt x="81" y="60"/>
                </a:cubicBezTo>
                <a:cubicBezTo>
                  <a:pt x="127" y="22"/>
                  <a:pt x="184" y="0"/>
                  <a:pt x="247" y="0"/>
                </a:cubicBezTo>
                <a:cubicBezTo>
                  <a:pt x="318" y="0"/>
                  <a:pt x="383" y="29"/>
                  <a:pt x="430" y="76"/>
                </a:cubicBezTo>
                <a:cubicBezTo>
                  <a:pt x="477" y="123"/>
                  <a:pt x="506" y="188"/>
                  <a:pt x="506" y="259"/>
                </a:cubicBezTo>
                <a:cubicBezTo>
                  <a:pt x="506" y="331"/>
                  <a:pt x="477" y="396"/>
                  <a:pt x="430" y="442"/>
                </a:cubicBezTo>
                <a:cubicBezTo>
                  <a:pt x="383" y="489"/>
                  <a:pt x="318" y="518"/>
                  <a:pt x="247" y="518"/>
                </a:cubicBezTo>
                <a:cubicBezTo>
                  <a:pt x="226" y="518"/>
                  <a:pt x="205" y="516"/>
                  <a:pt x="184" y="511"/>
                </a:cubicBezTo>
                <a:cubicBezTo>
                  <a:pt x="164" y="506"/>
                  <a:pt x="144" y="498"/>
                  <a:pt x="126" y="488"/>
                </a:cubicBezTo>
                <a:cubicBezTo>
                  <a:pt x="144" y="454"/>
                  <a:pt x="144" y="454"/>
                  <a:pt x="144" y="454"/>
                </a:cubicBezTo>
                <a:cubicBezTo>
                  <a:pt x="160" y="462"/>
                  <a:pt x="176" y="469"/>
                  <a:pt x="194" y="473"/>
                </a:cubicBezTo>
                <a:cubicBezTo>
                  <a:pt x="211" y="477"/>
                  <a:pt x="228" y="479"/>
                  <a:pt x="247" y="479"/>
                </a:cubicBezTo>
                <a:cubicBezTo>
                  <a:pt x="307" y="479"/>
                  <a:pt x="362" y="455"/>
                  <a:pt x="402" y="415"/>
                </a:cubicBezTo>
                <a:cubicBezTo>
                  <a:pt x="442" y="375"/>
                  <a:pt x="467" y="320"/>
                  <a:pt x="467" y="259"/>
                </a:cubicBezTo>
                <a:cubicBezTo>
                  <a:pt x="467" y="198"/>
                  <a:pt x="442" y="143"/>
                  <a:pt x="402" y="104"/>
                </a:cubicBezTo>
                <a:cubicBezTo>
                  <a:pt x="362" y="64"/>
                  <a:pt x="307" y="39"/>
                  <a:pt x="247" y="39"/>
                </a:cubicBezTo>
                <a:cubicBezTo>
                  <a:pt x="194" y="39"/>
                  <a:pt x="145" y="58"/>
                  <a:pt x="106" y="90"/>
                </a:cubicBezTo>
                <a:cubicBezTo>
                  <a:pt x="77" y="113"/>
                  <a:pt x="55" y="145"/>
                  <a:pt x="41" y="181"/>
                </a:cubicBezTo>
                <a:lnTo>
                  <a:pt x="0" y="181"/>
                </a:lnTo>
                <a:close/>
              </a:path>
            </a:pathLst>
          </a:custGeom>
          <a:solidFill>
            <a:srgbClr val="81DEFF"/>
          </a:solidFill>
          <a:ln>
            <a:noFill/>
          </a:ln>
        </p:spPr>
        <p:txBody>
          <a:bodyPr spcFirstLastPara="1" wrap="square" lIns="83975" tIns="41975" rIns="83975" bIns="419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3"/>
          <p:cNvSpPr/>
          <p:nvPr/>
        </p:nvSpPr>
        <p:spPr>
          <a:xfrm>
            <a:off x="6510802" y="4205814"/>
            <a:ext cx="1259696" cy="1240292"/>
          </a:xfrm>
          <a:custGeom>
            <a:avLst/>
            <a:gdLst/>
            <a:ahLst/>
            <a:cxnLst/>
            <a:rect l="l" t="t" r="r" b="b"/>
            <a:pathLst>
              <a:path w="665" h="655" extrusionOk="0">
                <a:moveTo>
                  <a:pt x="0" y="259"/>
                </a:moveTo>
                <a:cubicBezTo>
                  <a:pt x="17" y="187"/>
                  <a:pt x="57" y="124"/>
                  <a:pt x="111" y="79"/>
                </a:cubicBezTo>
                <a:cubicBezTo>
                  <a:pt x="170" y="29"/>
                  <a:pt x="246" y="0"/>
                  <a:pt x="328" y="0"/>
                </a:cubicBezTo>
                <a:cubicBezTo>
                  <a:pt x="421" y="0"/>
                  <a:pt x="505" y="38"/>
                  <a:pt x="566" y="99"/>
                </a:cubicBezTo>
                <a:cubicBezTo>
                  <a:pt x="627" y="160"/>
                  <a:pt x="665" y="244"/>
                  <a:pt x="665" y="337"/>
                </a:cubicBezTo>
                <a:cubicBezTo>
                  <a:pt x="665" y="408"/>
                  <a:pt x="643" y="476"/>
                  <a:pt x="604" y="531"/>
                </a:cubicBezTo>
                <a:cubicBezTo>
                  <a:pt x="564" y="587"/>
                  <a:pt x="509" y="631"/>
                  <a:pt x="442" y="655"/>
                </a:cubicBezTo>
                <a:cubicBezTo>
                  <a:pt x="428" y="618"/>
                  <a:pt x="428" y="618"/>
                  <a:pt x="428" y="618"/>
                </a:cubicBezTo>
                <a:cubicBezTo>
                  <a:pt x="488" y="597"/>
                  <a:pt x="537" y="558"/>
                  <a:pt x="572" y="509"/>
                </a:cubicBezTo>
                <a:cubicBezTo>
                  <a:pt x="606" y="460"/>
                  <a:pt x="626" y="400"/>
                  <a:pt x="626" y="337"/>
                </a:cubicBezTo>
                <a:cubicBezTo>
                  <a:pt x="626" y="255"/>
                  <a:pt x="593" y="180"/>
                  <a:pt x="539" y="126"/>
                </a:cubicBezTo>
                <a:cubicBezTo>
                  <a:pt x="485" y="72"/>
                  <a:pt x="410" y="39"/>
                  <a:pt x="328" y="39"/>
                </a:cubicBezTo>
                <a:cubicBezTo>
                  <a:pt x="255" y="39"/>
                  <a:pt x="188" y="65"/>
                  <a:pt x="136" y="109"/>
                </a:cubicBezTo>
                <a:cubicBezTo>
                  <a:pt x="91" y="147"/>
                  <a:pt x="56" y="199"/>
                  <a:pt x="40" y="259"/>
                </a:cubicBezTo>
                <a:lnTo>
                  <a:pt x="0" y="259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83975" tIns="41975" rIns="83975" bIns="419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3"/>
          <p:cNvSpPr txBox="1"/>
          <p:nvPr/>
        </p:nvSpPr>
        <p:spPr>
          <a:xfrm>
            <a:off x="8800883" y="4330372"/>
            <a:ext cx="27684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975" tIns="41975" rIns="83975" bIns="419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a right way to handle with missing values, median/mean/0</a:t>
            </a:r>
            <a:endParaRPr sz="1800"/>
          </a:p>
        </p:txBody>
      </p:sp>
      <p:sp>
        <p:nvSpPr>
          <p:cNvPr id="120" name="Google Shape;120;p13"/>
          <p:cNvSpPr txBox="1"/>
          <p:nvPr/>
        </p:nvSpPr>
        <p:spPr>
          <a:xfrm>
            <a:off x="8800864" y="5446095"/>
            <a:ext cx="25302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975" tIns="41975" rIns="83975" bIns="419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other models, such as boosting and lasso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121;p13"/>
          <p:cNvCxnSpPr/>
          <p:nvPr/>
        </p:nvCxnSpPr>
        <p:spPr>
          <a:xfrm>
            <a:off x="7720715" y="4588222"/>
            <a:ext cx="1137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2" name="Google Shape;122;p13"/>
          <p:cNvCxnSpPr/>
          <p:nvPr/>
        </p:nvCxnSpPr>
        <p:spPr>
          <a:xfrm>
            <a:off x="7777877" y="5803010"/>
            <a:ext cx="1023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3" name="Google Shape;12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61075" y="1244500"/>
            <a:ext cx="2913704" cy="290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110</Words>
  <Application>Microsoft Office PowerPoint</Application>
  <PresentationFormat>自定义</PresentationFormat>
  <Paragraphs>22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xb21cn</cp:lastModifiedBy>
  <cp:revision>2</cp:revision>
  <dcterms:modified xsi:type="dcterms:W3CDTF">2019-01-27T23:38:05Z</dcterms:modified>
</cp:coreProperties>
</file>