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57" r:id="rId4"/>
    <p:sldId id="265" r:id="rId5"/>
    <p:sldId id="285" r:id="rId6"/>
    <p:sldId id="266" r:id="rId7"/>
    <p:sldId id="278" r:id="rId8"/>
    <p:sldId id="260" r:id="rId9"/>
    <p:sldId id="267" r:id="rId10"/>
    <p:sldId id="268" r:id="rId11"/>
    <p:sldId id="261" r:id="rId12"/>
    <p:sldId id="269" r:id="rId13"/>
    <p:sldId id="270" r:id="rId14"/>
    <p:sldId id="271" r:id="rId15"/>
    <p:sldId id="272" r:id="rId16"/>
    <p:sldId id="273" r:id="rId17"/>
    <p:sldId id="286" r:id="rId18"/>
    <p:sldId id="275" r:id="rId19"/>
    <p:sldId id="276" r:id="rId20"/>
    <p:sldId id="277" r:id="rId21"/>
    <p:sldId id="284" r:id="rId22"/>
    <p:sldId id="279" r:id="rId23"/>
    <p:sldId id="280" r:id="rId24"/>
    <p:sldId id="287" r:id="rId25"/>
    <p:sldId id="281" r:id="rId26"/>
    <p:sldId id="283" r:id="rId27"/>
    <p:sldId id="282" r:id="rId28"/>
    <p:sldId id="274" r:id="rId29"/>
    <p:sldId id="28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11/1/2019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115.157.200.135/acm/submit.jsp?problemID=2833&amp;pageNo=1&amp;pages=0" TargetMode="External"/><Relationship Id="rId2" Type="http://schemas.openxmlformats.org/officeDocument/2006/relationships/hyperlink" Target="https://blog.csdn.net/u012658346/article/details/5072593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csdn.net/zhouzhenhe2008/article/details/74936765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812F8-17CD-4C4F-950E-05564A2A92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STL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容器之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--vector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F1F6E0-C5D1-4DE9-A2D9-7F72865244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软件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1802--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刘大卫，殷浩翔，李锦浩</a:t>
            </a:r>
          </a:p>
        </p:txBody>
      </p:sp>
    </p:spTree>
    <p:extLst>
      <p:ext uri="{BB962C8B-B14F-4D97-AF65-F5344CB8AC3E}">
        <p14:creationId xmlns:p14="http://schemas.microsoft.com/office/powerpoint/2010/main" val="2648200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49A56-8F6F-4386-8E67-EBA00FBAF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  <a:ea typeface="等线" panose="02010600030101010101" pitchFamily="2" charset="-122"/>
              </a:rPr>
              <a:t>Vector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3E5F99-193E-4EC2-A929-BF5F12499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小型对象执行效率高，大型对象执行效率低。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原因：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当被插入的空间不够时，需要重新申请一块足够大的内存并进行内存拷贝，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vector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每次扩容为原来的两倍，二次分配空间时的操作使得效率降低。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1391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8C4C1-4893-4818-AB21-B2ECF68E9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04CEF4-D746-4026-A414-DA71FC968E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731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B691F-E3C4-4D15-84B7-F7B091E72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  <a:ea typeface="等线" panose="02010600030101010101" pitchFamily="2" charset="-122"/>
              </a:rPr>
              <a:t>Vector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构造、析构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7614CC-7C86-43C9-8227-167CE95BF1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vector&lt;Elem&gt;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 &lt;Elem&gt; c1(c2)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i="1" dirty="0">
                <a:solidFill>
                  <a:srgbClr val="88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 &lt;Elem&gt; c(n)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 &lt;Elem&gt; c(n, 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CN" sz="2800" i="1" dirty="0">
              <a:solidFill>
                <a:srgbClr val="88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 &lt;Elem&gt; c(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beg,end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c.~ vector &lt;Elem&gt;()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664005-221A-4E53-ACDB-E20D60E1C8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CN" altLang="en-US" sz="24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第一种：不传参数</a:t>
            </a:r>
            <a:endParaRPr lang="en-US" altLang="zh-CN" sz="2400" i="1" dirty="0">
              <a:solidFill>
                <a:srgbClr val="88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CN" altLang="en-US" sz="24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传一个对象，既拷贝函数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CN" altLang="en-US" sz="24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相当于开辟了一个数组</a:t>
            </a:r>
            <a:endParaRPr lang="en-US" altLang="zh-CN" sz="2400" i="1" dirty="0">
              <a:solidFill>
                <a:srgbClr val="88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CN" altLang="en-US" sz="24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参数一 </a:t>
            </a:r>
            <a:r>
              <a:rPr lang="en-US" altLang="zh-CN" sz="24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lang="zh-CN" altLang="en-US" sz="24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个元素，每个元素的初值 开辟数组并进行初始化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CN" altLang="en-US" sz="24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传一段迭代器区间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0607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00239-BE81-4D0D-9113-C40770E8C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vector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插入、删除、赋值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B286CE-0E2C-4B4D-92E3-B19F093A5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c.push_back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elem</a:t>
            </a:r>
            <a:r>
              <a:rPr lang="en-US" altLang="zh-CN" dirty="0">
                <a:solidFill>
                  <a:srgbClr val="FF0000"/>
                </a:solidFill>
              </a:rPr>
              <a:t>)             </a:t>
            </a:r>
            <a:r>
              <a:rPr lang="zh-CN" altLang="en-US" i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CN" altLang="en-US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尾插，并没有头插</a:t>
            </a:r>
            <a:endParaRPr lang="en-US" altLang="zh-CN" sz="1800" dirty="0"/>
          </a:p>
          <a:p>
            <a:r>
              <a:rPr lang="en-US" altLang="zh-CN" dirty="0" err="1"/>
              <a:t>c.pop_back</a:t>
            </a:r>
            <a:r>
              <a:rPr lang="en-US" altLang="zh-CN" dirty="0"/>
              <a:t>()                       </a:t>
            </a:r>
            <a:r>
              <a:rPr lang="zh-CN" altLang="en-US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-US" altLang="zh-CN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CN" altLang="en-US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尾删 </a:t>
            </a:r>
            <a:endParaRPr lang="en-US" altLang="zh-CN" sz="1800" dirty="0"/>
          </a:p>
          <a:p>
            <a:r>
              <a:rPr lang="en-US" altLang="zh-CN" dirty="0" err="1"/>
              <a:t>c.insert</a:t>
            </a:r>
            <a:r>
              <a:rPr lang="en-US" altLang="zh-CN" dirty="0"/>
              <a:t>(</a:t>
            </a:r>
            <a:r>
              <a:rPr lang="en-US" altLang="zh-CN" dirty="0" err="1"/>
              <a:t>pos,elem</a:t>
            </a:r>
            <a:r>
              <a:rPr lang="en-US" altLang="zh-CN" dirty="0"/>
              <a:t>)           </a:t>
            </a:r>
            <a:r>
              <a:rPr lang="zh-CN" altLang="en-US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CN" altLang="en-US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插入指定位置，传回新数据位置</a:t>
            </a:r>
            <a:endParaRPr lang="en-US" altLang="zh-CN" sz="1800" dirty="0"/>
          </a:p>
          <a:p>
            <a:r>
              <a:rPr lang="en-US" altLang="zh-CN" dirty="0" err="1"/>
              <a:t>c.insert</a:t>
            </a:r>
            <a:r>
              <a:rPr lang="en-US" altLang="zh-CN" dirty="0"/>
              <a:t>(</a:t>
            </a:r>
            <a:r>
              <a:rPr lang="en-US" altLang="zh-CN" dirty="0" err="1"/>
              <a:t>pos,n,elem</a:t>
            </a:r>
            <a:r>
              <a:rPr lang="en-US" altLang="zh-CN" dirty="0"/>
              <a:t>)</a:t>
            </a:r>
            <a:r>
              <a:rPr lang="en-US" altLang="zh-CN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</a:t>
            </a:r>
            <a:r>
              <a:rPr lang="en-US" altLang="zh-CN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CN" altLang="en-US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pos</a:t>
            </a:r>
            <a:r>
              <a:rPr lang="zh-CN" altLang="en-US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位置插入</a:t>
            </a:r>
            <a:r>
              <a:rPr lang="en-US" altLang="zh-CN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lang="zh-CN" altLang="en-US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lang="en-US" altLang="zh-CN" sz="1800" i="1" dirty="0" err="1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elem</a:t>
            </a:r>
            <a:r>
              <a:rPr lang="zh-CN" altLang="en-US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</a:t>
            </a:r>
            <a:r>
              <a:rPr lang="en-US" altLang="zh-CN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无返回值</a:t>
            </a:r>
            <a:endParaRPr lang="en-US" altLang="zh-CN" sz="1800" dirty="0"/>
          </a:p>
          <a:p>
            <a:r>
              <a:rPr lang="en-US" altLang="zh-CN" dirty="0" err="1"/>
              <a:t>c.insert</a:t>
            </a:r>
            <a:r>
              <a:rPr lang="en-US" altLang="zh-CN" dirty="0"/>
              <a:t>(</a:t>
            </a:r>
            <a:r>
              <a:rPr lang="en-US" altLang="zh-CN" dirty="0" err="1"/>
              <a:t>pos,beg,end</a:t>
            </a:r>
            <a:r>
              <a:rPr lang="en-US" altLang="zh-CN" dirty="0"/>
              <a:t>)</a:t>
            </a:r>
            <a:r>
              <a:rPr lang="en-US" altLang="zh-CN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r>
              <a:rPr lang="en-US" altLang="zh-CN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CN" altLang="en-US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pos</a:t>
            </a:r>
            <a:r>
              <a:rPr lang="zh-CN" altLang="en-US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位置插入在</a:t>
            </a:r>
            <a:r>
              <a:rPr lang="en-US" altLang="zh-CN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sz="1800" i="1" dirty="0" err="1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beg,end</a:t>
            </a:r>
            <a:r>
              <a:rPr lang="en-US" altLang="zh-CN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区间的数据</a:t>
            </a:r>
            <a:endParaRPr lang="en-US" altLang="zh-CN" sz="1800" dirty="0"/>
          </a:p>
          <a:p>
            <a:r>
              <a:rPr lang="en-US" altLang="zh-CN" dirty="0" err="1">
                <a:solidFill>
                  <a:srgbClr val="FF0000"/>
                </a:solidFill>
              </a:rPr>
              <a:t>c.erase</a:t>
            </a:r>
            <a:r>
              <a:rPr lang="en-US" altLang="zh-CN" dirty="0">
                <a:solidFill>
                  <a:srgbClr val="FF0000"/>
                </a:solidFill>
              </a:rPr>
              <a:t>(pos)                    </a:t>
            </a:r>
            <a:r>
              <a:rPr lang="en-US" altLang="zh-CN" i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CN" altLang="en-US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删除</a:t>
            </a:r>
            <a:r>
              <a:rPr lang="en-US" altLang="zh-CN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pos</a:t>
            </a:r>
            <a:r>
              <a:rPr lang="zh-CN" altLang="en-US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位置的数据，传回下一个数据的位置</a:t>
            </a:r>
            <a:endParaRPr lang="en-US" altLang="zh-CN" sz="1800" dirty="0"/>
          </a:p>
          <a:p>
            <a:r>
              <a:rPr lang="en-US" altLang="zh-CN" dirty="0" err="1"/>
              <a:t>c.erase</a:t>
            </a:r>
            <a:r>
              <a:rPr lang="en-US" altLang="zh-CN" dirty="0"/>
              <a:t>(</a:t>
            </a:r>
            <a:r>
              <a:rPr lang="en-US" altLang="zh-CN" dirty="0" err="1"/>
              <a:t>beg,end</a:t>
            </a:r>
            <a:r>
              <a:rPr lang="en-US" altLang="zh-CN" dirty="0"/>
              <a:t>)</a:t>
            </a:r>
            <a:r>
              <a:rPr lang="en-US" altLang="zh-CN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</a:t>
            </a:r>
            <a:r>
              <a:rPr lang="en-US" altLang="zh-CN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CN" altLang="en-US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删除</a:t>
            </a:r>
            <a:r>
              <a:rPr lang="en-US" altLang="zh-CN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sz="1800" i="1" dirty="0" err="1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beg,end</a:t>
            </a:r>
            <a:r>
              <a:rPr lang="en-US" altLang="zh-CN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区间的数据，传回下一个数据的位置</a:t>
            </a:r>
            <a:endParaRPr lang="en-US" altLang="zh-CN" sz="1800" dirty="0"/>
          </a:p>
          <a:p>
            <a:r>
              <a:rPr lang="en-US" altLang="zh-CN" dirty="0" err="1">
                <a:solidFill>
                  <a:srgbClr val="FF0000"/>
                </a:solidFill>
              </a:rPr>
              <a:t>c.clear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en-US" altLang="zh-CN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  </a:t>
            </a:r>
            <a:r>
              <a:rPr lang="en-US" altLang="zh-CN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CN" altLang="en-US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清空数据</a:t>
            </a:r>
            <a:endParaRPr lang="en-US" altLang="zh-CN" sz="1800" dirty="0"/>
          </a:p>
          <a:p>
            <a:r>
              <a:rPr lang="en-US" altLang="zh-CN" dirty="0" err="1"/>
              <a:t>c.assign</a:t>
            </a:r>
            <a:r>
              <a:rPr lang="en-US" altLang="zh-CN" dirty="0"/>
              <a:t>(</a:t>
            </a:r>
            <a:r>
              <a:rPr lang="en-US" altLang="zh-CN" dirty="0" err="1"/>
              <a:t>beg,end</a:t>
            </a:r>
            <a:r>
              <a:rPr lang="en-US" altLang="zh-CN" dirty="0"/>
              <a:t>)</a:t>
            </a:r>
            <a:r>
              <a:rPr lang="en-US" altLang="zh-CN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CN" altLang="en-US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将</a:t>
            </a:r>
            <a:r>
              <a:rPr lang="en-US" altLang="zh-CN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(beg; end)</a:t>
            </a:r>
            <a:r>
              <a:rPr lang="zh-CN" altLang="en-US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区间中的数据赋值给</a:t>
            </a:r>
            <a:r>
              <a:rPr lang="en-US" altLang="zh-CN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zh-CN" altLang="en-US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（会清空原有的所有元素）</a:t>
            </a:r>
            <a:endParaRPr lang="en-US" altLang="zh-CN" sz="1800" dirty="0"/>
          </a:p>
          <a:p>
            <a:r>
              <a:rPr lang="en-US" altLang="zh-CN" dirty="0" err="1"/>
              <a:t>c.assign</a:t>
            </a:r>
            <a:r>
              <a:rPr lang="en-US" altLang="zh-CN" dirty="0"/>
              <a:t>(</a:t>
            </a:r>
            <a:r>
              <a:rPr lang="en-US" altLang="zh-CN" dirty="0" err="1"/>
              <a:t>n,elem</a:t>
            </a:r>
            <a:r>
              <a:rPr lang="en-US" altLang="zh-CN" dirty="0"/>
              <a:t>)</a:t>
            </a:r>
            <a:r>
              <a:rPr lang="en-US" altLang="zh-CN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</a:t>
            </a:r>
            <a:r>
              <a:rPr lang="en-US" altLang="zh-CN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CN" altLang="en-US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将</a:t>
            </a:r>
            <a:r>
              <a:rPr lang="en-US" altLang="zh-CN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lang="zh-CN" altLang="en-US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lang="en-US" altLang="zh-CN" sz="1800" i="1" dirty="0" err="1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elem</a:t>
            </a:r>
            <a:r>
              <a:rPr lang="zh-CN" altLang="en-US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的拷贝赋值给</a:t>
            </a:r>
            <a:r>
              <a:rPr lang="en-US" altLang="zh-CN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zh-CN" altLang="en-US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（会清空原有的所有元素）</a:t>
            </a:r>
            <a:endParaRPr lang="en-US" altLang="zh-CN" sz="1800" i="1" dirty="0">
              <a:solidFill>
                <a:srgbClr val="88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 err="1"/>
              <a:t>c.swap</a:t>
            </a:r>
            <a:r>
              <a:rPr lang="en-US" altLang="zh-CN" dirty="0"/>
              <a:t>(c2)                            </a:t>
            </a:r>
            <a:r>
              <a:rPr lang="en-US" altLang="zh-CN" sz="19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CN" altLang="en-US" sz="19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将</a:t>
            </a:r>
            <a:r>
              <a:rPr lang="en-US" altLang="zh-CN" sz="19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c1</a:t>
            </a:r>
            <a:r>
              <a:rPr lang="zh-CN" altLang="en-US" sz="19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19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c2</a:t>
            </a:r>
            <a:r>
              <a:rPr lang="zh-CN" altLang="en-US" sz="19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元素互换</a:t>
            </a:r>
            <a:endParaRPr lang="zh-CN" altLang="en-US" sz="1900" dirty="0"/>
          </a:p>
        </p:txBody>
      </p:sp>
    </p:spTree>
    <p:extLst>
      <p:ext uri="{BB962C8B-B14F-4D97-AF65-F5344CB8AC3E}">
        <p14:creationId xmlns:p14="http://schemas.microsoft.com/office/powerpoint/2010/main" val="17050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37562-76AC-4683-B6ED-D27A876A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Vector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大小相关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FF62CE-6C56-4EA3-A42B-A211A6AB4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/>
              <a:t>c.capacity</a:t>
            </a:r>
            <a:r>
              <a:rPr lang="en-US" altLang="zh-CN" sz="2800" dirty="0"/>
              <a:t>()</a:t>
            </a:r>
            <a:r>
              <a:rPr lang="zh-CN" altLang="en-US" sz="2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CN" altLang="en-US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表示顺序表的容量</a:t>
            </a:r>
            <a:endParaRPr lang="en-US" altLang="zh-CN" sz="1800" dirty="0"/>
          </a:p>
          <a:p>
            <a:r>
              <a:rPr lang="en-US" altLang="zh-CN" sz="2800" dirty="0" err="1"/>
              <a:t>c.max_size</a:t>
            </a:r>
            <a:r>
              <a:rPr lang="en-US" altLang="zh-CN" sz="2800" dirty="0"/>
              <a:t>()</a:t>
            </a:r>
            <a:r>
              <a:rPr lang="zh-CN" altLang="en-US" sz="2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lang="en-US" altLang="zh-CN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CN" altLang="en-US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表示容器的最大存储</a:t>
            </a:r>
            <a:endParaRPr lang="en-US" altLang="zh-CN" sz="1800" dirty="0"/>
          </a:p>
          <a:p>
            <a:r>
              <a:rPr lang="en-US" altLang="zh-CN" sz="2800" dirty="0" err="1"/>
              <a:t>c.resize</a:t>
            </a:r>
            <a:r>
              <a:rPr lang="en-US" altLang="zh-CN" sz="2800" dirty="0"/>
              <a:t>(num)   </a:t>
            </a:r>
            <a:r>
              <a:rPr lang="zh-CN" altLang="en-US" sz="2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CN" altLang="en-US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设置大小，开辟出空间，当参数小于容量时就销毁空间</a:t>
            </a:r>
            <a:endParaRPr lang="en-US" altLang="zh-CN" sz="1800" dirty="0"/>
          </a:p>
          <a:p>
            <a:r>
              <a:rPr lang="en-US" altLang="zh-CN" sz="2800" dirty="0" err="1"/>
              <a:t>c.reserve</a:t>
            </a:r>
            <a:r>
              <a:rPr lang="en-US" altLang="zh-CN" sz="2800" dirty="0"/>
              <a:t>()</a:t>
            </a:r>
            <a:r>
              <a:rPr lang="zh-CN" altLang="en-US" sz="2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r>
              <a:rPr lang="en-US" altLang="zh-CN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CN" altLang="en-US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用来设置容器大小但是并不初始化，元素个数也没变，变化不可见</a:t>
            </a:r>
            <a:endParaRPr lang="en-US" altLang="zh-CN" sz="1800" dirty="0"/>
          </a:p>
          <a:p>
            <a:r>
              <a:rPr lang="en-US" altLang="zh-CN" sz="2800" dirty="0" err="1">
                <a:solidFill>
                  <a:srgbClr val="FF0000"/>
                </a:solidFill>
              </a:rPr>
              <a:t>c.size</a:t>
            </a:r>
            <a:r>
              <a:rPr lang="en-US" altLang="zh-CN" sz="2800" dirty="0">
                <a:solidFill>
                  <a:srgbClr val="FF0000"/>
                </a:solidFill>
              </a:rPr>
              <a:t>()</a:t>
            </a:r>
            <a:r>
              <a:rPr lang="en-US" altLang="zh-CN" sz="1800" i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</a:t>
            </a:r>
            <a:r>
              <a:rPr lang="en-US" altLang="zh-CN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CN" altLang="en-US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返回元素个数</a:t>
            </a:r>
            <a:endParaRPr lang="en-US" altLang="zh-CN" sz="2800" dirty="0"/>
          </a:p>
          <a:p>
            <a:r>
              <a:rPr lang="en-US" altLang="zh-CN" sz="2800" dirty="0" err="1">
                <a:solidFill>
                  <a:srgbClr val="FF0000"/>
                </a:solidFill>
              </a:rPr>
              <a:t>c.empty</a:t>
            </a:r>
            <a:r>
              <a:rPr lang="en-US" altLang="zh-CN" sz="2800" dirty="0">
                <a:solidFill>
                  <a:srgbClr val="FF0000"/>
                </a:solidFill>
              </a:rPr>
              <a:t>()</a:t>
            </a:r>
            <a:r>
              <a:rPr lang="en-US" altLang="zh-CN" sz="2800" i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CN" altLang="en-US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检查是否为空</a:t>
            </a:r>
            <a:endParaRPr lang="en-US" altLang="zh-CN" sz="1800" dirty="0"/>
          </a:p>
          <a:p>
            <a:r>
              <a:rPr lang="en-US" altLang="zh-CN" sz="2800" dirty="0" err="1"/>
              <a:t>c.shrink_to_fit</a:t>
            </a:r>
            <a:r>
              <a:rPr lang="en-US" altLang="zh-CN" sz="2800" dirty="0"/>
              <a:t>()</a:t>
            </a:r>
            <a:r>
              <a:rPr lang="zh-CN" altLang="en-US" sz="2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CN" altLang="en-US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将容器的大小收缩至于元素个数相同的大小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81995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96FB3-A860-4F08-AE6C-B47CCE12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Vector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获取迭代器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698FE8-D801-4B0B-A975-115D294F3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/>
              <a:t>c.begin</a:t>
            </a:r>
            <a:r>
              <a:rPr lang="en-US" altLang="zh-CN" sz="2800" dirty="0"/>
              <a:t>()</a:t>
            </a:r>
            <a:r>
              <a:rPr lang="en-US" altLang="zh-CN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//</a:t>
            </a:r>
            <a:r>
              <a:rPr lang="zh-CN" altLang="en-US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正向迭代器（类似指针，指向第一个元素）</a:t>
            </a:r>
            <a:endParaRPr lang="en-US" altLang="zh-CN" sz="2800" dirty="0"/>
          </a:p>
          <a:p>
            <a:r>
              <a:rPr lang="en-US" altLang="zh-CN" sz="2800" dirty="0" err="1"/>
              <a:t>c.end</a:t>
            </a:r>
            <a:r>
              <a:rPr lang="en-US" altLang="zh-CN" sz="2800" dirty="0"/>
              <a:t>()            </a:t>
            </a:r>
            <a:r>
              <a:rPr lang="en-US" altLang="zh-CN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//</a:t>
            </a:r>
            <a:r>
              <a:rPr lang="zh-CN" altLang="en-US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正向迭代器（指向最后一个元素的后一位）</a:t>
            </a:r>
            <a:endParaRPr lang="en-US" altLang="zh-CN" sz="1800" dirty="0"/>
          </a:p>
          <a:p>
            <a:r>
              <a:rPr lang="en-US" altLang="zh-CN" sz="2800" dirty="0" err="1"/>
              <a:t>c.rbegin</a:t>
            </a:r>
            <a:r>
              <a:rPr lang="en-US" altLang="zh-CN" sz="2800" dirty="0"/>
              <a:t>()</a:t>
            </a:r>
            <a:r>
              <a:rPr lang="en-US" altLang="zh-CN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//</a:t>
            </a:r>
            <a:r>
              <a:rPr lang="zh-CN" altLang="en-US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反向迭代器</a:t>
            </a:r>
            <a:endParaRPr lang="en-US" altLang="zh-CN" sz="2800" dirty="0"/>
          </a:p>
          <a:p>
            <a:r>
              <a:rPr lang="en-US" altLang="zh-CN" sz="2800" dirty="0" err="1"/>
              <a:t>c.rend</a:t>
            </a:r>
            <a:r>
              <a:rPr lang="en-US" altLang="zh-CN" sz="2800" dirty="0"/>
              <a:t>()</a:t>
            </a:r>
            <a:r>
              <a:rPr lang="en-US" altLang="zh-CN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//</a:t>
            </a:r>
            <a:r>
              <a:rPr lang="zh-CN" altLang="en-US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反向迭代器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1020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D1854-CCA4-4BC9-8804-6F5B98D3A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Vector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获取数据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D5A9EA-2811-4CCA-B82B-43A655AA3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operator[]     </a:t>
            </a:r>
            <a:r>
              <a:rPr lang="zh-CN" altLang="en-US" sz="32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//operator[] </a:t>
            </a:r>
            <a:r>
              <a:rPr lang="zh-CN" altLang="en-US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既重载</a:t>
            </a:r>
            <a:r>
              <a:rPr lang="en-US" altLang="zh-CN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[]</a:t>
            </a:r>
            <a:r>
              <a:rPr lang="zh-CN" altLang="en-US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使其类似于数组元素的操纵，实现随机访问</a:t>
            </a:r>
            <a:endParaRPr lang="en-US" altLang="zh-CN" sz="1800" dirty="0"/>
          </a:p>
          <a:p>
            <a:r>
              <a:rPr lang="en-US" altLang="zh-CN" sz="3200" dirty="0"/>
              <a:t>c.at(</a:t>
            </a:r>
            <a:r>
              <a:rPr lang="en-US" altLang="zh-CN" sz="3200" dirty="0" err="1"/>
              <a:t>idx</a:t>
            </a:r>
            <a:r>
              <a:rPr lang="en-US" altLang="zh-CN" sz="3200" dirty="0"/>
              <a:t>)</a:t>
            </a:r>
            <a:r>
              <a:rPr lang="zh-CN" altLang="en-US" sz="32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CN" altLang="en-US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类似于</a:t>
            </a:r>
            <a:r>
              <a:rPr lang="en-US" altLang="zh-CN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[]</a:t>
            </a:r>
            <a:r>
              <a:rPr lang="zh-CN" altLang="en-US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的作用，如果</a:t>
            </a:r>
            <a:r>
              <a:rPr lang="en-US" altLang="zh-CN" sz="1800" i="1" dirty="0" err="1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idx</a:t>
            </a:r>
            <a:r>
              <a:rPr lang="zh-CN" altLang="en-US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越界，抛出</a:t>
            </a:r>
            <a:r>
              <a:rPr lang="en-US" altLang="zh-CN" sz="1800" i="1" dirty="0" err="1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out_of_range</a:t>
            </a:r>
            <a:r>
              <a:rPr lang="zh-CN" altLang="en-US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1800" dirty="0"/>
          </a:p>
          <a:p>
            <a:r>
              <a:rPr lang="en-US" altLang="zh-CN" sz="3200" dirty="0" err="1">
                <a:solidFill>
                  <a:srgbClr val="FF0000"/>
                </a:solidFill>
              </a:rPr>
              <a:t>c.front</a:t>
            </a:r>
            <a:r>
              <a:rPr lang="en-US" altLang="zh-CN" sz="3200" dirty="0">
                <a:solidFill>
                  <a:srgbClr val="FF0000"/>
                </a:solidFill>
              </a:rPr>
              <a:t>()</a:t>
            </a:r>
            <a:r>
              <a:rPr lang="zh-CN" altLang="en-US" sz="3200" i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CN" altLang="en-US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显示存在的第一个元素</a:t>
            </a:r>
            <a:endParaRPr lang="en-US" altLang="zh-CN" sz="1800" dirty="0"/>
          </a:p>
          <a:p>
            <a:r>
              <a:rPr lang="en-US" altLang="zh-CN" sz="3200" dirty="0" err="1">
                <a:solidFill>
                  <a:srgbClr val="FF0000"/>
                </a:solidFill>
              </a:rPr>
              <a:t>c.back</a:t>
            </a:r>
            <a:r>
              <a:rPr lang="en-US" altLang="zh-CN" sz="3200" dirty="0">
                <a:solidFill>
                  <a:srgbClr val="FF0000"/>
                </a:solidFill>
              </a:rPr>
              <a:t>()        </a:t>
            </a:r>
            <a:r>
              <a:rPr lang="en-US" altLang="zh-CN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CN" altLang="en-US" sz="1800" i="1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显示存在的最后一个元素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02606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8C4C1-4893-4818-AB21-B2ECF68E9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函数实现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04CEF4-D746-4026-A414-DA71FC968E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496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19332FD-5E7C-41D9-877C-91F6DA6918E7}"/>
              </a:ext>
            </a:extLst>
          </p:cNvPr>
          <p:cNvSpPr txBox="1"/>
          <p:nvPr/>
        </p:nvSpPr>
        <p:spPr>
          <a:xfrm>
            <a:off x="275542" y="488082"/>
            <a:ext cx="6263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所以，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vector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是怎么样 储存空间的呢？</a:t>
            </a:r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028" name="Picture 4" descr="这里写图片描述">
            <a:extLst>
              <a:ext uri="{FF2B5EF4-FFF2-40B4-BE49-F238E27FC236}">
                <a16:creationId xmlns:a16="http://schemas.microsoft.com/office/drawing/2014/main" id="{CC0E7AB3-3809-4CBA-8903-173B70E27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902" y="1268933"/>
            <a:ext cx="6952196" cy="543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330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C6EC7A0-8B96-414A-AF35-6389666D0900}"/>
              </a:ext>
            </a:extLst>
          </p:cNvPr>
          <p:cNvSpPr/>
          <p:nvPr/>
        </p:nvSpPr>
        <p:spPr>
          <a:xfrm>
            <a:off x="300709" y="2305521"/>
            <a:ext cx="485429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当添加元素时，如果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vector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空间大小不足，则会以原大小的两倍另外配置一块较大的新空间，然后将原空间内容拷贝过来，在新空间的内容末尾添加元素，并释放原空间。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36203B0-A8D8-47A7-AE19-4859DCB25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383" y="2136746"/>
            <a:ext cx="6306706" cy="301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B10CD26-F480-46E1-ABF1-1264D94D589E}"/>
              </a:ext>
            </a:extLst>
          </p:cNvPr>
          <p:cNvSpPr txBox="1"/>
          <p:nvPr/>
        </p:nvSpPr>
        <p:spPr>
          <a:xfrm>
            <a:off x="239340" y="392762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</a:rPr>
              <a:t>空间不够了怎么办？</a:t>
            </a:r>
          </a:p>
        </p:txBody>
      </p:sp>
    </p:spTree>
    <p:extLst>
      <p:ext uri="{BB962C8B-B14F-4D97-AF65-F5344CB8AC3E}">
        <p14:creationId xmlns:p14="http://schemas.microsoft.com/office/powerpoint/2010/main" val="3800232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A8B08-3B85-401B-A317-4ACD1747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style>
          <a:lnRef idx="1">
            <a:schemeClr val="accent5"/>
          </a:lnRef>
          <a:fillRef idx="1003">
            <a:schemeClr val="lt1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0031D7-F841-4AE7-8A6E-914BBB80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93976"/>
            <a:ext cx="10058400" cy="4050792"/>
          </a:xfr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110000"/>
              </a:lnSpc>
              <a:spcBef>
                <a:spcPts val="4200"/>
              </a:spcBef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什么是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vector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？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algn="ctr">
              <a:lnSpc>
                <a:spcPct val="110000"/>
              </a:lnSpc>
              <a:spcBef>
                <a:spcPts val="4200"/>
              </a:spcBef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vector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的优缺点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algn="ctr">
              <a:lnSpc>
                <a:spcPct val="110000"/>
              </a:lnSpc>
              <a:spcBef>
                <a:spcPts val="4200"/>
              </a:spcBef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用法及其常规操作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algn="ctr">
              <a:lnSpc>
                <a:spcPct val="110000"/>
              </a:lnSpc>
              <a:spcBef>
                <a:spcPts val="4200"/>
              </a:spcBef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vector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的函数实现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algn="ctr">
              <a:lnSpc>
                <a:spcPct val="110000"/>
              </a:lnSpc>
              <a:spcBef>
                <a:spcPts val="4200"/>
              </a:spcBef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vector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的例题讲解</a:t>
            </a:r>
          </a:p>
          <a:p>
            <a:pPr algn="ctr">
              <a:lnSpc>
                <a:spcPct val="110000"/>
              </a:lnSpc>
            </a:pP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3429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BE3B028-6AFB-4FBB-80CF-7E8C3928C7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0" t="12199" r="9674" b="-198"/>
          <a:stretch/>
        </p:blipFill>
        <p:spPr>
          <a:xfrm>
            <a:off x="4025814" y="994180"/>
            <a:ext cx="7738647" cy="179811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7E6901C-8D63-4A65-B1E6-E6A0526923D8}"/>
              </a:ext>
            </a:extLst>
          </p:cNvPr>
          <p:cNvSpPr/>
          <p:nvPr/>
        </p:nvSpPr>
        <p:spPr>
          <a:xfrm>
            <a:off x="255705" y="1966180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rgbClr val="4B4B4B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vector</a:t>
            </a:r>
            <a:r>
              <a:rPr lang="zh-CN" altLang="en-US" sz="2800" dirty="0">
                <a:solidFill>
                  <a:srgbClr val="4B4B4B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的空间动态增加大小，并不是在原空间之后的相邻地址增加新空间，因为</a:t>
            </a:r>
            <a:r>
              <a:rPr lang="en-US" altLang="zh-CN" sz="2800" dirty="0">
                <a:solidFill>
                  <a:srgbClr val="4B4B4B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vector</a:t>
            </a:r>
            <a:r>
              <a:rPr lang="zh-CN" altLang="en-US" sz="2800" dirty="0">
                <a:solidFill>
                  <a:srgbClr val="4B4B4B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的空间是</a:t>
            </a:r>
            <a:r>
              <a:rPr lang="zh-CN" altLang="en-US" sz="2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线性连续</a:t>
            </a:r>
            <a:r>
              <a:rPr lang="zh-CN" altLang="en-US" sz="2800" dirty="0">
                <a:solidFill>
                  <a:srgbClr val="4B4B4B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分配的，不能保证原空间之后有可供配置的空间。因此，对</a:t>
            </a:r>
            <a:r>
              <a:rPr lang="en-US" altLang="zh-CN" sz="2800" dirty="0">
                <a:solidFill>
                  <a:srgbClr val="4B4B4B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vector</a:t>
            </a:r>
            <a:r>
              <a:rPr lang="zh-CN" altLang="en-US" sz="2800" dirty="0">
                <a:solidFill>
                  <a:srgbClr val="4B4B4B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的任何操作，一旦引起空间的重新配置，</a:t>
            </a:r>
            <a:r>
              <a:rPr lang="zh-CN" altLang="en-US" sz="2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指向原</a:t>
            </a:r>
            <a:r>
              <a:rPr lang="en-US" altLang="zh-CN" sz="2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vector</a:t>
            </a:r>
            <a:r>
              <a:rPr lang="zh-CN" altLang="en-US" sz="2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的所有迭代器就会失效</a:t>
            </a:r>
            <a:r>
              <a:rPr lang="zh-CN" altLang="en-US" sz="2800" dirty="0">
                <a:solidFill>
                  <a:srgbClr val="4B4B4B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202E17-D5B9-4B5A-A838-F77E0CBCB22C}"/>
              </a:ext>
            </a:extLst>
          </p:cNvPr>
          <p:cNvSpPr txBox="1"/>
          <p:nvPr/>
        </p:nvSpPr>
        <p:spPr>
          <a:xfrm>
            <a:off x="255705" y="435721"/>
            <a:ext cx="157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注意！</a:t>
            </a:r>
          </a:p>
        </p:txBody>
      </p:sp>
    </p:spTree>
    <p:extLst>
      <p:ext uri="{BB962C8B-B14F-4D97-AF65-F5344CB8AC3E}">
        <p14:creationId xmlns:p14="http://schemas.microsoft.com/office/powerpoint/2010/main" val="3485796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98E4347-201F-43CF-A70D-7B80C39E7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518" y="2134590"/>
            <a:ext cx="6656964" cy="2588819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1FB5BA3E-E5EE-43DA-98CE-F5C176F84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分配空间</a:t>
            </a:r>
          </a:p>
        </p:txBody>
      </p:sp>
    </p:spTree>
    <p:extLst>
      <p:ext uri="{BB962C8B-B14F-4D97-AF65-F5344CB8AC3E}">
        <p14:creationId xmlns:p14="http://schemas.microsoft.com/office/powerpoint/2010/main" val="1809247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6A371EA-4A76-415C-832A-E38CE9D72063}"/>
              </a:ext>
            </a:extLst>
          </p:cNvPr>
          <p:cNvSpPr/>
          <p:nvPr/>
        </p:nvSpPr>
        <p:spPr>
          <a:xfrm>
            <a:off x="371515" y="372259"/>
            <a:ext cx="1346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40404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内存管理：</a:t>
            </a:r>
            <a:endParaRPr lang="zh-CN" altLang="en-US" b="1" i="0" dirty="0">
              <a:solidFill>
                <a:srgbClr val="40404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67830CC-16A3-4E14-9624-2594A21BF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802" y="3090854"/>
            <a:ext cx="8976396" cy="273499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DC7778D-90F9-4F44-97B9-730886431469}"/>
              </a:ext>
            </a:extLst>
          </p:cNvPr>
          <p:cNvSpPr txBox="1"/>
          <p:nvPr/>
        </p:nvSpPr>
        <p:spPr>
          <a:xfrm>
            <a:off x="1816526" y="1012591"/>
            <a:ext cx="88432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动态增加大小，并不是在原空间之后接续新空间（因为无法保证原空间之后尚有可供配置的空间），而是</a:t>
            </a: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以原大小的两倍另外配置一块较大空间</a:t>
            </a:r>
            <a:endParaRPr lang="en-US" altLang="zh-CN" sz="2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所以指向之前的迭代器就失效了。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2777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074ECCE-FD22-48AD-A3D5-7D5E4821DF53}"/>
              </a:ext>
            </a:extLst>
          </p:cNvPr>
          <p:cNvSpPr txBox="1"/>
          <p:nvPr/>
        </p:nvSpPr>
        <p:spPr>
          <a:xfrm>
            <a:off x="503227" y="362078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latin typeface="等线" panose="02010600030101010101" pitchFamily="2" charset="-122"/>
                <a:ea typeface="等线" panose="02010600030101010101" pitchFamily="2" charset="-122"/>
              </a:rPr>
              <a:t>插入：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1267849-C7B4-4AA9-9A13-9A5A841408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5" r="39475"/>
          <a:stretch/>
        </p:blipFill>
        <p:spPr bwMode="auto">
          <a:xfrm>
            <a:off x="6989940" y="1240214"/>
            <a:ext cx="4800478" cy="377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2261CBF-8FE5-4EF6-B83D-47C5E8DF4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27" y="2035654"/>
            <a:ext cx="6279743" cy="232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941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8C4C1-4893-4818-AB21-B2ECF68E9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应用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04CEF4-D746-4026-A414-DA71FC968E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799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8D29740-9BA1-4AD7-BEF0-C9162549750E}"/>
              </a:ext>
            </a:extLst>
          </p:cNvPr>
          <p:cNvSpPr txBox="1"/>
          <p:nvPr/>
        </p:nvSpPr>
        <p:spPr>
          <a:xfrm>
            <a:off x="312983" y="34366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</a:rPr>
              <a:t>应用：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29139F-1444-40BB-B14D-6FE492161C88}"/>
              </a:ext>
            </a:extLst>
          </p:cNvPr>
          <p:cNvSpPr/>
          <p:nvPr/>
        </p:nvSpPr>
        <p:spPr>
          <a:xfrm>
            <a:off x="1924530" y="1748875"/>
            <a:ext cx="102674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Given a string, find the length of the longest substring without repeating characters.</a:t>
            </a:r>
          </a:p>
          <a:p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Example 1:</a:t>
            </a:r>
          </a:p>
          <a:p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Input: "</a:t>
            </a:r>
            <a:r>
              <a:rPr lang="en-US" altLang="zh-CN" dirty="0" err="1">
                <a:solidFill>
                  <a:srgbClr val="444444"/>
                </a:solidFill>
                <a:latin typeface="Tahoma" panose="020B0604030504040204" pitchFamily="34" charset="0"/>
              </a:rPr>
              <a:t>abcabcbb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"</a:t>
            </a:r>
            <a:b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</a:b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Output: 3</a:t>
            </a:r>
            <a:b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</a:b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Explanation: The answer is "</a:t>
            </a:r>
            <a:r>
              <a:rPr lang="en-US" altLang="zh-CN" dirty="0" err="1">
                <a:solidFill>
                  <a:srgbClr val="444444"/>
                </a:solidFill>
                <a:latin typeface="Tahoma" panose="020B0604030504040204" pitchFamily="34" charset="0"/>
              </a:rPr>
              <a:t>abc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", with the length of 3.</a:t>
            </a:r>
            <a:b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</a:b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Example 2:</a:t>
            </a:r>
          </a:p>
          <a:p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Input: "</a:t>
            </a:r>
            <a:r>
              <a:rPr lang="en-US" altLang="zh-CN" dirty="0" err="1">
                <a:solidFill>
                  <a:srgbClr val="444444"/>
                </a:solidFill>
                <a:latin typeface="Tahoma" panose="020B0604030504040204" pitchFamily="34" charset="0"/>
              </a:rPr>
              <a:t>bbbbb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"</a:t>
            </a:r>
            <a:b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</a:b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Output: 1</a:t>
            </a:r>
            <a:b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</a:b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Explanation: The answer is "b", with the length of 1.</a:t>
            </a:r>
            <a:b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</a:b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Example 3:</a:t>
            </a:r>
            <a:endParaRPr lang="en-US" altLang="zh-CN" b="0" i="0" dirty="0">
              <a:solidFill>
                <a:srgbClr val="444444"/>
              </a:solidFill>
              <a:effectLst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762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BD98191-99A2-461D-9BB3-21EC0CA57518}"/>
              </a:ext>
            </a:extLst>
          </p:cNvPr>
          <p:cNvSpPr txBox="1"/>
          <p:nvPr/>
        </p:nvSpPr>
        <p:spPr>
          <a:xfrm>
            <a:off x="337530" y="53391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数组解法：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91A6183-41DB-4FCD-9996-0BB905074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161" y="364937"/>
            <a:ext cx="4500843" cy="649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156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1876AFB-69B4-40C7-9AB1-09997AAB5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613" y="1222614"/>
            <a:ext cx="8640773" cy="441277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4AFED0A-3996-4EEA-AB10-4EEB544FB96C}"/>
              </a:ext>
            </a:extLst>
          </p:cNvPr>
          <p:cNvSpPr txBox="1"/>
          <p:nvPr/>
        </p:nvSpPr>
        <p:spPr>
          <a:xfrm>
            <a:off x="441858" y="380489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Bahnschrift" panose="020B0502040204020203" pitchFamily="34" charset="0"/>
                <a:ea typeface="等线" panose="02010600030101010101" pitchFamily="2" charset="-122"/>
              </a:rPr>
              <a:t>VECTOR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解法：</a:t>
            </a:r>
          </a:p>
        </p:txBody>
      </p:sp>
    </p:spTree>
    <p:extLst>
      <p:ext uri="{BB962C8B-B14F-4D97-AF65-F5344CB8AC3E}">
        <p14:creationId xmlns:p14="http://schemas.microsoft.com/office/powerpoint/2010/main" val="3867988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F3A35-7111-4A7D-885D-34A33DEB1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24328"/>
            <a:ext cx="10058400" cy="1609344"/>
          </a:xfrm>
        </p:spPr>
        <p:txBody>
          <a:bodyPr/>
          <a:lstStyle/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THANK YOU!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442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52047-0393-4B9A-8AEE-B3661710D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文献引用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D08B46-F7D4-4DD9-B1DB-1652A40EA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https://blog.csdn.net/u012658346/article/details/50725933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http://115.157.200.135/acm/submit.jsp?problemID=2833&amp;pageNo=1&amp;pages=0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https://blog.csdn.net/zhouzhenhe2008/article/details/74936765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127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0818C-79E2-465B-A2DC-8A9A8D468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什么是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vector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BCADDA-3CA8-4DDF-A576-B88454A75B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61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516D1-A98A-454A-8D14-A3AB2625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vector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333A30-E0DC-4441-9DC5-AC69FB061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vector</a:t>
            </a:r>
            <a:r>
              <a:rPr lang="zh-CN" altLang="en-US" sz="24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是一种动态数组，由于其内部实现使用了类模板，因而可以存储任意类型数据。</a:t>
            </a:r>
            <a:endParaRPr lang="en-US" altLang="zh-CN" sz="2400" cap="all" dirty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cap="all" dirty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vector</a:t>
            </a:r>
            <a:r>
              <a:rPr lang="zh-CN" altLang="en-US" sz="24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底层数据结构是动态数组，可以随机访问元素。</a:t>
            </a:r>
            <a:endParaRPr lang="en-US" altLang="zh-CN" sz="2400" cap="all" dirty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cap="all" dirty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vector</a:t>
            </a:r>
            <a:r>
              <a:rPr lang="zh-CN" altLang="en-US" sz="24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属于序列式容器，可以用</a:t>
            </a:r>
            <a:r>
              <a:rPr lang="en-US" altLang="zh-CN" sz="24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sort</a:t>
            </a:r>
            <a:r>
              <a:rPr lang="zh-CN" altLang="en-US" sz="24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对其进行排序。</a:t>
            </a:r>
            <a:endParaRPr lang="en-US" altLang="zh-CN" sz="2400" cap="all" dirty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4854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8026B6C-880F-4710-928D-E16B5F8E0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5795"/>
            <a:ext cx="12192000" cy="528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76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516D1-A98A-454A-8D14-A3AB2625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内部原理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9522C336-4DBF-49E9-AAEE-2291526BB5A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13719" y="2906712"/>
            <a:ext cx="3267075" cy="2552700"/>
          </a:xfrm>
        </p:spPr>
      </p:pic>
      <p:sp>
        <p:nvSpPr>
          <p:cNvPr id="6" name="AutoShape 2" descr="这里写图片描述">
            <a:extLst>
              <a:ext uri="{FF2B5EF4-FFF2-40B4-BE49-F238E27FC236}">
                <a16:creationId xmlns:a16="http://schemas.microsoft.com/office/drawing/2014/main" id="{C7C34CE6-5AE5-4539-86E5-FE714E977B0C}"/>
              </a:ext>
            </a:extLst>
          </p:cNvPr>
          <p:cNvSpPr>
            <a:spLocks noGrp="1" noChangeAspect="1" noChangeArrowheads="1"/>
          </p:cNvSpPr>
          <p:nvPr>
            <p:ph sz="half" idx="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简单理解，就是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vector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是利用三个指针来表示的，基本示意如图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大小：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size=_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Mylast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- _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Myfirst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。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容量：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capacity=_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Myend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- _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Myfirst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。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通过改变三个指针来进行增删改查的操作。</a:t>
            </a:r>
          </a:p>
          <a:p>
            <a:pPr marL="0" indent="0">
              <a:buNone/>
            </a:pP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6069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0751F13-F364-4780-A559-CC0A95C39E64}"/>
              </a:ext>
            </a:extLst>
          </p:cNvPr>
          <p:cNvSpPr txBox="1"/>
          <p:nvPr/>
        </p:nvSpPr>
        <p:spPr>
          <a:xfrm>
            <a:off x="405036" y="31298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代码实现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F651C3-62D6-4275-9750-FF06F57B46DF}"/>
              </a:ext>
            </a:extLst>
          </p:cNvPr>
          <p:cNvSpPr txBox="1"/>
          <p:nvPr/>
        </p:nvSpPr>
        <p:spPr>
          <a:xfrm>
            <a:off x="312702" y="11905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初始化：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D7554E7-FFD7-427F-BE72-CC101AEE2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390" y="3162882"/>
            <a:ext cx="8125103" cy="34987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7D13593-CCC7-46B7-8966-166E26A66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665" y="879534"/>
            <a:ext cx="5532551" cy="215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541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8D4F6-F9FB-4A0B-BEC7-B3296C118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的优缺点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BDF224-3932-41A0-9288-1F7D928B3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491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E3868F-91EA-45D2-8567-CF696C68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Vector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优点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17F1E6-B7D8-4942-9AF2-AD0946879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声明时不用指定大小，大小根据输入自动增长。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内存连续，存储区域没有浪费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读取，尾部快速插入，删除速度快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O(1)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随机访问任何元素。</a:t>
            </a:r>
          </a:p>
        </p:txBody>
      </p:sp>
    </p:spTree>
    <p:extLst>
      <p:ext uri="{BB962C8B-B14F-4D97-AF65-F5344CB8AC3E}">
        <p14:creationId xmlns:p14="http://schemas.microsoft.com/office/powerpoint/2010/main" val="2019965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材纹理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TM03090434[[fn=木头类型]]</Template>
  <TotalTime>0</TotalTime>
  <Words>1072</Words>
  <Application>Microsoft Office PowerPoint</Application>
  <PresentationFormat>宽屏</PresentationFormat>
  <Paragraphs>107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等线</vt:lpstr>
      <vt:lpstr>方正姚体</vt:lpstr>
      <vt:lpstr>Microsoft YaHei</vt:lpstr>
      <vt:lpstr>Bahnschrift</vt:lpstr>
      <vt:lpstr>Rockwell</vt:lpstr>
      <vt:lpstr>Rockwell Condensed</vt:lpstr>
      <vt:lpstr>Tahoma</vt:lpstr>
      <vt:lpstr>Wingdings</vt:lpstr>
      <vt:lpstr>木材纹理</vt:lpstr>
      <vt:lpstr>STL容器之--vector</vt:lpstr>
      <vt:lpstr>目录</vt:lpstr>
      <vt:lpstr>什么是vector？</vt:lpstr>
      <vt:lpstr>vector</vt:lpstr>
      <vt:lpstr>PowerPoint 演示文稿</vt:lpstr>
      <vt:lpstr>Vector内部原理</vt:lpstr>
      <vt:lpstr>PowerPoint 演示文稿</vt:lpstr>
      <vt:lpstr>Vector的优缺点</vt:lpstr>
      <vt:lpstr>Vector优点</vt:lpstr>
      <vt:lpstr>Vector缺点</vt:lpstr>
      <vt:lpstr>vector用法</vt:lpstr>
      <vt:lpstr>Vector构造、析构</vt:lpstr>
      <vt:lpstr>vector插入、删除、赋值</vt:lpstr>
      <vt:lpstr>Vector大小相关</vt:lpstr>
      <vt:lpstr>Vector获取迭代器</vt:lpstr>
      <vt:lpstr>Vector获取数据</vt:lpstr>
      <vt:lpstr>Vector函数实现</vt:lpstr>
      <vt:lpstr>PowerPoint 演示文稿</vt:lpstr>
      <vt:lpstr>PowerPoint 演示文稿</vt:lpstr>
      <vt:lpstr>PowerPoint 演示文稿</vt:lpstr>
      <vt:lpstr>分配空间</vt:lpstr>
      <vt:lpstr>PowerPoint 演示文稿</vt:lpstr>
      <vt:lpstr>PowerPoint 演示文稿</vt:lpstr>
      <vt:lpstr>Vector应用</vt:lpstr>
      <vt:lpstr>PowerPoint 演示文稿</vt:lpstr>
      <vt:lpstr>PowerPoint 演示文稿</vt:lpstr>
      <vt:lpstr>PowerPoint 演示文稿</vt:lpstr>
      <vt:lpstr>THANK YOU!</vt:lpstr>
      <vt:lpstr>文献引用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STL容器之--vector</dc:title>
  <dc:creator>大卫 刘</dc:creator>
  <cp:lastModifiedBy>大卫 刘</cp:lastModifiedBy>
  <cp:revision>42</cp:revision>
  <dcterms:created xsi:type="dcterms:W3CDTF">2019-10-30T13:34:01Z</dcterms:created>
  <dcterms:modified xsi:type="dcterms:W3CDTF">2019-11-01T13:36:12Z</dcterms:modified>
</cp:coreProperties>
</file>