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72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8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清楚</a:t>
            </a:r>
            <a:r>
              <a:rPr lang="en-US" smtClean="0"/>
              <a:t>Java</a:t>
            </a:r>
            <a:r>
              <a:rPr lang="zh-CN" altLang="en-US" smtClean="0"/>
              <a:t>语言的发展历史以及主要特点；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Java</a:t>
            </a:r>
            <a:r>
              <a:rPr lang="zh-CN" altLang="en-US" smtClean="0"/>
              <a:t>实现可移植性的操作实现；</a:t>
            </a:r>
            <a:endParaRPr lang="en-US" altLang="zh-CN" smtClean="0"/>
          </a:p>
          <a:p>
            <a:r>
              <a:rPr lang="en-US" smtClean="0"/>
              <a:t>JDK 1.8</a:t>
            </a:r>
            <a:r>
              <a:rPr lang="zh-CN" altLang="en-US" smtClean="0"/>
              <a:t>的安装与配置；</a:t>
            </a:r>
            <a:endParaRPr lang="en-US" altLang="zh-CN" smtClean="0"/>
          </a:p>
          <a:p>
            <a:r>
              <a:rPr lang="zh-CN" altLang="en-US" smtClean="0"/>
              <a:t>编写并运行第一个</a:t>
            </a:r>
            <a:r>
              <a:rPr lang="en-US" smtClean="0"/>
              <a:t>Java</a:t>
            </a:r>
            <a:r>
              <a:rPr lang="zh-CN" altLang="en-US" smtClean="0"/>
              <a:t>程序；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PATH</a:t>
            </a:r>
            <a:r>
              <a:rPr lang="zh-CN" altLang="en-US" smtClean="0"/>
              <a:t>和</a:t>
            </a:r>
            <a:r>
              <a:rPr lang="en-US" smtClean="0"/>
              <a:t>CLASSPATH</a:t>
            </a:r>
            <a:r>
              <a:rPr lang="zh-CN" altLang="en-US" smtClean="0"/>
              <a:t>的主要作用。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Java</a:t>
            </a:r>
            <a:r>
              <a:rPr lang="zh-CN" altLang="en-US" smtClean="0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是一门编程语言，</a:t>
            </a:r>
            <a:r>
              <a:rPr lang="en-US" smtClean="0"/>
              <a:t>Java</a:t>
            </a:r>
            <a:r>
              <a:rPr lang="zh-CN" altLang="en-US" smtClean="0"/>
              <a:t>发展到今天，已经成为了一个真正意义上的语言标准，像现在的一些技术开发公司为了方便用户进行程序的编写，往往都使用</a:t>
            </a:r>
            <a:r>
              <a:rPr lang="en-US" smtClean="0"/>
              <a:t>Java</a:t>
            </a:r>
            <a:r>
              <a:rPr lang="zh-CN" altLang="en-US" smtClean="0"/>
              <a:t>作为应用层封装的标准，通过</a:t>
            </a:r>
            <a:r>
              <a:rPr lang="en-US" smtClean="0"/>
              <a:t>Java</a:t>
            </a:r>
            <a:r>
              <a:rPr lang="zh-CN" altLang="en-US" smtClean="0"/>
              <a:t>来调用一些底层的操作，例如：今天最为流行的</a:t>
            </a:r>
            <a:r>
              <a:rPr lang="en-US" smtClean="0"/>
              <a:t>Android</a:t>
            </a:r>
            <a:r>
              <a:rPr lang="zh-CN" altLang="en-US" smtClean="0"/>
              <a:t>开发，就是利用了</a:t>
            </a:r>
            <a:r>
              <a:rPr lang="en-US" smtClean="0"/>
              <a:t>Java</a:t>
            </a:r>
            <a:r>
              <a:rPr lang="zh-CN" altLang="en-US" smtClean="0"/>
              <a:t>调用了</a:t>
            </a:r>
            <a:r>
              <a:rPr lang="en-US" smtClean="0"/>
              <a:t>Linux</a:t>
            </a:r>
            <a:r>
              <a:rPr lang="zh-CN" altLang="en-US" smtClean="0"/>
              <a:t>内核操作形成的。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3357568"/>
            <a:ext cx="4524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前身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1991</a:t>
            </a:r>
            <a:r>
              <a:rPr lang="zh-CN" altLang="en-US" smtClean="0"/>
              <a:t>年的</a:t>
            </a:r>
            <a:r>
              <a:rPr lang="en-US" smtClean="0"/>
              <a:t>GREEN</a:t>
            </a:r>
            <a:r>
              <a:rPr lang="zh-CN" altLang="en-US" smtClean="0"/>
              <a:t>项目；</a:t>
            </a:r>
            <a:endParaRPr lang="en-US" altLang="zh-CN" smtClean="0"/>
          </a:p>
          <a:p>
            <a:pPr lvl="1"/>
            <a:r>
              <a:rPr lang="zh-CN" altLang="en-US" smtClean="0"/>
              <a:t>使用</a:t>
            </a:r>
            <a:r>
              <a:rPr lang="en-US" smtClean="0"/>
              <a:t>email</a:t>
            </a:r>
            <a:r>
              <a:rPr lang="zh-CN" altLang="en-US" smtClean="0"/>
              <a:t>去控制各个家电产品的运行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smtClean="0"/>
              <a:t>C++</a:t>
            </a:r>
            <a:r>
              <a:rPr lang="zh-CN" altLang="en-US" smtClean="0"/>
              <a:t>开发出了一个新的平台</a:t>
            </a:r>
            <a:r>
              <a:rPr lang="en-US" altLang="zh-CN" smtClean="0"/>
              <a:t>——</a:t>
            </a:r>
            <a:r>
              <a:rPr lang="en-US" smtClean="0"/>
              <a:t> OAK</a:t>
            </a:r>
            <a:r>
              <a:rPr lang="zh-CN" altLang="en-US" smtClean="0"/>
              <a:t>（橡树）平台；</a:t>
            </a:r>
            <a:endParaRPr lang="en-US" altLang="zh-CN" smtClean="0"/>
          </a:p>
          <a:p>
            <a:r>
              <a:rPr lang="en-US" smtClean="0"/>
              <a:t>Java</a:t>
            </a:r>
            <a:r>
              <a:rPr lang="zh-CN" altLang="en-US" smtClean="0"/>
              <a:t>的主要设计师</a:t>
            </a:r>
            <a:r>
              <a:rPr lang="en-US" smtClean="0"/>
              <a:t>James Gosling</a:t>
            </a:r>
            <a:endParaRPr lang="zh-CN" altLang="en-US"/>
          </a:p>
        </p:txBody>
      </p:sp>
      <p:pic>
        <p:nvPicPr>
          <p:cNvPr id="2050" name="图片 1" descr="http://farm1.staticflickr.com/146/429125119_c44776f4bc_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2786064"/>
            <a:ext cx="26860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技术发展阶段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第一阶段（完善期）：</a:t>
            </a:r>
            <a:r>
              <a:rPr lang="en-US" smtClean="0"/>
              <a:t>JDK 1.0</a:t>
            </a:r>
            <a:r>
              <a:rPr lang="zh-CN" altLang="en-US" smtClean="0"/>
              <a:t>（</a:t>
            </a:r>
            <a:r>
              <a:rPr lang="en-US" smtClean="0"/>
              <a:t>1995</a:t>
            </a:r>
            <a:r>
              <a:rPr lang="zh-CN" altLang="en-US" smtClean="0"/>
              <a:t>年推出）</a:t>
            </a:r>
            <a:r>
              <a:rPr lang="en-US" smtClean="0"/>
              <a:t> ~ JDK 1.2</a:t>
            </a:r>
            <a:r>
              <a:rPr lang="zh-CN" altLang="en-US" smtClean="0"/>
              <a:t>（</a:t>
            </a:r>
            <a:r>
              <a:rPr lang="en-US" smtClean="0"/>
              <a:t>1998</a:t>
            </a:r>
            <a:r>
              <a:rPr lang="zh-CN" altLang="en-US" smtClean="0"/>
              <a:t>年推出，</a:t>
            </a:r>
            <a:r>
              <a:rPr lang="en-US" smtClean="0"/>
              <a:t>Java</a:t>
            </a:r>
            <a:r>
              <a:rPr lang="zh-CN" altLang="en-US" smtClean="0"/>
              <a:t>更名为</a:t>
            </a:r>
            <a:r>
              <a:rPr lang="en-US" smtClean="0"/>
              <a:t>Java 2</a:t>
            </a:r>
            <a:r>
              <a:rPr lang="zh-CN" altLang="en-US" smtClean="0"/>
              <a:t>）；</a:t>
            </a:r>
            <a:endParaRPr lang="en-US" altLang="zh-CN" smtClean="0"/>
          </a:p>
          <a:p>
            <a:r>
              <a:rPr lang="zh-CN" altLang="en-US" b="1" smtClean="0"/>
              <a:t>第二阶段（平稳期）：</a:t>
            </a:r>
            <a:r>
              <a:rPr lang="en-US" smtClean="0"/>
              <a:t>JDK 1.3 ~ JDK 1.4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b="1" smtClean="0"/>
              <a:t>第三阶段（发展期）：</a:t>
            </a:r>
            <a:r>
              <a:rPr lang="en-US" smtClean="0"/>
              <a:t>JDK 1.5</a:t>
            </a:r>
            <a:r>
              <a:rPr lang="zh-CN" altLang="en-US" smtClean="0"/>
              <a:t>（</a:t>
            </a:r>
            <a:r>
              <a:rPr lang="en-US" smtClean="0"/>
              <a:t>2005</a:t>
            </a:r>
            <a:r>
              <a:rPr lang="zh-CN" altLang="en-US" smtClean="0"/>
              <a:t>年推出）</a:t>
            </a:r>
            <a:r>
              <a:rPr lang="en-US" smtClean="0"/>
              <a:t> ~ JDK 1.8</a:t>
            </a:r>
            <a:r>
              <a:rPr lang="zh-CN" altLang="en-US" smtClean="0"/>
              <a:t>（被</a:t>
            </a:r>
            <a:r>
              <a:rPr lang="en-US" smtClean="0"/>
              <a:t>Oracle</a:t>
            </a:r>
            <a:r>
              <a:rPr lang="zh-CN" altLang="en-US" smtClean="0"/>
              <a:t>收购后推出）；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开发方向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smtClean="0"/>
              <a:t>J2SE</a:t>
            </a:r>
            <a:r>
              <a:rPr lang="zh-CN" altLang="en-US" b="1" smtClean="0"/>
              <a:t>：</a:t>
            </a:r>
            <a:r>
              <a:rPr lang="en-US" b="1" smtClean="0"/>
              <a:t>Java 2 Platform Standard Edition</a:t>
            </a:r>
            <a:r>
              <a:rPr lang="zh-CN" altLang="en-US" b="1" smtClean="0"/>
              <a:t>（</a:t>
            </a:r>
            <a:r>
              <a:rPr lang="en-US" b="1" smtClean="0"/>
              <a:t>2005</a:t>
            </a:r>
            <a:r>
              <a:rPr lang="zh-CN" altLang="en-US" b="1" smtClean="0"/>
              <a:t>年之后更名为</a:t>
            </a:r>
            <a:r>
              <a:rPr lang="en-US" b="1" smtClean="0"/>
              <a:t>JAVA SE</a:t>
            </a:r>
            <a:r>
              <a:rPr lang="zh-CN" altLang="en-US" b="1" smtClean="0"/>
              <a:t>）。</a:t>
            </a:r>
            <a:endParaRPr lang="en-US" altLang="zh-CN" b="1" smtClean="0"/>
          </a:p>
          <a:p>
            <a:pPr lvl="1"/>
            <a:r>
              <a:rPr lang="zh-CN" altLang="en-US" smtClean="0"/>
              <a:t>包含构成</a:t>
            </a:r>
            <a:r>
              <a:rPr lang="en-US" smtClean="0"/>
              <a:t>Java</a:t>
            </a:r>
            <a:r>
              <a:rPr lang="zh-CN" altLang="en-US" smtClean="0"/>
              <a:t>语言核心的类。比如：数据库连接、接口定义、数据结构、输入</a:t>
            </a:r>
            <a:r>
              <a:rPr lang="en-US" smtClean="0"/>
              <a:t>/</a:t>
            </a:r>
            <a:r>
              <a:rPr lang="zh-CN" altLang="en-US" smtClean="0"/>
              <a:t>输出、网络编程。</a:t>
            </a:r>
            <a:endParaRPr lang="en-US" altLang="zh-CN" b="1" smtClean="0"/>
          </a:p>
          <a:p>
            <a:r>
              <a:rPr lang="en-US" b="1" smtClean="0"/>
              <a:t>J2EE</a:t>
            </a:r>
            <a:r>
              <a:rPr lang="zh-CN" altLang="en-US" b="1" smtClean="0"/>
              <a:t>：</a:t>
            </a:r>
            <a:r>
              <a:rPr lang="en-US" b="1" smtClean="0"/>
              <a:t>Java 2 Platform Enterprise Edition</a:t>
            </a:r>
            <a:r>
              <a:rPr lang="zh-CN" altLang="en-US" b="1" smtClean="0"/>
              <a:t>（</a:t>
            </a:r>
            <a:r>
              <a:rPr lang="en-US" b="1" smtClean="0"/>
              <a:t>2005</a:t>
            </a:r>
            <a:r>
              <a:rPr lang="zh-CN" altLang="en-US" b="1" smtClean="0"/>
              <a:t>年之后更名为</a:t>
            </a:r>
            <a:r>
              <a:rPr lang="en-US" b="1" smtClean="0"/>
              <a:t>JAVA EE</a:t>
            </a:r>
            <a:r>
              <a:rPr lang="zh-CN" altLang="en-US" b="1" smtClean="0"/>
              <a:t>）。</a:t>
            </a:r>
            <a:endParaRPr lang="en-US" altLang="zh-CN" b="1" smtClean="0"/>
          </a:p>
          <a:p>
            <a:pPr lvl="1"/>
            <a:r>
              <a:rPr lang="en-US" smtClean="0"/>
              <a:t>Enterprise Edition</a:t>
            </a:r>
            <a:r>
              <a:rPr lang="zh-CN" altLang="en-US" smtClean="0"/>
              <a:t>（企业版）包含</a:t>
            </a:r>
            <a:r>
              <a:rPr lang="en-US" smtClean="0"/>
              <a:t>J2SE </a:t>
            </a:r>
            <a:r>
              <a:rPr lang="zh-CN" altLang="en-US" smtClean="0"/>
              <a:t>中的所有类，并且还包含用于开发企业级应用的类。比如：</a:t>
            </a:r>
            <a:r>
              <a:rPr lang="en-US" smtClean="0"/>
              <a:t>EJB</a:t>
            </a:r>
            <a:r>
              <a:rPr lang="zh-CN" altLang="en-US" smtClean="0"/>
              <a:t>、</a:t>
            </a:r>
            <a:r>
              <a:rPr lang="en-US" smtClean="0"/>
              <a:t>Servlet</a:t>
            </a:r>
            <a:r>
              <a:rPr lang="zh-CN" altLang="en-US" smtClean="0"/>
              <a:t>、</a:t>
            </a:r>
            <a:r>
              <a:rPr lang="en-US" smtClean="0"/>
              <a:t>JSP</a:t>
            </a:r>
            <a:r>
              <a:rPr lang="zh-CN" altLang="en-US" smtClean="0"/>
              <a:t>、</a:t>
            </a:r>
            <a:r>
              <a:rPr lang="en-US" smtClean="0"/>
              <a:t>XML</a:t>
            </a:r>
            <a:r>
              <a:rPr lang="zh-CN" altLang="en-US" smtClean="0"/>
              <a:t>、事务控制，也是现在</a:t>
            </a:r>
            <a:r>
              <a:rPr lang="en-US" smtClean="0"/>
              <a:t>JAVA</a:t>
            </a:r>
            <a:r>
              <a:rPr lang="zh-CN" altLang="en-US" smtClean="0"/>
              <a:t>应用的主要方向，像一些银行或电信的系统大多基于此架构。</a:t>
            </a:r>
            <a:endParaRPr lang="en-US" altLang="zh-CN" b="1" smtClean="0"/>
          </a:p>
          <a:p>
            <a:r>
              <a:rPr lang="en-US" b="1" smtClean="0"/>
              <a:t>J2ME</a:t>
            </a:r>
            <a:r>
              <a:rPr lang="zh-CN" altLang="en-US" b="1" smtClean="0"/>
              <a:t>：</a:t>
            </a:r>
            <a:r>
              <a:rPr lang="en-US" b="1" smtClean="0"/>
              <a:t>Java 2 Platform Micro Edition</a:t>
            </a:r>
            <a:r>
              <a:rPr lang="zh-CN" altLang="en-US" b="1" smtClean="0"/>
              <a:t>（</a:t>
            </a:r>
            <a:r>
              <a:rPr lang="en-US" b="1" smtClean="0"/>
              <a:t>2005</a:t>
            </a:r>
            <a:r>
              <a:rPr lang="zh-CN" altLang="en-US" b="1" smtClean="0"/>
              <a:t>年之后更名为</a:t>
            </a:r>
            <a:r>
              <a:rPr lang="en-US" b="1" smtClean="0"/>
              <a:t>JAVA ME</a:t>
            </a:r>
            <a:r>
              <a:rPr lang="zh-CN" altLang="en-US" b="1" smtClean="0"/>
              <a:t>）。</a:t>
            </a:r>
            <a:endParaRPr lang="zh-CN" altLang="en-US" smtClean="0"/>
          </a:p>
          <a:p>
            <a:pPr lvl="1"/>
            <a:r>
              <a:rPr lang="zh-CN" altLang="en-US" smtClean="0"/>
              <a:t>用于消费类电子产品的软件开发。比如：呼机、智能卡、手机、</a:t>
            </a:r>
            <a:r>
              <a:rPr lang="en-US" smtClean="0"/>
              <a:t>PDA</a:t>
            </a:r>
            <a:r>
              <a:rPr lang="zh-CN" altLang="en-US" smtClean="0"/>
              <a:t>、机顶盒。</a:t>
            </a:r>
            <a:endParaRPr lang="en-US" altLang="zh-CN" smtClean="0"/>
          </a:p>
          <a:p>
            <a:pPr lvl="1"/>
            <a:r>
              <a:rPr lang="zh-CN" altLang="en-US" smtClean="0"/>
              <a:t>现在已经被</a:t>
            </a:r>
            <a:r>
              <a:rPr lang="en-US" altLang="zh-CN" smtClean="0"/>
              <a:t>Android</a:t>
            </a:r>
            <a:r>
              <a:rPr lang="zh-CN" altLang="en-US" smtClean="0"/>
              <a:t>开发所取代。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42"/>
            <a:ext cx="4286280" cy="3214710"/>
          </a:xfrm>
        </p:spPr>
        <p:txBody>
          <a:bodyPr/>
          <a:lstStyle/>
          <a:p>
            <a:r>
              <a:rPr lang="zh-CN" altLang="en-US" b="1" smtClean="0"/>
              <a:t>简洁有效</a:t>
            </a:r>
            <a:endParaRPr lang="en-US" altLang="zh-CN" b="1" smtClean="0"/>
          </a:p>
          <a:p>
            <a:r>
              <a:rPr lang="zh-CN" altLang="en-US" b="1" smtClean="0"/>
              <a:t>可移植性</a:t>
            </a:r>
            <a:endParaRPr lang="en-US" altLang="zh-CN" b="1" smtClean="0"/>
          </a:p>
          <a:p>
            <a:r>
              <a:rPr lang="zh-CN" altLang="en-US" b="1" smtClean="0"/>
              <a:t>面向对象</a:t>
            </a:r>
            <a:endParaRPr lang="en-US" altLang="zh-CN" b="1" smtClean="0"/>
          </a:p>
          <a:p>
            <a:r>
              <a:rPr lang="zh-CN" altLang="en-US" b="1" smtClean="0"/>
              <a:t>解释型</a:t>
            </a:r>
            <a:endParaRPr lang="en-US" altLang="zh-CN" b="1" smtClean="0"/>
          </a:p>
          <a:p>
            <a:r>
              <a:rPr lang="zh-CN" altLang="en-US" b="1" smtClean="0"/>
              <a:t>适合分布式计算</a:t>
            </a:r>
            <a:endParaRPr lang="en-US" altLang="zh-CN" b="1" smtClean="0"/>
          </a:p>
          <a:p>
            <a:r>
              <a:rPr lang="zh-CN" altLang="en-US" b="1" smtClean="0"/>
              <a:t>拥有较好的性能</a:t>
            </a:r>
            <a:endParaRPr lang="en-US" altLang="zh-CN" b="1" smtClean="0"/>
          </a:p>
          <a:p>
            <a:r>
              <a:rPr lang="zh-CN" altLang="en-US" b="1" smtClean="0"/>
              <a:t>健壮、防患于未然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3438" y="1428742"/>
            <a:ext cx="4286280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具有多线程处理能力</a:t>
            </a:r>
            <a:endParaRPr lang="en-US" altLang="zh-CN" sz="2400" b="1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具有较高的安全性</a:t>
            </a:r>
            <a:endParaRPr lang="en-US" altLang="zh-CN" sz="2400" b="1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是一种动态语言</a:t>
            </a:r>
            <a:endParaRPr lang="en-US" altLang="zh-CN" sz="2400" b="1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是一种中性结构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的代码处理过程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如果从编程语言的角度而言，应该分为两种：编译型、解释型；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属于两种类型的合集：</a:t>
            </a:r>
            <a:endParaRPr lang="zh-CN" altLang="en-US"/>
          </a:p>
        </p:txBody>
      </p:sp>
      <p:pic>
        <p:nvPicPr>
          <p:cNvPr id="3074" name="Picture 2" descr="01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857502"/>
            <a:ext cx="7143800" cy="1646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JVM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在</a:t>
            </a:r>
            <a:r>
              <a:rPr lang="en-US" sz="1800" smtClean="0"/>
              <a:t>Java</a:t>
            </a:r>
            <a:r>
              <a:rPr lang="zh-CN" altLang="en-US" sz="1800" smtClean="0"/>
              <a:t>中所有的程序都是在</a:t>
            </a:r>
            <a:r>
              <a:rPr lang="en-US" sz="1800" smtClean="0"/>
              <a:t>JVM</a:t>
            </a:r>
            <a:r>
              <a:rPr lang="zh-CN" altLang="en-US" sz="1800" smtClean="0"/>
              <a:t>（</a:t>
            </a:r>
            <a:r>
              <a:rPr lang="en-US" sz="1800" smtClean="0"/>
              <a:t>Java Virtual Machine</a:t>
            </a:r>
            <a:r>
              <a:rPr lang="zh-CN" altLang="en-US" sz="1800" smtClean="0"/>
              <a:t>）上运行的。</a:t>
            </a:r>
            <a:r>
              <a:rPr lang="en-US" sz="1800" smtClean="0"/>
              <a:t>JVM</a:t>
            </a:r>
            <a:r>
              <a:rPr lang="zh-CN" altLang="en-US" sz="1800" smtClean="0"/>
              <a:t>是在一台计算机上由软件或硬件模拟的计算机。</a:t>
            </a:r>
            <a:r>
              <a:rPr lang="en-US" sz="1800" smtClean="0"/>
              <a:t>Java</a:t>
            </a:r>
            <a:r>
              <a:rPr lang="zh-CN" altLang="en-US" sz="1800" smtClean="0"/>
              <a:t>虚拟机（</a:t>
            </a:r>
            <a:r>
              <a:rPr lang="en-US" sz="1800" smtClean="0"/>
              <a:t>JVM</a:t>
            </a:r>
            <a:r>
              <a:rPr lang="zh-CN" altLang="en-US" sz="1800" smtClean="0"/>
              <a:t>）读取并处理经编译过的平台无关的字节码</a:t>
            </a:r>
            <a:r>
              <a:rPr lang="en-US" sz="1800" smtClean="0"/>
              <a:t>class</a:t>
            </a:r>
            <a:r>
              <a:rPr lang="zh-CN" altLang="en-US" sz="1800" smtClean="0"/>
              <a:t>文件。</a:t>
            </a:r>
            <a:r>
              <a:rPr lang="en-US" sz="1800" smtClean="0"/>
              <a:t>Java</a:t>
            </a:r>
            <a:r>
              <a:rPr lang="zh-CN" altLang="en-US" sz="1800" smtClean="0"/>
              <a:t>解释器负责将</a:t>
            </a:r>
            <a:r>
              <a:rPr lang="en-US" sz="1800" smtClean="0"/>
              <a:t>Java</a:t>
            </a:r>
            <a:r>
              <a:rPr lang="zh-CN" altLang="en-US" sz="1800" smtClean="0"/>
              <a:t>虚拟机的代码在特定的平台上运行。</a:t>
            </a:r>
            <a:endParaRPr lang="zh-CN" altLang="en-US" sz="1800"/>
          </a:p>
        </p:txBody>
      </p:sp>
      <p:pic>
        <p:nvPicPr>
          <p:cNvPr id="4098" name="Picture 2" descr="01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357436"/>
            <a:ext cx="5710239" cy="236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570</Words>
  <PresentationFormat>全屏显示(16:9)</PresentationFormat>
  <Paragraphs>49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李兴华Java培训系列课程</vt:lpstr>
      <vt:lpstr>本章学习目标</vt:lpstr>
      <vt:lpstr>什么是Java？</vt:lpstr>
      <vt:lpstr>Java前身</vt:lpstr>
      <vt:lpstr>Java技术发展阶段</vt:lpstr>
      <vt:lpstr>Java开发方向</vt:lpstr>
      <vt:lpstr>Java语言特点</vt:lpstr>
      <vt:lpstr>Java的代码处理过程</vt:lpstr>
      <vt:lpstr>JVM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225</cp:revision>
  <dcterms:created xsi:type="dcterms:W3CDTF">2015-01-02T11:02:54Z</dcterms:created>
  <dcterms:modified xsi:type="dcterms:W3CDTF">2016-12-30T10:22:05Z</dcterms:modified>
</cp:coreProperties>
</file>