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8" r:id="rId4"/>
    <p:sldId id="279" r:id="rId5"/>
    <p:sldId id="272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2" autoAdjust="0"/>
    <p:restoredTop sz="92764" autoAdjust="0"/>
  </p:normalViewPr>
  <p:slideViewPr>
    <p:cSldViewPr>
      <p:cViewPr>
        <p:scale>
          <a:sx n="100" d="100"/>
          <a:sy n="100" d="100"/>
        </p:scale>
        <p:origin x="-52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标识符与关键字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中标识符的定义；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中数据类型的划分以及基本数据类型的使用原则；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运算符的使用；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altLang="zh-CN" smtClean="0"/>
              <a:t>Java</a:t>
            </a:r>
            <a:r>
              <a:rPr lang="zh-CN" altLang="en-US" smtClean="0"/>
              <a:t>分支结构、循环结构、循环控制语法的使用；</a:t>
            </a:r>
            <a:endParaRPr lang="en-US" altLang="zh-CN" smtClean="0"/>
          </a:p>
          <a:p>
            <a:r>
              <a:rPr lang="zh-CN" altLang="en-US" smtClean="0"/>
              <a:t>掌握方法的定义结构以及方法重载的概念应用。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标识符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标识符可以定义类、属性、方法等结构信息名称。</a:t>
            </a:r>
            <a:r>
              <a:rPr lang="en-US" altLang="zh-CN" smtClean="0"/>
              <a:t>Java</a:t>
            </a:r>
            <a:r>
              <a:rPr lang="zh-CN" altLang="en-US" smtClean="0"/>
              <a:t>中每一个标识符都有自己的严格定义要求。要求如下：标识符由字母、数字、</a:t>
            </a:r>
            <a:r>
              <a:rPr lang="en-US" altLang="zh-CN" smtClean="0"/>
              <a:t>_</a:t>
            </a:r>
            <a:r>
              <a:rPr lang="zh-CN" altLang="en-US" smtClean="0"/>
              <a:t>、</a:t>
            </a:r>
            <a:r>
              <a:rPr lang="en-US" altLang="zh-CN" smtClean="0"/>
              <a:t>$</a:t>
            </a:r>
            <a:r>
              <a:rPr lang="zh-CN" altLang="en-US" smtClean="0"/>
              <a:t>所组成，其中不能以数字开头，不能是</a:t>
            </a:r>
            <a:r>
              <a:rPr lang="en-US" altLang="zh-CN" smtClean="0"/>
              <a:t>Java</a:t>
            </a:r>
            <a:r>
              <a:rPr lang="zh-CN" altLang="en-US" smtClean="0"/>
              <a:t>中的关键字（有些语言也称其为保留字）</a:t>
            </a:r>
            <a:endParaRPr lang="en-US" altLang="zh-CN" smtClean="0"/>
          </a:p>
          <a:p>
            <a:r>
              <a:rPr lang="zh-CN" altLang="en-US" smtClean="0"/>
              <a:t>对于以上的要求，读者需要注意以下问题：</a:t>
            </a:r>
            <a:endParaRPr lang="en-US" altLang="zh-CN" smtClean="0"/>
          </a:p>
          <a:p>
            <a:pPr lvl="1"/>
            <a:r>
              <a:rPr lang="zh-CN" altLang="en-US" smtClean="0"/>
              <a:t>在编写的时候尽量不要去使用数字，例如：</a:t>
            </a:r>
            <a:r>
              <a:rPr lang="en-US" smtClean="0"/>
              <a:t>i1</a:t>
            </a:r>
            <a:r>
              <a:rPr lang="zh-CN" altLang="en-US" smtClean="0"/>
              <a:t>、</a:t>
            </a:r>
            <a:r>
              <a:rPr lang="en-US" smtClean="0"/>
              <a:t>i2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zh-CN" altLang="en-US" smtClean="0"/>
              <a:t>命名尽量有意义，不要使用“</a:t>
            </a:r>
            <a:r>
              <a:rPr lang="en-US" smtClean="0"/>
              <a:t>a</a:t>
            </a:r>
            <a:r>
              <a:rPr lang="zh-CN" altLang="en-US" smtClean="0"/>
              <a:t>”、“</a:t>
            </a:r>
            <a:r>
              <a:rPr lang="en-US" smtClean="0"/>
              <a:t>b</a:t>
            </a:r>
            <a:r>
              <a:rPr lang="zh-CN" altLang="en-US" smtClean="0"/>
              <a:t>”这样的标识符。例如：</a:t>
            </a:r>
            <a:r>
              <a:rPr lang="en-US" smtClean="0"/>
              <a:t>Student</a:t>
            </a:r>
            <a:r>
              <a:rPr lang="zh-CN" altLang="en-US" smtClean="0"/>
              <a:t>、</a:t>
            </a:r>
            <a:r>
              <a:rPr lang="en-US" smtClean="0"/>
              <a:t>Math</a:t>
            </a:r>
            <a:r>
              <a:rPr lang="zh-CN" altLang="en-US" smtClean="0"/>
              <a:t>这些都属于有意义的内容；</a:t>
            </a:r>
            <a:endParaRPr lang="en-US" altLang="zh-CN" smtClean="0"/>
          </a:p>
          <a:p>
            <a:pPr lvl="1"/>
            <a:r>
              <a:rPr lang="en-US" smtClean="0"/>
              <a:t>Java</a:t>
            </a:r>
            <a:r>
              <a:rPr lang="zh-CN" altLang="en-US" smtClean="0"/>
              <a:t>中标识符是区分大小写的，例如：</a:t>
            </a:r>
            <a:r>
              <a:rPr lang="en-US" smtClean="0"/>
              <a:t>mldn</a:t>
            </a:r>
            <a:r>
              <a:rPr lang="zh-CN" altLang="en-US" smtClean="0"/>
              <a:t>、</a:t>
            </a:r>
            <a:r>
              <a:rPr lang="en-US" smtClean="0"/>
              <a:t>Mldn</a:t>
            </a:r>
            <a:r>
              <a:rPr lang="zh-CN" altLang="en-US" smtClean="0"/>
              <a:t>、</a:t>
            </a:r>
            <a:r>
              <a:rPr lang="en-US" smtClean="0"/>
              <a:t>MLDN</a:t>
            </a:r>
            <a:r>
              <a:rPr lang="zh-CN" altLang="en-US" smtClean="0"/>
              <a:t>表示的三个不同的标识符；</a:t>
            </a:r>
            <a:endParaRPr lang="en-US" altLang="zh-CN" smtClean="0"/>
          </a:p>
          <a:p>
            <a:pPr lvl="1"/>
            <a:r>
              <a:rPr lang="zh-CN" altLang="en-US" smtClean="0"/>
              <a:t>对于“</a:t>
            </a:r>
            <a:r>
              <a:rPr lang="en-US" smtClean="0"/>
              <a:t>$</a:t>
            </a:r>
            <a:r>
              <a:rPr lang="zh-CN" altLang="en-US" smtClean="0"/>
              <a:t>”符号有特殊意义，不要去使用（将在内部类中为读者讲解）；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</a:t>
            </a:r>
            <a:r>
              <a:rPr lang="zh-CN" altLang="en-US" smtClean="0"/>
              <a:t>中的关键字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572561" cy="2428895"/>
        </p:xfrm>
        <a:graphic>
          <a:graphicData uri="http://schemas.openxmlformats.org/drawingml/2006/table">
            <a:tbl>
              <a:tblPr/>
              <a:tblGrid>
                <a:gridCol w="1223881"/>
                <a:gridCol w="1224780"/>
                <a:gridCol w="1224780"/>
                <a:gridCol w="1224780"/>
                <a:gridCol w="1224780"/>
                <a:gridCol w="1224780"/>
                <a:gridCol w="1224780"/>
              </a:tblGrid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abstract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assert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boolean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break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byte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case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catch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class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continue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const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default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do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double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else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extends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enum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final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finally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for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goto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if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implements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import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instanceof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interface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long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native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new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package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private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protected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return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short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static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synchronized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super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strictfp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this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throw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throws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transient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try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void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volatile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Times New Roman"/>
                        </a:rPr>
                        <a:t>while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309</Words>
  <PresentationFormat>全屏显示(16:9)</PresentationFormat>
  <Paragraphs>70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李兴华Java培训系列课程</vt:lpstr>
      <vt:lpstr>本章学习目标</vt:lpstr>
      <vt:lpstr>标识符</vt:lpstr>
      <vt:lpstr>Java中的关键字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268</cp:revision>
  <dcterms:created xsi:type="dcterms:W3CDTF">2015-01-02T11:02:54Z</dcterms:created>
  <dcterms:modified xsi:type="dcterms:W3CDTF">2016-12-30T10:25:52Z</dcterms:modified>
</cp:coreProperties>
</file>