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3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2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2" autoAdjust="0"/>
    <p:restoredTop sz="92764" autoAdjust="0"/>
  </p:normalViewPr>
  <p:slideViewPr>
    <p:cSldViewPr>
      <p:cViewPr>
        <p:scale>
          <a:sx n="100" d="100"/>
          <a:sy n="100" d="100"/>
        </p:scale>
        <p:origin x="-52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数据类型划分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将范围大的数据类型变为范围小的数据类型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3357568"/>
            <a:ext cx="8715436" cy="128588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本程序首先将一个</a:t>
            </a:r>
            <a:r>
              <a:rPr lang="en-US" smtClean="0"/>
              <a:t>int</a:t>
            </a:r>
            <a:r>
              <a:rPr lang="zh-CN" altLang="en-US" smtClean="0"/>
              <a:t>型常量</a:t>
            </a:r>
            <a:r>
              <a:rPr lang="en-US" smtClean="0"/>
              <a:t>1000</a:t>
            </a:r>
            <a:r>
              <a:rPr lang="zh-CN" altLang="en-US" smtClean="0"/>
              <a:t>赋值给了</a:t>
            </a:r>
            <a:r>
              <a:rPr lang="en-US" smtClean="0"/>
              <a:t>long</a:t>
            </a:r>
            <a:r>
              <a:rPr lang="zh-CN" altLang="en-US" smtClean="0"/>
              <a:t>数据类型，由于</a:t>
            </a:r>
            <a:r>
              <a:rPr lang="en-US" smtClean="0"/>
              <a:t>long</a:t>
            </a:r>
            <a:r>
              <a:rPr lang="zh-CN" altLang="en-US" smtClean="0"/>
              <a:t>数据类型保存的数据范围要大于</a:t>
            </a:r>
            <a:r>
              <a:rPr lang="en-US" smtClean="0"/>
              <a:t>int</a:t>
            </a:r>
            <a:r>
              <a:rPr lang="zh-CN" altLang="en-US" smtClean="0"/>
              <a:t>数据类型，所以此处为自动转型，而后为了验证数据类型的向下转型，又将</a:t>
            </a:r>
            <a:r>
              <a:rPr lang="en-US" smtClean="0"/>
              <a:t>long</a:t>
            </a:r>
            <a:r>
              <a:rPr lang="zh-CN" altLang="en-US" smtClean="0"/>
              <a:t>数据类型强制变为了</a:t>
            </a:r>
            <a:r>
              <a:rPr lang="en-US" smtClean="0"/>
              <a:t>int</a:t>
            </a:r>
            <a:r>
              <a:rPr lang="zh-CN" altLang="en-US" smtClean="0"/>
              <a:t>数据类型（</a:t>
            </a:r>
            <a:r>
              <a:rPr lang="en-US" smtClean="0"/>
              <a:t>(</a:t>
            </a:r>
            <a:r>
              <a:rPr lang="en-US" b="1" smtClean="0"/>
              <a:t>int</a:t>
            </a:r>
            <a:r>
              <a:rPr lang="en-US" smtClean="0"/>
              <a:t>) num</a:t>
            </a:r>
            <a:r>
              <a:rPr lang="zh-CN" altLang="en-US" smtClean="0"/>
              <a:t>）。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6" y="1500180"/>
          <a:ext cx="8358246" cy="1706880"/>
        </p:xfrm>
        <a:graphic>
          <a:graphicData uri="http://schemas.openxmlformats.org/drawingml/2006/table">
            <a:tbl>
              <a:tblPr/>
              <a:tblGrid>
                <a:gridCol w="1863521"/>
                <a:gridCol w="649472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 = 1000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1000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常量是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型，使用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接受，</a:t>
                      </a:r>
                      <a:r>
                        <a:rPr lang="zh-CN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发生向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大范围转型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x =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num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把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System.out.println(x)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byte</a:t>
            </a:r>
            <a:r>
              <a:rPr lang="zh-CN" altLang="en-US" smtClean="0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在整型数据类型中，除了</a:t>
            </a:r>
            <a:r>
              <a:rPr lang="en-US" smtClean="0"/>
              <a:t>int</a:t>
            </a:r>
            <a:r>
              <a:rPr lang="zh-CN" altLang="en-US" smtClean="0"/>
              <a:t>与</a:t>
            </a:r>
            <a:r>
              <a:rPr lang="en-US" smtClean="0"/>
              <a:t>long</a:t>
            </a:r>
            <a:r>
              <a:rPr lang="zh-CN" altLang="en-US" smtClean="0"/>
              <a:t>这两个常用数据类型之外，最为常用的就是</a:t>
            </a:r>
            <a:r>
              <a:rPr lang="en-US" smtClean="0"/>
              <a:t>byte</a:t>
            </a:r>
            <a:r>
              <a:rPr lang="zh-CN" altLang="en-US" smtClean="0"/>
              <a:t>数据类型了。但是读者必须首先要记住一个概念： </a:t>
            </a:r>
            <a:r>
              <a:rPr lang="en-US" smtClean="0"/>
              <a:t>byte</a:t>
            </a:r>
            <a:r>
              <a:rPr lang="zh-CN" altLang="en-US" smtClean="0"/>
              <a:t>数据类型的取值范围：</a:t>
            </a:r>
            <a:r>
              <a:rPr lang="en-US" smtClean="0"/>
              <a:t>-128 ~ 127</a:t>
            </a:r>
            <a:r>
              <a:rPr lang="zh-CN" altLang="en-US" smtClean="0"/>
              <a:t>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786064"/>
          <a:ext cx="7786742" cy="1706880"/>
        </p:xfrm>
        <a:graphic>
          <a:graphicData uri="http://schemas.openxmlformats.org/drawingml/2006/table">
            <a:tbl>
              <a:tblPr/>
              <a:tblGrid>
                <a:gridCol w="1849321"/>
                <a:gridCol w="5937421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 = 130 ;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此范围超过了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x =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num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System.out.println(x)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-126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察</a:t>
            </a:r>
            <a:r>
              <a:rPr lang="en-US" smtClean="0"/>
              <a:t>byte</a:t>
            </a:r>
            <a:r>
              <a:rPr lang="zh-CN" altLang="en-US" smtClean="0"/>
              <a:t>自动转型的操作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考虑到</a:t>
            </a:r>
            <a:r>
              <a:rPr lang="en-US" smtClean="0"/>
              <a:t>byte</a:t>
            </a:r>
            <a:r>
              <a:rPr lang="zh-CN" altLang="en-US" smtClean="0"/>
              <a:t>数据类型较为常用，如果每次使用时都采用强制转换的方式比较麻烦，所以</a:t>
            </a:r>
            <a:r>
              <a:rPr lang="en-US" smtClean="0"/>
              <a:t>Java</a:t>
            </a:r>
            <a:r>
              <a:rPr lang="zh-CN" altLang="en-US" smtClean="0"/>
              <a:t>对其有了一些很好的改善。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428874"/>
          <a:ext cx="8001056" cy="1706880"/>
        </p:xfrm>
        <a:graphic>
          <a:graphicData uri="http://schemas.openxmlformats.org/drawingml/2006/table">
            <a:tbl>
              <a:tblPr/>
              <a:tblGrid>
                <a:gridCol w="4000528"/>
                <a:gridCol w="400052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100 ;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没有超过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的保存范围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变量的内容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浮点数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浮点数就是小数，</a:t>
            </a:r>
            <a:r>
              <a:rPr lang="en-US" smtClean="0"/>
              <a:t>Java</a:t>
            </a:r>
            <a:r>
              <a:rPr lang="zh-CN" altLang="en-US" smtClean="0"/>
              <a:t>之中只要是小数，那么对应的默认数据类型就是</a:t>
            </a:r>
            <a:r>
              <a:rPr lang="en-US" smtClean="0"/>
              <a:t>double</a:t>
            </a:r>
            <a:r>
              <a:rPr lang="zh-CN" altLang="en-US" smtClean="0"/>
              <a:t>型数据（</a:t>
            </a:r>
            <a:r>
              <a:rPr lang="en-US" smtClean="0"/>
              <a:t>double</a:t>
            </a:r>
            <a:r>
              <a:rPr lang="zh-CN" altLang="en-US" smtClean="0"/>
              <a:t>是保存范围最广的数据类型）。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692732"/>
          <a:ext cx="7929618" cy="1950720"/>
        </p:xfrm>
        <a:graphic>
          <a:graphicData uri="http://schemas.openxmlformats.org/drawingml/2006/table">
            <a:tbl>
              <a:tblPr/>
              <a:tblGrid>
                <a:gridCol w="2003184"/>
                <a:gridCol w="592643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10.2 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10.2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是一个小数所以属于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double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型（转化为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2.0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double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2)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20.4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float</a:t>
            </a:r>
            <a:r>
              <a:rPr lang="zh-CN" altLang="en-US" smtClean="0"/>
              <a:t>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由于默认的小数类型就是</a:t>
            </a:r>
            <a:r>
              <a:rPr lang="en-US" sz="2000" smtClean="0"/>
              <a:t>double</a:t>
            </a:r>
            <a:r>
              <a:rPr lang="zh-CN" altLang="en-US" sz="2000" smtClean="0"/>
              <a:t>，所以如果使用了</a:t>
            </a:r>
            <a:r>
              <a:rPr lang="en-US" sz="2000" smtClean="0"/>
              <a:t>float</a:t>
            </a:r>
            <a:r>
              <a:rPr lang="zh-CN" altLang="en-US" sz="2000" smtClean="0"/>
              <a:t>表示需要将</a:t>
            </a:r>
            <a:r>
              <a:rPr lang="en-US" sz="2000" smtClean="0"/>
              <a:t>double</a:t>
            </a:r>
            <a:r>
              <a:rPr lang="zh-CN" altLang="en-US" sz="2000" smtClean="0"/>
              <a:t>型变为</a:t>
            </a:r>
            <a:r>
              <a:rPr lang="en-US" sz="2000" smtClean="0"/>
              <a:t>float</a:t>
            </a:r>
            <a:r>
              <a:rPr lang="zh-CN" altLang="en-US" sz="2000" smtClean="0"/>
              <a:t>型，需要采用强制转换，而转换的方式有两种：使用字母“</a:t>
            </a:r>
            <a:r>
              <a:rPr lang="en-US" sz="2000" smtClean="0"/>
              <a:t>F</a:t>
            </a:r>
            <a:r>
              <a:rPr lang="zh-CN" altLang="en-US" sz="2000" smtClean="0"/>
              <a:t>”或“</a:t>
            </a:r>
            <a:r>
              <a:rPr lang="en-US" sz="2000" smtClean="0"/>
              <a:t>f</a:t>
            </a:r>
            <a:r>
              <a:rPr lang="zh-CN" altLang="en-US" sz="2000" smtClean="0"/>
              <a:t>”、在变量或常量前使用“</a:t>
            </a:r>
            <a:r>
              <a:rPr lang="en-US" sz="2000" smtClean="0"/>
              <a:t>(float)</a:t>
            </a:r>
            <a:r>
              <a:rPr lang="zh-CN" altLang="en-US" sz="2000" smtClean="0"/>
              <a:t>”声明。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500312"/>
          <a:ext cx="8072494" cy="2133600"/>
        </p:xfrm>
        <a:graphic>
          <a:graphicData uri="http://schemas.openxmlformats.org/drawingml/2006/table">
            <a:tbl>
              <a:tblPr/>
              <a:tblGrid>
                <a:gridCol w="2159434"/>
                <a:gridCol w="5913060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10.2F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小数都是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型，所以需要强制转换为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)10.2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小数都是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型，所以需要强制转换为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float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float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104.03999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数字除法问题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358246" cy="2500330"/>
        </p:xfrm>
        <a:graphic>
          <a:graphicData uri="http://schemas.openxmlformats.org/drawingml/2006/table">
            <a:tbl>
              <a:tblPr/>
              <a:tblGrid>
                <a:gridCol w="2235875"/>
                <a:gridCol w="6122371"/>
              </a:tblGrid>
              <a:tr h="225029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9;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5;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÷ 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数字除法问题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194560"/>
        </p:xfrm>
        <a:graphic>
          <a:graphicData uri="http://schemas.openxmlformats.org/drawingml/2006/table">
            <a:tbl>
              <a:tblPr/>
              <a:tblGrid>
                <a:gridCol w="4214842"/>
                <a:gridCol w="421484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5;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(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将其中一个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类型变量转换为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1.8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byte</a:t>
            </a:r>
            <a:r>
              <a:rPr lang="zh-CN" altLang="en-US" smtClean="0"/>
              <a:t>是属于字节，按照传统的概念来讲，一个字符 </a:t>
            </a:r>
            <a:r>
              <a:rPr lang="en-US" smtClean="0"/>
              <a:t>= 2</a:t>
            </a:r>
            <a:r>
              <a:rPr lang="zh-CN" altLang="en-US" smtClean="0"/>
              <a:t>个字节，对于字符除了与字节有一些关系之外，最主要的关系在于与</a:t>
            </a:r>
            <a:r>
              <a:rPr lang="en-US" smtClean="0"/>
              <a:t>int</a:t>
            </a:r>
            <a:r>
              <a:rPr lang="zh-CN" altLang="en-US" smtClean="0"/>
              <a:t>型变量的转换。</a:t>
            </a:r>
            <a:endParaRPr lang="en-US" altLang="zh-CN" smtClean="0"/>
          </a:p>
          <a:p>
            <a:r>
              <a:rPr lang="zh-CN" altLang="en-US" smtClean="0"/>
              <a:t>在计算机的世界里面一切都是编码的形式出现的，</a:t>
            </a:r>
            <a:r>
              <a:rPr lang="en-US" smtClean="0"/>
              <a:t>Java</a:t>
            </a:r>
            <a:r>
              <a:rPr lang="zh-CN" altLang="en-US" smtClean="0"/>
              <a:t>使用的是十六进制的</a:t>
            </a:r>
            <a:r>
              <a:rPr lang="en-US" smtClean="0"/>
              <a:t>UNICODE</a:t>
            </a:r>
            <a:r>
              <a:rPr lang="zh-CN" altLang="en-US" smtClean="0"/>
              <a:t>编码，此类编码可以保存任意的文字，但是这个编码在设计的过程之中，考虑到与其它语言的结合问题（</a:t>
            </a:r>
            <a:r>
              <a:rPr lang="en-US" smtClean="0"/>
              <a:t>C/C++</a:t>
            </a:r>
            <a:r>
              <a:rPr lang="zh-CN" altLang="en-US" smtClean="0"/>
              <a:t>），那么在此编码里面包含了</a:t>
            </a:r>
            <a:r>
              <a:rPr lang="en-US" smtClean="0"/>
              <a:t>ASCII</a:t>
            </a:r>
            <a:r>
              <a:rPr lang="zh-CN" altLang="en-US" smtClean="0"/>
              <a:t>码的部分编码，所以如果读者之前有过类似开发，那么此处就可以完全无缝衔接。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643056"/>
          <a:ext cx="8143932" cy="2438400"/>
        </p:xfrm>
        <a:graphic>
          <a:graphicData uri="http://schemas.openxmlformats.org/drawingml/2006/table">
            <a:tbl>
              <a:tblPr/>
              <a:tblGrid>
                <a:gridCol w="2178545"/>
                <a:gridCol w="5965387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'A'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字符可以和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型互相转换（以编码的形式出现）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65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实现字母大小写转换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字母“</a:t>
            </a:r>
            <a:r>
              <a:rPr lang="en-US" sz="2000" smtClean="0"/>
              <a:t>'A'</a:t>
            </a:r>
            <a:r>
              <a:rPr lang="zh-CN" altLang="en-US" sz="2000" smtClean="0"/>
              <a:t>”的编码值（</a:t>
            </a:r>
            <a:r>
              <a:rPr lang="en-US" sz="2000" smtClean="0"/>
              <a:t>65</a:t>
            </a:r>
            <a:r>
              <a:rPr lang="zh-CN" altLang="en-US" sz="2000" smtClean="0"/>
              <a:t>）要小于字母“</a:t>
            </a:r>
            <a:r>
              <a:rPr lang="en-US" sz="2000" smtClean="0"/>
              <a:t>'a'</a:t>
            </a:r>
            <a:r>
              <a:rPr lang="zh-CN" altLang="en-US" sz="2000" smtClean="0"/>
              <a:t>”的编码值（</a:t>
            </a:r>
            <a:r>
              <a:rPr lang="en-US" sz="2000" smtClean="0"/>
              <a:t>97</a:t>
            </a:r>
            <a:r>
              <a:rPr lang="zh-CN" altLang="en-US" sz="2000" smtClean="0"/>
              <a:t>），两者的编码值相差</a:t>
            </a:r>
            <a:r>
              <a:rPr lang="en-US" sz="2000" smtClean="0"/>
              <a:t>32</a:t>
            </a:r>
            <a:r>
              <a:rPr lang="zh-CN" altLang="en-US" sz="2000" smtClean="0"/>
              <a:t>，那么可以利用简单的数学计算来实现大小写转换。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2285998"/>
          <a:ext cx="8143932" cy="2133600"/>
        </p:xfrm>
        <a:graphic>
          <a:graphicData uri="http://schemas.openxmlformats.org/drawingml/2006/table">
            <a:tbl>
              <a:tblPr/>
              <a:tblGrid>
                <a:gridCol w="2299764"/>
                <a:gridCol w="584416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'A'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大写字母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需要将字符变为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型才可以使用加法计算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+ 32;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变为小写字母的编码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中标识符的定义；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中数据类型的划分以及基本数据类型的使用原则；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运算符的使用；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分支结构、循环结构、循环控制语法的使用；</a:t>
            </a:r>
            <a:endParaRPr lang="en-US" altLang="zh-CN" smtClean="0"/>
          </a:p>
          <a:p>
            <a:r>
              <a:rPr lang="zh-CN" altLang="en-US" smtClean="0"/>
              <a:t>掌握方法的定义结构以及方法重载的概念应用。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布尔型是一种逻辑结果，主要保存两类数据：</a:t>
            </a:r>
            <a:r>
              <a:rPr lang="en-US" smtClean="0"/>
              <a:t>true</a:t>
            </a:r>
            <a:r>
              <a:rPr lang="zh-CN" altLang="en-US" smtClean="0"/>
              <a:t>、</a:t>
            </a:r>
            <a:r>
              <a:rPr lang="en-US" smtClean="0"/>
              <a:t>false</a:t>
            </a:r>
            <a:r>
              <a:rPr lang="zh-CN" altLang="en-US" smtClean="0"/>
              <a:t>，这类数据主要用于一些程序的逻辑使用上。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366022"/>
          <a:ext cx="7929618" cy="1920240"/>
        </p:xfrm>
        <a:graphic>
          <a:graphicData uri="http://schemas.openxmlformats.org/drawingml/2006/table">
            <a:tbl>
              <a:tblPr/>
              <a:tblGrid>
                <a:gridCol w="1767956"/>
                <a:gridCol w="616166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布尔只有两种取值：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(!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if(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布尔值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满足条件的操作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只要是项目开发，</a:t>
            </a:r>
            <a:r>
              <a:rPr lang="en-US" smtClean="0"/>
              <a:t>100%</a:t>
            </a:r>
            <a:r>
              <a:rPr lang="zh-CN" altLang="en-US" smtClean="0"/>
              <a:t>会使用</a:t>
            </a:r>
            <a:r>
              <a:rPr lang="en-US" smtClean="0"/>
              <a:t>String</a:t>
            </a:r>
            <a:r>
              <a:rPr lang="zh-CN" altLang="en-US" smtClean="0"/>
              <a:t>。但是与其它的几种基本数据类型相比，</a:t>
            </a:r>
            <a:r>
              <a:rPr lang="en-US" smtClean="0"/>
              <a:t>String</a:t>
            </a:r>
            <a:r>
              <a:rPr lang="zh-CN" altLang="en-US" smtClean="0"/>
              <a:t>属于引用数据类型（它属于一个类，在</a:t>
            </a:r>
            <a:r>
              <a:rPr lang="en-US" smtClean="0"/>
              <a:t>Java</a:t>
            </a:r>
            <a:r>
              <a:rPr lang="zh-CN" altLang="en-US" smtClean="0"/>
              <a:t>里面只要是类名称，每一个单词的首字母都是大写的），但是这个类的使用比较特殊。</a:t>
            </a:r>
            <a:endParaRPr lang="en-US" altLang="zh-CN" smtClean="0"/>
          </a:p>
          <a:p>
            <a:r>
              <a:rPr lang="en-US" smtClean="0"/>
              <a:t>String</a:t>
            </a:r>
            <a:r>
              <a:rPr lang="zh-CN" altLang="en-US" smtClean="0"/>
              <a:t>表示的是一个字符串，即：多个字符的集合，</a:t>
            </a:r>
            <a:r>
              <a:rPr lang="en-US" smtClean="0"/>
              <a:t>String</a:t>
            </a:r>
            <a:r>
              <a:rPr lang="zh-CN" altLang="en-US" smtClean="0"/>
              <a:t>要求使用双引号“</a:t>
            </a:r>
            <a:r>
              <a:rPr lang="en-US" smtClean="0"/>
              <a:t>"</a:t>
            </a:r>
            <a:r>
              <a:rPr lang="zh-CN" altLang="en-US" smtClean="0"/>
              <a:t>”声明其内容。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观察</a:t>
            </a:r>
            <a:r>
              <a:rPr lang="en-US" smtClean="0"/>
              <a:t>String</a:t>
            </a:r>
            <a:r>
              <a:rPr lang="zh-CN" altLang="en-US" smtClean="0"/>
              <a:t>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643056"/>
          <a:ext cx="8072494" cy="2571768"/>
        </p:xfrm>
        <a:graphic>
          <a:graphicData uri="http://schemas.openxmlformats.org/drawingml/2006/table">
            <a:tbl>
              <a:tblPr/>
              <a:tblGrid>
                <a:gridCol w="2279591"/>
                <a:gridCol w="5792903"/>
              </a:tblGrid>
              <a:tr h="210417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输出字符串变量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输出字符串常量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75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字符串连接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277903"/>
          <a:ext cx="7858180" cy="2365549"/>
        </p:xfrm>
        <a:graphic>
          <a:graphicData uri="http://schemas.openxmlformats.org/drawingml/2006/table">
            <a:tbl>
              <a:tblPr/>
              <a:tblGrid>
                <a:gridCol w="1635062"/>
                <a:gridCol w="6223118"/>
              </a:tblGrid>
              <a:tr h="212170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World 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字符串连接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"!!!"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字符串连接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!!!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8715436" cy="3214710"/>
          </a:xfrm>
        </p:spPr>
        <p:txBody>
          <a:bodyPr/>
          <a:lstStyle/>
          <a:p>
            <a:r>
              <a:rPr lang="zh-CN" altLang="en-US" smtClean="0"/>
              <a:t>在字符串的操作中，如果要改变内容，则可以使用“</a:t>
            </a:r>
            <a:r>
              <a:rPr lang="en-US" smtClean="0"/>
              <a:t>+</a:t>
            </a:r>
            <a:r>
              <a:rPr lang="zh-CN" altLang="en-US" smtClean="0"/>
              <a:t>”进行字符串的连接操作。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转义字符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里面也支持多种转义字符的使用，例如：换行（</a:t>
            </a:r>
            <a:r>
              <a:rPr lang="en-US" smtClean="0"/>
              <a:t>\n</a:t>
            </a:r>
            <a:r>
              <a:rPr lang="zh-CN" altLang="en-US" smtClean="0"/>
              <a:t>）、制表符（</a:t>
            </a:r>
            <a:r>
              <a:rPr lang="en-US" smtClean="0"/>
              <a:t>\t</a:t>
            </a:r>
            <a:r>
              <a:rPr lang="zh-CN" altLang="en-US" smtClean="0"/>
              <a:t>）、</a:t>
            </a:r>
            <a:r>
              <a:rPr lang="en-US" smtClean="0"/>
              <a:t>\</a:t>
            </a:r>
            <a:r>
              <a:rPr lang="zh-CN" altLang="en-US" smtClean="0"/>
              <a:t>（</a:t>
            </a:r>
            <a:r>
              <a:rPr lang="en-US" smtClean="0"/>
              <a:t>\\</a:t>
            </a:r>
            <a:r>
              <a:rPr lang="zh-CN" altLang="en-US" smtClean="0"/>
              <a:t>）、双引号（</a:t>
            </a:r>
            <a:r>
              <a:rPr lang="en-US" smtClean="0"/>
              <a:t>\"</a:t>
            </a:r>
            <a:r>
              <a:rPr lang="zh-CN" altLang="en-US" smtClean="0"/>
              <a:t>）、单引号（</a:t>
            </a:r>
            <a:r>
              <a:rPr lang="en-US" smtClean="0"/>
              <a:t>\'</a:t>
            </a:r>
            <a:r>
              <a:rPr lang="zh-CN" altLang="en-US" smtClean="0"/>
              <a:t>）。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428874"/>
          <a:ext cx="8215370" cy="1950720"/>
        </p:xfrm>
        <a:graphic>
          <a:graphicData uri="http://schemas.openxmlformats.org/drawingml/2006/table">
            <a:tbl>
              <a:tblPr/>
              <a:tblGrid>
                <a:gridCol w="2075371"/>
                <a:gridCol w="6139999"/>
              </a:tblGrid>
              <a:tr h="133946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\"World\" \n\tHello MLDN"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"World" 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Hello MLDN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数据类型划分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任何的程序严格来讲都属于一个数据的处理游戏。所以对于数据的保存就必须有严格的限制，那么这些限制就体现在了数据类型的划分上，即：不同的数据类型可以保存不同的数据内容。</a:t>
            </a:r>
            <a:r>
              <a:rPr lang="en-US" smtClean="0"/>
              <a:t>Java</a:t>
            </a:r>
            <a:r>
              <a:rPr lang="zh-CN" altLang="en-US" smtClean="0"/>
              <a:t>的数据类型可分为基本数据类型与引用数据类型两大类型。其中基本数据类型包括了最基本的</a:t>
            </a:r>
            <a:r>
              <a:rPr lang="en-US" smtClean="0"/>
              <a:t>byte</a:t>
            </a:r>
            <a:r>
              <a:rPr lang="zh-CN" altLang="en-US" smtClean="0"/>
              <a:t>、</a:t>
            </a:r>
            <a:r>
              <a:rPr lang="en-US" smtClean="0"/>
              <a:t>short</a:t>
            </a:r>
            <a:r>
              <a:rPr lang="zh-CN" altLang="en-US" smtClean="0"/>
              <a:t>、</a:t>
            </a:r>
            <a:r>
              <a:rPr lang="en-US" smtClean="0"/>
              <a:t>int</a:t>
            </a:r>
            <a:r>
              <a:rPr lang="zh-CN" altLang="en-US" smtClean="0"/>
              <a:t>、</a:t>
            </a:r>
            <a:r>
              <a:rPr lang="en-US" smtClean="0"/>
              <a:t>long</a:t>
            </a:r>
            <a:r>
              <a:rPr lang="zh-CN" altLang="en-US" smtClean="0"/>
              <a:t>、</a:t>
            </a:r>
            <a:r>
              <a:rPr lang="en-US" smtClean="0"/>
              <a:t>float</a:t>
            </a:r>
            <a:r>
              <a:rPr lang="zh-CN" altLang="en-US" smtClean="0"/>
              <a:t>、</a:t>
            </a:r>
            <a:r>
              <a:rPr lang="en-US" smtClean="0"/>
              <a:t>double</a:t>
            </a:r>
            <a:r>
              <a:rPr lang="zh-CN" altLang="en-US" smtClean="0"/>
              <a:t>、</a:t>
            </a:r>
            <a:r>
              <a:rPr lang="en-US" smtClean="0"/>
              <a:t>char</a:t>
            </a:r>
            <a:r>
              <a:rPr lang="zh-CN" altLang="en-US" smtClean="0"/>
              <a:t>、</a:t>
            </a:r>
            <a:r>
              <a:rPr lang="en-US" smtClean="0"/>
              <a:t>boolean</a:t>
            </a:r>
            <a:r>
              <a:rPr lang="zh-CN" altLang="en-US" smtClean="0"/>
              <a:t>等类型。另外一种为引用数据类型（类似于</a:t>
            </a:r>
            <a:r>
              <a:rPr lang="en-US" smtClean="0"/>
              <a:t>C / C++</a:t>
            </a:r>
            <a:r>
              <a:rPr lang="zh-CN" altLang="en-US" smtClean="0"/>
              <a:t>的指针），这类数据在操作的时候必须要进行内存的开辟</a:t>
            </a:r>
            <a:r>
              <a:rPr lang="en-US" altLang="zh-CN" smtClean="0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数据类型划分</a:t>
            </a:r>
            <a:endParaRPr lang="zh-CN" altLang="en-US"/>
          </a:p>
        </p:txBody>
      </p:sp>
      <p:pic>
        <p:nvPicPr>
          <p:cNvPr id="24578" name="Picture 2" descr="t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6215106" cy="32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基本数据类型的大小、范围、默认值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643056"/>
          <a:ext cx="8215370" cy="2357451"/>
        </p:xfrm>
        <a:graphic>
          <a:graphicData uri="http://schemas.openxmlformats.org/drawingml/2006/table">
            <a:tbl>
              <a:tblPr/>
              <a:tblGrid>
                <a:gridCol w="464906"/>
                <a:gridCol w="1615941"/>
                <a:gridCol w="985118"/>
                <a:gridCol w="3797027"/>
                <a:gridCol w="1352378"/>
              </a:tblGrid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大小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可表示的数据范围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默认值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（字节）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-128 ~ 127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short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（短整型）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-32768~32767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（整型）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-2147483648 ~ 2147483647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（长整型）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-9223372036854775808 ~ 9223372036854775807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（单精度）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-3.4E38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-3.4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kern="100" baseline="30000">
                          <a:latin typeface="Times New Roman"/>
                          <a:ea typeface="宋体"/>
                          <a:cs typeface="Times New Roman"/>
                        </a:rPr>
                        <a:t>38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~ 3.4E38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3.4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kern="100" baseline="30000">
                          <a:latin typeface="Times New Roman"/>
                          <a:ea typeface="宋体"/>
                          <a:cs typeface="Times New Roman"/>
                        </a:rPr>
                        <a:t>38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（双精度）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-1.7E308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-1.7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kern="100" baseline="30000">
                          <a:latin typeface="Times New Roman"/>
                          <a:ea typeface="宋体"/>
                          <a:cs typeface="Times New Roman"/>
                        </a:rPr>
                        <a:t>308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~ 1.7E308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kern="100" baseline="30000">
                          <a:latin typeface="Times New Roman"/>
                          <a:ea typeface="宋体"/>
                          <a:cs typeface="Times New Roman"/>
                        </a:rPr>
                        <a:t>308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（字符）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 ~ 255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'\u0000'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（布尔）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任何一个数字常量（例如：</a:t>
            </a:r>
            <a:r>
              <a:rPr lang="en-US" smtClean="0"/>
              <a:t>30</a:t>
            </a:r>
            <a:r>
              <a:rPr lang="zh-CN" altLang="en-US" smtClean="0"/>
              <a:t>、</a:t>
            </a:r>
            <a:r>
              <a:rPr lang="en-US" smtClean="0"/>
              <a:t>100</a:t>
            </a:r>
            <a:r>
              <a:rPr lang="zh-CN" altLang="en-US" smtClean="0"/>
              <a:t>这样的数字），在</a:t>
            </a:r>
            <a:r>
              <a:rPr lang="en-US" smtClean="0"/>
              <a:t>Java</a:t>
            </a:r>
            <a:r>
              <a:rPr lang="zh-CN" altLang="en-US" smtClean="0"/>
              <a:t>中都属于</a:t>
            </a:r>
            <a:r>
              <a:rPr lang="en-US" smtClean="0"/>
              <a:t>int</a:t>
            </a:r>
            <a:r>
              <a:rPr lang="zh-CN" altLang="en-US" smtClean="0"/>
              <a:t>数据类型。即：在</a:t>
            </a:r>
            <a:r>
              <a:rPr lang="en-US" smtClean="0"/>
              <a:t>Java</a:t>
            </a:r>
            <a:r>
              <a:rPr lang="zh-CN" altLang="en-US" smtClean="0"/>
              <a:t>之中所有设置的整数内容默认情况下都是</a:t>
            </a:r>
            <a:r>
              <a:rPr lang="en-US" smtClean="0"/>
              <a:t>int</a:t>
            </a:r>
            <a:r>
              <a:rPr lang="zh-CN" altLang="en-US" smtClean="0"/>
              <a:t>型数据。</a:t>
            </a:r>
          </a:p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2643188"/>
          <a:ext cx="8572528" cy="1920240"/>
        </p:xfrm>
        <a:graphic>
          <a:graphicData uri="http://schemas.openxmlformats.org/drawingml/2006/table">
            <a:tbl>
              <a:tblPr/>
              <a:tblGrid>
                <a:gridCol w="4286264"/>
                <a:gridCol w="428626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为变量设置内容使用如下格式：数据类型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变量名称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 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是常量，常量的默认类型是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2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变量的内容乘以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，并且将其赋值给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数据溢出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3108960"/>
        </p:xfrm>
        <a:graphic>
          <a:graphicData uri="http://schemas.openxmlformats.org/drawingml/2006/table">
            <a:tbl>
              <a:tblPr/>
              <a:tblGrid>
                <a:gridCol w="1642303"/>
                <a:gridCol w="6858819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Integer.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MAX_VALUE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取出最大值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Integer.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MIN_VALUE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取出最小值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-2147483648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± 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型常量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最大值加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-2147483648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最小值减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- 2)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最小值减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2147483647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-2147483648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-2147483648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2147483647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2147483646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- 2)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数据溢出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如果要想去解决这种溢出的问题，就只能够通过扩大数据范围的方式来实现，那么比</a:t>
            </a:r>
            <a:r>
              <a:rPr lang="en-US" sz="1800" smtClean="0"/>
              <a:t>int</a:t>
            </a:r>
            <a:r>
              <a:rPr lang="zh-CN" altLang="en-US" sz="1800" smtClean="0"/>
              <a:t>范围更大的是</a:t>
            </a:r>
            <a:r>
              <a:rPr lang="en-US" sz="1800" smtClean="0"/>
              <a:t>long</a:t>
            </a:r>
            <a:r>
              <a:rPr lang="zh-CN" altLang="en-US" sz="1800" smtClean="0"/>
              <a:t>数据类型。而要将</a:t>
            </a:r>
            <a:r>
              <a:rPr lang="en-US" sz="1800" smtClean="0"/>
              <a:t>int</a:t>
            </a:r>
            <a:r>
              <a:rPr lang="zh-CN" altLang="en-US" sz="1800" smtClean="0"/>
              <a:t>型的变量或常量变为</a:t>
            </a:r>
            <a:r>
              <a:rPr lang="en-US" sz="1800" smtClean="0"/>
              <a:t>long</a:t>
            </a:r>
            <a:r>
              <a:rPr lang="zh-CN" altLang="en-US" sz="1800" smtClean="0"/>
              <a:t>数据类型有如下两种形式：</a:t>
            </a:r>
            <a:endParaRPr lang="en-US" altLang="zh-CN" sz="1800" smtClean="0"/>
          </a:p>
          <a:p>
            <a:pPr lvl="1"/>
            <a:r>
              <a:rPr lang="en-US" sz="1600" smtClean="0"/>
              <a:t>int</a:t>
            </a:r>
            <a:r>
              <a:rPr lang="zh-CN" altLang="en-US" sz="1600" smtClean="0"/>
              <a:t>型常量转换为</a:t>
            </a:r>
            <a:r>
              <a:rPr lang="en-US" sz="1600" smtClean="0"/>
              <a:t>long</a:t>
            </a:r>
            <a:r>
              <a:rPr lang="zh-CN" altLang="en-US" sz="1600" smtClean="0"/>
              <a:t>型常量，使用“数字</a:t>
            </a:r>
            <a:r>
              <a:rPr lang="en-US" sz="1600" smtClean="0"/>
              <a:t>L</a:t>
            </a:r>
            <a:r>
              <a:rPr lang="zh-CN" altLang="en-US" sz="1600" smtClean="0"/>
              <a:t>”、“数字</a:t>
            </a:r>
            <a:r>
              <a:rPr lang="en-US" sz="1600" smtClean="0"/>
              <a:t>l</a:t>
            </a:r>
            <a:r>
              <a:rPr lang="zh-CN" altLang="en-US" sz="1600" smtClean="0"/>
              <a:t>（小写的字母</a:t>
            </a:r>
            <a:r>
              <a:rPr lang="en-US" sz="1600" smtClean="0"/>
              <a:t>L</a:t>
            </a:r>
            <a:r>
              <a:rPr lang="zh-CN" altLang="en-US" sz="1600" smtClean="0"/>
              <a:t>）”完成；</a:t>
            </a:r>
            <a:endParaRPr lang="en-US" altLang="zh-CN" sz="1600" smtClean="0"/>
          </a:p>
          <a:p>
            <a:pPr lvl="1"/>
            <a:r>
              <a:rPr lang="en-US" sz="1600" smtClean="0"/>
              <a:t>int</a:t>
            </a:r>
            <a:r>
              <a:rPr lang="zh-CN" altLang="en-US" sz="1600" smtClean="0"/>
              <a:t>型变量转换为</a:t>
            </a:r>
            <a:r>
              <a:rPr lang="en-US" sz="1600" smtClean="0"/>
              <a:t>long</a:t>
            </a:r>
            <a:r>
              <a:rPr lang="zh-CN" altLang="en-US" sz="1600" smtClean="0"/>
              <a:t>型变量，使用“</a:t>
            </a:r>
            <a:r>
              <a:rPr lang="en-US" sz="1600" smtClean="0"/>
              <a:t>(long) </a:t>
            </a:r>
            <a:r>
              <a:rPr lang="zh-CN" altLang="en-US" sz="1600" smtClean="0"/>
              <a:t>变量名称”。实际上可以用此类方式实现各种数据类型的转换，例如：如果将</a:t>
            </a:r>
            <a:r>
              <a:rPr lang="en-US" sz="1600" smtClean="0"/>
              <a:t>int</a:t>
            </a:r>
            <a:r>
              <a:rPr lang="zh-CN" altLang="en-US" sz="1600" smtClean="0"/>
              <a:t>型变量变为</a:t>
            </a:r>
            <a:r>
              <a:rPr lang="en-US" sz="1600" smtClean="0"/>
              <a:t>double</a:t>
            </a:r>
            <a:r>
              <a:rPr lang="zh-CN" altLang="en-US" sz="1600" smtClean="0"/>
              <a:t>型变量，可以使用“</a:t>
            </a:r>
            <a:r>
              <a:rPr lang="en-US" sz="1600" smtClean="0"/>
              <a:t>(double) </a:t>
            </a:r>
            <a:r>
              <a:rPr lang="zh-CN" altLang="en-US" sz="1600" smtClean="0"/>
              <a:t>变量名称”，即：通用转换格式“</a:t>
            </a:r>
            <a:r>
              <a:rPr lang="en-US" sz="1600" smtClean="0"/>
              <a:t>(</a:t>
            </a:r>
            <a:r>
              <a:rPr lang="zh-CN" altLang="en-US" sz="1600" smtClean="0"/>
              <a:t>目标数据类型</a:t>
            </a:r>
            <a:r>
              <a:rPr lang="en-US" sz="1600" smtClean="0"/>
              <a:t>) </a:t>
            </a:r>
            <a:r>
              <a:rPr lang="zh-CN" altLang="en-US" sz="1600" smtClean="0"/>
              <a:t>变量”。</a:t>
            </a:r>
            <a:endParaRPr lang="zh-CN" altLang="en-US" sz="160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00444"/>
            <a:ext cx="602615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解决数据溢出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42098"/>
          <a:ext cx="8572560" cy="2987040"/>
        </p:xfrm>
        <a:graphic>
          <a:graphicData uri="http://schemas.openxmlformats.org/drawingml/2006/table">
            <a:tbl>
              <a:tblPr/>
              <a:tblGrid>
                <a:gridCol w="2293205"/>
                <a:gridCol w="627935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Integer.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MAX_VALUE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取出最大值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Integer.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MIN_VALUE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取出最小值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± 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+ 1L);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最大值加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1);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最小值减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-2147483649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± 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- 2);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最小值减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-2147483650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2147483648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+ 1L)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-2147483649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1)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-2147483650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- 2)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1409</Words>
  <PresentationFormat>全屏显示(16:9)</PresentationFormat>
  <Paragraphs>264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李兴华Java培训系列课程</vt:lpstr>
      <vt:lpstr>本章学习目标</vt:lpstr>
      <vt:lpstr>Java数据类型划分</vt:lpstr>
      <vt:lpstr>Java数据类型划分</vt:lpstr>
      <vt:lpstr>Java基本数据类型的大小、范围、默认值</vt:lpstr>
      <vt:lpstr>整型</vt:lpstr>
      <vt:lpstr>数据溢出</vt:lpstr>
      <vt:lpstr>数据溢出</vt:lpstr>
      <vt:lpstr>解决数据溢出</vt:lpstr>
      <vt:lpstr>将范围大的数据类型变为范围小的数据类型</vt:lpstr>
      <vt:lpstr>byte类型</vt:lpstr>
      <vt:lpstr>察byte自动转型的操作</vt:lpstr>
      <vt:lpstr>浮点数</vt:lpstr>
      <vt:lpstr>float型</vt:lpstr>
      <vt:lpstr>数字除法问题</vt:lpstr>
      <vt:lpstr>数字除法问题</vt:lpstr>
      <vt:lpstr>字符型</vt:lpstr>
      <vt:lpstr>定义字符</vt:lpstr>
      <vt:lpstr>实现字母大小写转换</vt:lpstr>
      <vt:lpstr>布尔型</vt:lpstr>
      <vt:lpstr>String型</vt:lpstr>
      <vt:lpstr>观察String操作</vt:lpstr>
      <vt:lpstr>字符串连接</vt:lpstr>
      <vt:lpstr>转义字符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268</cp:revision>
  <dcterms:created xsi:type="dcterms:W3CDTF">2015-01-02T11:02:54Z</dcterms:created>
  <dcterms:modified xsi:type="dcterms:W3CDTF">2016-12-30T10:26:22Z</dcterms:modified>
</cp:coreProperties>
</file>