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3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272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2" autoAdjust="0"/>
    <p:restoredTop sz="92764" autoAdjust="0"/>
  </p:normalViewPr>
  <p:slideViewPr>
    <p:cSldViewPr>
      <p:cViewPr>
        <p:scale>
          <a:sx n="100" d="100"/>
          <a:sy n="100" d="100"/>
        </p:scale>
        <p:origin x="-52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关系运算符的主要功能是进行数据的大小关系比较，返回的结果是</a:t>
            </a:r>
            <a:r>
              <a:rPr lang="en-US" smtClean="0"/>
              <a:t>boolean</a:t>
            </a:r>
            <a:r>
              <a:rPr lang="zh-CN" altLang="en-US" smtClean="0"/>
              <a:t>型数据（只有</a:t>
            </a:r>
            <a:r>
              <a:rPr lang="en-US" smtClean="0"/>
              <a:t>true</a:t>
            </a:r>
            <a:r>
              <a:rPr lang="zh-CN" altLang="en-US" smtClean="0"/>
              <a:t>、</a:t>
            </a:r>
            <a:r>
              <a:rPr lang="en-US" smtClean="0"/>
              <a:t>false</a:t>
            </a:r>
            <a:r>
              <a:rPr lang="zh-CN" altLang="en-US" smtClean="0"/>
              <a:t>两种取值），常用的关系运算符有：大于（</a:t>
            </a:r>
            <a:r>
              <a:rPr lang="en-US" smtClean="0"/>
              <a:t>&gt;</a:t>
            </a:r>
            <a:r>
              <a:rPr lang="zh-CN" altLang="en-US" smtClean="0"/>
              <a:t>）、大于等于（</a:t>
            </a:r>
            <a:r>
              <a:rPr lang="en-US" smtClean="0"/>
              <a:t>&gt;=</a:t>
            </a:r>
            <a:r>
              <a:rPr lang="zh-CN" altLang="en-US" smtClean="0"/>
              <a:t>）、小于（</a:t>
            </a:r>
            <a:r>
              <a:rPr lang="en-US" smtClean="0"/>
              <a:t>&lt;</a:t>
            </a:r>
            <a:r>
              <a:rPr lang="zh-CN" altLang="en-US" smtClean="0"/>
              <a:t>）、小于等于（</a:t>
            </a:r>
            <a:r>
              <a:rPr lang="en-US" smtClean="0"/>
              <a:t>&lt;=</a:t>
            </a:r>
            <a:r>
              <a:rPr lang="zh-CN" altLang="en-US" smtClean="0"/>
              <a:t>）、等于（</a:t>
            </a:r>
            <a:r>
              <a:rPr lang="en-US" smtClean="0"/>
              <a:t>==</a:t>
            </a:r>
            <a:r>
              <a:rPr lang="zh-CN" altLang="en-US" smtClean="0"/>
              <a:t>）、不等于（</a:t>
            </a:r>
            <a:r>
              <a:rPr lang="en-US" smtClean="0"/>
              <a:t>!=</a:t>
            </a:r>
            <a:r>
              <a:rPr lang="zh-CN" altLang="en-US" smtClean="0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使用关系运算符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428742"/>
          <a:ext cx="8215370" cy="3143272"/>
        </p:xfrm>
        <a:graphic>
          <a:graphicData uri="http://schemas.openxmlformats.org/drawingml/2006/table">
            <a:tbl>
              <a:tblPr/>
              <a:tblGrid>
                <a:gridCol w="1831666"/>
                <a:gridCol w="6383704"/>
              </a:tblGrid>
              <a:tr h="196454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"3 &gt; 1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(3 &gt; 1));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使用大于号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"3 &lt; 1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(3 &lt; 1));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使用小于号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"3 &gt;= 1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(3 &gt;= 1));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使用大于等于号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"3 &lt;= 1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(3 &lt;= 1));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使用小于等于号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"3 == 1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(3 == 1));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使用等于号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"3 != 1 =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(3 == 1));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使用不等于号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787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&gt; 1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&lt; 1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&gt;= 1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&lt;= 1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== 1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 != 1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数学运算符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数学运算符是在开发之中经常使用到的，例如，进行四则运算、求模、自增等。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296492"/>
          <a:ext cx="8143932" cy="2346960"/>
        </p:xfrm>
        <a:graphic>
          <a:graphicData uri="http://schemas.openxmlformats.org/drawingml/2006/table">
            <a:tbl>
              <a:tblPr/>
              <a:tblGrid>
                <a:gridCol w="1815739"/>
                <a:gridCol w="6328193"/>
              </a:tblGrid>
              <a:tr h="147161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加法计算：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减法计算：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-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乘法计算：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/ (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double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8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加法计算：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减法计算：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-10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乘法计算：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除法计算：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0.5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“模”也是在开发之中较为常见的计算，所谓的“模”实际上就是余数的概念，例如：</a:t>
            </a:r>
            <a:r>
              <a:rPr lang="en-US" smtClean="0"/>
              <a:t>10 </a:t>
            </a:r>
            <a:r>
              <a:rPr lang="en-US" altLang="zh-CN" smtClean="0"/>
              <a:t>÷</a:t>
            </a:r>
            <a:r>
              <a:rPr lang="en-US" smtClean="0"/>
              <a:t> 3</a:t>
            </a:r>
            <a:r>
              <a:rPr lang="zh-CN" altLang="en-US" smtClean="0"/>
              <a:t>的结果是商</a:t>
            </a:r>
            <a:r>
              <a:rPr lang="en-US" smtClean="0"/>
              <a:t>3</a:t>
            </a:r>
            <a:r>
              <a:rPr lang="zh-CN" altLang="en-US" smtClean="0"/>
              <a:t>余</a:t>
            </a:r>
            <a:r>
              <a:rPr lang="en-US" smtClean="0"/>
              <a:t>1</a:t>
            </a:r>
            <a:r>
              <a:rPr lang="zh-CN" altLang="en-US" smtClean="0"/>
              <a:t>，其中余数</a:t>
            </a:r>
            <a:r>
              <a:rPr lang="en-US" smtClean="0"/>
              <a:t>1</a:t>
            </a:r>
            <a:r>
              <a:rPr lang="zh-CN" altLang="en-US" smtClean="0"/>
              <a:t>就是“模”，对于求模，可以使用“</a:t>
            </a:r>
            <a:r>
              <a:rPr lang="en-US" smtClean="0"/>
              <a:t>%</a:t>
            </a:r>
            <a:r>
              <a:rPr lang="zh-CN" altLang="en-US" smtClean="0"/>
              <a:t>”运算符。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714626"/>
          <a:ext cx="8143932" cy="1463040"/>
        </p:xfrm>
        <a:graphic>
          <a:graphicData uri="http://schemas.openxmlformats.org/drawingml/2006/table">
            <a:tbl>
              <a:tblPr/>
              <a:tblGrid>
                <a:gridCol w="4071966"/>
                <a:gridCol w="407196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numA = 10;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numB = 3;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System.out.println(numA % numB);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虽然</a:t>
            </a:r>
            <a:r>
              <a:rPr lang="en-US" smtClean="0"/>
              <a:t>Java</a:t>
            </a:r>
            <a:r>
              <a:rPr lang="zh-CN" altLang="en-US" smtClean="0"/>
              <a:t>提供了四则运算操作，但是为了简化用户的编写，在运算符里面又提供了一些简化运算符：</a:t>
            </a:r>
            <a:r>
              <a:rPr lang="en-US" smtClean="0"/>
              <a:t>*=</a:t>
            </a:r>
            <a:r>
              <a:rPr lang="zh-CN" altLang="en-US" smtClean="0"/>
              <a:t>、</a:t>
            </a:r>
            <a:r>
              <a:rPr lang="en-US" smtClean="0"/>
              <a:t>/=</a:t>
            </a:r>
            <a:r>
              <a:rPr lang="zh-CN" altLang="en-US" smtClean="0"/>
              <a:t>、</a:t>
            </a:r>
            <a:r>
              <a:rPr lang="en-US" smtClean="0"/>
              <a:t>+=</a:t>
            </a:r>
            <a:r>
              <a:rPr lang="zh-CN" altLang="en-US" smtClean="0"/>
              <a:t>、</a:t>
            </a:r>
            <a:r>
              <a:rPr lang="en-US" smtClean="0"/>
              <a:t>-=</a:t>
            </a:r>
            <a:r>
              <a:rPr lang="zh-CN" altLang="en-US" smtClean="0"/>
              <a:t>、</a:t>
            </a:r>
            <a:r>
              <a:rPr lang="en-US" smtClean="0"/>
              <a:t>%=</a:t>
            </a:r>
            <a:r>
              <a:rPr lang="zh-CN" altLang="en-US" smtClean="0"/>
              <a:t>，这些运算符表示参与运算后直接进行赋值操作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86064"/>
          <a:ext cx="8143932" cy="1706880"/>
        </p:xfrm>
        <a:graphic>
          <a:graphicData uri="http://schemas.openxmlformats.org/drawingml/2006/table">
            <a:tbl>
              <a:tblPr/>
              <a:tblGrid>
                <a:gridCol w="1815738"/>
                <a:gridCol w="632819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*= 2; 	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等价：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 = num * 2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自增与自减运算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还有一类运算符是“</a:t>
            </a:r>
            <a:r>
              <a:rPr lang="en-US" smtClean="0"/>
              <a:t>++</a:t>
            </a:r>
            <a:r>
              <a:rPr lang="zh-CN" altLang="en-US" smtClean="0"/>
              <a:t>”（自增）、“</a:t>
            </a:r>
            <a:r>
              <a:rPr lang="en-US" smtClean="0"/>
              <a:t>--</a:t>
            </a:r>
            <a:r>
              <a:rPr lang="zh-CN" altLang="en-US" smtClean="0"/>
              <a:t>”（自减），它根据位置不同，执行的顺序也不同；</a:t>
            </a:r>
          </a:p>
          <a:p>
            <a:pPr lvl="1"/>
            <a:r>
              <a:rPr lang="en-US" smtClean="0"/>
              <a:t>++</a:t>
            </a:r>
            <a:r>
              <a:rPr lang="zh-CN" altLang="en-US" smtClean="0"/>
              <a:t>变量、</a:t>
            </a:r>
            <a:r>
              <a:rPr lang="en-US" smtClean="0"/>
              <a:t>--</a:t>
            </a:r>
            <a:r>
              <a:rPr lang="zh-CN" altLang="en-US" smtClean="0"/>
              <a:t>变量：先在前面表示的是先进行变量内容的自增</a:t>
            </a:r>
            <a:r>
              <a:rPr lang="en-US" smtClean="0"/>
              <a:t>1</a:t>
            </a:r>
            <a:r>
              <a:rPr lang="zh-CN" altLang="en-US" smtClean="0"/>
              <a:t>或自减</a:t>
            </a:r>
            <a:r>
              <a:rPr lang="en-US" smtClean="0"/>
              <a:t>1</a:t>
            </a:r>
            <a:r>
              <a:rPr lang="zh-CN" altLang="en-US" smtClean="0"/>
              <a:t>之后再使用变量进行数学计算；</a:t>
            </a:r>
          </a:p>
          <a:p>
            <a:pPr lvl="1"/>
            <a:r>
              <a:rPr lang="zh-CN" altLang="en-US" smtClean="0"/>
              <a:t>变量</a:t>
            </a:r>
            <a:r>
              <a:rPr lang="en-US" smtClean="0"/>
              <a:t>++</a:t>
            </a:r>
            <a:r>
              <a:rPr lang="zh-CN" altLang="en-US" smtClean="0"/>
              <a:t>、变量</a:t>
            </a:r>
            <a:r>
              <a:rPr lang="en-US" smtClean="0"/>
              <a:t>--</a:t>
            </a:r>
            <a:r>
              <a:rPr lang="zh-CN" altLang="en-US" smtClean="0"/>
              <a:t>：先使用变量内容进行计算，而后再实现自增或自减的操作。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观察自增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2918" y="1571618"/>
          <a:ext cx="8101048" cy="2773680"/>
        </p:xfrm>
        <a:graphic>
          <a:graphicData uri="http://schemas.openxmlformats.org/drawingml/2006/table">
            <a:tbl>
              <a:tblPr/>
              <a:tblGrid>
                <a:gridCol w="2407387"/>
                <a:gridCol w="5693661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“++”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写在变量前面，表示先对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的变量内容加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使用处理后的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变量的内容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numB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变量的内容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result = ++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"numA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"result = 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 = 11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 = 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观察自增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794" y="1500180"/>
          <a:ext cx="7815296" cy="3169920"/>
        </p:xfrm>
        <a:graphic>
          <a:graphicData uri="http://schemas.openxmlformats.org/drawingml/2006/table">
            <a:tbl>
              <a:tblPr/>
              <a:tblGrid>
                <a:gridCol w="2555127"/>
                <a:gridCol w="526016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 	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 	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“++”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写在后面，表示先使用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的内容进行加法计算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加法计算完成之后在对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的内容进行自增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 +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"numA = 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"result = 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 = 11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 = 30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三目运算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三目是一种赋值运算的形式，执行三目的时候可以以一个布尔表达式的结果进行赋值，基本的语法结构如下：</a:t>
            </a:r>
            <a:endParaRPr lang="en-US" altLang="zh-CN" smtClean="0"/>
          </a:p>
          <a:p>
            <a:pPr lvl="1"/>
            <a:r>
              <a:rPr lang="zh-CN" altLang="en-US" smtClean="0"/>
              <a:t>数据类型 变量</a:t>
            </a:r>
            <a:r>
              <a:rPr lang="en-US" smtClean="0"/>
              <a:t> = </a:t>
            </a:r>
            <a:r>
              <a:rPr lang="zh-CN" altLang="en-US" smtClean="0"/>
              <a:t>布尔表达式</a:t>
            </a:r>
            <a:r>
              <a:rPr lang="en-US" smtClean="0"/>
              <a:t> ? </a:t>
            </a:r>
            <a:r>
              <a:rPr lang="zh-CN" altLang="en-US" smtClean="0"/>
              <a:t>满足此表达式时设置的内容</a:t>
            </a:r>
            <a:r>
              <a:rPr lang="en-US" smtClean="0"/>
              <a:t> : </a:t>
            </a:r>
            <a:r>
              <a:rPr lang="zh-CN" altLang="en-US" smtClean="0"/>
              <a:t>不满足此表达式时设置的内容</a:t>
            </a:r>
            <a:r>
              <a:rPr lang="en-US" smtClean="0"/>
              <a:t> ;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三目运算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215370" cy="2682240"/>
        </p:xfrm>
        <a:graphic>
          <a:graphicData uri="http://schemas.openxmlformats.org/drawingml/2006/table">
            <a:tbl>
              <a:tblPr/>
              <a:tblGrid>
                <a:gridCol w="2319938"/>
                <a:gridCol w="589543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10;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20;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大于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，返回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，则将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的内容赋值给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小于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，返回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，则将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的内容赋值给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6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&gt; </a:t>
                      </a:r>
                      <a:r>
                        <a:rPr lang="en-US" sz="16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?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中标识符的定义；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中数据类型的划分以及基本数据类型的使用原则；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运算符的使用；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分支结构、循环结构、循环控制语法的使用；</a:t>
            </a:r>
            <a:endParaRPr lang="en-US" altLang="zh-CN" smtClean="0"/>
          </a:p>
          <a:p>
            <a:r>
              <a:rPr lang="zh-CN" altLang="en-US" smtClean="0"/>
              <a:t>掌握方法的定义结构以及方法重载的概念应用。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逻辑运算一共包含三种：与（多个条件一起满足）、或（多个条件有一个满足）、非（使用“</a:t>
            </a:r>
            <a:r>
              <a:rPr lang="en-US" smtClean="0"/>
              <a:t>!</a:t>
            </a:r>
            <a:r>
              <a:rPr lang="zh-CN" altLang="en-US" smtClean="0"/>
              <a:t>”操作，可以实现</a:t>
            </a:r>
            <a:r>
              <a:rPr lang="en-US" smtClean="0"/>
              <a:t>true</a:t>
            </a:r>
            <a:r>
              <a:rPr lang="zh-CN" altLang="en-US" smtClean="0"/>
              <a:t>变</a:t>
            </a:r>
            <a:r>
              <a:rPr lang="en-US" smtClean="0"/>
              <a:t>false</a:t>
            </a:r>
            <a:r>
              <a:rPr lang="zh-CN" altLang="en-US" smtClean="0"/>
              <a:t>与</a:t>
            </a:r>
            <a:r>
              <a:rPr lang="en-US" smtClean="0"/>
              <a:t>false</a:t>
            </a:r>
            <a:r>
              <a:rPr lang="zh-CN" altLang="en-US" smtClean="0"/>
              <a:t>变</a:t>
            </a:r>
            <a:r>
              <a:rPr lang="en-US" smtClean="0"/>
              <a:t>true</a:t>
            </a:r>
            <a:r>
              <a:rPr lang="zh-CN" altLang="en-US" smtClean="0"/>
              <a:t>的结果转换），而与和或操作的真值表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857502"/>
          <a:ext cx="8143932" cy="1463040"/>
        </p:xfrm>
        <a:graphic>
          <a:graphicData uri="http://schemas.openxmlformats.org/drawingml/2006/table">
            <a:tbl>
              <a:tblPr/>
              <a:tblGrid>
                <a:gridCol w="1495416"/>
                <a:gridCol w="1828471"/>
                <a:gridCol w="1829213"/>
                <a:gridCol w="1495416"/>
                <a:gridCol w="1495416"/>
              </a:tblGrid>
              <a:tr h="1199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条件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条件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99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（与）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b="1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（或）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9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9966" marR="599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非运算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8"/>
          <a:ext cx="7572428" cy="2214578"/>
        </p:xfrm>
        <a:graphic>
          <a:graphicData uri="http://schemas.openxmlformats.org/drawingml/2006/table">
            <a:tbl>
              <a:tblPr/>
              <a:tblGrid>
                <a:gridCol w="3786214"/>
                <a:gridCol w="3786214"/>
              </a:tblGrid>
              <a:tr h="189821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定义布尔型变量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.println(!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flag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对变量结果进行非操作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3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观察普通与“</a:t>
            </a:r>
            <a:r>
              <a:rPr lang="en-US" smtClean="0"/>
              <a:t>&amp;</a:t>
            </a:r>
            <a:r>
              <a:rPr lang="zh-CN" altLang="en-US" smtClean="0"/>
              <a:t>”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215370" cy="2084081"/>
        </p:xfrm>
        <a:graphic>
          <a:graphicData uri="http://schemas.openxmlformats.org/drawingml/2006/table">
            <a:tbl>
              <a:tblPr/>
              <a:tblGrid>
                <a:gridCol w="1333053"/>
                <a:gridCol w="6882317"/>
              </a:tblGrid>
              <a:tr h="165736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((1 == 2) &amp; (10 / 0 == 0))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使用普通与判断多个条件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4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in thread "main" 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java.lang.ArithmeticException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/ by zero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at TestDemo.main(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TestDemo.java:3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43320"/>
            <a:ext cx="3571899" cy="109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使用短路与（</a:t>
            </a:r>
            <a:r>
              <a:rPr lang="en-US" smtClean="0"/>
              <a:t>&amp;&amp;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71618"/>
          <a:ext cx="8072494" cy="149352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12144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((1 == 2) 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&amp;&amp;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(10 / 0 == 0))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System.out.println(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14692"/>
            <a:ext cx="4468813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观察普通或操作（</a:t>
            </a:r>
            <a:r>
              <a:rPr lang="en-US" smtClean="0"/>
              <a:t>|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428742"/>
          <a:ext cx="8715436" cy="2072168"/>
        </p:xfrm>
        <a:graphic>
          <a:graphicData uri="http://schemas.openxmlformats.org/drawingml/2006/table">
            <a:tbl>
              <a:tblPr/>
              <a:tblGrid>
                <a:gridCol w="1857388"/>
                <a:gridCol w="6858048"/>
              </a:tblGrid>
              <a:tr h="135017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args[])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((1 == 1) | (10 / 0 == 0))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System.out.println(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86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Exception in thread "main" 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java.lang.ArithmeticException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 / by zero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at TestDemo.main(</a:t>
                      </a:r>
                      <a:r>
                        <a:rPr lang="en-US" sz="14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Times New Roman"/>
                        </a:rPr>
                        <a:t>TestDemo.java:3</a:t>
                      </a:r>
                      <a:r>
                        <a:rPr lang="en-US" sz="14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571882"/>
            <a:ext cx="3714776" cy="11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观察短路或操作（</a:t>
            </a:r>
            <a:r>
              <a:rPr lang="en-US" smtClean="0"/>
              <a:t>||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571618"/>
          <a:ext cx="8143932" cy="1706880"/>
        </p:xfrm>
        <a:graphic>
          <a:graphicData uri="http://schemas.openxmlformats.org/drawingml/2006/table">
            <a:tbl>
              <a:tblPr/>
              <a:tblGrid>
                <a:gridCol w="1785950"/>
                <a:gridCol w="6357982"/>
              </a:tblGrid>
              <a:tr h="112514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((1 == 1) || (10 / 0 == 0))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World !"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0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World !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357568"/>
            <a:ext cx="44450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位运算在</a:t>
            </a:r>
            <a:r>
              <a:rPr lang="en-US" smtClean="0"/>
              <a:t>Java</a:t>
            </a:r>
            <a:r>
              <a:rPr lang="zh-CN" altLang="en-US" smtClean="0"/>
              <a:t>之中存在：</a:t>
            </a:r>
            <a:r>
              <a:rPr lang="en-US" smtClean="0"/>
              <a:t>&amp;</a:t>
            </a:r>
            <a:r>
              <a:rPr lang="zh-CN" altLang="en-US" smtClean="0"/>
              <a:t>、</a:t>
            </a:r>
            <a:r>
              <a:rPr lang="en-US" smtClean="0"/>
              <a:t>|</a:t>
            </a:r>
            <a:r>
              <a:rPr lang="zh-CN" altLang="en-US" smtClean="0"/>
              <a:t>、</a:t>
            </a:r>
            <a:r>
              <a:rPr lang="en-US" smtClean="0"/>
              <a:t>^</a:t>
            </a:r>
            <a:r>
              <a:rPr lang="zh-CN" altLang="en-US" smtClean="0"/>
              <a:t>、</a:t>
            </a:r>
            <a:r>
              <a:rPr lang="en-US" smtClean="0"/>
              <a:t>~</a:t>
            </a:r>
            <a:r>
              <a:rPr lang="zh-CN" altLang="en-US" smtClean="0"/>
              <a:t>、</a:t>
            </a:r>
            <a:r>
              <a:rPr lang="en-US" smtClean="0"/>
              <a:t>&gt;&gt;</a:t>
            </a:r>
            <a:r>
              <a:rPr lang="zh-CN" altLang="en-US" smtClean="0"/>
              <a:t>、</a:t>
            </a:r>
            <a:r>
              <a:rPr lang="en-US" smtClean="0"/>
              <a:t>&lt;&lt;</a:t>
            </a:r>
            <a:r>
              <a:rPr lang="zh-CN" altLang="en-US" smtClean="0"/>
              <a:t>、</a:t>
            </a:r>
            <a:r>
              <a:rPr lang="en-US" smtClean="0"/>
              <a:t>&gt;&gt;&gt;</a:t>
            </a:r>
            <a:r>
              <a:rPr lang="zh-CN" altLang="en-US" smtClean="0"/>
              <a:t>，而所有的位运算都是采用二进制数据进行操作的，基本的二进值数据操作结果如表所示。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786064"/>
          <a:ext cx="7929616" cy="1066800"/>
        </p:xfrm>
        <a:graphic>
          <a:graphicData uri="http://schemas.openxmlformats.org/drawingml/2006/table">
            <a:tbl>
              <a:tblPr/>
              <a:tblGrid>
                <a:gridCol w="448846"/>
                <a:gridCol w="1496154"/>
                <a:gridCol w="1496154"/>
                <a:gridCol w="1496154"/>
                <a:gridCol w="1496154"/>
                <a:gridCol w="1496154"/>
              </a:tblGrid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二进制数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二进制数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与操作（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或操作（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异或操作（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十进制转二进制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500594" cy="3214710"/>
          </a:xfrm>
        </p:spPr>
        <p:txBody>
          <a:bodyPr/>
          <a:lstStyle/>
          <a:p>
            <a:r>
              <a:rPr lang="zh-CN" altLang="en-US" smtClean="0"/>
              <a:t>十进制数据变为二进制数据的原则为：数据除</a:t>
            </a:r>
            <a:r>
              <a:rPr lang="en-US" smtClean="0"/>
              <a:t>2</a:t>
            </a:r>
            <a:r>
              <a:rPr lang="zh-CN" altLang="en-US" smtClean="0"/>
              <a:t>取余，最后倒着排列，例如：</a:t>
            </a:r>
            <a:r>
              <a:rPr lang="en-US" smtClean="0"/>
              <a:t>25</a:t>
            </a:r>
            <a:r>
              <a:rPr lang="zh-CN" altLang="en-US" smtClean="0"/>
              <a:t>的二进值为</a:t>
            </a:r>
            <a:r>
              <a:rPr lang="en-US" smtClean="0"/>
              <a:t>11001</a:t>
            </a:r>
            <a:r>
              <a:rPr lang="zh-CN" altLang="en-US" smtClean="0"/>
              <a:t>，但是由于</a:t>
            </a:r>
            <a:r>
              <a:rPr lang="en-US" smtClean="0"/>
              <a:t>Java</a:t>
            </a:r>
            <a:r>
              <a:rPr lang="zh-CN" altLang="en-US" smtClean="0"/>
              <a:t>的</a:t>
            </a:r>
            <a:r>
              <a:rPr lang="en-US" smtClean="0"/>
              <a:t>int</a:t>
            </a:r>
            <a:r>
              <a:rPr lang="zh-CN" altLang="en-US" smtClean="0"/>
              <a:t>型数据为</a:t>
            </a:r>
            <a:r>
              <a:rPr lang="en-US" smtClean="0"/>
              <a:t>32</a:t>
            </a:r>
            <a:r>
              <a:rPr lang="zh-CN" altLang="en-US" smtClean="0"/>
              <a:t>位，所以实际上最终的数据为：“</a:t>
            </a:r>
            <a:r>
              <a:rPr lang="en-US" smtClean="0"/>
              <a:t>00000000 00000000 00000000 0011001</a:t>
            </a:r>
            <a:r>
              <a:rPr lang="zh-CN" altLang="en-US" smtClean="0"/>
              <a:t>”</a:t>
            </a:r>
            <a:endParaRPr lang="zh-CN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86" y="857238"/>
            <a:ext cx="3783018" cy="371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实现位与操作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79250"/>
          <a:ext cx="7929618" cy="1706880"/>
        </p:xfrm>
        <a:graphic>
          <a:graphicData uri="http://schemas.openxmlformats.org/drawingml/2006/table">
            <a:tbl>
              <a:tblPr/>
              <a:tblGrid>
                <a:gridCol w="3964809"/>
                <a:gridCol w="396480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9;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11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&amp;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位与操作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882"/>
            <a:ext cx="4286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实现位或操作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8"/>
          <a:ext cx="7600950" cy="1706880"/>
        </p:xfrm>
        <a:graphic>
          <a:graphicData uri="http://schemas.openxmlformats.org/drawingml/2006/table">
            <a:tbl>
              <a:tblPr/>
              <a:tblGrid>
                <a:gridCol w="2500330"/>
                <a:gridCol w="5100620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9;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11;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定义整型变量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位或操作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smtClean="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00444"/>
            <a:ext cx="4314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中的语句有很多种形式，表达式就是其中一种形式。表达式是由操作数与运算符所组成：操作数可以是常量、变量也可以是方法，而运算符就是数学中的运算符号，如“</a:t>
            </a:r>
            <a:r>
              <a:rPr lang="en-US" smtClean="0"/>
              <a:t>+</a:t>
            </a:r>
            <a:r>
              <a:rPr lang="zh-CN" altLang="en-US" smtClean="0"/>
              <a:t>”、“</a:t>
            </a:r>
            <a:r>
              <a:rPr lang="en-US" smtClean="0"/>
              <a:t>-</a:t>
            </a:r>
            <a:r>
              <a:rPr lang="zh-CN" altLang="en-US" smtClean="0"/>
              <a:t>”、“</a:t>
            </a:r>
            <a:r>
              <a:rPr lang="en-US" smtClean="0"/>
              <a:t>*</a:t>
            </a:r>
            <a:r>
              <a:rPr lang="zh-CN" altLang="en-US" smtClean="0"/>
              <a:t>”、“</a:t>
            </a:r>
            <a:r>
              <a:rPr lang="en-US" smtClean="0"/>
              <a:t>/</a:t>
            </a:r>
            <a:r>
              <a:rPr lang="zh-CN" altLang="en-US" smtClean="0"/>
              <a:t>”、“</a:t>
            </a:r>
            <a:r>
              <a:rPr lang="en-US" smtClean="0"/>
              <a:t>%</a:t>
            </a:r>
            <a:r>
              <a:rPr lang="zh-CN" altLang="en-US" smtClean="0"/>
              <a:t>”等。以下面的表达式（</a:t>
            </a:r>
            <a:r>
              <a:rPr lang="en-US" smtClean="0"/>
              <a:t>z+100</a:t>
            </a:r>
            <a:r>
              <a:rPr lang="zh-CN" altLang="en-US" smtClean="0"/>
              <a:t>）为例，“</a:t>
            </a:r>
            <a:r>
              <a:rPr lang="en-US" smtClean="0"/>
              <a:t>z</a:t>
            </a:r>
            <a:r>
              <a:rPr lang="zh-CN" altLang="en-US" smtClean="0"/>
              <a:t>”与“</a:t>
            </a:r>
            <a:r>
              <a:rPr lang="en-US" smtClean="0"/>
              <a:t>100</a:t>
            </a:r>
            <a:r>
              <a:rPr lang="zh-CN" altLang="en-US" smtClean="0"/>
              <a:t>”都是操作数，而“</a:t>
            </a:r>
            <a:r>
              <a:rPr lang="en-US" smtClean="0"/>
              <a:t>+</a:t>
            </a:r>
            <a:r>
              <a:rPr lang="zh-CN" altLang="en-US" smtClean="0"/>
              <a:t>”就是运算符</a:t>
            </a:r>
            <a:endParaRPr lang="zh-CN" altLang="en-US"/>
          </a:p>
        </p:txBody>
      </p:sp>
      <p:pic>
        <p:nvPicPr>
          <p:cNvPr id="47106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429006"/>
            <a:ext cx="31242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358246" cy="2428896"/>
        </p:xfrm>
        <a:graphic>
          <a:graphicData uri="http://schemas.openxmlformats.org/drawingml/2006/table">
            <a:tbl>
              <a:tblPr/>
              <a:tblGrid>
                <a:gridCol w="421549"/>
                <a:gridCol w="945638"/>
                <a:gridCol w="1117412"/>
                <a:gridCol w="1985051"/>
                <a:gridCol w="1118289"/>
                <a:gridCol w="2770307"/>
              </a:tblGrid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范例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结果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赋值运算符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的内容为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为变量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赋值为数字常量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?: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三目运算符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10&gt;5?10:5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的内容为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将两个数字中较大的值赋予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+ 10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加法计算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–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20 - 10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10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减法计算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*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200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乘法计算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20 / 10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除法计算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10 % 3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取模（取余数）计算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58" y="1357304"/>
          <a:ext cx="8429684" cy="3218504"/>
        </p:xfrm>
        <a:graphic>
          <a:graphicData uri="http://schemas.openxmlformats.org/drawingml/2006/table">
            <a:tbl>
              <a:tblPr/>
              <a:tblGrid>
                <a:gridCol w="857256"/>
                <a:gridCol w="428628"/>
                <a:gridCol w="1662526"/>
                <a:gridCol w="1980812"/>
                <a:gridCol w="1285884"/>
                <a:gridCol w="2214578"/>
              </a:tblGrid>
              <a:tr h="17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&gt;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大于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&lt;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小于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&gt;=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大于等于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&lt;=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小于等于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==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==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!=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 x = 20 !=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不等于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7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自增运算符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x ++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之后，表示先使用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计算，之后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的内容再自增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++ x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22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之前，表示先将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的内容自增，再进行计算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7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宋体"/>
                          <a:ea typeface="宋体"/>
                          <a:cs typeface="Times New Roman"/>
                        </a:rPr>
                        <a:t>--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自减运算符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x --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--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之后，表示先使用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计算，之后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的内容再自减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9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y = -- x *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y = 18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--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”放在变量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之前，表示先将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的内容自减，再进行计算</a:t>
                      </a:r>
                    </a:p>
                  </a:txBody>
                  <a:tcPr marL="49854" marR="498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643056"/>
          <a:ext cx="8143932" cy="2302196"/>
        </p:xfrm>
        <a:graphic>
          <a:graphicData uri="http://schemas.openxmlformats.org/drawingml/2006/table">
            <a:tbl>
              <a:tblPr/>
              <a:tblGrid>
                <a:gridCol w="410740"/>
                <a:gridCol w="921391"/>
                <a:gridCol w="1088761"/>
                <a:gridCol w="1934152"/>
                <a:gridCol w="1089615"/>
                <a:gridCol w="2699273"/>
              </a:tblGrid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false &amp; true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，与，全为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false &amp;&amp; true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false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短路与，全为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false | true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，或，有一个为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false || true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短路或，有一个为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结果为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!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boolean x = !false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NOT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，否，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变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变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( 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括号运算符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int x = 10 * (1 + 2)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x = 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使用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改变运算的优先级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43056"/>
          <a:ext cx="7929618" cy="2071699"/>
        </p:xfrm>
        <a:graphic>
          <a:graphicData uri="http://schemas.openxmlformats.org/drawingml/2006/table">
            <a:tbl>
              <a:tblPr/>
              <a:tblGrid>
                <a:gridCol w="399931"/>
                <a:gridCol w="897144"/>
                <a:gridCol w="1060109"/>
                <a:gridCol w="1883253"/>
                <a:gridCol w="1060941"/>
                <a:gridCol w="2628240"/>
              </a:tblGrid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&amp;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16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按位与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| 20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23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按位或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^ 20;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异或（相同为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，不同为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~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~19;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-20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&lt;&lt; 2;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76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左移位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&gt;&gt; 2;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右移位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&gt;&gt;&gt;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 x = 19 &gt;&gt;&gt; 2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 = 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无符号右移位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714494"/>
          <a:ext cx="7885782" cy="1785950"/>
        </p:xfrm>
        <a:graphic>
          <a:graphicData uri="http://schemas.openxmlformats.org/drawingml/2006/table">
            <a:tbl>
              <a:tblPr/>
              <a:tblGrid>
                <a:gridCol w="397721"/>
                <a:gridCol w="892184"/>
                <a:gridCol w="1054249"/>
                <a:gridCol w="1872842"/>
                <a:gridCol w="1055076"/>
                <a:gridCol w="2613710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+=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+=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+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+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-=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-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-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*=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*=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*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*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/=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/=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60020" algn="l"/>
                          <a:tab pos="274320" algn="l"/>
                          <a:tab pos="388620" algn="l"/>
                          <a:tab pos="502920" algn="l"/>
                        </a:tabLs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/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/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%=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简洁运算符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%= 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%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的值存放到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中（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 = a % b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运算符优先级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429684" cy="3291840"/>
        </p:xfrm>
        <a:graphic>
          <a:graphicData uri="http://schemas.openxmlformats.org/drawingml/2006/table">
            <a:tbl>
              <a:tblPr/>
              <a:tblGrid>
                <a:gridCol w="798770"/>
                <a:gridCol w="3035325"/>
                <a:gridCol w="2556063"/>
                <a:gridCol w="2039526"/>
              </a:tblGrid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优先级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结合性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括号运算符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[]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方括号运算符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（正号）、</a:t>
                      </a:r>
                      <a:r>
                        <a:rPr lang="en-US" sz="1200" kern="10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（负号）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一元运算符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~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宋体"/>
                          <a:ea typeface="宋体"/>
                          <a:cs typeface="Times New Roman"/>
                        </a:rPr>
                        <a:t>--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递增与递减运算符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%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位左移、右移运算符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&gt;=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&lt;=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==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!=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（位运算符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AND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（位运算符号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XOR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（位运算符号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OR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位逻辑运算符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&amp;&amp;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||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逻辑运算符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由左至右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?: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三目运算符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=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赋值运算符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由右至左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2029</Words>
  <PresentationFormat>全屏显示(16:9)</PresentationFormat>
  <Paragraphs>551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李兴华Java培训系列课程</vt:lpstr>
      <vt:lpstr>本章学习目标</vt:lpstr>
      <vt:lpstr>运算符</vt:lpstr>
      <vt:lpstr>Java运算符（1）</vt:lpstr>
      <vt:lpstr>Java运算符（2）</vt:lpstr>
      <vt:lpstr>Java运算符（3）</vt:lpstr>
      <vt:lpstr>Java运算符（4）</vt:lpstr>
      <vt:lpstr>Java运算符（5）</vt:lpstr>
      <vt:lpstr>Java运算符优先级</vt:lpstr>
      <vt:lpstr>关系运算符</vt:lpstr>
      <vt:lpstr>使用关系运算符</vt:lpstr>
      <vt:lpstr>数学运算符</vt:lpstr>
      <vt:lpstr>模运算</vt:lpstr>
      <vt:lpstr>简化运算符</vt:lpstr>
      <vt:lpstr>自增与自减运算</vt:lpstr>
      <vt:lpstr>观察自增</vt:lpstr>
      <vt:lpstr>观察自增</vt:lpstr>
      <vt:lpstr>三目运算</vt:lpstr>
      <vt:lpstr>三目运算</vt:lpstr>
      <vt:lpstr>逻辑运算</vt:lpstr>
      <vt:lpstr>非运算</vt:lpstr>
      <vt:lpstr>观察普通与“&amp;”</vt:lpstr>
      <vt:lpstr>使用短路与（&amp;&amp;）</vt:lpstr>
      <vt:lpstr>观察普通或操作（|）</vt:lpstr>
      <vt:lpstr>观察短路或操作（||）</vt:lpstr>
      <vt:lpstr>位运算</vt:lpstr>
      <vt:lpstr>十进制转二进制</vt:lpstr>
      <vt:lpstr>实现位与操作</vt:lpstr>
      <vt:lpstr>实现位或操作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268</cp:revision>
  <dcterms:created xsi:type="dcterms:W3CDTF">2015-01-02T11:02:54Z</dcterms:created>
  <dcterms:modified xsi:type="dcterms:W3CDTF">2016-12-30T10:27:09Z</dcterms:modified>
</cp:coreProperties>
</file>