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73" r:id="rId3"/>
    <p:sldId id="35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272" r:id="rId1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2" autoAdjust="0"/>
    <p:restoredTop sz="92764" autoAdjust="0"/>
  </p:normalViewPr>
  <p:slideViewPr>
    <p:cSldViewPr>
      <p:cViewPr>
        <p:scale>
          <a:sx n="100" d="100"/>
          <a:sy n="100" d="100"/>
        </p:scale>
        <p:origin x="-522" y="120"/>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4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2016/12/30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5A2B5-6DC9-4C76-A68B-791856E4AFDC}" type="datetimeFigureOut">
              <a:rPr lang="zh-CN" altLang="en-US" smtClean="0"/>
              <a:pPr/>
              <a:t>2016/12/30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2A7D0-3C33-4392-8B18-F6D42A276B0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E:\2016起新资料\极限程序员训练营\20160229_极限IT - PPT模版\PPT2016 - yootk.jpg"/>
          <p:cNvPicPr>
            <a:picLocks noChangeAspect="1" noChangeArrowheads="1"/>
          </p:cNvPicPr>
          <p:nvPr userDrawn="1"/>
        </p:nvPicPr>
        <p:blipFill>
          <a:blip r:embed="rId2"/>
          <a:srcRect/>
          <a:stretch>
            <a:fillRect/>
          </a:stretch>
        </p:blipFill>
        <p:spPr bwMode="auto">
          <a:xfrm>
            <a:off x="-1" y="-18"/>
            <a:ext cx="9148463" cy="5143499"/>
          </a:xfrm>
          <a:prstGeom prst="rect">
            <a:avLst/>
          </a:prstGeom>
          <a:noFill/>
        </p:spPr>
      </p:pic>
      <p:sp>
        <p:nvSpPr>
          <p:cNvPr id="2" name="标题 1"/>
          <p:cNvSpPr>
            <a:spLocks noGrp="1"/>
          </p:cNvSpPr>
          <p:nvPr>
            <p:ph type="ctrTitle"/>
          </p:nvPr>
        </p:nvSpPr>
        <p:spPr>
          <a:xfrm>
            <a:off x="3286115" y="2125349"/>
            <a:ext cx="5143537" cy="732153"/>
          </a:xfrm>
          <a:solidFill>
            <a:schemeClr val="bg1"/>
          </a:solidFill>
          <a:ln>
            <a:noFill/>
          </a:ln>
        </p:spPr>
        <p:txBody>
          <a:bodyPr>
            <a:normAutofit/>
          </a:bodyPr>
          <a:lstStyle>
            <a:lvl1pPr algn="l">
              <a:defRPr sz="32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286117" y="2857502"/>
            <a:ext cx="5143568" cy="500066"/>
          </a:xfrm>
          <a:solidFill>
            <a:schemeClr val="bg1"/>
          </a:solidFill>
          <a:ln>
            <a:noFill/>
          </a:ln>
        </p:spPr>
        <p:txBody>
          <a:bodyPr>
            <a:normAutofit/>
          </a:bodyPr>
          <a:lstStyle>
            <a:lvl1pPr marL="0" indent="0" algn="l">
              <a:buNone/>
              <a:defRPr sz="20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YOOTK\Desktop\ppt2016-2 - yootk.jpg"/>
          <p:cNvPicPr>
            <a:picLocks noChangeAspect="1" noChangeArrowheads="1"/>
          </p:cNvPicPr>
          <p:nvPr userDrawn="1"/>
        </p:nvPicPr>
        <p:blipFill>
          <a:blip r:embed="rId13"/>
          <a:srcRect/>
          <a:stretch>
            <a:fillRect/>
          </a:stretch>
        </p:blipFill>
        <p:spPr bwMode="auto">
          <a:xfrm>
            <a:off x="0" y="0"/>
            <a:ext cx="9148465" cy="5143500"/>
          </a:xfrm>
          <a:prstGeom prst="rect">
            <a:avLst/>
          </a:prstGeom>
          <a:noFill/>
        </p:spPr>
      </p:pic>
      <p:sp>
        <p:nvSpPr>
          <p:cNvPr id="8" name="矩形 7"/>
          <p:cNvSpPr/>
          <p:nvPr userDrawn="1"/>
        </p:nvSpPr>
        <p:spPr>
          <a:xfrm>
            <a:off x="142876" y="714362"/>
            <a:ext cx="8858280" cy="4000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14282" y="785800"/>
            <a:ext cx="8715436" cy="583407"/>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14282" y="1428742"/>
            <a:ext cx="8715436" cy="321471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4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mtClean="0"/>
              <a:t>李兴华</a:t>
            </a:r>
            <a:r>
              <a:rPr lang="en-US" altLang="zh-CN" smtClean="0"/>
              <a:t>Java</a:t>
            </a:r>
            <a:r>
              <a:rPr lang="zh-CN" altLang="en-US" smtClean="0"/>
              <a:t>培训系列课程</a:t>
            </a:r>
            <a:endParaRPr lang="zh-CN" altLang="en-US" dirty="0"/>
          </a:p>
        </p:txBody>
      </p:sp>
      <p:sp>
        <p:nvSpPr>
          <p:cNvPr id="3" name="副标题 2"/>
          <p:cNvSpPr>
            <a:spLocks noGrp="1"/>
          </p:cNvSpPr>
          <p:nvPr>
            <p:ph type="subTitle" idx="1"/>
          </p:nvPr>
        </p:nvSpPr>
        <p:spPr/>
        <p:txBody>
          <a:bodyPr/>
          <a:lstStyle/>
          <a:p>
            <a:r>
              <a:rPr lang="zh-CN" altLang="en-US" dirty="0" smtClean="0"/>
              <a:t>方法的定义与使用</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方法重载</a:t>
            </a:r>
            <a:endParaRPr lang="zh-CN" altLang="en-US"/>
          </a:p>
        </p:txBody>
      </p:sp>
      <p:sp>
        <p:nvSpPr>
          <p:cNvPr id="3" name="内容占位符 2"/>
          <p:cNvSpPr>
            <a:spLocks noGrp="1"/>
          </p:cNvSpPr>
          <p:nvPr>
            <p:ph idx="1"/>
          </p:nvPr>
        </p:nvSpPr>
        <p:spPr/>
        <p:txBody>
          <a:bodyPr>
            <a:normAutofit lnSpcReduction="10000"/>
          </a:bodyPr>
          <a:lstStyle/>
          <a:p>
            <a:r>
              <a:rPr lang="zh-CN" altLang="en-US" smtClean="0"/>
              <a:t>方法重载指的是方法名称相同，参数的类型或个数不同，调用的时候将会按照传递的参数类型和个数完成不同的方法体的执行。</a:t>
            </a:r>
            <a:endParaRPr lang="en-US" altLang="zh-CN" smtClean="0"/>
          </a:p>
          <a:p>
            <a:r>
              <a:rPr lang="zh-CN" altLang="en-US" smtClean="0"/>
              <a:t>如果说现在有一个方法名称，有可能要执行多项操作，例如：一个</a:t>
            </a:r>
            <a:r>
              <a:rPr lang="en-US" smtClean="0"/>
              <a:t>add()</a:t>
            </a:r>
            <a:r>
              <a:rPr lang="zh-CN" altLang="en-US" smtClean="0"/>
              <a:t>方法，它可能执行两个整数的相加，也可能执行三个整数的相加，或者可能执行两个小数的相加，那么在这样的情况，很明显，一个方法体肯定无法满足于要求，需要为</a:t>
            </a:r>
            <a:r>
              <a:rPr lang="en-US" smtClean="0"/>
              <a:t>add()</a:t>
            </a:r>
            <a:r>
              <a:rPr lang="zh-CN" altLang="en-US" smtClean="0"/>
              <a:t>方法定义多个不同的功能实现，所以此时就需要方法重载概念的支持。</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观察方法重载</a:t>
            </a:r>
            <a:endParaRPr lang="zh-CN" altLang="en-US"/>
          </a:p>
        </p:txBody>
      </p:sp>
      <p:graphicFrame>
        <p:nvGraphicFramePr>
          <p:cNvPr id="4" name="表格 3"/>
          <p:cNvGraphicFramePr>
            <a:graphicFrameLocks noGrp="1"/>
          </p:cNvGraphicFramePr>
          <p:nvPr/>
        </p:nvGraphicFramePr>
        <p:xfrm>
          <a:off x="720662" y="1428742"/>
          <a:ext cx="7637552" cy="3214710"/>
        </p:xfrm>
        <a:graphic>
          <a:graphicData uri="http://schemas.openxmlformats.org/drawingml/2006/table">
            <a:tbl>
              <a:tblPr/>
              <a:tblGrid>
                <a:gridCol w="7637552"/>
              </a:tblGrid>
              <a:tr h="3214710">
                <a:tc>
                  <a:txBody>
                    <a:bodyPr/>
                    <a:lstStyle/>
                    <a:p>
                      <a:pPr algn="l">
                        <a:spcAft>
                          <a:spcPts val="0"/>
                        </a:spcAft>
                      </a:pP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TestDemo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main(String </a:t>
                      </a:r>
                      <a:r>
                        <a:rPr lang="en-US" sz="1100" kern="0">
                          <a:solidFill>
                            <a:srgbClr val="6A3E3E"/>
                          </a:solidFill>
                          <a:latin typeface="Consolas"/>
                          <a:ea typeface="宋体"/>
                          <a:cs typeface="Times New Roman"/>
                        </a:rPr>
                        <a:t>args</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方法重载之后执行时会根据传入参数的类型或个数的不同调用不同的方法体</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两个整型参数：</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 + </a:t>
                      </a:r>
                      <a:r>
                        <a:rPr lang="en-US" sz="1100" i="1" kern="0">
                          <a:solidFill>
                            <a:srgbClr val="000000"/>
                          </a:solidFill>
                          <a:latin typeface="Consolas"/>
                          <a:ea typeface="宋体"/>
                          <a:cs typeface="Times New Roman"/>
                        </a:rPr>
                        <a:t>add</a:t>
                      </a:r>
                      <a:r>
                        <a:rPr lang="en-US" sz="1100" kern="0">
                          <a:solidFill>
                            <a:srgbClr val="000000"/>
                          </a:solidFill>
                          <a:latin typeface="Consolas"/>
                          <a:ea typeface="宋体"/>
                          <a:cs typeface="Times New Roman"/>
                        </a:rPr>
                        <a:t>(10, 20));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三个整型参数：</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 + </a:t>
                      </a:r>
                      <a:r>
                        <a:rPr lang="en-US" sz="1100" i="1" kern="0">
                          <a:solidFill>
                            <a:srgbClr val="000000"/>
                          </a:solidFill>
                          <a:latin typeface="Consolas"/>
                          <a:ea typeface="宋体"/>
                          <a:cs typeface="Times New Roman"/>
                        </a:rPr>
                        <a:t>add</a:t>
                      </a:r>
                      <a:r>
                        <a:rPr lang="en-US" sz="1100" kern="0">
                          <a:solidFill>
                            <a:srgbClr val="000000"/>
                          </a:solidFill>
                          <a:latin typeface="Consolas"/>
                          <a:ea typeface="宋体"/>
                          <a:cs typeface="Times New Roman"/>
                        </a:rPr>
                        <a:t>(10, 20, 30));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两个浮点型参数：</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 + </a:t>
                      </a:r>
                      <a:r>
                        <a:rPr lang="en-US" sz="1100" i="1" kern="0">
                          <a:solidFill>
                            <a:srgbClr val="000000"/>
                          </a:solidFill>
                          <a:latin typeface="Consolas"/>
                          <a:ea typeface="宋体"/>
                          <a:cs typeface="Times New Roman"/>
                        </a:rPr>
                        <a:t>add</a:t>
                      </a:r>
                      <a:r>
                        <a:rPr lang="en-US" sz="1100" kern="0">
                          <a:solidFill>
                            <a:srgbClr val="000000"/>
                          </a:solidFill>
                          <a:latin typeface="Consolas"/>
                          <a:ea typeface="宋体"/>
                          <a:cs typeface="Times New Roman"/>
                        </a:rPr>
                        <a:t>(10.2, 20.3));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add(</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y</a:t>
                      </a:r>
                      <a:r>
                        <a:rPr lang="en-US" sz="1100" kern="0">
                          <a:solidFill>
                            <a:srgbClr val="000000"/>
                          </a:solidFill>
                          <a:latin typeface="Consolas"/>
                          <a:ea typeface="宋体"/>
                          <a:cs typeface="Times New Roman"/>
                        </a:rPr>
                        <a:t>) { 	</a:t>
                      </a:r>
                      <a:r>
                        <a:rPr lang="en-US" sz="1100" kern="0" smtClean="0">
                          <a:solidFill>
                            <a:srgbClr val="3F7F5F"/>
                          </a:solidFill>
                          <a:latin typeface="Consolas"/>
                          <a:ea typeface="宋体"/>
                          <a:cs typeface="Times New Roman"/>
                        </a:rPr>
                        <a:t>// </a:t>
                      </a:r>
                      <a:r>
                        <a:rPr lang="en-US" sz="1100" kern="0">
                          <a:solidFill>
                            <a:srgbClr val="3F7F5F"/>
                          </a:solidFill>
                          <a:latin typeface="Consolas"/>
                          <a:ea typeface="宋体"/>
                          <a:cs typeface="Times New Roman"/>
                        </a:rPr>
                        <a:t>add()</a:t>
                      </a:r>
                      <a:r>
                        <a:rPr lang="zh-CN" sz="1100" kern="0">
                          <a:solidFill>
                            <a:srgbClr val="3F7F5F"/>
                          </a:solidFill>
                          <a:latin typeface="Consolas"/>
                          <a:ea typeface="宋体"/>
                          <a:cs typeface="Consolas"/>
                        </a:rPr>
                        <a:t>方法一共被重载三次</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return</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 </a:t>
                      </a:r>
                      <a:r>
                        <a:rPr lang="en-US" sz="1100" kern="0">
                          <a:solidFill>
                            <a:srgbClr val="6A3E3E"/>
                          </a:solidFill>
                          <a:latin typeface="Consolas"/>
                          <a:ea typeface="宋体"/>
                          <a:cs typeface="Times New Roman"/>
                        </a:rPr>
                        <a:t>y</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add(</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y</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z</a:t>
                      </a:r>
                      <a:r>
                        <a:rPr lang="en-US" sz="1100" kern="0">
                          <a:solidFill>
                            <a:srgbClr val="000000"/>
                          </a:solidFill>
                          <a:latin typeface="Consolas"/>
                          <a:ea typeface="宋体"/>
                          <a:cs typeface="Times New Roman"/>
                        </a:rPr>
                        <a:t>) {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与之前的</a:t>
                      </a:r>
                      <a:r>
                        <a:rPr lang="en-US" sz="1100" kern="0">
                          <a:solidFill>
                            <a:srgbClr val="3F7F5F"/>
                          </a:solidFill>
                          <a:latin typeface="Consolas"/>
                          <a:ea typeface="宋体"/>
                          <a:cs typeface="Times New Roman"/>
                        </a:rPr>
                        <a:t>add()</a:t>
                      </a:r>
                      <a:r>
                        <a:rPr lang="zh-CN" sz="1100" kern="0">
                          <a:solidFill>
                            <a:srgbClr val="3F7F5F"/>
                          </a:solidFill>
                          <a:latin typeface="Consolas"/>
                          <a:ea typeface="宋体"/>
                          <a:cs typeface="Consolas"/>
                        </a:rPr>
                        <a:t>方法的参数个数不一样</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return</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 </a:t>
                      </a:r>
                      <a:r>
                        <a:rPr lang="en-US" sz="1100" kern="0">
                          <a:solidFill>
                            <a:srgbClr val="6A3E3E"/>
                          </a:solidFill>
                          <a:latin typeface="Consolas"/>
                          <a:ea typeface="宋体"/>
                          <a:cs typeface="Times New Roman"/>
                        </a:rPr>
                        <a:t>y</a:t>
                      </a:r>
                      <a:r>
                        <a:rPr lang="en-US" sz="1100" kern="0">
                          <a:solidFill>
                            <a:srgbClr val="000000"/>
                          </a:solidFill>
                          <a:latin typeface="Consolas"/>
                          <a:ea typeface="宋体"/>
                          <a:cs typeface="Times New Roman"/>
                        </a:rPr>
                        <a:t> + </a:t>
                      </a:r>
                      <a:r>
                        <a:rPr lang="en-US" sz="1100" kern="0">
                          <a:solidFill>
                            <a:srgbClr val="6A3E3E"/>
                          </a:solidFill>
                          <a:latin typeface="Consolas"/>
                          <a:ea typeface="宋体"/>
                          <a:cs typeface="Times New Roman"/>
                        </a:rPr>
                        <a:t>z</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double</a:t>
                      </a:r>
                      <a:r>
                        <a:rPr lang="en-US" sz="1100" kern="0">
                          <a:solidFill>
                            <a:srgbClr val="000000"/>
                          </a:solidFill>
                          <a:latin typeface="Consolas"/>
                          <a:ea typeface="宋体"/>
                          <a:cs typeface="Times New Roman"/>
                        </a:rPr>
                        <a:t> add(</a:t>
                      </a:r>
                      <a:r>
                        <a:rPr lang="en-US" sz="1100" b="1" kern="0">
                          <a:solidFill>
                            <a:srgbClr val="7F0055"/>
                          </a:solidFill>
                          <a:latin typeface="Consolas"/>
                          <a:ea typeface="宋体"/>
                          <a:cs typeface="Times New Roman"/>
                        </a:rPr>
                        <a:t>double</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double</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y</a:t>
                      </a:r>
                      <a:r>
                        <a:rPr lang="en-US" sz="1100" kern="0">
                          <a:solidFill>
                            <a:srgbClr val="000000"/>
                          </a:solidFill>
                          <a:latin typeface="Consolas"/>
                          <a:ea typeface="宋体"/>
                          <a:cs typeface="Times New Roman"/>
                        </a:rPr>
                        <a:t>) {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与之前的</a:t>
                      </a:r>
                      <a:r>
                        <a:rPr lang="en-US" sz="1100" kern="0">
                          <a:solidFill>
                            <a:srgbClr val="3F7F5F"/>
                          </a:solidFill>
                          <a:latin typeface="Consolas"/>
                          <a:ea typeface="宋体"/>
                          <a:cs typeface="Times New Roman"/>
                        </a:rPr>
                        <a:t>add()</a:t>
                      </a:r>
                      <a:r>
                        <a:rPr lang="zh-CN" sz="1100" kern="0">
                          <a:solidFill>
                            <a:srgbClr val="3F7F5F"/>
                          </a:solidFill>
                          <a:latin typeface="Consolas"/>
                          <a:ea typeface="宋体"/>
                          <a:cs typeface="Consolas"/>
                        </a:rPr>
                        <a:t>方法的参数类型不一样</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return</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 </a:t>
                      </a:r>
                      <a:r>
                        <a:rPr lang="en-US" sz="1100" kern="0">
                          <a:solidFill>
                            <a:srgbClr val="6A3E3E"/>
                          </a:solidFill>
                          <a:latin typeface="Consolas"/>
                          <a:ea typeface="宋体"/>
                          <a:cs typeface="Times New Roman"/>
                        </a:rPr>
                        <a:t>y</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txBody>
                  <a:tcPr marL="48381" marR="48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方法重载调用</a:t>
            </a:r>
            <a:endParaRPr lang="zh-CN" altLang="en-US"/>
          </a:p>
        </p:txBody>
      </p:sp>
      <p:pic>
        <p:nvPicPr>
          <p:cNvPr id="112642" name="Picture 2"/>
          <p:cNvPicPr>
            <a:picLocks noChangeAspect="1" noChangeArrowheads="1"/>
          </p:cNvPicPr>
          <p:nvPr/>
        </p:nvPicPr>
        <p:blipFill>
          <a:blip r:embed="rId2"/>
          <a:srcRect/>
          <a:stretch>
            <a:fillRect/>
          </a:stretch>
        </p:blipFill>
        <p:spPr bwMode="auto">
          <a:xfrm>
            <a:off x="428596" y="1643056"/>
            <a:ext cx="8433786" cy="185738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方法递归调用</a:t>
            </a:r>
            <a:endParaRPr lang="zh-CN" altLang="en-US"/>
          </a:p>
        </p:txBody>
      </p:sp>
      <p:sp>
        <p:nvSpPr>
          <p:cNvPr id="3" name="内容占位符 2"/>
          <p:cNvSpPr>
            <a:spLocks noGrp="1"/>
          </p:cNvSpPr>
          <p:nvPr>
            <p:ph idx="1"/>
          </p:nvPr>
        </p:nvSpPr>
        <p:spPr/>
        <p:txBody>
          <a:bodyPr>
            <a:normAutofit/>
          </a:bodyPr>
          <a:lstStyle/>
          <a:p>
            <a:r>
              <a:rPr lang="zh-CN" altLang="en-US" sz="1600" smtClean="0"/>
              <a:t>递归调用是一种特殊的调用形式，指的是方法自己调用自己的形式，如图</a:t>
            </a:r>
            <a:r>
              <a:rPr lang="en-US" sz="1600" smtClean="0"/>
              <a:t>2-26</a:t>
            </a:r>
            <a:r>
              <a:rPr lang="zh-CN" altLang="en-US" sz="1600" smtClean="0"/>
              <a:t>所示，但是在进行递归操作的时候必须满足如下的几个条件：</a:t>
            </a:r>
            <a:endParaRPr lang="en-US" altLang="zh-CN" sz="1600" smtClean="0"/>
          </a:p>
          <a:p>
            <a:pPr lvl="1"/>
            <a:r>
              <a:rPr lang="zh-CN" altLang="en-US" sz="1600" smtClean="0"/>
              <a:t>必须有结束条件；</a:t>
            </a:r>
            <a:endParaRPr lang="en-US" altLang="zh-CN" sz="1600" smtClean="0"/>
          </a:p>
          <a:p>
            <a:pPr lvl="1"/>
            <a:r>
              <a:rPr lang="zh-CN" altLang="en-US" sz="1600" smtClean="0"/>
              <a:t>每次调用的时候都需要改变传递的参数。</a:t>
            </a:r>
          </a:p>
          <a:p>
            <a:pPr lvl="1"/>
            <a:endParaRPr lang="zh-CN" altLang="en-US" sz="1600"/>
          </a:p>
        </p:txBody>
      </p:sp>
      <p:pic>
        <p:nvPicPr>
          <p:cNvPr id="113666" name="Picture 2"/>
          <p:cNvPicPr>
            <a:picLocks noChangeAspect="1" noChangeArrowheads="1"/>
          </p:cNvPicPr>
          <p:nvPr/>
        </p:nvPicPr>
        <p:blipFill>
          <a:blip r:embed="rId2"/>
          <a:srcRect/>
          <a:stretch>
            <a:fillRect/>
          </a:stretch>
        </p:blipFill>
        <p:spPr bwMode="auto">
          <a:xfrm>
            <a:off x="1071538" y="2714626"/>
            <a:ext cx="7072362" cy="184149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递归调用</a:t>
            </a:r>
            <a:endParaRPr lang="zh-CN" altLang="en-US"/>
          </a:p>
        </p:txBody>
      </p:sp>
      <p:graphicFrame>
        <p:nvGraphicFramePr>
          <p:cNvPr id="4" name="表格 3"/>
          <p:cNvGraphicFramePr>
            <a:graphicFrameLocks noGrp="1"/>
          </p:cNvGraphicFramePr>
          <p:nvPr/>
        </p:nvGraphicFramePr>
        <p:xfrm>
          <a:off x="500034" y="1357304"/>
          <a:ext cx="8072494" cy="3291840"/>
        </p:xfrm>
        <a:graphic>
          <a:graphicData uri="http://schemas.openxmlformats.org/drawingml/2006/table">
            <a:tbl>
              <a:tblPr/>
              <a:tblGrid>
                <a:gridCol w="2039278"/>
                <a:gridCol w="6033216"/>
              </a:tblGrid>
              <a:tr h="0">
                <a:tc gridSpan="2">
                  <a:txBody>
                    <a:bodyPr/>
                    <a:lstStyle/>
                    <a:p>
                      <a:pPr algn="l">
                        <a:spcAft>
                          <a:spcPts val="0"/>
                        </a:spcAft>
                      </a:pP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class</a:t>
                      </a:r>
                      <a:r>
                        <a:rPr lang="en-US" sz="1200" kern="0">
                          <a:solidFill>
                            <a:srgbClr val="000000"/>
                          </a:solidFill>
                          <a:latin typeface="Consolas"/>
                          <a:ea typeface="宋体"/>
                          <a:cs typeface="Times New Roman"/>
                        </a:rPr>
                        <a:t> TestDemo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void</a:t>
                      </a:r>
                      <a:r>
                        <a:rPr lang="en-US" sz="1200" kern="0">
                          <a:solidFill>
                            <a:srgbClr val="000000"/>
                          </a:solidFill>
                          <a:latin typeface="Consolas"/>
                          <a:ea typeface="宋体"/>
                          <a:cs typeface="Times New Roman"/>
                        </a:rPr>
                        <a:t> main(String </a:t>
                      </a:r>
                      <a:r>
                        <a:rPr lang="en-US" sz="1200" kern="0">
                          <a:solidFill>
                            <a:srgbClr val="6A3E3E"/>
                          </a:solidFill>
                          <a:latin typeface="Consolas"/>
                          <a:ea typeface="宋体"/>
                          <a:cs typeface="Times New Roman"/>
                        </a:rPr>
                        <a:t>args</a:t>
                      </a: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System.</a:t>
                      </a:r>
                      <a:r>
                        <a:rPr lang="en-US" sz="1200" b="1" i="1" kern="0">
                          <a:solidFill>
                            <a:srgbClr val="0000C0"/>
                          </a:solidFill>
                          <a:latin typeface="Consolas"/>
                          <a:ea typeface="宋体"/>
                          <a:cs typeface="Times New Roman"/>
                        </a:rPr>
                        <a:t>out</a:t>
                      </a:r>
                      <a:r>
                        <a:rPr lang="en-US" sz="1200" kern="0">
                          <a:solidFill>
                            <a:srgbClr val="000000"/>
                          </a:solidFill>
                          <a:latin typeface="Consolas"/>
                          <a:ea typeface="宋体"/>
                          <a:cs typeface="Times New Roman"/>
                        </a:rPr>
                        <a:t>.println(</a:t>
                      </a:r>
                      <a:r>
                        <a:rPr lang="en-US" sz="1200" i="1" kern="0">
                          <a:solidFill>
                            <a:srgbClr val="000000"/>
                          </a:solidFill>
                          <a:latin typeface="Consolas"/>
                          <a:ea typeface="宋体"/>
                          <a:cs typeface="Times New Roman"/>
                        </a:rPr>
                        <a:t>sum</a:t>
                      </a:r>
                      <a:r>
                        <a:rPr lang="en-US" sz="1200" kern="0">
                          <a:solidFill>
                            <a:srgbClr val="000000"/>
                          </a:solidFill>
                          <a:latin typeface="Consolas"/>
                          <a:ea typeface="宋体"/>
                          <a:cs typeface="Times New Roman"/>
                        </a:rPr>
                        <a:t>(100)); 	</a:t>
                      </a:r>
                      <a:r>
                        <a:rPr lang="en-US" sz="1200" kern="0">
                          <a:solidFill>
                            <a:srgbClr val="3F7F5F"/>
                          </a:solidFill>
                          <a:latin typeface="Consolas"/>
                          <a:ea typeface="宋体"/>
                          <a:cs typeface="Times New Roman"/>
                        </a:rPr>
                        <a:t>// 1 - 100</a:t>
                      </a:r>
                      <a:r>
                        <a:rPr lang="zh-CN" sz="1200" kern="0">
                          <a:solidFill>
                            <a:srgbClr val="3F7F5F"/>
                          </a:solidFill>
                          <a:latin typeface="Consolas"/>
                          <a:ea typeface="宋体"/>
                          <a:cs typeface="Consolas"/>
                        </a:rPr>
                        <a:t>累加</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kern="0">
                          <a:solidFill>
                            <a:srgbClr val="3F5FBF"/>
                          </a:solidFill>
                          <a:latin typeface="Consolas"/>
                          <a:ea typeface="宋体"/>
                          <a:cs typeface="Times New Roman"/>
                        </a:rPr>
                        <a:t>/**</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zh-CN" sz="1200" kern="0">
                          <a:solidFill>
                            <a:srgbClr val="3F5FBF"/>
                          </a:solidFill>
                          <a:latin typeface="Consolas"/>
                          <a:ea typeface="宋体"/>
                          <a:cs typeface="Consolas"/>
                        </a:rPr>
                        <a:t>数据的累加操作，传入一个数据累加操作的最大值，而后每次进行数据的递减，将一直累加到计算数据为</a:t>
                      </a:r>
                      <a:r>
                        <a:rPr lang="en-US" sz="1200" kern="0">
                          <a:solidFill>
                            <a:srgbClr val="3F5FBF"/>
                          </a:solidFill>
                          <a:latin typeface="Consolas"/>
                          <a:ea typeface="宋体"/>
                          <a:cs typeface="Times New Roman"/>
                        </a:rPr>
                        <a:t>1</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en-US" sz="1200" b="1" kern="0">
                          <a:solidFill>
                            <a:srgbClr val="7F9FBF"/>
                          </a:solidFill>
                          <a:latin typeface="Consolas"/>
                          <a:ea typeface="宋体"/>
                          <a:cs typeface="Times New Roman"/>
                        </a:rPr>
                        <a:t>@param</a:t>
                      </a:r>
                      <a:r>
                        <a:rPr lang="en-US" sz="1200" kern="0">
                          <a:solidFill>
                            <a:srgbClr val="3F5FBF"/>
                          </a:solidFill>
                          <a:latin typeface="Consolas"/>
                          <a:ea typeface="宋体"/>
                          <a:cs typeface="Times New Roman"/>
                        </a:rPr>
                        <a:t> num </a:t>
                      </a:r>
                      <a:r>
                        <a:rPr lang="zh-CN" sz="1200" kern="0">
                          <a:solidFill>
                            <a:srgbClr val="3F5FBF"/>
                          </a:solidFill>
                          <a:latin typeface="Consolas"/>
                          <a:ea typeface="宋体"/>
                          <a:cs typeface="Consolas"/>
                        </a:rPr>
                        <a:t>要进行累加的操作</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 </a:t>
                      </a:r>
                      <a:r>
                        <a:rPr lang="en-US" sz="1200" b="1" kern="0">
                          <a:solidFill>
                            <a:srgbClr val="7F9FBF"/>
                          </a:solidFill>
                          <a:latin typeface="Consolas"/>
                          <a:ea typeface="宋体"/>
                          <a:cs typeface="Times New Roman"/>
                        </a:rPr>
                        <a:t>@return</a:t>
                      </a:r>
                      <a:r>
                        <a:rPr lang="en-US" sz="1200" kern="0">
                          <a:solidFill>
                            <a:srgbClr val="3F5FBF"/>
                          </a:solidFill>
                          <a:latin typeface="Consolas"/>
                          <a:ea typeface="宋体"/>
                          <a:cs typeface="Times New Roman"/>
                        </a:rPr>
                        <a:t> </a:t>
                      </a:r>
                      <a:r>
                        <a:rPr lang="zh-CN" sz="1200" kern="0">
                          <a:solidFill>
                            <a:srgbClr val="3F5FBF"/>
                          </a:solidFill>
                          <a:latin typeface="Consolas"/>
                          <a:ea typeface="宋体"/>
                          <a:cs typeface="Consolas"/>
                        </a:rPr>
                        <a:t>数据的累加结果</a:t>
                      </a:r>
                      <a:endParaRPr lang="zh-CN" sz="1200" kern="100">
                        <a:latin typeface="Times New Roman"/>
                        <a:ea typeface="宋体"/>
                        <a:cs typeface="Times New Roman"/>
                      </a:endParaRPr>
                    </a:p>
                    <a:p>
                      <a:pPr algn="l">
                        <a:spcAft>
                          <a:spcPts val="0"/>
                        </a:spcAft>
                      </a:pPr>
                      <a:r>
                        <a:rPr lang="en-US" sz="1200" kern="0">
                          <a:solidFill>
                            <a:srgbClr val="3F5FBF"/>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public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static</a:t>
                      </a: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sum(</a:t>
                      </a:r>
                      <a:r>
                        <a:rPr lang="en-US" sz="1200" b="1" kern="0">
                          <a:solidFill>
                            <a:srgbClr val="7F0055"/>
                          </a:solidFill>
                          <a:latin typeface="Consolas"/>
                          <a:ea typeface="宋体"/>
                          <a:cs typeface="Times New Roman"/>
                        </a:rPr>
                        <a:t>int</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num</a:t>
                      </a:r>
                      <a:r>
                        <a:rPr lang="en-US" sz="1200" kern="0">
                          <a:solidFill>
                            <a:srgbClr val="000000"/>
                          </a:solidFill>
                          <a:latin typeface="Consolas"/>
                          <a:ea typeface="宋体"/>
                          <a:cs typeface="Times New Roman"/>
                        </a:rPr>
                        <a:t>) {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最大的内容</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if</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num</a:t>
                      </a:r>
                      <a:r>
                        <a:rPr lang="en-US" sz="1200" kern="0">
                          <a:solidFill>
                            <a:srgbClr val="000000"/>
                          </a:solidFill>
                          <a:latin typeface="Consolas"/>
                          <a:ea typeface="宋体"/>
                          <a:cs typeface="Times New Roman"/>
                        </a:rPr>
                        <a:t> == 1) {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递归的结束调用</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return</a:t>
                      </a:r>
                      <a:r>
                        <a:rPr lang="en-US" sz="1200" kern="0">
                          <a:solidFill>
                            <a:srgbClr val="000000"/>
                          </a:solidFill>
                          <a:latin typeface="Consolas"/>
                          <a:ea typeface="宋体"/>
                          <a:cs typeface="Times New Roman"/>
                        </a:rPr>
                        <a:t> 1;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最终的结果返回了一个</a:t>
                      </a:r>
                      <a:r>
                        <a:rPr lang="en-US" sz="1200" kern="0">
                          <a:solidFill>
                            <a:srgbClr val="3F7F5F"/>
                          </a:solidFill>
                          <a:latin typeface="Consolas"/>
                          <a:ea typeface="宋体"/>
                          <a:cs typeface="Times New Roman"/>
                        </a:rPr>
                        <a:t>1</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r>
                        <a:rPr lang="en-US" sz="1200" b="1" kern="0">
                          <a:solidFill>
                            <a:srgbClr val="7F0055"/>
                          </a:solidFill>
                          <a:latin typeface="Consolas"/>
                          <a:ea typeface="宋体"/>
                          <a:cs typeface="Times New Roman"/>
                        </a:rPr>
                        <a:t>return</a:t>
                      </a:r>
                      <a:r>
                        <a:rPr lang="en-US" sz="1200" kern="0">
                          <a:solidFill>
                            <a:srgbClr val="000000"/>
                          </a:solidFill>
                          <a:latin typeface="Consolas"/>
                          <a:ea typeface="宋体"/>
                          <a:cs typeface="Times New Roman"/>
                        </a:rPr>
                        <a:t> </a:t>
                      </a:r>
                      <a:r>
                        <a:rPr lang="en-US" sz="1200" kern="0">
                          <a:solidFill>
                            <a:srgbClr val="6A3E3E"/>
                          </a:solidFill>
                          <a:latin typeface="Consolas"/>
                          <a:ea typeface="宋体"/>
                          <a:cs typeface="Times New Roman"/>
                        </a:rPr>
                        <a:t>num</a:t>
                      </a:r>
                      <a:r>
                        <a:rPr lang="en-US" sz="1200" kern="0">
                          <a:solidFill>
                            <a:srgbClr val="000000"/>
                          </a:solidFill>
                          <a:latin typeface="Consolas"/>
                          <a:ea typeface="宋体"/>
                          <a:cs typeface="Times New Roman"/>
                        </a:rPr>
                        <a:t> + </a:t>
                      </a:r>
                      <a:r>
                        <a:rPr lang="en-US" sz="1200" i="1" kern="0">
                          <a:solidFill>
                            <a:srgbClr val="000000"/>
                          </a:solidFill>
                          <a:latin typeface="Consolas"/>
                          <a:ea typeface="宋体"/>
                          <a:cs typeface="Times New Roman"/>
                        </a:rPr>
                        <a:t>sum</a:t>
                      </a:r>
                      <a:r>
                        <a:rPr lang="en-US" sz="1200" kern="0">
                          <a:solidFill>
                            <a:srgbClr val="000000"/>
                          </a:solidFill>
                          <a:latin typeface="Consolas"/>
                          <a:ea typeface="宋体"/>
                          <a:cs typeface="Times New Roman"/>
                        </a:rPr>
                        <a:t>(</a:t>
                      </a:r>
                      <a:r>
                        <a:rPr lang="en-US" sz="1200" kern="0">
                          <a:solidFill>
                            <a:srgbClr val="6A3E3E"/>
                          </a:solidFill>
                          <a:latin typeface="Consolas"/>
                          <a:ea typeface="宋体"/>
                          <a:cs typeface="Times New Roman"/>
                        </a:rPr>
                        <a:t>num</a:t>
                      </a:r>
                      <a:r>
                        <a:rPr lang="en-US" sz="1200" kern="0">
                          <a:solidFill>
                            <a:srgbClr val="000000"/>
                          </a:solidFill>
                          <a:latin typeface="Consolas"/>
                          <a:ea typeface="宋体"/>
                          <a:cs typeface="Times New Roman"/>
                        </a:rPr>
                        <a:t> - 1); 	</a:t>
                      </a:r>
                      <a:r>
                        <a:rPr lang="en-US" sz="1200" kern="0" smtClean="0">
                          <a:solidFill>
                            <a:srgbClr val="3F7F5F"/>
                          </a:solidFill>
                          <a:latin typeface="Consolas"/>
                          <a:ea typeface="宋体"/>
                          <a:cs typeface="Times New Roman"/>
                        </a:rPr>
                        <a:t>// </a:t>
                      </a:r>
                      <a:r>
                        <a:rPr lang="zh-CN" sz="1200" kern="0">
                          <a:solidFill>
                            <a:srgbClr val="3F7F5F"/>
                          </a:solidFill>
                          <a:latin typeface="Consolas"/>
                          <a:ea typeface="宋体"/>
                          <a:cs typeface="Consolas"/>
                        </a:rPr>
                        <a:t>递归调用</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	}</a:t>
                      </a:r>
                      <a:endParaRPr lang="zh-CN" sz="1200" kern="100">
                        <a:latin typeface="Times New Roman"/>
                        <a:ea typeface="宋体"/>
                        <a:cs typeface="Times New Roman"/>
                      </a:endParaRPr>
                    </a:p>
                    <a:p>
                      <a:pPr algn="l">
                        <a:spcAft>
                          <a:spcPts val="0"/>
                        </a:spcAft>
                      </a:pPr>
                      <a:r>
                        <a:rPr lang="en-US" sz="1200" kern="0">
                          <a:solidFill>
                            <a:srgbClr val="000000"/>
                          </a:solidFill>
                          <a:latin typeface="Consolas"/>
                          <a:ea typeface="宋体"/>
                          <a:cs typeface="Times New Roman"/>
                        </a:rPr>
                        <a:t>}</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1200" b="1" kern="0">
                          <a:solidFill>
                            <a:srgbClr val="7F0055"/>
                          </a:solidFill>
                          <a:latin typeface="Consolas"/>
                          <a:ea typeface="宋体"/>
                          <a:cs typeface="Consolas"/>
                        </a:rPr>
                        <a:t>程序执行结果：</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kern="0">
                          <a:solidFill>
                            <a:srgbClr val="000000"/>
                          </a:solidFill>
                          <a:latin typeface="Consolas"/>
                          <a:ea typeface="宋体"/>
                          <a:cs typeface="Times New Roman"/>
                        </a:rPr>
                        <a:t>5050</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本章总结</a:t>
            </a:r>
            <a:endParaRPr lang="zh-CN" altLang="en-US"/>
          </a:p>
        </p:txBody>
      </p:sp>
      <p:sp>
        <p:nvSpPr>
          <p:cNvPr id="3" name="内容占位符 2"/>
          <p:cNvSpPr>
            <a:spLocks noGrp="1"/>
          </p:cNvSpPr>
          <p:nvPr>
            <p:ph idx="1"/>
          </p:nvPr>
        </p:nvSpPr>
        <p:spPr/>
        <p:txBody>
          <a:bodyPr>
            <a:normAutofit fontScale="85000" lnSpcReduction="10000"/>
          </a:bodyPr>
          <a:lstStyle/>
          <a:p>
            <a:r>
              <a:rPr lang="en-US" smtClean="0"/>
              <a:t>Java</a:t>
            </a:r>
            <a:r>
              <a:rPr lang="zh-CN" altLang="en-US" smtClean="0"/>
              <a:t>的数据类型可分为下列两种：基本数据类型和引用数据类型。</a:t>
            </a:r>
            <a:endParaRPr lang="en-US" altLang="zh-CN" smtClean="0"/>
          </a:p>
          <a:p>
            <a:r>
              <a:rPr lang="en-US" smtClean="0"/>
              <a:t>Unicode</a:t>
            </a:r>
            <a:r>
              <a:rPr lang="zh-CN" altLang="en-US" smtClean="0"/>
              <a:t>，它为每个字符制订了一个唯一的数值，如此在任何的语言、平台、程序都可以安心地使用。</a:t>
            </a:r>
            <a:endParaRPr lang="en-US" altLang="zh-CN" smtClean="0"/>
          </a:p>
          <a:p>
            <a:r>
              <a:rPr lang="zh-CN" altLang="en-US" smtClean="0"/>
              <a:t>布尔（</a:t>
            </a:r>
            <a:r>
              <a:rPr lang="en-US" smtClean="0"/>
              <a:t>boolean</a:t>
            </a:r>
            <a:r>
              <a:rPr lang="zh-CN" altLang="en-US" smtClean="0"/>
              <a:t>）类型的变量，只有</a:t>
            </a:r>
            <a:r>
              <a:rPr lang="en-US" smtClean="0"/>
              <a:t>true</a:t>
            </a:r>
            <a:r>
              <a:rPr lang="zh-CN" altLang="en-US" smtClean="0"/>
              <a:t>（真）和</a:t>
            </a:r>
            <a:r>
              <a:rPr lang="en-US" smtClean="0"/>
              <a:t>false</a:t>
            </a:r>
            <a:r>
              <a:rPr lang="zh-CN" altLang="en-US" smtClean="0"/>
              <a:t>（假）两个值。</a:t>
            </a:r>
            <a:endParaRPr lang="en-US" altLang="zh-CN" smtClean="0"/>
          </a:p>
          <a:p>
            <a:r>
              <a:rPr lang="zh-CN" altLang="en-US" smtClean="0"/>
              <a:t>数据类型的转换可分为下列两种：“自动类型转换”与“强制类型转换”。</a:t>
            </a:r>
            <a:endParaRPr lang="en-US" altLang="zh-CN" smtClean="0"/>
          </a:p>
          <a:p>
            <a:r>
              <a:rPr lang="zh-CN" altLang="en-US" smtClean="0"/>
              <a:t>算术运算符的成员有：加法运算符、减法运算符、乘法运算符、除法运算符、求模运算符。</a:t>
            </a:r>
            <a:endParaRPr lang="en-US" altLang="zh-CN" smtClean="0"/>
          </a:p>
          <a:p>
            <a:r>
              <a:rPr lang="en-US" smtClean="0"/>
              <a:t>if</a:t>
            </a:r>
            <a:r>
              <a:rPr lang="zh-CN" altLang="en-US" smtClean="0"/>
              <a:t>语句可依据判断的结果来决定程序的流程。</a:t>
            </a:r>
            <a:endParaRPr lang="en-US" altLang="zh-CN" smtClean="0"/>
          </a:p>
          <a:p>
            <a:r>
              <a:rPr lang="zh-CN" altLang="en-US" smtClean="0"/>
              <a:t>递增与递减运算符有着相当大的便利性，善用它们可提高程序的简洁程度。</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本章总结</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smtClean="0"/>
              <a:t>括号（）是用来处理表达式的优先级的，也是</a:t>
            </a:r>
            <a:r>
              <a:rPr lang="en-US" smtClean="0"/>
              <a:t>Java</a:t>
            </a:r>
            <a:r>
              <a:rPr lang="zh-CN" altLang="en-US" smtClean="0"/>
              <a:t>的运算符。</a:t>
            </a:r>
            <a:endParaRPr lang="en-US" altLang="zh-CN" smtClean="0"/>
          </a:p>
          <a:p>
            <a:r>
              <a:rPr lang="zh-CN" altLang="en-US" smtClean="0"/>
              <a:t>需要重复执行某项功能时，循环就是最好的选择。可以根据程序的需求与习惯，选择使用</a:t>
            </a:r>
            <a:r>
              <a:rPr lang="en-US" smtClean="0"/>
              <a:t>Java</a:t>
            </a:r>
            <a:r>
              <a:rPr lang="zh-CN" altLang="en-US" smtClean="0"/>
              <a:t>所提供的</a:t>
            </a:r>
            <a:r>
              <a:rPr lang="en-US" smtClean="0"/>
              <a:t>for</a:t>
            </a:r>
            <a:r>
              <a:rPr lang="zh-CN" altLang="en-US" smtClean="0"/>
              <a:t>、</a:t>
            </a:r>
            <a:r>
              <a:rPr lang="en-US" smtClean="0"/>
              <a:t>while</a:t>
            </a:r>
            <a:r>
              <a:rPr lang="zh-CN" altLang="en-US" smtClean="0"/>
              <a:t>及</a:t>
            </a:r>
            <a:r>
              <a:rPr lang="en-US" smtClean="0"/>
              <a:t>do</a:t>
            </a:r>
            <a:r>
              <a:rPr lang="en-US" altLang="zh-CN" smtClean="0"/>
              <a:t>…</a:t>
            </a:r>
            <a:r>
              <a:rPr lang="en-US" smtClean="0"/>
              <a:t>while</a:t>
            </a:r>
            <a:r>
              <a:rPr lang="zh-CN" altLang="en-US" smtClean="0"/>
              <a:t>循环来完成。</a:t>
            </a:r>
            <a:endParaRPr lang="en-US" altLang="zh-CN" smtClean="0"/>
          </a:p>
          <a:p>
            <a:r>
              <a:rPr lang="en-US" smtClean="0"/>
              <a:t>break</a:t>
            </a:r>
            <a:r>
              <a:rPr lang="zh-CN" altLang="en-US" smtClean="0"/>
              <a:t>语句可以让强制程序逃离循环。当程序运行到</a:t>
            </a:r>
            <a:r>
              <a:rPr lang="en-US" smtClean="0"/>
              <a:t>break</a:t>
            </a:r>
            <a:r>
              <a:rPr lang="zh-CN" altLang="en-US" smtClean="0"/>
              <a:t>语句时，即会离开循环，继续执行循环外的下一个语句，如果</a:t>
            </a:r>
            <a:r>
              <a:rPr lang="en-US" smtClean="0"/>
              <a:t>break</a:t>
            </a:r>
            <a:r>
              <a:rPr lang="zh-CN" altLang="en-US" smtClean="0"/>
              <a:t>语句出现在嵌套循环中的内层循环，则</a:t>
            </a:r>
            <a:r>
              <a:rPr lang="en-US" smtClean="0"/>
              <a:t>break</a:t>
            </a:r>
            <a:r>
              <a:rPr lang="zh-CN" altLang="en-US" smtClean="0"/>
              <a:t>语句只会逃离当前层循环。</a:t>
            </a:r>
            <a:endParaRPr lang="en-US" altLang="zh-CN" smtClean="0"/>
          </a:p>
          <a:p>
            <a:r>
              <a:rPr lang="en-US" smtClean="0"/>
              <a:t>continue</a:t>
            </a:r>
            <a:r>
              <a:rPr lang="zh-CN" altLang="en-US" smtClean="0"/>
              <a:t>语句可以强制程序跳到循环的起始处，当程序运行到</a:t>
            </a:r>
            <a:r>
              <a:rPr lang="en-US" smtClean="0"/>
              <a:t>continue</a:t>
            </a:r>
            <a:r>
              <a:rPr lang="zh-CN" altLang="en-US" smtClean="0"/>
              <a:t>语句时，即会停止运行剩余的循环主体，而到循环的开始处继续运行。</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本章总结</a:t>
            </a:r>
            <a:endParaRPr lang="zh-CN" altLang="en-US"/>
          </a:p>
        </p:txBody>
      </p:sp>
      <p:sp>
        <p:nvSpPr>
          <p:cNvPr id="3" name="内容占位符 2"/>
          <p:cNvSpPr>
            <a:spLocks noGrp="1"/>
          </p:cNvSpPr>
          <p:nvPr>
            <p:ph idx="1"/>
          </p:nvPr>
        </p:nvSpPr>
        <p:spPr/>
        <p:txBody>
          <a:bodyPr/>
          <a:lstStyle/>
          <a:p>
            <a:r>
              <a:rPr lang="zh-CN" altLang="en-US" smtClean="0"/>
              <a:t>选择结构包括了</a:t>
            </a:r>
            <a:r>
              <a:rPr lang="en-US" smtClean="0"/>
              <a:t>if</a:t>
            </a:r>
            <a:r>
              <a:rPr lang="zh-CN" altLang="en-US" smtClean="0"/>
              <a:t>、</a:t>
            </a:r>
            <a:r>
              <a:rPr lang="en-US" smtClean="0"/>
              <a:t>if-else</a:t>
            </a:r>
            <a:r>
              <a:rPr lang="zh-CN" altLang="en-US" smtClean="0"/>
              <a:t>及</a:t>
            </a:r>
            <a:r>
              <a:rPr lang="en-US" smtClean="0"/>
              <a:t>switch</a:t>
            </a:r>
            <a:r>
              <a:rPr lang="zh-CN" altLang="en-US" smtClean="0"/>
              <a:t>语句，语句中加上了选择的结构之后，就像是十字路口，根据不同的选择，程序的运行会有不同的方向与结果。</a:t>
            </a:r>
            <a:endParaRPr lang="en-US" altLang="zh-CN" smtClean="0"/>
          </a:p>
          <a:p>
            <a:r>
              <a:rPr lang="zh-CN" altLang="en-US" smtClean="0"/>
              <a:t>方法是一段可重复调用的代码段，在本章中因为方法可以由主方法直接调用，所以要加入</a:t>
            </a:r>
            <a:r>
              <a:rPr lang="en-US" smtClean="0"/>
              <a:t>public static</a:t>
            </a:r>
            <a:r>
              <a:rPr lang="zh-CN" altLang="en-US" smtClean="0"/>
              <a:t>关键字修饰。</a:t>
            </a:r>
            <a:endParaRPr lang="en-US" altLang="zh-CN" smtClean="0"/>
          </a:p>
          <a:p>
            <a:r>
              <a:rPr lang="zh-CN" altLang="en-US" smtClean="0"/>
              <a:t>方法的重载：方法名称相同，参数的类型或个数不同，则此方法被称为重载。</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OOTK\Desktop\jixianit.jpg"/>
          <p:cNvPicPr>
            <a:picLocks noChangeAspect="1" noChangeArrowheads="1"/>
          </p:cNvPicPr>
          <p:nvPr/>
        </p:nvPicPr>
        <p:blipFill>
          <a:blip r:embed="rId2"/>
          <a:srcRect/>
          <a:stretch>
            <a:fillRect/>
          </a:stretch>
        </p:blipFill>
        <p:spPr bwMode="auto">
          <a:xfrm>
            <a:off x="4714876" y="714362"/>
            <a:ext cx="4000528" cy="4000528"/>
          </a:xfrm>
          <a:prstGeom prst="rect">
            <a:avLst/>
          </a:prstGeom>
          <a:noFill/>
        </p:spPr>
      </p:pic>
      <p:sp>
        <p:nvSpPr>
          <p:cNvPr id="10" name="矩形 9"/>
          <p:cNvSpPr/>
          <p:nvPr/>
        </p:nvSpPr>
        <p:spPr>
          <a:xfrm>
            <a:off x="459061" y="1714494"/>
            <a:ext cx="3517438" cy="461665"/>
          </a:xfrm>
          <a:prstGeom prst="rect">
            <a:avLst/>
          </a:prstGeom>
        </p:spPr>
        <p:txBody>
          <a:bodyPr wrap="none">
            <a:spAutoFit/>
          </a:bodyPr>
          <a:lstStyle/>
          <a:p>
            <a:r>
              <a:rPr lang="zh-CN" altLang="en-US" sz="2400" b="1" dirty="0" smtClean="0"/>
              <a:t>官方网站：</a:t>
            </a:r>
            <a:r>
              <a:rPr lang="en-US" altLang="zh-CN" sz="2400" b="1" dirty="0" err="1" smtClean="0"/>
              <a:t>www.mldn.cn</a:t>
            </a:r>
            <a:endParaRPr lang="zh-CN" altLang="en-US" sz="2400" b="1" dirty="0"/>
          </a:p>
        </p:txBody>
      </p:sp>
      <p:sp>
        <p:nvSpPr>
          <p:cNvPr id="11" name="矩形 10"/>
          <p:cNvSpPr/>
          <p:nvPr/>
        </p:nvSpPr>
        <p:spPr>
          <a:xfrm>
            <a:off x="459061" y="2457392"/>
            <a:ext cx="4037580" cy="461665"/>
          </a:xfrm>
          <a:prstGeom prst="rect">
            <a:avLst/>
          </a:prstGeom>
        </p:spPr>
        <p:txBody>
          <a:bodyPr wrap="none">
            <a:spAutoFit/>
          </a:bodyPr>
          <a:lstStyle/>
          <a:p>
            <a:r>
              <a:rPr lang="zh-CN" altLang="en-US" sz="2400" b="1" dirty="0" smtClean="0"/>
              <a:t>面授培训：</a:t>
            </a:r>
            <a:r>
              <a:rPr lang="en-US" altLang="zh-CN" sz="2400" b="1" dirty="0" err="1" smtClean="0"/>
              <a:t>www.mldnjava.cn</a:t>
            </a:r>
            <a:endParaRPr lang="zh-CN" altLang="en-US" sz="2400" b="1" dirty="0"/>
          </a:p>
        </p:txBody>
      </p:sp>
      <p:sp>
        <p:nvSpPr>
          <p:cNvPr id="12" name="矩形 11"/>
          <p:cNvSpPr/>
          <p:nvPr/>
        </p:nvSpPr>
        <p:spPr>
          <a:xfrm>
            <a:off x="459061" y="3243210"/>
            <a:ext cx="3980833" cy="461665"/>
          </a:xfrm>
          <a:prstGeom prst="rect">
            <a:avLst/>
          </a:prstGeom>
        </p:spPr>
        <p:txBody>
          <a:bodyPr wrap="none">
            <a:spAutoFit/>
          </a:bodyPr>
          <a:lstStyle/>
          <a:p>
            <a:r>
              <a:rPr lang="zh-CN" altLang="en-US" sz="2400" b="1" dirty="0" smtClean="0"/>
              <a:t>在线学习：</a:t>
            </a:r>
            <a:r>
              <a:rPr lang="en-US" altLang="zh-CN" sz="2400" b="1" dirty="0" err="1" smtClean="0"/>
              <a:t>www.jixianit.com</a:t>
            </a:r>
            <a:endParaRPr lang="zh-CN" altLang="en-US" sz="2400" b="1" dirty="0"/>
          </a:p>
        </p:txBody>
      </p:sp>
      <p:sp>
        <p:nvSpPr>
          <p:cNvPr id="14" name="矩形 13"/>
          <p:cNvSpPr/>
          <p:nvPr/>
        </p:nvSpPr>
        <p:spPr>
          <a:xfrm>
            <a:off x="469945" y="4000510"/>
            <a:ext cx="3244799" cy="461665"/>
          </a:xfrm>
          <a:prstGeom prst="rect">
            <a:avLst/>
          </a:prstGeom>
        </p:spPr>
        <p:txBody>
          <a:bodyPr wrap="none">
            <a:spAutoFit/>
          </a:bodyPr>
          <a:lstStyle/>
          <a:p>
            <a:r>
              <a:rPr lang="zh-CN" altLang="en-US" sz="2400" b="1" dirty="0" smtClean="0"/>
              <a:t>官方</a:t>
            </a:r>
            <a:r>
              <a:rPr lang="en-US" altLang="zh-CN" sz="2400" b="1" dirty="0" err="1" smtClean="0"/>
              <a:t>QQ</a:t>
            </a:r>
            <a:r>
              <a:rPr lang="zh-CN" altLang="en-US" sz="2400" b="1" dirty="0" smtClean="0"/>
              <a:t>群：</a:t>
            </a:r>
            <a:r>
              <a:rPr lang="en-US" altLang="zh-CN" sz="2400" b="1" dirty="0" smtClean="0"/>
              <a:t>498822927</a:t>
            </a:r>
            <a:endParaRPr lang="zh-CN" altLang="en-US" sz="2400" b="1" dirty="0"/>
          </a:p>
        </p:txBody>
      </p:sp>
      <p:sp>
        <p:nvSpPr>
          <p:cNvPr id="8" name="TextBox 7"/>
          <p:cNvSpPr txBox="1"/>
          <p:nvPr/>
        </p:nvSpPr>
        <p:spPr>
          <a:xfrm>
            <a:off x="214282" y="905522"/>
            <a:ext cx="3775393" cy="523220"/>
          </a:xfrm>
          <a:prstGeom prst="rect">
            <a:avLst/>
          </a:prstGeom>
          <a:noFill/>
        </p:spPr>
        <p:txBody>
          <a:bodyPr wrap="none" rtlCol="0">
            <a:spAutoFit/>
          </a:bodyPr>
          <a:lstStyle/>
          <a:p>
            <a:r>
              <a:rPr lang="zh-CN" altLang="en-US" sz="2800" b="1" dirty="0" smtClean="0">
                <a:solidFill>
                  <a:srgbClr val="FF0000"/>
                </a:solidFill>
                <a:latin typeface="微软雅黑" pitchFamily="34" charset="-122"/>
                <a:ea typeface="微软雅黑" pitchFamily="34" charset="-122"/>
              </a:rPr>
              <a:t>免费学习资料扫码下载</a:t>
            </a:r>
            <a:endParaRPr lang="zh-CN" altLang="en-US" sz="2800" b="1" dirty="0">
              <a:solidFill>
                <a:srgbClr val="FF0000"/>
              </a:solidFill>
              <a:latin typeface="微软雅黑" pitchFamily="34" charset="-122"/>
              <a:ea typeface="微软雅黑" pitchFamily="34" charset="-122"/>
            </a:endParaRPr>
          </a:p>
        </p:txBody>
      </p:sp>
      <p:sp>
        <p:nvSpPr>
          <p:cNvPr id="13" name="虚尾箭头 12"/>
          <p:cNvSpPr/>
          <p:nvPr/>
        </p:nvSpPr>
        <p:spPr>
          <a:xfrm rot="892845">
            <a:off x="4092093" y="1274378"/>
            <a:ext cx="489252" cy="220889"/>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本章学习目标</a:t>
            </a:r>
            <a:endParaRPr lang="zh-CN" altLang="en-US"/>
          </a:p>
        </p:txBody>
      </p:sp>
      <p:sp>
        <p:nvSpPr>
          <p:cNvPr id="3" name="内容占位符 2"/>
          <p:cNvSpPr>
            <a:spLocks noGrp="1"/>
          </p:cNvSpPr>
          <p:nvPr>
            <p:ph idx="1"/>
          </p:nvPr>
        </p:nvSpPr>
        <p:spPr/>
        <p:txBody>
          <a:bodyPr/>
          <a:lstStyle/>
          <a:p>
            <a:r>
              <a:rPr lang="zh-CN" altLang="en-US" smtClean="0"/>
              <a:t>掌握</a:t>
            </a:r>
            <a:r>
              <a:rPr lang="en-US" altLang="zh-CN" smtClean="0"/>
              <a:t>Java</a:t>
            </a:r>
            <a:r>
              <a:rPr lang="zh-CN" altLang="en-US" smtClean="0"/>
              <a:t>中标识符的定义；</a:t>
            </a:r>
            <a:endParaRPr lang="en-US" altLang="zh-CN" smtClean="0"/>
          </a:p>
          <a:p>
            <a:r>
              <a:rPr lang="zh-CN" altLang="en-US" smtClean="0"/>
              <a:t>掌握</a:t>
            </a:r>
            <a:r>
              <a:rPr lang="en-US" altLang="zh-CN" smtClean="0"/>
              <a:t>Java</a:t>
            </a:r>
            <a:r>
              <a:rPr lang="zh-CN" altLang="en-US" smtClean="0"/>
              <a:t>中数据类型的划分以及基本数据类型的使用原则；</a:t>
            </a:r>
            <a:endParaRPr lang="en-US" altLang="zh-CN" smtClean="0"/>
          </a:p>
          <a:p>
            <a:r>
              <a:rPr lang="zh-CN" altLang="en-US" smtClean="0"/>
              <a:t>掌握</a:t>
            </a:r>
            <a:r>
              <a:rPr lang="en-US" altLang="zh-CN" smtClean="0"/>
              <a:t>Java</a:t>
            </a:r>
            <a:r>
              <a:rPr lang="zh-CN" altLang="en-US" smtClean="0"/>
              <a:t>运算符的使用；</a:t>
            </a:r>
            <a:endParaRPr lang="en-US" altLang="zh-CN" smtClean="0"/>
          </a:p>
          <a:p>
            <a:r>
              <a:rPr lang="zh-CN" altLang="en-US" smtClean="0"/>
              <a:t>掌握</a:t>
            </a:r>
            <a:r>
              <a:rPr lang="en-US" altLang="zh-CN" smtClean="0"/>
              <a:t>Java</a:t>
            </a:r>
            <a:r>
              <a:rPr lang="zh-CN" altLang="en-US" smtClean="0"/>
              <a:t>分支结构、循环结构、循环控制语法的使用；</a:t>
            </a:r>
            <a:endParaRPr lang="en-US" altLang="zh-CN" smtClean="0"/>
          </a:p>
          <a:p>
            <a:r>
              <a:rPr lang="zh-CN" altLang="en-US" smtClean="0"/>
              <a:t>掌握方法的定义结构以及方法重载的概念应用。</a:t>
            </a:r>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方法的基本概念</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smtClean="0"/>
              <a:t>方法的主要功能是封装可以执行的一段代码，这样不仅可以进行重复调用，更可以方便的实现代码的维护，而本次使用的方法定义语法如下所示。</a:t>
            </a:r>
            <a:endParaRPr lang="en-US" altLang="zh-CN" smtClean="0"/>
          </a:p>
          <a:p>
            <a:endParaRPr lang="en-US" altLang="zh-CN" smtClean="0"/>
          </a:p>
          <a:p>
            <a:endParaRPr lang="en-US" altLang="zh-CN" smtClean="0"/>
          </a:p>
          <a:p>
            <a:r>
              <a:rPr lang="zh-CN" altLang="en-US" smtClean="0"/>
              <a:t>在本定义格式之中，发现方法有一个返回值类型，指的是这个方法返回结果，对于此类的类型可以有两种：</a:t>
            </a:r>
          </a:p>
          <a:p>
            <a:pPr lvl="1"/>
            <a:r>
              <a:rPr lang="zh-CN" altLang="en-US" smtClean="0"/>
              <a:t>直接设置</a:t>
            </a:r>
            <a:r>
              <a:rPr lang="en-US" smtClean="0"/>
              <a:t>Java</a:t>
            </a:r>
            <a:r>
              <a:rPr lang="zh-CN" altLang="en-US" smtClean="0"/>
              <a:t>中的数据类型（基本数据类型、引用数据类型），如果方法设置了返回值，那么必须使用</a:t>
            </a:r>
            <a:r>
              <a:rPr lang="en-US" smtClean="0"/>
              <a:t>return</a:t>
            </a:r>
            <a:r>
              <a:rPr lang="zh-CN" altLang="en-US" smtClean="0"/>
              <a:t>语句返回与之数据类型对应的数据；</a:t>
            </a:r>
            <a:endParaRPr lang="en-US" altLang="zh-CN" smtClean="0"/>
          </a:p>
          <a:p>
            <a:pPr lvl="1"/>
            <a:r>
              <a:rPr lang="zh-CN" altLang="en-US" smtClean="0"/>
              <a:t>方法没有返回值：</a:t>
            </a:r>
            <a:r>
              <a:rPr lang="en-US" smtClean="0"/>
              <a:t>void</a:t>
            </a:r>
            <a:r>
              <a:rPr lang="zh-CN" altLang="en-US" smtClean="0"/>
              <a:t>，可以不使用</a:t>
            </a:r>
            <a:r>
              <a:rPr lang="en-US" smtClean="0"/>
              <a:t>return</a:t>
            </a:r>
            <a:r>
              <a:rPr lang="zh-CN" altLang="en-US" smtClean="0"/>
              <a:t>返回内容，但是可以使用</a:t>
            </a:r>
            <a:r>
              <a:rPr lang="en-US" smtClean="0"/>
              <a:t>return</a:t>
            </a:r>
            <a:r>
              <a:rPr lang="zh-CN" altLang="en-US" smtClean="0"/>
              <a:t>结束方法调用。</a:t>
            </a:r>
            <a:endParaRPr lang="en-US" altLang="zh-CN" smtClean="0"/>
          </a:p>
          <a:p>
            <a:endParaRPr lang="zh-CN" altLang="en-US"/>
          </a:p>
        </p:txBody>
      </p:sp>
      <p:graphicFrame>
        <p:nvGraphicFramePr>
          <p:cNvPr id="4" name="表格 3"/>
          <p:cNvGraphicFramePr>
            <a:graphicFrameLocks noGrp="1"/>
          </p:cNvGraphicFramePr>
          <p:nvPr/>
        </p:nvGraphicFramePr>
        <p:xfrm>
          <a:off x="2428860" y="2071684"/>
          <a:ext cx="5357850" cy="853440"/>
        </p:xfrm>
        <a:graphic>
          <a:graphicData uri="http://schemas.openxmlformats.org/drawingml/2006/table">
            <a:tbl>
              <a:tblPr/>
              <a:tblGrid>
                <a:gridCol w="5357850"/>
              </a:tblGrid>
              <a:tr h="0">
                <a:tc>
                  <a:txBody>
                    <a:bodyPr/>
                    <a:lstStyle/>
                    <a:p>
                      <a:pPr algn="just">
                        <a:spcAft>
                          <a:spcPts val="0"/>
                        </a:spcAft>
                      </a:pPr>
                      <a:r>
                        <a:rPr lang="en-US" sz="1400" b="1" kern="100">
                          <a:latin typeface="Times New Roman"/>
                          <a:ea typeface="宋体"/>
                          <a:cs typeface="Times New Roman"/>
                        </a:rPr>
                        <a:t>public static </a:t>
                      </a:r>
                      <a:r>
                        <a:rPr lang="zh-CN" sz="1400" b="1" kern="100">
                          <a:latin typeface="Times New Roman"/>
                          <a:ea typeface="宋体"/>
                          <a:cs typeface="Times New Roman"/>
                        </a:rPr>
                        <a:t>返回值类型 方法名称</a:t>
                      </a:r>
                      <a:r>
                        <a:rPr lang="en-US" sz="1400" b="1" kern="100">
                          <a:latin typeface="Times New Roman"/>
                          <a:ea typeface="宋体"/>
                          <a:cs typeface="Times New Roman"/>
                        </a:rPr>
                        <a:t>(</a:t>
                      </a:r>
                      <a:r>
                        <a:rPr lang="zh-CN" sz="1400" b="1" kern="100">
                          <a:latin typeface="Times New Roman"/>
                          <a:ea typeface="宋体"/>
                          <a:cs typeface="Times New Roman"/>
                        </a:rPr>
                        <a:t>参数类型 参数变量</a:t>
                      </a:r>
                      <a:r>
                        <a:rPr lang="en-US" sz="1400" b="1" kern="100">
                          <a:latin typeface="Times New Roman"/>
                          <a:ea typeface="宋体"/>
                          <a:cs typeface="Times New Roman"/>
                        </a:rPr>
                        <a:t>, ...) {</a:t>
                      </a:r>
                      <a:endParaRPr lang="zh-CN" sz="1400" kern="100">
                        <a:latin typeface="Times New Roman"/>
                        <a:ea typeface="宋体"/>
                        <a:cs typeface="Times New Roman"/>
                      </a:endParaRPr>
                    </a:p>
                    <a:p>
                      <a:pPr algn="just">
                        <a:spcAft>
                          <a:spcPts val="0"/>
                        </a:spcAft>
                      </a:pPr>
                      <a:r>
                        <a:rPr lang="en-US" sz="1400" kern="100">
                          <a:latin typeface="Times New Roman"/>
                          <a:ea typeface="宋体"/>
                          <a:cs typeface="Times New Roman"/>
                        </a:rPr>
                        <a:t>	</a:t>
                      </a:r>
                      <a:r>
                        <a:rPr lang="zh-CN" sz="1400" kern="100">
                          <a:latin typeface="Times New Roman"/>
                          <a:ea typeface="宋体"/>
                          <a:cs typeface="Times New Roman"/>
                        </a:rPr>
                        <a:t>方法体（本方法要执行的若干操作）</a:t>
                      </a:r>
                      <a:r>
                        <a:rPr lang="en-US" sz="1400" kern="100">
                          <a:latin typeface="Times New Roman"/>
                          <a:ea typeface="宋体"/>
                          <a:cs typeface="Times New Roman"/>
                        </a:rPr>
                        <a:t> ;</a:t>
                      </a:r>
                      <a:endParaRPr lang="zh-CN" sz="1400" kern="100">
                        <a:latin typeface="Times New Roman"/>
                        <a:ea typeface="宋体"/>
                        <a:cs typeface="Times New Roman"/>
                      </a:endParaRPr>
                    </a:p>
                    <a:p>
                      <a:pPr algn="just">
                        <a:spcAft>
                          <a:spcPts val="0"/>
                        </a:spcAft>
                      </a:pPr>
                      <a:r>
                        <a:rPr lang="en-US" sz="1400" kern="100">
                          <a:latin typeface="Times New Roman"/>
                          <a:ea typeface="宋体"/>
                          <a:cs typeface="Times New Roman"/>
                        </a:rPr>
                        <a:t>	[return [</a:t>
                      </a:r>
                      <a:r>
                        <a:rPr lang="zh-CN" sz="1400" kern="100">
                          <a:latin typeface="Times New Roman"/>
                          <a:ea typeface="宋体"/>
                          <a:cs typeface="Times New Roman"/>
                        </a:rPr>
                        <a:t>返回值</a:t>
                      </a:r>
                      <a:r>
                        <a:rPr lang="en-US" sz="1400" kern="100">
                          <a:latin typeface="Times New Roman"/>
                          <a:ea typeface="宋体"/>
                          <a:cs typeface="Times New Roman"/>
                        </a:rPr>
                        <a:t>] ;]</a:t>
                      </a:r>
                      <a:endParaRPr lang="zh-CN" sz="1400" kern="100">
                        <a:latin typeface="Times New Roman"/>
                        <a:ea typeface="宋体"/>
                        <a:cs typeface="Times New Roman"/>
                      </a:endParaRPr>
                    </a:p>
                    <a:p>
                      <a:pPr algn="just">
                        <a:spcAft>
                          <a:spcPts val="0"/>
                        </a:spcAft>
                      </a:pPr>
                      <a:r>
                        <a:rPr lang="en-US" sz="1400" b="1" kern="100">
                          <a:latin typeface="Times New Roman"/>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定义一个没有参数没有返回值的方法</a:t>
            </a:r>
            <a:endParaRPr lang="zh-CN" altLang="en-US"/>
          </a:p>
        </p:txBody>
      </p:sp>
      <p:graphicFrame>
        <p:nvGraphicFramePr>
          <p:cNvPr id="4" name="表格 3"/>
          <p:cNvGraphicFramePr>
            <a:graphicFrameLocks noGrp="1"/>
          </p:cNvGraphicFramePr>
          <p:nvPr/>
        </p:nvGraphicFramePr>
        <p:xfrm>
          <a:off x="571472" y="1362090"/>
          <a:ext cx="8072494" cy="3352800"/>
        </p:xfrm>
        <a:graphic>
          <a:graphicData uri="http://schemas.openxmlformats.org/drawingml/2006/table">
            <a:tbl>
              <a:tblPr/>
              <a:tblGrid>
                <a:gridCol w="4036247"/>
                <a:gridCol w="4036247"/>
              </a:tblGrid>
              <a:tr h="0">
                <a:tc gridSpan="2">
                  <a:txBody>
                    <a:bodyPr/>
                    <a:lstStyle/>
                    <a:p>
                      <a:pPr algn="l">
                        <a:spcAft>
                          <a:spcPts val="0"/>
                        </a:spcAft>
                      </a:pP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TestDemo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main(String </a:t>
                      </a:r>
                      <a:r>
                        <a:rPr lang="en-US" sz="1100" kern="0">
                          <a:solidFill>
                            <a:srgbClr val="6A3E3E"/>
                          </a:solidFill>
                          <a:latin typeface="Consolas"/>
                          <a:ea typeface="宋体"/>
                          <a:cs typeface="Times New Roman"/>
                        </a:rPr>
                        <a:t>args</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i="1" kern="0">
                          <a:solidFill>
                            <a:srgbClr val="000000"/>
                          </a:solidFill>
                          <a:latin typeface="Consolas"/>
                          <a:ea typeface="宋体"/>
                          <a:cs typeface="Times New Roman"/>
                        </a:rPr>
                        <a:t>printInfo</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直接调用方法</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i="1" kern="0">
                          <a:solidFill>
                            <a:srgbClr val="000000"/>
                          </a:solidFill>
                          <a:latin typeface="Consolas"/>
                          <a:ea typeface="宋体"/>
                          <a:cs typeface="Times New Roman"/>
                        </a:rPr>
                        <a:t>printInfo</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直接调用方法</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kern="0">
                          <a:solidFill>
                            <a:srgbClr val="3F5FBF"/>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 </a:t>
                      </a:r>
                      <a:r>
                        <a:rPr lang="zh-CN" sz="1100" kern="0">
                          <a:solidFill>
                            <a:srgbClr val="3F5FBF"/>
                          </a:solidFill>
                          <a:latin typeface="Consolas"/>
                          <a:ea typeface="宋体"/>
                          <a:cs typeface="Consolas"/>
                        </a:rPr>
                        <a:t>信息输出操作</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printInfo() {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定义没有参数，没有返回值的方法</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   www.yootk.com   *"</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1100" b="1" kern="0">
                          <a:solidFill>
                            <a:srgbClr val="7F0055"/>
                          </a:solidFill>
                          <a:latin typeface="Consolas"/>
                          <a:ea typeface="宋体"/>
                          <a:cs typeface="Consolas"/>
                        </a:rPr>
                        <a:t>程序执行结果</a:t>
                      </a:r>
                      <a:r>
                        <a:rPr lang="en-US" sz="1100" b="1" kern="0">
                          <a:solidFill>
                            <a:srgbClr val="7F0055"/>
                          </a:solidFill>
                          <a:latin typeface="Consolas"/>
                          <a:ea typeface="宋体"/>
                          <a:cs typeface="Times New Roman"/>
                        </a:rPr>
                        <a:t>:</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www.yootk.com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www.yootk.com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方法调用</a:t>
            </a:r>
            <a:endParaRPr lang="zh-CN" altLang="en-US"/>
          </a:p>
        </p:txBody>
      </p:sp>
      <p:pic>
        <p:nvPicPr>
          <p:cNvPr id="105474" name="Picture 2"/>
          <p:cNvPicPr>
            <a:picLocks noChangeAspect="1" noChangeArrowheads="1"/>
          </p:cNvPicPr>
          <p:nvPr/>
        </p:nvPicPr>
        <p:blipFill>
          <a:blip r:embed="rId2"/>
          <a:srcRect/>
          <a:stretch>
            <a:fillRect/>
          </a:stretch>
        </p:blipFill>
        <p:spPr bwMode="auto">
          <a:xfrm>
            <a:off x="1673914" y="857238"/>
            <a:ext cx="7219250" cy="378621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定义一个有参数无返回值的方法</a:t>
            </a:r>
            <a:endParaRPr lang="zh-CN" altLang="en-US"/>
          </a:p>
        </p:txBody>
      </p:sp>
      <p:graphicFrame>
        <p:nvGraphicFramePr>
          <p:cNvPr id="4" name="表格 3"/>
          <p:cNvGraphicFramePr>
            <a:graphicFrameLocks noGrp="1"/>
          </p:cNvGraphicFramePr>
          <p:nvPr/>
        </p:nvGraphicFramePr>
        <p:xfrm>
          <a:off x="500034" y="1345896"/>
          <a:ext cx="8215370" cy="3185160"/>
        </p:xfrm>
        <a:graphic>
          <a:graphicData uri="http://schemas.openxmlformats.org/drawingml/2006/table">
            <a:tbl>
              <a:tblPr/>
              <a:tblGrid>
                <a:gridCol w="2563643"/>
                <a:gridCol w="5651727"/>
              </a:tblGrid>
              <a:tr h="0">
                <a:tc gridSpan="2">
                  <a:txBody>
                    <a:bodyPr/>
                    <a:lstStyle/>
                    <a:p>
                      <a:pPr algn="l">
                        <a:spcAft>
                          <a:spcPts val="0"/>
                        </a:spcAft>
                      </a:pP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TestDemo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main(String </a:t>
                      </a:r>
                      <a:r>
                        <a:rPr lang="en-US" sz="1100" kern="0">
                          <a:solidFill>
                            <a:srgbClr val="6A3E3E"/>
                          </a:solidFill>
                          <a:latin typeface="Consolas"/>
                          <a:ea typeface="宋体"/>
                          <a:cs typeface="Times New Roman"/>
                        </a:rPr>
                        <a:t>args</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i="1" kern="0">
                          <a:solidFill>
                            <a:srgbClr val="000000"/>
                          </a:solidFill>
                          <a:latin typeface="Consolas"/>
                          <a:ea typeface="宋体"/>
                          <a:cs typeface="Times New Roman"/>
                        </a:rPr>
                        <a:t>pay</a:t>
                      </a:r>
                      <a:r>
                        <a:rPr lang="en-US" sz="1100" kern="0">
                          <a:solidFill>
                            <a:srgbClr val="000000"/>
                          </a:solidFill>
                          <a:latin typeface="Consolas"/>
                          <a:ea typeface="宋体"/>
                          <a:cs typeface="Times New Roman"/>
                        </a:rPr>
                        <a:t>(10.0);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调用方法</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i="1" kern="0">
                          <a:solidFill>
                            <a:srgbClr val="000000"/>
                          </a:solidFill>
                          <a:latin typeface="Consolas"/>
                          <a:ea typeface="宋体"/>
                          <a:cs typeface="Times New Roman"/>
                        </a:rPr>
                        <a:t>pay</a:t>
                      </a:r>
                      <a:r>
                        <a:rPr lang="en-US" sz="1100" kern="0">
                          <a:solidFill>
                            <a:srgbClr val="000000"/>
                          </a:solidFill>
                          <a:latin typeface="Consolas"/>
                          <a:ea typeface="宋体"/>
                          <a:cs typeface="Times New Roman"/>
                        </a:rPr>
                        <a:t>(-10.0);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调用方法</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kern="0">
                          <a:solidFill>
                            <a:srgbClr val="3F5FBF"/>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 </a:t>
                      </a:r>
                      <a:r>
                        <a:rPr lang="zh-CN" sz="1100" kern="0">
                          <a:solidFill>
                            <a:srgbClr val="3F5FBF"/>
                          </a:solidFill>
                          <a:latin typeface="Consolas"/>
                          <a:ea typeface="宋体"/>
                          <a:cs typeface="Consolas"/>
                        </a:rPr>
                        <a:t>定义一个支付的操作方法，如果支付金额大于</a:t>
                      </a:r>
                      <a:r>
                        <a:rPr lang="en-US" sz="1100" kern="0">
                          <a:solidFill>
                            <a:srgbClr val="3F5FBF"/>
                          </a:solidFill>
                          <a:latin typeface="Consolas"/>
                          <a:ea typeface="宋体"/>
                          <a:cs typeface="Times New Roman"/>
                        </a:rPr>
                        <a:t>0</a:t>
                      </a:r>
                      <a:r>
                        <a:rPr lang="zh-CN" sz="1100" kern="0">
                          <a:solidFill>
                            <a:srgbClr val="3F5FBF"/>
                          </a:solidFill>
                          <a:latin typeface="Consolas"/>
                          <a:ea typeface="宋体"/>
                          <a:cs typeface="Consolas"/>
                        </a:rPr>
                        <a:t>则正常支付，否则会输出错误提示信息</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 </a:t>
                      </a:r>
                      <a:r>
                        <a:rPr lang="en-US" sz="1100" b="1" kern="0">
                          <a:solidFill>
                            <a:srgbClr val="7F9FBF"/>
                          </a:solidFill>
                          <a:latin typeface="Consolas"/>
                          <a:ea typeface="宋体"/>
                          <a:cs typeface="Times New Roman"/>
                        </a:rPr>
                        <a:t>@param</a:t>
                      </a:r>
                      <a:r>
                        <a:rPr lang="en-US" sz="1100" kern="0">
                          <a:solidFill>
                            <a:srgbClr val="3F5FBF"/>
                          </a:solidFill>
                          <a:latin typeface="Consolas"/>
                          <a:ea typeface="宋体"/>
                          <a:cs typeface="Times New Roman"/>
                        </a:rPr>
                        <a:t> money </a:t>
                      </a:r>
                      <a:r>
                        <a:rPr lang="zh-CN" sz="1100" kern="0">
                          <a:solidFill>
                            <a:srgbClr val="3F5FBF"/>
                          </a:solidFill>
                          <a:latin typeface="Consolas"/>
                          <a:ea typeface="宋体"/>
                          <a:cs typeface="Consolas"/>
                        </a:rPr>
                        <a:t>要支付的金额</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pay(</a:t>
                      </a:r>
                      <a:r>
                        <a:rPr lang="en-US" sz="1100" b="1" kern="0">
                          <a:solidFill>
                            <a:srgbClr val="7F0055"/>
                          </a:solidFill>
                          <a:latin typeface="Consolas"/>
                          <a:ea typeface="宋体"/>
                          <a:cs typeface="Times New Roman"/>
                        </a:rPr>
                        <a:t>double</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money</a:t>
                      </a:r>
                      <a:r>
                        <a:rPr lang="en-US" sz="1100" kern="0">
                          <a:solidFill>
                            <a:srgbClr val="000000"/>
                          </a:solidFill>
                          <a:latin typeface="Consolas"/>
                          <a:ea typeface="宋体"/>
                          <a:cs typeface="Times New Roman"/>
                        </a:rPr>
                        <a:t>) {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购买支付操作</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if</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money</a:t>
                      </a:r>
                      <a:r>
                        <a:rPr lang="en-US" sz="1100" kern="0">
                          <a:solidFill>
                            <a:srgbClr val="000000"/>
                          </a:solidFill>
                          <a:latin typeface="Consolas"/>
                          <a:ea typeface="宋体"/>
                          <a:cs typeface="Times New Roman"/>
                        </a:rPr>
                        <a:t> &gt; 0.0) {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现在已经给钱</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可以进行支付！</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 </a:t>
                      </a:r>
                      <a:r>
                        <a:rPr lang="en-US" sz="1100" b="1" kern="0">
                          <a:solidFill>
                            <a:srgbClr val="7F0055"/>
                          </a:solidFill>
                          <a:latin typeface="Consolas"/>
                          <a:ea typeface="宋体"/>
                          <a:cs typeface="Times New Roman"/>
                        </a:rPr>
                        <a:t>else</a:t>
                      </a:r>
                      <a:r>
                        <a:rPr lang="en-US" sz="1100" kern="0">
                          <a:solidFill>
                            <a:srgbClr val="000000"/>
                          </a:solidFill>
                          <a:latin typeface="Consolas"/>
                          <a:ea typeface="宋体"/>
                          <a:cs typeface="Times New Roman"/>
                        </a:rPr>
                        <a:t> {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不能够支付</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你穷疯了，没钱还买东西！</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1100" b="1" kern="0">
                          <a:solidFill>
                            <a:srgbClr val="7F0055"/>
                          </a:solidFill>
                          <a:latin typeface="Consolas"/>
                          <a:ea typeface="宋体"/>
                          <a:cs typeface="Consolas"/>
                        </a:rPr>
                        <a:t>程序执行结果：</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latin typeface="Consolas"/>
                          <a:ea typeface="宋体"/>
                          <a:cs typeface="Consolas"/>
                        </a:rPr>
                        <a:t>可以进行支付！（“</a:t>
                      </a:r>
                      <a:r>
                        <a:rPr lang="en-US" sz="1100" i="1" kern="0">
                          <a:solidFill>
                            <a:srgbClr val="000000"/>
                          </a:solidFill>
                          <a:latin typeface="Consolas"/>
                          <a:ea typeface="宋体"/>
                          <a:cs typeface="Times New Roman"/>
                        </a:rPr>
                        <a:t>pay</a:t>
                      </a:r>
                      <a:r>
                        <a:rPr lang="en-US" sz="1100" kern="0">
                          <a:solidFill>
                            <a:srgbClr val="000000"/>
                          </a:solidFill>
                          <a:latin typeface="Consolas"/>
                          <a:ea typeface="宋体"/>
                          <a:cs typeface="Times New Roman"/>
                        </a:rPr>
                        <a:t>(10.0)</a:t>
                      </a:r>
                      <a:r>
                        <a:rPr lang="zh-CN" sz="1100" kern="0">
                          <a:solidFill>
                            <a:srgbClr val="000000"/>
                          </a:solidFill>
                          <a:latin typeface="Consolas"/>
                          <a:ea typeface="宋体"/>
                          <a:cs typeface="Consolas"/>
                        </a:rPr>
                        <a:t>”调用执行）</a:t>
                      </a:r>
                      <a:endParaRPr lang="zh-CN" sz="1100" kern="100">
                        <a:latin typeface="Times New Roman"/>
                        <a:ea typeface="宋体"/>
                        <a:cs typeface="Times New Roman"/>
                      </a:endParaRPr>
                    </a:p>
                    <a:p>
                      <a:pPr algn="l">
                        <a:spcAft>
                          <a:spcPts val="0"/>
                        </a:spcAft>
                      </a:pPr>
                      <a:r>
                        <a:rPr lang="zh-CN" sz="1100" kern="0">
                          <a:solidFill>
                            <a:srgbClr val="000000"/>
                          </a:solidFill>
                          <a:latin typeface="Consolas"/>
                          <a:ea typeface="宋体"/>
                          <a:cs typeface="Consolas"/>
                        </a:rPr>
                        <a:t>你穷疯了，没钱还买东西！（“</a:t>
                      </a:r>
                      <a:r>
                        <a:rPr lang="en-US" sz="1100" i="1" kern="0">
                          <a:solidFill>
                            <a:srgbClr val="000000"/>
                          </a:solidFill>
                          <a:latin typeface="Consolas"/>
                          <a:ea typeface="宋体"/>
                          <a:cs typeface="Times New Roman"/>
                        </a:rPr>
                        <a:t>pay</a:t>
                      </a:r>
                      <a:r>
                        <a:rPr lang="en-US" sz="1100" kern="0">
                          <a:solidFill>
                            <a:srgbClr val="000000"/>
                          </a:solidFill>
                          <a:latin typeface="Consolas"/>
                          <a:ea typeface="宋体"/>
                          <a:cs typeface="Times New Roman"/>
                        </a:rPr>
                        <a:t>(-10.0)</a:t>
                      </a:r>
                      <a:r>
                        <a:rPr lang="zh-CN" sz="1100" kern="0">
                          <a:solidFill>
                            <a:srgbClr val="000000"/>
                          </a:solidFill>
                          <a:latin typeface="Consolas"/>
                          <a:ea typeface="宋体"/>
                          <a:cs typeface="Consolas"/>
                        </a:rPr>
                        <a:t>”调用执行）</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定义有返回值有参数的方法</a:t>
            </a:r>
            <a:endParaRPr lang="zh-CN" altLang="en-US"/>
          </a:p>
        </p:txBody>
      </p:sp>
      <p:graphicFrame>
        <p:nvGraphicFramePr>
          <p:cNvPr id="4" name="表格 3"/>
          <p:cNvGraphicFramePr>
            <a:graphicFrameLocks noGrp="1"/>
          </p:cNvGraphicFramePr>
          <p:nvPr/>
        </p:nvGraphicFramePr>
        <p:xfrm>
          <a:off x="357158" y="1392821"/>
          <a:ext cx="8501122" cy="3179193"/>
        </p:xfrm>
        <a:graphic>
          <a:graphicData uri="http://schemas.openxmlformats.org/drawingml/2006/table">
            <a:tbl>
              <a:tblPr/>
              <a:tblGrid>
                <a:gridCol w="4250561"/>
                <a:gridCol w="4250561"/>
              </a:tblGrid>
              <a:tr h="2843913">
                <a:tc gridSpan="2">
                  <a:txBody>
                    <a:bodyPr/>
                    <a:lstStyle/>
                    <a:p>
                      <a:pPr algn="l">
                        <a:spcAft>
                          <a:spcPts val="0"/>
                        </a:spcAft>
                      </a:pP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TestDemo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main(String </a:t>
                      </a:r>
                      <a:r>
                        <a:rPr lang="en-US" sz="1100" kern="0">
                          <a:solidFill>
                            <a:srgbClr val="6A3E3E"/>
                          </a:solidFill>
                          <a:latin typeface="Consolas"/>
                          <a:ea typeface="宋体"/>
                          <a:cs typeface="Times New Roman"/>
                        </a:rPr>
                        <a:t>args</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result</a:t>
                      </a:r>
                      <a:r>
                        <a:rPr lang="en-US" sz="1100" kern="0">
                          <a:solidFill>
                            <a:srgbClr val="000000"/>
                          </a:solidFill>
                          <a:latin typeface="Consolas"/>
                          <a:ea typeface="宋体"/>
                          <a:cs typeface="Times New Roman"/>
                        </a:rPr>
                        <a:t> = </a:t>
                      </a:r>
                      <a:r>
                        <a:rPr lang="en-US" sz="1100" i="1" kern="0">
                          <a:solidFill>
                            <a:srgbClr val="000000"/>
                          </a:solidFill>
                          <a:latin typeface="Consolas"/>
                          <a:ea typeface="宋体"/>
                          <a:cs typeface="Times New Roman"/>
                        </a:rPr>
                        <a:t>add</a:t>
                      </a:r>
                      <a:r>
                        <a:rPr lang="en-US" sz="1100" kern="0">
                          <a:solidFill>
                            <a:srgbClr val="000000"/>
                          </a:solidFill>
                          <a:latin typeface="Consolas"/>
                          <a:ea typeface="宋体"/>
                          <a:cs typeface="Times New Roman"/>
                        </a:rPr>
                        <a:t>(10, 20);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方法的返回值可以进行接收</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计算结果：</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 + </a:t>
                      </a:r>
                      <a:r>
                        <a:rPr lang="en-US" sz="1100" kern="0">
                          <a:solidFill>
                            <a:srgbClr val="6A3E3E"/>
                          </a:solidFill>
                          <a:latin typeface="Consolas"/>
                          <a:ea typeface="宋体"/>
                          <a:cs typeface="Times New Roman"/>
                        </a:rPr>
                        <a:t>result</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a:t>
                      </a:r>
                      <a:r>
                        <a:rPr lang="zh-CN" sz="1100" kern="0">
                          <a:solidFill>
                            <a:srgbClr val="2A00FF"/>
                          </a:solidFill>
                          <a:latin typeface="Consolas"/>
                          <a:ea typeface="宋体"/>
                          <a:cs typeface="Consolas"/>
                        </a:rPr>
                        <a:t>计算结果：</a:t>
                      </a:r>
                      <a:r>
                        <a:rPr lang="en-US" sz="1100" kern="0">
                          <a:solidFill>
                            <a:srgbClr val="2A00FF"/>
                          </a:solidFill>
                          <a:latin typeface="Consolas"/>
                          <a:ea typeface="宋体"/>
                          <a:cs typeface="Times New Roman"/>
                        </a:rPr>
                        <a:t>"</a:t>
                      </a:r>
                      <a:r>
                        <a:rPr lang="en-US" sz="1100" kern="0">
                          <a:solidFill>
                            <a:srgbClr val="000000"/>
                          </a:solidFill>
                          <a:latin typeface="Consolas"/>
                          <a:ea typeface="宋体"/>
                          <a:cs typeface="Times New Roman"/>
                        </a:rPr>
                        <a:t> + </a:t>
                      </a:r>
                      <a:r>
                        <a:rPr lang="en-US" sz="1100" i="1" kern="0">
                          <a:solidFill>
                            <a:srgbClr val="000000"/>
                          </a:solidFill>
                          <a:latin typeface="Consolas"/>
                          <a:ea typeface="宋体"/>
                          <a:cs typeface="Times New Roman"/>
                        </a:rPr>
                        <a:t>add</a:t>
                      </a:r>
                      <a:r>
                        <a:rPr lang="en-US" sz="1100" kern="0">
                          <a:solidFill>
                            <a:srgbClr val="000000"/>
                          </a:solidFill>
                          <a:latin typeface="Consolas"/>
                          <a:ea typeface="宋体"/>
                          <a:cs typeface="Times New Roman"/>
                        </a:rPr>
                        <a:t>(50, 60));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也可以直接将方法返回值进行输出</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kern="0">
                          <a:solidFill>
                            <a:srgbClr val="3F5FBF"/>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 </a:t>
                      </a:r>
                      <a:r>
                        <a:rPr lang="zh-CN" sz="1100" kern="0">
                          <a:solidFill>
                            <a:srgbClr val="3F5FBF"/>
                          </a:solidFill>
                          <a:latin typeface="Consolas"/>
                          <a:ea typeface="宋体"/>
                          <a:cs typeface="Consolas"/>
                        </a:rPr>
                        <a:t>实现数据的加法操作</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 </a:t>
                      </a:r>
                      <a:r>
                        <a:rPr lang="en-US" sz="1100" b="1" kern="0">
                          <a:solidFill>
                            <a:srgbClr val="7F9FBF"/>
                          </a:solidFill>
                          <a:latin typeface="Consolas"/>
                          <a:ea typeface="宋体"/>
                          <a:cs typeface="Times New Roman"/>
                        </a:rPr>
                        <a:t>@param</a:t>
                      </a:r>
                      <a:r>
                        <a:rPr lang="en-US" sz="1100" kern="0">
                          <a:solidFill>
                            <a:srgbClr val="3F5FBF"/>
                          </a:solidFill>
                          <a:latin typeface="Consolas"/>
                          <a:ea typeface="宋体"/>
                          <a:cs typeface="Times New Roman"/>
                        </a:rPr>
                        <a:t> x </a:t>
                      </a:r>
                      <a:r>
                        <a:rPr lang="zh-CN" sz="1100" kern="0">
                          <a:solidFill>
                            <a:srgbClr val="3F5FBF"/>
                          </a:solidFill>
                          <a:latin typeface="Consolas"/>
                          <a:ea typeface="宋体"/>
                          <a:cs typeface="Consolas"/>
                        </a:rPr>
                        <a:t>操作数字一</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 </a:t>
                      </a:r>
                      <a:r>
                        <a:rPr lang="en-US" sz="1100" b="1" kern="0">
                          <a:solidFill>
                            <a:srgbClr val="7F9FBF"/>
                          </a:solidFill>
                          <a:latin typeface="Consolas"/>
                          <a:ea typeface="宋体"/>
                          <a:cs typeface="Times New Roman"/>
                        </a:rPr>
                        <a:t>@param</a:t>
                      </a:r>
                      <a:r>
                        <a:rPr lang="en-US" sz="1100" kern="0">
                          <a:solidFill>
                            <a:srgbClr val="3F5FBF"/>
                          </a:solidFill>
                          <a:latin typeface="Consolas"/>
                          <a:ea typeface="宋体"/>
                          <a:cs typeface="Times New Roman"/>
                        </a:rPr>
                        <a:t> y </a:t>
                      </a:r>
                      <a:r>
                        <a:rPr lang="zh-CN" sz="1100" kern="0">
                          <a:solidFill>
                            <a:srgbClr val="3F5FBF"/>
                          </a:solidFill>
                          <a:latin typeface="Consolas"/>
                          <a:ea typeface="宋体"/>
                          <a:cs typeface="Consolas"/>
                        </a:rPr>
                        <a:t>操作数字二</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 </a:t>
                      </a:r>
                      <a:r>
                        <a:rPr lang="en-US" sz="1100" b="1" kern="0">
                          <a:solidFill>
                            <a:srgbClr val="7F9FBF"/>
                          </a:solidFill>
                          <a:latin typeface="Consolas"/>
                          <a:ea typeface="宋体"/>
                          <a:cs typeface="Times New Roman"/>
                        </a:rPr>
                        <a:t>@return</a:t>
                      </a:r>
                      <a:r>
                        <a:rPr lang="en-US" sz="1100" kern="0">
                          <a:solidFill>
                            <a:srgbClr val="3F5FBF"/>
                          </a:solidFill>
                          <a:latin typeface="Consolas"/>
                          <a:ea typeface="宋体"/>
                          <a:cs typeface="Times New Roman"/>
                        </a:rPr>
                        <a:t> </a:t>
                      </a:r>
                      <a:r>
                        <a:rPr lang="zh-CN" sz="1100" kern="0">
                          <a:solidFill>
                            <a:srgbClr val="3F5FBF"/>
                          </a:solidFill>
                          <a:latin typeface="Consolas"/>
                          <a:ea typeface="宋体"/>
                          <a:cs typeface="Consolas"/>
                        </a:rPr>
                        <a:t>返回两个数字的加法计算结果</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add(</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y</a:t>
                      </a:r>
                      <a:r>
                        <a:rPr lang="en-US" sz="1100" kern="0">
                          <a:solidFill>
                            <a:srgbClr val="000000"/>
                          </a:solidFill>
                          <a:latin typeface="Consolas"/>
                          <a:ea typeface="宋体"/>
                          <a:cs typeface="Times New Roman"/>
                        </a:rPr>
                        <a:t>) {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有参数有返回值的方法</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return</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 </a:t>
                      </a:r>
                      <a:r>
                        <a:rPr lang="en-US" sz="1100" kern="0">
                          <a:solidFill>
                            <a:srgbClr val="6A3E3E"/>
                          </a:solidFill>
                          <a:latin typeface="Consolas"/>
                          <a:ea typeface="宋体"/>
                          <a:cs typeface="Times New Roman"/>
                        </a:rPr>
                        <a:t>y</a:t>
                      </a:r>
                      <a:r>
                        <a:rPr lang="en-US" sz="1100" kern="0">
                          <a:solidFill>
                            <a:srgbClr val="000000"/>
                          </a:solidFill>
                          <a:latin typeface="Consolas"/>
                          <a:ea typeface="宋体"/>
                          <a:cs typeface="Times New Roman"/>
                        </a:rPr>
                        <a:t>;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返回加法计算结果</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299359">
                <a:tc>
                  <a:txBody>
                    <a:bodyPr/>
                    <a:lstStyle/>
                    <a:p>
                      <a:pPr algn="l">
                        <a:spcAft>
                          <a:spcPts val="0"/>
                        </a:spcAft>
                      </a:pPr>
                      <a:r>
                        <a:rPr lang="zh-CN" sz="1100" b="1" kern="0">
                          <a:solidFill>
                            <a:srgbClr val="7F0055"/>
                          </a:solidFill>
                          <a:latin typeface="Consolas"/>
                          <a:ea typeface="宋体"/>
                          <a:cs typeface="Consolas"/>
                        </a:rPr>
                        <a:t>程序执行结果：</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100" kern="0">
                          <a:solidFill>
                            <a:srgbClr val="000000"/>
                          </a:solidFill>
                          <a:latin typeface="Consolas"/>
                          <a:ea typeface="宋体"/>
                          <a:cs typeface="Consolas"/>
                        </a:rPr>
                        <a:t>计算结果：</a:t>
                      </a:r>
                      <a:r>
                        <a:rPr lang="en-US" sz="1100" kern="0">
                          <a:solidFill>
                            <a:srgbClr val="000000"/>
                          </a:solidFill>
                          <a:latin typeface="Consolas"/>
                          <a:ea typeface="宋体"/>
                          <a:cs typeface="Times New Roman"/>
                        </a:rPr>
                        <a:t>30</a:t>
                      </a:r>
                      <a:endParaRPr lang="zh-CN" sz="1100" kern="100">
                        <a:latin typeface="Times New Roman"/>
                        <a:ea typeface="宋体"/>
                        <a:cs typeface="Times New Roman"/>
                      </a:endParaRPr>
                    </a:p>
                    <a:p>
                      <a:pPr algn="l">
                        <a:spcAft>
                          <a:spcPts val="0"/>
                        </a:spcAft>
                      </a:pPr>
                      <a:r>
                        <a:rPr lang="zh-CN" sz="1100" kern="0">
                          <a:solidFill>
                            <a:srgbClr val="000000"/>
                          </a:solidFill>
                          <a:latin typeface="Consolas"/>
                          <a:ea typeface="宋体"/>
                          <a:cs typeface="Consolas"/>
                        </a:rPr>
                        <a:t>计算结果：</a:t>
                      </a:r>
                      <a:r>
                        <a:rPr lang="en-US" sz="1100" kern="0">
                          <a:solidFill>
                            <a:srgbClr val="000000"/>
                          </a:solidFill>
                          <a:latin typeface="Consolas"/>
                          <a:ea typeface="宋体"/>
                          <a:cs typeface="Times New Roman"/>
                        </a:rPr>
                        <a:t>110</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利用</a:t>
            </a:r>
            <a:r>
              <a:rPr lang="en-US" smtClean="0"/>
              <a:t>return</a:t>
            </a:r>
            <a:r>
              <a:rPr lang="zh-CN" altLang="en-US" smtClean="0"/>
              <a:t>结束方法调用</a:t>
            </a:r>
            <a:endParaRPr lang="zh-CN" altLang="en-US"/>
          </a:p>
        </p:txBody>
      </p:sp>
      <p:sp>
        <p:nvSpPr>
          <p:cNvPr id="3" name="内容占位符 2"/>
          <p:cNvSpPr>
            <a:spLocks noGrp="1"/>
          </p:cNvSpPr>
          <p:nvPr>
            <p:ph idx="1"/>
          </p:nvPr>
        </p:nvSpPr>
        <p:spPr/>
        <p:txBody>
          <a:bodyPr/>
          <a:lstStyle/>
          <a:p>
            <a:r>
              <a:rPr lang="zh-CN" altLang="en-US" smtClean="0"/>
              <a:t>如果在方法中执行</a:t>
            </a:r>
            <a:r>
              <a:rPr lang="en-US" smtClean="0"/>
              <a:t>return</a:t>
            </a:r>
            <a:r>
              <a:rPr lang="zh-CN" altLang="en-US" smtClean="0"/>
              <a:t>语句，那么就表示其之后的代码不再执行而直接结束方法调用，如果此时方法有返回值声明，那么必须返回相应类型的数据，如果没有返回值声明，则可以直接编写</a:t>
            </a:r>
            <a:r>
              <a:rPr lang="en-US" smtClean="0"/>
              <a:t>return</a:t>
            </a:r>
            <a:r>
              <a:rPr lang="zh-CN" altLang="en-US" smtClean="0"/>
              <a:t>。而此类操作一般都会结合分支判断一起使用。</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利用</a:t>
            </a:r>
            <a:r>
              <a:rPr lang="en-US" smtClean="0"/>
              <a:t>return</a:t>
            </a:r>
            <a:r>
              <a:rPr lang="zh-CN" altLang="en-US" smtClean="0"/>
              <a:t>结束方法调用</a:t>
            </a:r>
            <a:endParaRPr lang="zh-CN" altLang="en-US"/>
          </a:p>
        </p:txBody>
      </p:sp>
      <p:graphicFrame>
        <p:nvGraphicFramePr>
          <p:cNvPr id="4" name="表格 3"/>
          <p:cNvGraphicFramePr>
            <a:graphicFrameLocks noGrp="1"/>
          </p:cNvGraphicFramePr>
          <p:nvPr/>
        </p:nvGraphicFramePr>
        <p:xfrm>
          <a:off x="357158" y="1386854"/>
          <a:ext cx="8429684" cy="3185160"/>
        </p:xfrm>
        <a:graphic>
          <a:graphicData uri="http://schemas.openxmlformats.org/drawingml/2006/table">
            <a:tbl>
              <a:tblPr/>
              <a:tblGrid>
                <a:gridCol w="2129511"/>
                <a:gridCol w="6300173"/>
              </a:tblGrid>
              <a:tr h="0">
                <a:tc gridSpan="2">
                  <a:txBody>
                    <a:bodyPr/>
                    <a:lstStyle/>
                    <a:p>
                      <a:pPr algn="l">
                        <a:spcAft>
                          <a:spcPts val="0"/>
                        </a:spcAft>
                      </a:pP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class</a:t>
                      </a:r>
                      <a:r>
                        <a:rPr lang="en-US" sz="1100" kern="0">
                          <a:solidFill>
                            <a:srgbClr val="000000"/>
                          </a:solidFill>
                          <a:latin typeface="Consolas"/>
                          <a:ea typeface="宋体"/>
                          <a:cs typeface="Times New Roman"/>
                        </a:rPr>
                        <a:t> TestDemo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main(String </a:t>
                      </a:r>
                      <a:r>
                        <a:rPr lang="en-US" sz="1100" kern="0">
                          <a:solidFill>
                            <a:srgbClr val="6A3E3E"/>
                          </a:solidFill>
                          <a:latin typeface="Consolas"/>
                          <a:ea typeface="宋体"/>
                          <a:cs typeface="Times New Roman"/>
                        </a:rPr>
                        <a:t>args</a:t>
                      </a: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i="1" kern="0">
                          <a:solidFill>
                            <a:srgbClr val="000000"/>
                          </a:solidFill>
                          <a:latin typeface="Consolas"/>
                          <a:ea typeface="宋体"/>
                          <a:cs typeface="Times New Roman"/>
                        </a:rPr>
                        <a:t>set</a:t>
                      </a:r>
                      <a:r>
                        <a:rPr lang="en-US" sz="1100" kern="0">
                          <a:solidFill>
                            <a:srgbClr val="000000"/>
                          </a:solidFill>
                          <a:latin typeface="Consolas"/>
                          <a:ea typeface="宋体"/>
                          <a:cs typeface="Times New Roman"/>
                        </a:rPr>
                        <a:t>(100);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正常执行输出</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i="1" kern="0">
                          <a:solidFill>
                            <a:srgbClr val="000000"/>
                          </a:solidFill>
                          <a:latin typeface="Consolas"/>
                          <a:ea typeface="宋体"/>
                          <a:cs typeface="Times New Roman"/>
                        </a:rPr>
                        <a:t>set</a:t>
                      </a:r>
                      <a:r>
                        <a:rPr lang="en-US" sz="1100" kern="0">
                          <a:solidFill>
                            <a:srgbClr val="000000"/>
                          </a:solidFill>
                          <a:latin typeface="Consolas"/>
                          <a:ea typeface="宋体"/>
                          <a:cs typeface="Times New Roman"/>
                        </a:rPr>
                        <a:t>(3);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满足方法判断条件，会中断输出操作</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i="1" kern="0">
                          <a:solidFill>
                            <a:srgbClr val="000000"/>
                          </a:solidFill>
                          <a:latin typeface="Consolas"/>
                          <a:ea typeface="宋体"/>
                          <a:cs typeface="Times New Roman"/>
                        </a:rPr>
                        <a:t>set</a:t>
                      </a:r>
                      <a:r>
                        <a:rPr lang="en-US" sz="1100" kern="0">
                          <a:solidFill>
                            <a:srgbClr val="000000"/>
                          </a:solidFill>
                          <a:latin typeface="Consolas"/>
                          <a:ea typeface="宋体"/>
                          <a:cs typeface="Times New Roman"/>
                        </a:rPr>
                        <a:t>(10);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正常执行输出</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kern="0">
                          <a:solidFill>
                            <a:srgbClr val="3F5FBF"/>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 </a:t>
                      </a:r>
                      <a:r>
                        <a:rPr lang="zh-CN" sz="1100" kern="0">
                          <a:solidFill>
                            <a:srgbClr val="3F5FBF"/>
                          </a:solidFill>
                          <a:latin typeface="Consolas"/>
                          <a:ea typeface="宋体"/>
                          <a:cs typeface="Consolas"/>
                        </a:rPr>
                        <a:t>定义一个设置数据的操作方法，如果该数据为</a:t>
                      </a:r>
                      <a:r>
                        <a:rPr lang="en-US" sz="1100" kern="0">
                          <a:solidFill>
                            <a:srgbClr val="3F5FBF"/>
                          </a:solidFill>
                          <a:latin typeface="Consolas"/>
                          <a:ea typeface="宋体"/>
                          <a:cs typeface="Times New Roman"/>
                        </a:rPr>
                        <a:t>3</a:t>
                      </a:r>
                      <a:r>
                        <a:rPr lang="zh-CN" sz="1100" kern="0">
                          <a:solidFill>
                            <a:srgbClr val="3F5FBF"/>
                          </a:solidFill>
                          <a:latin typeface="Consolas"/>
                          <a:ea typeface="宋体"/>
                          <a:cs typeface="Consolas"/>
                        </a:rPr>
                        <a:t>将无法设置</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 </a:t>
                      </a:r>
                      <a:r>
                        <a:rPr lang="en-US" sz="1100" b="1" kern="0">
                          <a:solidFill>
                            <a:srgbClr val="7F9FBF"/>
                          </a:solidFill>
                          <a:latin typeface="Consolas"/>
                          <a:ea typeface="宋体"/>
                          <a:cs typeface="Times New Roman"/>
                        </a:rPr>
                        <a:t>@param</a:t>
                      </a:r>
                      <a:r>
                        <a:rPr lang="en-US" sz="1100" kern="0">
                          <a:solidFill>
                            <a:srgbClr val="3F5FBF"/>
                          </a:solidFill>
                          <a:latin typeface="Consolas"/>
                          <a:ea typeface="宋体"/>
                          <a:cs typeface="Times New Roman"/>
                        </a:rPr>
                        <a:t> x </a:t>
                      </a:r>
                      <a:r>
                        <a:rPr lang="zh-CN" sz="1100" kern="0">
                          <a:solidFill>
                            <a:srgbClr val="3F5FBF"/>
                          </a:solidFill>
                          <a:latin typeface="Consolas"/>
                          <a:ea typeface="宋体"/>
                          <a:cs typeface="Consolas"/>
                        </a:rPr>
                        <a:t>要设置的数据内容</a:t>
                      </a:r>
                      <a:endParaRPr lang="zh-CN" sz="1100" kern="100">
                        <a:latin typeface="Times New Roman"/>
                        <a:ea typeface="宋体"/>
                        <a:cs typeface="Times New Roman"/>
                      </a:endParaRPr>
                    </a:p>
                    <a:p>
                      <a:pPr algn="l">
                        <a:spcAft>
                          <a:spcPts val="0"/>
                        </a:spcAft>
                      </a:pPr>
                      <a:r>
                        <a:rPr lang="en-US" sz="1100" kern="0">
                          <a:solidFill>
                            <a:srgbClr val="3F5FBF"/>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public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static</a:t>
                      </a: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void</a:t>
                      </a:r>
                      <a:r>
                        <a:rPr lang="en-US" sz="1100" kern="0">
                          <a:solidFill>
                            <a:srgbClr val="000000"/>
                          </a:solidFill>
                          <a:latin typeface="Consolas"/>
                          <a:ea typeface="宋体"/>
                          <a:cs typeface="Times New Roman"/>
                        </a:rPr>
                        <a:t> set(</a:t>
                      </a:r>
                      <a:r>
                        <a:rPr lang="en-US" sz="1100" b="1" kern="0">
                          <a:solidFill>
                            <a:srgbClr val="7F0055"/>
                          </a:solidFill>
                          <a:latin typeface="Consolas"/>
                          <a:ea typeface="宋体"/>
                          <a:cs typeface="Times New Roman"/>
                        </a:rPr>
                        <a:t>int</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	</a:t>
                      </a:r>
                      <a:r>
                        <a:rPr lang="en-US" sz="1100" kern="0">
                          <a:solidFill>
                            <a:srgbClr val="3F7F5F"/>
                          </a:solidFill>
                          <a:latin typeface="Consolas"/>
                          <a:ea typeface="宋体"/>
                          <a:cs typeface="Times New Roman"/>
                        </a:rPr>
                        <a:t>// </a:t>
                      </a:r>
                      <a:r>
                        <a:rPr lang="zh-CN" sz="1100" kern="0">
                          <a:solidFill>
                            <a:srgbClr val="3F7F5F"/>
                          </a:solidFill>
                          <a:latin typeface="Consolas"/>
                          <a:ea typeface="宋体"/>
                          <a:cs typeface="Consolas"/>
                        </a:rPr>
                        <a:t>方法声明为</a:t>
                      </a:r>
                      <a:r>
                        <a:rPr lang="en-US" sz="1100" kern="0">
                          <a:solidFill>
                            <a:srgbClr val="3F7F5F"/>
                          </a:solidFill>
                          <a:latin typeface="Consolas"/>
                          <a:ea typeface="宋体"/>
                          <a:cs typeface="Times New Roman"/>
                        </a:rPr>
                        <a:t>void</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if</a:t>
                      </a:r>
                      <a:r>
                        <a:rPr lang="en-US" sz="1100" kern="0">
                          <a:solidFill>
                            <a:srgbClr val="000000"/>
                          </a:solidFill>
                          <a:latin typeface="Consolas"/>
                          <a:ea typeface="宋体"/>
                          <a:cs typeface="Times New Roman"/>
                        </a:rPr>
                        <a:t>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 == 3) {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判断语句</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r>
                        <a:rPr lang="en-US" sz="1100" b="1" kern="0">
                          <a:solidFill>
                            <a:srgbClr val="7F0055"/>
                          </a:solidFill>
                          <a:latin typeface="Consolas"/>
                          <a:ea typeface="宋体"/>
                          <a:cs typeface="Times New Roman"/>
                        </a:rPr>
                        <a:t>return</a:t>
                      </a:r>
                      <a:r>
                        <a:rPr lang="en-US" sz="1100" kern="0">
                          <a:solidFill>
                            <a:srgbClr val="000000"/>
                          </a:solidFill>
                          <a:latin typeface="Consolas"/>
                          <a:ea typeface="宋体"/>
                          <a:cs typeface="Times New Roman"/>
                        </a:rPr>
                        <a:t>; 	</a:t>
                      </a:r>
                      <a:r>
                        <a:rPr lang="en-US" sz="1100" kern="0" smtClean="0">
                          <a:solidFill>
                            <a:srgbClr val="3F7F5F"/>
                          </a:solidFill>
                          <a:latin typeface="Consolas"/>
                          <a:ea typeface="宋体"/>
                          <a:cs typeface="Times New Roman"/>
                        </a:rPr>
                        <a:t>// </a:t>
                      </a:r>
                      <a:r>
                        <a:rPr lang="zh-CN" sz="1100" kern="0">
                          <a:solidFill>
                            <a:srgbClr val="3F7F5F"/>
                          </a:solidFill>
                          <a:latin typeface="Consolas"/>
                          <a:ea typeface="宋体"/>
                          <a:cs typeface="Consolas"/>
                        </a:rPr>
                        <a:t>方法后面的内容不执行了</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System.</a:t>
                      </a:r>
                      <a:r>
                        <a:rPr lang="en-US" sz="1100" b="1" i="1" kern="0">
                          <a:solidFill>
                            <a:srgbClr val="0000C0"/>
                          </a:solidFill>
                          <a:latin typeface="Consolas"/>
                          <a:ea typeface="宋体"/>
                          <a:cs typeface="Times New Roman"/>
                        </a:rPr>
                        <a:t>out</a:t>
                      </a:r>
                      <a:r>
                        <a:rPr lang="en-US" sz="1100" kern="0">
                          <a:solidFill>
                            <a:srgbClr val="000000"/>
                          </a:solidFill>
                          <a:latin typeface="Consolas"/>
                          <a:ea typeface="宋体"/>
                          <a:cs typeface="Times New Roman"/>
                        </a:rPr>
                        <a:t>.println(</a:t>
                      </a:r>
                      <a:r>
                        <a:rPr lang="en-US" sz="1100" kern="0">
                          <a:solidFill>
                            <a:srgbClr val="2A00FF"/>
                          </a:solidFill>
                          <a:latin typeface="Consolas"/>
                          <a:ea typeface="宋体"/>
                          <a:cs typeface="Times New Roman"/>
                        </a:rPr>
                        <a:t>"x = "</a:t>
                      </a:r>
                      <a:r>
                        <a:rPr lang="en-US" sz="1100" kern="0">
                          <a:solidFill>
                            <a:srgbClr val="000000"/>
                          </a:solidFill>
                          <a:latin typeface="Consolas"/>
                          <a:ea typeface="宋体"/>
                          <a:cs typeface="Times New Roman"/>
                        </a:rPr>
                        <a:t> + </a:t>
                      </a:r>
                      <a:r>
                        <a:rPr lang="en-US" sz="1100" kern="0">
                          <a:solidFill>
                            <a:srgbClr val="6A3E3E"/>
                          </a:solidFill>
                          <a:latin typeface="Consolas"/>
                          <a:ea typeface="宋体"/>
                          <a:cs typeface="Times New Roman"/>
                        </a:rPr>
                        <a:t>x</a:t>
                      </a: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	}</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0">
                <a:tc>
                  <a:txBody>
                    <a:bodyPr/>
                    <a:lstStyle/>
                    <a:p>
                      <a:pPr algn="l">
                        <a:spcAft>
                          <a:spcPts val="0"/>
                        </a:spcAft>
                      </a:pPr>
                      <a:r>
                        <a:rPr lang="zh-CN" sz="1100" b="1" kern="0">
                          <a:solidFill>
                            <a:srgbClr val="7F0055"/>
                          </a:solidFill>
                          <a:latin typeface="Consolas"/>
                          <a:ea typeface="宋体"/>
                          <a:cs typeface="Consolas"/>
                        </a:rPr>
                        <a:t>程序执行结果：</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kern="0">
                          <a:solidFill>
                            <a:srgbClr val="000000"/>
                          </a:solidFill>
                          <a:latin typeface="Consolas"/>
                          <a:ea typeface="宋体"/>
                          <a:cs typeface="Times New Roman"/>
                        </a:rPr>
                        <a:t>x = 100</a:t>
                      </a:r>
                      <a:endParaRPr lang="zh-CN" sz="1100" kern="100">
                        <a:latin typeface="Times New Roman"/>
                        <a:ea typeface="宋体"/>
                        <a:cs typeface="Times New Roman"/>
                      </a:endParaRPr>
                    </a:p>
                    <a:p>
                      <a:pPr algn="l">
                        <a:spcAft>
                          <a:spcPts val="0"/>
                        </a:spcAft>
                      </a:pPr>
                      <a:r>
                        <a:rPr lang="en-US" sz="1100" kern="0">
                          <a:solidFill>
                            <a:srgbClr val="000000"/>
                          </a:solidFill>
                          <a:latin typeface="Consolas"/>
                          <a:ea typeface="宋体"/>
                          <a:cs typeface="Times New Roman"/>
                        </a:rPr>
                        <a:t>x = 10</a:t>
                      </a:r>
                      <a:endParaRPr lang="zh-CN" sz="11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1579</TotalTime>
  <Words>1013</Words>
  <PresentationFormat>全屏显示(16:9)</PresentationFormat>
  <Paragraphs>173</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李兴华Java培训系列课程</vt:lpstr>
      <vt:lpstr>本章学习目标</vt:lpstr>
      <vt:lpstr>方法的基本概念</vt:lpstr>
      <vt:lpstr>定义一个没有参数没有返回值的方法</vt:lpstr>
      <vt:lpstr>方法调用</vt:lpstr>
      <vt:lpstr>定义一个有参数无返回值的方法</vt:lpstr>
      <vt:lpstr>定义有返回值有参数的方法</vt:lpstr>
      <vt:lpstr>利用return结束方法调用</vt:lpstr>
      <vt:lpstr>利用return结束方法调用</vt:lpstr>
      <vt:lpstr>方法重载</vt:lpstr>
      <vt:lpstr>观察方法重载</vt:lpstr>
      <vt:lpstr>方法重载调用</vt:lpstr>
      <vt:lpstr>方法递归调用</vt:lpstr>
      <vt:lpstr>递归调用</vt:lpstr>
      <vt:lpstr>本章总结</vt:lpstr>
      <vt:lpstr>本章总结</vt:lpstr>
      <vt:lpstr>本章总结</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李兴华</cp:lastModifiedBy>
  <cp:revision>268</cp:revision>
  <dcterms:created xsi:type="dcterms:W3CDTF">2015-01-02T11:02:54Z</dcterms:created>
  <dcterms:modified xsi:type="dcterms:W3CDTF">2016-12-30T10:28:12Z</dcterms:modified>
</cp:coreProperties>
</file>