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3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72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88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类与对象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内存分析图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声明并实例化对象：“</a:t>
            </a:r>
            <a:r>
              <a:rPr lang="en-US" smtClean="0"/>
              <a:t>Book bk = </a:t>
            </a:r>
            <a:r>
              <a:rPr lang="en-US" b="1" smtClean="0"/>
              <a:t>new</a:t>
            </a:r>
            <a:r>
              <a:rPr lang="en-US" smtClean="0"/>
              <a:t> Book() ;</a:t>
            </a:r>
            <a:r>
              <a:rPr lang="zh-CN" altLang="en-US" smtClean="0"/>
              <a:t>”</a:t>
            </a:r>
            <a:endParaRPr lang="en-US" altLang="zh-CN" smtClean="0"/>
          </a:p>
          <a:p>
            <a:pPr lvl="1"/>
            <a:r>
              <a:rPr lang="zh-CN" altLang="en-US" smtClean="0"/>
              <a:t>设置</a:t>
            </a:r>
            <a:r>
              <a:rPr lang="en-US" smtClean="0"/>
              <a:t>title</a:t>
            </a:r>
            <a:r>
              <a:rPr lang="zh-CN" altLang="en-US" smtClean="0"/>
              <a:t>属性内容：“</a:t>
            </a:r>
            <a:r>
              <a:rPr lang="en-US" smtClean="0"/>
              <a:t>bk.title = "Java</a:t>
            </a:r>
            <a:r>
              <a:rPr lang="zh-CN" altLang="en-US" smtClean="0"/>
              <a:t>开发</a:t>
            </a:r>
            <a:r>
              <a:rPr lang="en-US" smtClean="0"/>
              <a:t>" ;</a:t>
            </a:r>
            <a:r>
              <a:rPr lang="zh-CN" altLang="en-US" smtClean="0"/>
              <a:t>”</a:t>
            </a:r>
            <a:endParaRPr lang="en-US" altLang="zh-CN" smtClean="0"/>
          </a:p>
          <a:p>
            <a:pPr lvl="1"/>
            <a:r>
              <a:rPr lang="zh-CN" altLang="en-US" smtClean="0"/>
              <a:t>设置</a:t>
            </a:r>
            <a:r>
              <a:rPr lang="en-US" smtClean="0"/>
              <a:t>price</a:t>
            </a:r>
            <a:r>
              <a:rPr lang="zh-CN" altLang="en-US" smtClean="0"/>
              <a:t>属性内容：“</a:t>
            </a:r>
            <a:r>
              <a:rPr lang="en-US" smtClean="0"/>
              <a:t>bk.price = 89.9 ;</a:t>
            </a:r>
            <a:r>
              <a:rPr lang="zh-CN" altLang="en-US" smtClean="0"/>
              <a:t>”</a:t>
            </a:r>
            <a:endParaRPr lang="zh-CN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2786064"/>
            <a:ext cx="3214710" cy="131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2786064"/>
            <a:ext cx="2740358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2049" y="2786064"/>
            <a:ext cx="2687669" cy="120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分步的方式实例化对象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86611"/>
          <a:ext cx="8286808" cy="2271023"/>
        </p:xfrm>
        <a:graphic>
          <a:graphicData uri="http://schemas.openxmlformats.org/drawingml/2006/table">
            <a:tbl>
              <a:tblPr/>
              <a:tblGrid>
                <a:gridCol w="2462589"/>
                <a:gridCol w="5824219"/>
              </a:tblGrid>
              <a:tr h="205766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Book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bk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声明对象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bk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Book(); 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实例化对象（开辟了堆内存）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bk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"Java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操作属性内容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bk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89.9; 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操作属性内容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bk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.getInfo(); 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调用类中的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getInfo()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69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: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图书名称：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Java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开发，价格：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89.9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分步实例化对象</a:t>
            </a:r>
            <a:endParaRPr lang="zh-CN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6465" y="1424392"/>
            <a:ext cx="2428892" cy="148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9803" y="1424391"/>
            <a:ext cx="2602593" cy="150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3138903"/>
            <a:ext cx="2571768" cy="1468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98366" y="3138903"/>
            <a:ext cx="2643206" cy="1504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声明两个对象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513536"/>
          <a:ext cx="8643966" cy="2987040"/>
        </p:xfrm>
        <a:graphic>
          <a:graphicData uri="http://schemas.openxmlformats.org/drawingml/2006/table">
            <a:tbl>
              <a:tblPr/>
              <a:tblGrid>
                <a:gridCol w="1927223"/>
                <a:gridCol w="6716743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Book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Book() ;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声明并实例化第一个对象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Book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Book() ;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声明并实例化第二个对象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"Java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设置第一个对象的属性内容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89.8 ;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设置第一个对象的属性内容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"JSP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设置第二个对象的属性内容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69.8 ;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设置第二个对象的属性内容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.getInfo() ;	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调用类中的方法输出信息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.getInfo() ;	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调用类中的方法输出信息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图书名称：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Java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开发，价格：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89.8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图书名称：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JSP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开发，价格：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69.8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实例化两个对象内存关系图</a:t>
            </a:r>
            <a:endParaRPr lang="zh-CN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7182" y="1428742"/>
            <a:ext cx="2428892" cy="146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3330" y="1428742"/>
            <a:ext cx="2428892" cy="1476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7182" y="3000379"/>
            <a:ext cx="2428892" cy="163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23329" y="3000378"/>
            <a:ext cx="2449001" cy="16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对象引用传递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00180"/>
          <a:ext cx="8429684" cy="2979598"/>
        </p:xfrm>
        <a:graphic>
          <a:graphicData uri="http://schemas.openxmlformats.org/drawingml/2006/table">
            <a:tbl>
              <a:tblPr/>
              <a:tblGrid>
                <a:gridCol w="1879448"/>
                <a:gridCol w="6550236"/>
              </a:tblGrid>
              <a:tr h="2766238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Book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Book() ;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声明并实例化第一个对象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Book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声明第二个对象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"Java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设置第一个对象的属性内容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89.8 ;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设置第一个对象的属性内容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bookB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bookA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 	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引用传递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69.8 ;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利用第二个对象设置属性内容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.getInfo() ;	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调用类中的方法输出信息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27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图书名称：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Java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开发，价格：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69.8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对象引用传递</a:t>
            </a:r>
            <a:endParaRPr lang="zh-CN" alt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89" y="1357305"/>
            <a:ext cx="2603407" cy="172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237" y="1357305"/>
            <a:ext cx="260340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7089" y="3115759"/>
            <a:ext cx="2603406" cy="1527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3237" y="3115759"/>
            <a:ext cx="2603407" cy="152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深入观察引用传递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13536"/>
          <a:ext cx="8143932" cy="2987040"/>
        </p:xfrm>
        <a:graphic>
          <a:graphicData uri="http://schemas.openxmlformats.org/drawingml/2006/table">
            <a:tbl>
              <a:tblPr/>
              <a:tblGrid>
                <a:gridCol w="1573298"/>
                <a:gridCol w="6570634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Book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Book() ;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声明并实例化第一个对象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Book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Book() ;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声明并实例化第二个对象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"Java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设置第一个对象的属性内容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89.8 ;	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设置第一个对象的属性内容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"JSP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设置第二个对象的属性内容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69.8 ;	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设置第二个对象的属性内容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bookB</a:t>
                      </a:r>
                      <a:r>
                        <a:rPr lang="en-US" sz="14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bookA</a:t>
                      </a:r>
                      <a:r>
                        <a:rPr lang="en-US" sz="14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		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引用传递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100.1 ;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利用第二个对象设置属性内容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.getInfo() ;	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调用类中的方法输出信息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图书名称：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Java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开发，价格：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100.1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引用传递与垃圾产生</a:t>
            </a:r>
            <a:endParaRPr lang="zh-CN" alt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83158"/>
            <a:ext cx="3857652" cy="2588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83158"/>
            <a:ext cx="4035068" cy="263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引用传递与垃圾产生</a:t>
            </a:r>
            <a:endParaRPr lang="zh-CN" alt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6"/>
            <a:ext cx="4214842" cy="2341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771" y="1670222"/>
            <a:ext cx="4182509" cy="23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理解面向对象三大主要特征；</a:t>
            </a:r>
          </a:p>
          <a:p>
            <a:r>
              <a:rPr lang="zh-CN" altLang="en-US" smtClean="0"/>
              <a:t>掌握类与对象的区别与使用；</a:t>
            </a:r>
          </a:p>
          <a:p>
            <a:r>
              <a:rPr lang="zh-CN" altLang="en-US" smtClean="0"/>
              <a:t>掌握类中封装性的基础实现；</a:t>
            </a:r>
          </a:p>
          <a:p>
            <a:r>
              <a:rPr lang="zh-CN" altLang="en-US" smtClean="0"/>
              <a:t>掌握类中构造方法以及构造方法重载的概念及使用；</a:t>
            </a:r>
          </a:p>
          <a:p>
            <a:r>
              <a:rPr lang="zh-CN" altLang="en-US" smtClean="0"/>
              <a:t>掌握数组的使用以及初始化操作；</a:t>
            </a:r>
          </a:p>
          <a:p>
            <a:r>
              <a:rPr lang="zh-CN" altLang="en-US" smtClean="0"/>
              <a:t>掌握引用数据类型的特点以及引用传递操作分析方法；</a:t>
            </a:r>
          </a:p>
          <a:p>
            <a:r>
              <a:rPr lang="zh-CN" altLang="en-US" smtClean="0"/>
              <a:t>掌握</a:t>
            </a:r>
            <a:r>
              <a:rPr lang="en-US" altLang="zh-CN" smtClean="0"/>
              <a:t>String</a:t>
            </a:r>
            <a:r>
              <a:rPr lang="zh-CN" altLang="en-US" smtClean="0"/>
              <a:t>类的特点以及</a:t>
            </a:r>
            <a:r>
              <a:rPr lang="en-US" altLang="zh-CN" smtClean="0"/>
              <a:t>String</a:t>
            </a:r>
            <a:r>
              <a:rPr lang="zh-CN" altLang="en-US" smtClean="0"/>
              <a:t>类中常用方法的使用；</a:t>
            </a:r>
          </a:p>
          <a:p>
            <a:r>
              <a:rPr lang="zh-CN" altLang="en-US" smtClean="0"/>
              <a:t>掌握</a:t>
            </a:r>
            <a:r>
              <a:rPr lang="en-US" altLang="zh-CN" smtClean="0"/>
              <a:t>this</a:t>
            </a:r>
            <a:r>
              <a:rPr lang="zh-CN" altLang="en-US" smtClean="0"/>
              <a:t>、</a:t>
            </a:r>
            <a:r>
              <a:rPr lang="en-US" altLang="zh-CN" smtClean="0"/>
              <a:t>static</a:t>
            </a:r>
            <a:r>
              <a:rPr lang="zh-CN" altLang="en-US" smtClean="0"/>
              <a:t>关键字的使用；</a:t>
            </a:r>
          </a:p>
          <a:p>
            <a:r>
              <a:rPr lang="zh-CN" altLang="en-US" smtClean="0"/>
              <a:t>掌握内部类的特点以及使用形式；</a:t>
            </a:r>
          </a:p>
          <a:p>
            <a:r>
              <a:rPr lang="zh-CN" altLang="en-US" smtClean="0"/>
              <a:t>理解链表操作的实现原理以及常用操作方法。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类与对象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面向对象中类和对象是最基本、最重要的组成单元，那么什么叫类呢？类实际上是表示一个客观世界某类群体的一些基本特征抽象，属于抽象的概念集合，例如：汽车、轮船、书都描述的是某一类事物的公共特征。而对象呢？就是表示一个个具体的事物，例如：张三同学、李四帐户、王五的汽车，这些都是可以使用的事物，那么就可以理解为对象，所以对象表示的是一个个独立的个体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类与对象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smtClean="0"/>
              <a:t>例如，在现实生活中，人就可以表示为一个类，因为人本身属于一种广义的概念，并不是一个具体个体描述。而某一个具体的人，例如：张三同学，就可以称为对象，可以通过各种信息完整的描述这个具体的人，如这个人的姓名、年龄、性别等信息，那么这些信息在面向对象的概念中就称为属性，当然人是可以吃饭、睡觉的，那么这些人的行为在类中就称为方法。也就是说如果要使用一个类，就一定有产生对象，每个对象之间是靠各个属性的不同来进行区分的，而每个对象所具备的操作就是类中规定好的方法</a:t>
            </a:r>
            <a:endParaRPr lang="zh-CN" altLang="en-US" sz="16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3071816"/>
            <a:ext cx="5113338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类与对象的基本定义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smtClean="0"/>
              <a:t>从之前的概念中可以了解到，类是由属性和方法组成的。属性中定义类一个个的具体信息，实际上一个属性就是一个变量，而方法是一些操作的行为，但是在程序设计中，定义类也是要按照具体的语法要求完成的，如果要定义类需要使用</a:t>
            </a:r>
            <a:r>
              <a:rPr lang="en-US" sz="1800" smtClean="0"/>
              <a:t>class</a:t>
            </a:r>
            <a:r>
              <a:rPr lang="zh-CN" altLang="en-US" sz="1800" smtClean="0"/>
              <a:t>关键字定义，类的定义语法如下。</a:t>
            </a:r>
            <a:endParaRPr lang="zh-CN" altLang="en-US" sz="1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714626"/>
            <a:ext cx="6286544" cy="19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71618"/>
          <a:ext cx="8429684" cy="2928958"/>
        </p:xfrm>
        <a:graphic>
          <a:graphicData uri="http://schemas.openxmlformats.org/drawingml/2006/table">
            <a:tbl>
              <a:tblPr/>
              <a:tblGrid>
                <a:gridCol w="8429684"/>
              </a:tblGrid>
              <a:tr h="29289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 { 			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定义一个新的类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String </a:t>
                      </a:r>
                      <a:r>
                        <a:rPr lang="en-US" sz="16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	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书的名字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	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书的价格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16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输出对象完整信息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getInfo() { 		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此方法将由对象调用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图书名称：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6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，价格：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6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对象定义格式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格式一：声明并实例化对象</a:t>
            </a:r>
            <a:endParaRPr lang="en-US" altLang="zh-CN" smtClean="0"/>
          </a:p>
          <a:p>
            <a:pPr lvl="1"/>
            <a:r>
              <a:rPr lang="zh-CN" altLang="en-US" smtClean="0"/>
              <a:t>类名称 对象名称 </a:t>
            </a:r>
            <a:r>
              <a:rPr lang="en-US" altLang="zh-CN" smtClean="0"/>
              <a:t>= new </a:t>
            </a:r>
            <a:r>
              <a:rPr lang="zh-CN" altLang="en-US" smtClean="0"/>
              <a:t>类名称 </a:t>
            </a:r>
            <a:r>
              <a:rPr lang="en-US" altLang="zh-CN" smtClean="0"/>
              <a:t>() ;</a:t>
            </a:r>
          </a:p>
          <a:p>
            <a:r>
              <a:rPr lang="zh-CN" altLang="en-US" smtClean="0"/>
              <a:t>格式二：分步完成</a:t>
            </a:r>
            <a:endParaRPr lang="en-US" altLang="zh-CN" smtClean="0"/>
          </a:p>
          <a:p>
            <a:pPr lvl="1"/>
            <a:r>
              <a:rPr lang="zh-CN" altLang="en-US" smtClean="0"/>
              <a:t>声明对象：类名称 对象名称 </a:t>
            </a:r>
            <a:r>
              <a:rPr lang="en-US" altLang="zh-CN" smtClean="0"/>
              <a:t>= null ;</a:t>
            </a:r>
          </a:p>
          <a:p>
            <a:pPr lvl="1"/>
            <a:r>
              <a:rPr lang="zh-CN" altLang="en-US" smtClean="0"/>
              <a:t>实例化对象：对象名称 </a:t>
            </a:r>
            <a:r>
              <a:rPr lang="en-US" altLang="zh-CN" smtClean="0"/>
              <a:t>= new </a:t>
            </a:r>
            <a:r>
              <a:rPr lang="zh-CN" altLang="en-US" smtClean="0"/>
              <a:t>类名称 </a:t>
            </a:r>
            <a:r>
              <a:rPr lang="en-US" altLang="zh-CN" smtClean="0"/>
              <a:t>() ;</a:t>
            </a:r>
          </a:p>
          <a:p>
            <a:r>
              <a:rPr lang="zh-CN" altLang="en-US" smtClean="0"/>
              <a:t>操作类结构：</a:t>
            </a:r>
            <a:endParaRPr lang="en-US" altLang="zh-CN" smtClean="0"/>
          </a:p>
          <a:p>
            <a:pPr lvl="1"/>
            <a:r>
              <a:rPr lang="zh-CN" altLang="en-US" smtClean="0"/>
              <a:t>对象</a:t>
            </a:r>
            <a:r>
              <a:rPr lang="en-US" altLang="zh-CN" smtClean="0"/>
              <a:t>.</a:t>
            </a:r>
            <a:r>
              <a:rPr lang="zh-CN" altLang="en-US" smtClean="0"/>
              <a:t>属性：表示要操作类中的属性内容；</a:t>
            </a:r>
            <a:endParaRPr lang="en-US" altLang="zh-CN" smtClean="0"/>
          </a:p>
          <a:p>
            <a:pPr lvl="1"/>
            <a:r>
              <a:rPr lang="zh-CN" altLang="en-US" smtClean="0"/>
              <a:t>对象</a:t>
            </a:r>
            <a:r>
              <a:rPr lang="en-US" altLang="zh-CN" smtClean="0"/>
              <a:t>.</a:t>
            </a:r>
            <a:r>
              <a:rPr lang="zh-CN" altLang="en-US" smtClean="0"/>
              <a:t>方法</a:t>
            </a:r>
            <a:r>
              <a:rPr lang="en-US" altLang="zh-CN" smtClean="0"/>
              <a:t>()</a:t>
            </a:r>
            <a:r>
              <a:rPr lang="zh-CN" altLang="en-US" smtClean="0"/>
              <a:t>：表示要调用类中的方法。</a:t>
            </a:r>
            <a:endParaRPr lang="en-US" altLang="zh-CN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使用类 </a:t>
            </a:r>
            <a:r>
              <a:rPr lang="en-US" altLang="zh-CN" smtClean="0"/>
              <a:t>—— </a:t>
            </a:r>
            <a:r>
              <a:rPr lang="zh-CN" altLang="en-US" smtClean="0"/>
              <a:t>在主类中使用</a:t>
            </a:r>
            <a:r>
              <a:rPr lang="en-US" smtClean="0"/>
              <a:t>Book</a:t>
            </a:r>
            <a:r>
              <a:rPr lang="zh-CN" altLang="en-US" smtClean="0"/>
              <a:t>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03058"/>
          <a:ext cx="8358246" cy="2926080"/>
        </p:xfrm>
        <a:graphic>
          <a:graphicData uri="http://schemas.openxmlformats.org/drawingml/2006/table">
            <a:tbl>
              <a:tblPr/>
              <a:tblGrid>
                <a:gridCol w="2732638"/>
                <a:gridCol w="5625608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 { 				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定义一个新的类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String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		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书的名字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		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书的价格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getInfo() { 	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此方法将由对象调用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图书名称：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，价格：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Book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bk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Book() ;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声明并实例化对象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bk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"Java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	 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操作属性内容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bk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89.9 ;	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操作属性内容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bk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.getInfo() ;		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调用类中的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getInfo()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图书名称：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Java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开发，价格：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89.9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对象内存分配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类本身属于引用数据类型，对于引用数据类型的执行分析就必须结合内存操作来看，首先给出读者两块内存空间的概念：</a:t>
            </a:r>
            <a:endParaRPr lang="en-US" altLang="zh-CN" smtClean="0"/>
          </a:p>
          <a:p>
            <a:pPr lvl="1"/>
            <a:r>
              <a:rPr lang="zh-CN" altLang="en-US" sz="1800" b="1" smtClean="0"/>
              <a:t>堆内存（</a:t>
            </a:r>
            <a:r>
              <a:rPr lang="en-US" sz="1800" b="1" smtClean="0"/>
              <a:t>heap</a:t>
            </a:r>
            <a:r>
              <a:rPr lang="zh-CN" altLang="en-US" sz="1800" b="1" smtClean="0"/>
              <a:t>）：</a:t>
            </a:r>
            <a:r>
              <a:rPr lang="zh-CN" altLang="en-US" sz="1800" smtClean="0"/>
              <a:t>保存每一个对象的属性内容，堆内存需要用关键字</a:t>
            </a:r>
            <a:r>
              <a:rPr lang="en-US" sz="1800" smtClean="0"/>
              <a:t>new</a:t>
            </a:r>
            <a:r>
              <a:rPr lang="zh-CN" altLang="en-US" sz="1800" smtClean="0"/>
              <a:t>才可以开辟，如果一个对象没有对应的堆内存指向，那么将无法使用；</a:t>
            </a:r>
            <a:endParaRPr lang="en-US" altLang="zh-CN" sz="1800" smtClean="0"/>
          </a:p>
          <a:p>
            <a:pPr lvl="1"/>
            <a:r>
              <a:rPr lang="zh-CN" altLang="en-US" sz="1800" b="1" smtClean="0"/>
              <a:t>栈内存（</a:t>
            </a:r>
            <a:r>
              <a:rPr lang="en-US" sz="1800" b="1" smtClean="0"/>
              <a:t>stack</a:t>
            </a:r>
            <a:r>
              <a:rPr lang="zh-CN" altLang="en-US" sz="1800" b="1" smtClean="0"/>
              <a:t>）：</a:t>
            </a:r>
            <a:r>
              <a:rPr lang="zh-CN" altLang="en-US" sz="1800" smtClean="0"/>
              <a:t>保存的是一块堆内存的地址数值，可以把它想象成一个</a:t>
            </a:r>
            <a:r>
              <a:rPr lang="en-US" sz="1800" smtClean="0"/>
              <a:t>int</a:t>
            </a:r>
            <a:r>
              <a:rPr lang="zh-CN" altLang="en-US" sz="1800" smtClean="0"/>
              <a:t>型变量（每一个</a:t>
            </a:r>
            <a:r>
              <a:rPr lang="en-US" sz="1800" smtClean="0"/>
              <a:t>int</a:t>
            </a:r>
            <a:r>
              <a:rPr lang="zh-CN" altLang="en-US" sz="1800" smtClean="0"/>
              <a:t>型变量只能存放一个数值），所以每一块栈内存只能够保留一块堆内存地址；</a:t>
            </a:r>
            <a:endParaRPr lang="zh-CN" altLang="en-US" sz="180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3500443"/>
            <a:ext cx="4706950" cy="12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877</Words>
  <PresentationFormat>全屏显示(16:9)</PresentationFormat>
  <Paragraphs>133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李兴华Java培训系列课程</vt:lpstr>
      <vt:lpstr>本章学习目标</vt:lpstr>
      <vt:lpstr>类与对象</vt:lpstr>
      <vt:lpstr>类与对象</vt:lpstr>
      <vt:lpstr>类与对象的基本定义</vt:lpstr>
      <vt:lpstr>定义类</vt:lpstr>
      <vt:lpstr>对象定义格式</vt:lpstr>
      <vt:lpstr>使用类 —— 在主类中使用Book类</vt:lpstr>
      <vt:lpstr>对象内存分配</vt:lpstr>
      <vt:lpstr>内存分析图</vt:lpstr>
      <vt:lpstr>分步的方式实例化对象</vt:lpstr>
      <vt:lpstr>分步实例化对象</vt:lpstr>
      <vt:lpstr>声明两个对象</vt:lpstr>
      <vt:lpstr>实例化两个对象内存关系图</vt:lpstr>
      <vt:lpstr>对象引用传递</vt:lpstr>
      <vt:lpstr>对象引用传递</vt:lpstr>
      <vt:lpstr>深入观察引用传递</vt:lpstr>
      <vt:lpstr>引用传递与垃圾产生</vt:lpstr>
      <vt:lpstr>引用传递与垃圾产生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280</cp:revision>
  <dcterms:created xsi:type="dcterms:W3CDTF">2015-01-02T11:02:54Z</dcterms:created>
  <dcterms:modified xsi:type="dcterms:W3CDTF">2016-12-30T10:36:59Z</dcterms:modified>
</cp:coreProperties>
</file>