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256" r:id="rId2"/>
    <p:sldId id="273" r:id="rId3"/>
    <p:sldId id="309" r:id="rId4"/>
    <p:sldId id="310" r:id="rId5"/>
    <p:sldId id="311" r:id="rId6"/>
    <p:sldId id="312" r:id="rId7"/>
    <p:sldId id="313" r:id="rId8"/>
    <p:sldId id="314" r:id="rId9"/>
    <p:sldId id="315" r:id="rId10"/>
    <p:sldId id="316" r:id="rId11"/>
    <p:sldId id="317" r:id="rId12"/>
    <p:sldId id="318" r:id="rId13"/>
    <p:sldId id="319" r:id="rId14"/>
    <p:sldId id="320" r:id="rId15"/>
    <p:sldId id="321" r:id="rId16"/>
    <p:sldId id="322" r:id="rId17"/>
    <p:sldId id="323" r:id="rId18"/>
    <p:sldId id="324" r:id="rId19"/>
    <p:sldId id="325" r:id="rId20"/>
    <p:sldId id="326" r:id="rId21"/>
    <p:sldId id="327" r:id="rId22"/>
    <p:sldId id="328" r:id="rId23"/>
    <p:sldId id="329" r:id="rId24"/>
    <p:sldId id="330" r:id="rId25"/>
    <p:sldId id="331" r:id="rId26"/>
    <p:sldId id="332" r:id="rId27"/>
    <p:sldId id="333" r:id="rId28"/>
    <p:sldId id="334" r:id="rId29"/>
    <p:sldId id="272" r:id="rId30"/>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5303"/>
    <a:srgbClr val="A50021"/>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294" autoAdjust="0"/>
    <p:restoredTop sz="92764" autoAdjust="0"/>
  </p:normalViewPr>
  <p:slideViewPr>
    <p:cSldViewPr>
      <p:cViewPr varScale="1">
        <p:scale>
          <a:sx n="87" d="100"/>
          <a:sy n="87" d="100"/>
        </p:scale>
        <p:origin x="-888" y="-84"/>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2940"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6CA6ABE-2D51-4291-BA63-CB3E88FEE2B0}" type="datetimeFigureOut">
              <a:rPr lang="zh-CN" altLang="en-US" smtClean="0"/>
              <a:pPr/>
              <a:t>2016/12/30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8536C3-CEE5-4FD1-B3BA-97652B149AE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A5A2B5-6DC9-4C76-A68B-791856E4AFDC}" type="datetimeFigureOut">
              <a:rPr lang="zh-CN" altLang="en-US" smtClean="0"/>
              <a:pPr/>
              <a:t>2016/12/30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52A7D0-3C33-4392-8B18-F6D42A276B02}"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2" descr="E:\2016起新资料\极限程序员训练营\20160229_极限IT - PPT模版\PPT2016 - yootk.jpg"/>
          <p:cNvPicPr>
            <a:picLocks noChangeAspect="1" noChangeArrowheads="1"/>
          </p:cNvPicPr>
          <p:nvPr userDrawn="1"/>
        </p:nvPicPr>
        <p:blipFill>
          <a:blip r:embed="rId2"/>
          <a:srcRect/>
          <a:stretch>
            <a:fillRect/>
          </a:stretch>
        </p:blipFill>
        <p:spPr bwMode="auto">
          <a:xfrm>
            <a:off x="-1" y="-18"/>
            <a:ext cx="9148463" cy="5143499"/>
          </a:xfrm>
          <a:prstGeom prst="rect">
            <a:avLst/>
          </a:prstGeom>
          <a:noFill/>
        </p:spPr>
      </p:pic>
      <p:sp>
        <p:nvSpPr>
          <p:cNvPr id="2" name="标题 1"/>
          <p:cNvSpPr>
            <a:spLocks noGrp="1"/>
          </p:cNvSpPr>
          <p:nvPr>
            <p:ph type="ctrTitle"/>
          </p:nvPr>
        </p:nvSpPr>
        <p:spPr>
          <a:xfrm>
            <a:off x="3286115" y="2125349"/>
            <a:ext cx="5143537" cy="732153"/>
          </a:xfrm>
          <a:solidFill>
            <a:schemeClr val="bg1"/>
          </a:solidFill>
          <a:ln>
            <a:noFill/>
          </a:ln>
        </p:spPr>
        <p:txBody>
          <a:bodyPr>
            <a:normAutofit/>
          </a:bodyPr>
          <a:lstStyle>
            <a:lvl1pPr algn="l">
              <a:defRPr sz="3200" b="1"/>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3286117" y="2857502"/>
            <a:ext cx="5143568" cy="500066"/>
          </a:xfrm>
          <a:solidFill>
            <a:schemeClr val="bg1"/>
          </a:solidFill>
          <a:ln>
            <a:noFill/>
          </a:ln>
        </p:spPr>
        <p:txBody>
          <a:bodyPr>
            <a:normAutofit/>
          </a:bodyPr>
          <a:lstStyle>
            <a:lvl1pPr marL="0" indent="0" algn="l">
              <a:buNone/>
              <a:defRPr sz="2000" b="1">
                <a:solidFill>
                  <a:schemeClr val="tx1">
                    <a:lumMod val="95000"/>
                    <a:lumOff val="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4"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4"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1"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90"/>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5"/>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050" name="Picture 2" descr="C:\Users\YOOTK\Desktop\ppt2016-2 - yootk.jpg"/>
          <p:cNvPicPr>
            <a:picLocks noChangeAspect="1" noChangeArrowheads="1"/>
          </p:cNvPicPr>
          <p:nvPr userDrawn="1"/>
        </p:nvPicPr>
        <p:blipFill>
          <a:blip r:embed="rId13"/>
          <a:srcRect/>
          <a:stretch>
            <a:fillRect/>
          </a:stretch>
        </p:blipFill>
        <p:spPr bwMode="auto">
          <a:xfrm>
            <a:off x="0" y="0"/>
            <a:ext cx="9148465" cy="5143500"/>
          </a:xfrm>
          <a:prstGeom prst="rect">
            <a:avLst/>
          </a:prstGeom>
          <a:noFill/>
        </p:spPr>
      </p:pic>
      <p:sp>
        <p:nvSpPr>
          <p:cNvPr id="8" name="矩形 7"/>
          <p:cNvSpPr/>
          <p:nvPr userDrawn="1"/>
        </p:nvSpPr>
        <p:spPr>
          <a:xfrm>
            <a:off x="142876" y="714362"/>
            <a:ext cx="8858280" cy="40005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214282" y="785800"/>
            <a:ext cx="8715436" cy="583407"/>
          </a:xfrm>
          <a:prstGeom prst="rect">
            <a:avLst/>
          </a:prstGeom>
          <a:ln w="9525">
            <a:noFill/>
          </a:ln>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214282" y="1428742"/>
            <a:ext cx="8715436" cy="3214710"/>
          </a:xfrm>
          <a:prstGeom prst="rect">
            <a:avLst/>
          </a:prstGeom>
          <a:ln>
            <a:noFill/>
          </a:ln>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400" kern="1200">
          <a:solidFill>
            <a:schemeClr val="tx1">
              <a:lumMod val="95000"/>
              <a:lumOff val="5000"/>
            </a:schemeClr>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Wingdings" pitchFamily="2" charset="2"/>
        <a:buChar char="Ø"/>
        <a:defRPr sz="24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Wingdings" pitchFamily="2" charset="2"/>
        <a:buChar char="Ø"/>
        <a:defRPr sz="20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Wingdings" pitchFamily="2" charset="2"/>
        <a:buChar char="Ø"/>
        <a:defRPr sz="18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Wingdings" pitchFamily="2" charset="2"/>
        <a:buChar char="Ø"/>
        <a:defRPr sz="16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Wingdings" pitchFamily="2" charset="2"/>
        <a:buChar char="Ø"/>
        <a:defRPr sz="14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mtClean="0"/>
              <a:t>李兴华</a:t>
            </a:r>
            <a:r>
              <a:rPr lang="en-US" altLang="zh-CN" smtClean="0"/>
              <a:t>Java</a:t>
            </a:r>
            <a:r>
              <a:rPr lang="zh-CN" altLang="en-US" smtClean="0"/>
              <a:t>培训系列课程</a:t>
            </a:r>
            <a:endParaRPr lang="zh-CN" altLang="en-US" dirty="0"/>
          </a:p>
        </p:txBody>
      </p:sp>
      <p:sp>
        <p:nvSpPr>
          <p:cNvPr id="3" name="副标题 2"/>
          <p:cNvSpPr>
            <a:spLocks noGrp="1"/>
          </p:cNvSpPr>
          <p:nvPr>
            <p:ph type="subTitle" idx="1"/>
          </p:nvPr>
        </p:nvSpPr>
        <p:spPr/>
        <p:txBody>
          <a:bodyPr/>
          <a:lstStyle/>
          <a:p>
            <a:r>
              <a:rPr lang="zh-CN" altLang="en-US" smtClean="0"/>
              <a:t>面向对象</a:t>
            </a:r>
            <a:r>
              <a:rPr lang="zh-CN" altLang="en-US" dirty="0" smtClean="0"/>
              <a:t>基础知识</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数组引用传递</a:t>
            </a:r>
            <a:endParaRPr lang="zh-CN" altLang="en-US"/>
          </a:p>
        </p:txBody>
      </p:sp>
      <p:pic>
        <p:nvPicPr>
          <p:cNvPr id="62466" name="Picture 2"/>
          <p:cNvPicPr>
            <a:picLocks noChangeAspect="1" noChangeArrowheads="1"/>
          </p:cNvPicPr>
          <p:nvPr/>
        </p:nvPicPr>
        <p:blipFill>
          <a:blip r:embed="rId2"/>
          <a:srcRect/>
          <a:stretch>
            <a:fillRect/>
          </a:stretch>
        </p:blipFill>
        <p:spPr bwMode="auto">
          <a:xfrm>
            <a:off x="2714612" y="1000114"/>
            <a:ext cx="2771775" cy="1536700"/>
          </a:xfrm>
          <a:prstGeom prst="rect">
            <a:avLst/>
          </a:prstGeom>
          <a:noFill/>
          <a:ln w="9525">
            <a:noFill/>
            <a:miter lim="800000"/>
            <a:headEnd/>
            <a:tailEnd/>
          </a:ln>
        </p:spPr>
      </p:pic>
      <p:pic>
        <p:nvPicPr>
          <p:cNvPr id="62467" name="Picture 3"/>
          <p:cNvPicPr>
            <a:picLocks noChangeAspect="1" noChangeArrowheads="1"/>
          </p:cNvPicPr>
          <p:nvPr/>
        </p:nvPicPr>
        <p:blipFill>
          <a:blip r:embed="rId3"/>
          <a:srcRect/>
          <a:stretch>
            <a:fillRect/>
          </a:stretch>
        </p:blipFill>
        <p:spPr bwMode="auto">
          <a:xfrm>
            <a:off x="5786446" y="1000114"/>
            <a:ext cx="2779713" cy="1543050"/>
          </a:xfrm>
          <a:prstGeom prst="rect">
            <a:avLst/>
          </a:prstGeom>
          <a:noFill/>
          <a:ln w="9525">
            <a:noFill/>
            <a:miter lim="800000"/>
            <a:headEnd/>
            <a:tailEnd/>
          </a:ln>
        </p:spPr>
      </p:pic>
      <p:pic>
        <p:nvPicPr>
          <p:cNvPr id="62468" name="Picture 4"/>
          <p:cNvPicPr>
            <a:picLocks noChangeAspect="1" noChangeArrowheads="1"/>
          </p:cNvPicPr>
          <p:nvPr/>
        </p:nvPicPr>
        <p:blipFill>
          <a:blip r:embed="rId4"/>
          <a:srcRect/>
          <a:stretch>
            <a:fillRect/>
          </a:stretch>
        </p:blipFill>
        <p:spPr bwMode="auto">
          <a:xfrm>
            <a:off x="2714612" y="2714626"/>
            <a:ext cx="2779713" cy="1550988"/>
          </a:xfrm>
          <a:prstGeom prst="rect">
            <a:avLst/>
          </a:prstGeom>
          <a:noFill/>
          <a:ln w="9525">
            <a:noFill/>
            <a:miter lim="800000"/>
            <a:headEnd/>
            <a:tailEnd/>
          </a:ln>
        </p:spPr>
      </p:pic>
      <p:pic>
        <p:nvPicPr>
          <p:cNvPr id="62469" name="Picture 5"/>
          <p:cNvPicPr>
            <a:picLocks noChangeAspect="1" noChangeArrowheads="1"/>
          </p:cNvPicPr>
          <p:nvPr/>
        </p:nvPicPr>
        <p:blipFill>
          <a:blip r:embed="rId5"/>
          <a:srcRect/>
          <a:stretch>
            <a:fillRect/>
          </a:stretch>
        </p:blipFill>
        <p:spPr bwMode="auto">
          <a:xfrm>
            <a:off x="5786446" y="2714626"/>
            <a:ext cx="2794000" cy="156527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数组静态初始化</a:t>
            </a:r>
            <a:endParaRPr lang="zh-CN" altLang="en-US"/>
          </a:p>
        </p:txBody>
      </p:sp>
      <p:sp>
        <p:nvSpPr>
          <p:cNvPr id="3" name="内容占位符 2"/>
          <p:cNvSpPr>
            <a:spLocks noGrp="1"/>
          </p:cNvSpPr>
          <p:nvPr>
            <p:ph idx="1"/>
          </p:nvPr>
        </p:nvSpPr>
        <p:spPr/>
        <p:txBody>
          <a:bodyPr>
            <a:normAutofit/>
          </a:bodyPr>
          <a:lstStyle/>
          <a:p>
            <a:r>
              <a:rPr lang="zh-CN" altLang="en-US" sz="2000" b="1" smtClean="0"/>
              <a:t>格式一：</a:t>
            </a:r>
            <a:r>
              <a:rPr lang="zh-CN" altLang="en-US" sz="2000" smtClean="0"/>
              <a:t>简化格式</a:t>
            </a:r>
            <a:endParaRPr lang="en-US" altLang="zh-CN" sz="2000" smtClean="0"/>
          </a:p>
          <a:p>
            <a:pPr lvl="1"/>
            <a:r>
              <a:rPr lang="zh-CN" altLang="en-US" smtClean="0"/>
              <a:t>数据类型 数组名称</a:t>
            </a:r>
            <a:r>
              <a:rPr lang="en-US" smtClean="0"/>
              <a:t> [] = {</a:t>
            </a:r>
            <a:r>
              <a:rPr lang="zh-CN" altLang="en-US" smtClean="0"/>
              <a:t>值</a:t>
            </a:r>
            <a:r>
              <a:rPr lang="en-US" smtClean="0"/>
              <a:t>,</a:t>
            </a:r>
            <a:r>
              <a:rPr lang="zh-CN" altLang="en-US" smtClean="0"/>
              <a:t>值</a:t>
            </a:r>
            <a:r>
              <a:rPr lang="en-US" smtClean="0"/>
              <a:t>,...} ;</a:t>
            </a:r>
            <a:endParaRPr lang="en-US" altLang="zh-CN" smtClean="0"/>
          </a:p>
          <a:p>
            <a:r>
              <a:rPr lang="zh-CN" altLang="en-US" sz="2000" b="1" smtClean="0"/>
              <a:t>格式二：</a:t>
            </a:r>
            <a:r>
              <a:rPr lang="zh-CN" altLang="en-US" sz="2000" smtClean="0"/>
              <a:t>完整格式</a:t>
            </a:r>
            <a:endParaRPr lang="en-US" altLang="zh-CN" sz="2000" smtClean="0"/>
          </a:p>
          <a:p>
            <a:pPr lvl="1"/>
            <a:r>
              <a:rPr lang="zh-CN" altLang="en-US" smtClean="0"/>
              <a:t>数据类型 数组名称</a:t>
            </a:r>
            <a:r>
              <a:rPr lang="en-US" smtClean="0"/>
              <a:t> [] = new </a:t>
            </a:r>
            <a:r>
              <a:rPr lang="zh-CN" altLang="en-US" smtClean="0"/>
              <a:t>数据类型</a:t>
            </a:r>
            <a:r>
              <a:rPr lang="en-US" smtClean="0"/>
              <a:t> [] {</a:t>
            </a:r>
            <a:r>
              <a:rPr lang="zh-CN" altLang="en-US" smtClean="0"/>
              <a:t>值</a:t>
            </a:r>
            <a:r>
              <a:rPr lang="en-US" smtClean="0"/>
              <a:t>,</a:t>
            </a:r>
            <a:r>
              <a:rPr lang="zh-CN" altLang="en-US" smtClean="0"/>
              <a:t>值</a:t>
            </a:r>
            <a:r>
              <a:rPr lang="en-US" smtClean="0"/>
              <a:t>,...} ;</a:t>
            </a:r>
            <a:endParaRPr lang="zh-CN" altLang="en-US"/>
          </a:p>
        </p:txBody>
      </p:sp>
      <p:graphicFrame>
        <p:nvGraphicFramePr>
          <p:cNvPr id="4" name="表格 3"/>
          <p:cNvGraphicFramePr>
            <a:graphicFrameLocks noGrp="1"/>
          </p:cNvGraphicFramePr>
          <p:nvPr/>
        </p:nvGraphicFramePr>
        <p:xfrm>
          <a:off x="428596" y="2928940"/>
          <a:ext cx="8143932" cy="1645920"/>
        </p:xfrm>
        <a:graphic>
          <a:graphicData uri="http://schemas.openxmlformats.org/drawingml/2006/table">
            <a:tbl>
              <a:tblPr/>
              <a:tblGrid>
                <a:gridCol w="4071966"/>
                <a:gridCol w="4071966"/>
              </a:tblGrid>
              <a:tr h="0">
                <a:tc gridSpan="2">
                  <a:txBody>
                    <a:bodyPr/>
                    <a:lstStyle/>
                    <a:p>
                      <a:pPr algn="l">
                        <a:spcAft>
                          <a:spcPts val="0"/>
                        </a:spcAft>
                      </a:pPr>
                      <a:r>
                        <a:rPr lang="en-US" sz="1200" b="1" kern="0">
                          <a:solidFill>
                            <a:srgbClr val="7F0055"/>
                          </a:solidFill>
                          <a:latin typeface="Consolas"/>
                          <a:ea typeface="宋体"/>
                          <a:cs typeface="Times New Roman"/>
                        </a:rPr>
                        <a:t>public</a:t>
                      </a: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class</a:t>
                      </a:r>
                      <a:r>
                        <a:rPr lang="en-US" sz="1200" kern="0">
                          <a:solidFill>
                            <a:srgbClr val="000000"/>
                          </a:solidFill>
                          <a:latin typeface="Consolas"/>
                          <a:ea typeface="宋体"/>
                          <a:cs typeface="Times New Roman"/>
                        </a:rPr>
                        <a:t> ArrayDemo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public</a:t>
                      </a: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static</a:t>
                      </a: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void</a:t>
                      </a:r>
                      <a:r>
                        <a:rPr lang="en-US" sz="1200" kern="0">
                          <a:solidFill>
                            <a:srgbClr val="000000"/>
                          </a:solidFill>
                          <a:latin typeface="Consolas"/>
                          <a:ea typeface="宋体"/>
                          <a:cs typeface="Times New Roman"/>
                        </a:rPr>
                        <a:t> main(String </a:t>
                      </a:r>
                      <a:r>
                        <a:rPr lang="en-US" sz="1200" kern="0">
                          <a:solidFill>
                            <a:srgbClr val="6A3E3E"/>
                          </a:solidFill>
                          <a:latin typeface="Consolas"/>
                          <a:ea typeface="宋体"/>
                          <a:cs typeface="Times New Roman"/>
                        </a:rPr>
                        <a:t>args</a:t>
                      </a:r>
                      <a:r>
                        <a:rPr lang="en-US" sz="1200" kern="0">
                          <a:solidFill>
                            <a:srgbClr val="000000"/>
                          </a:solidFill>
                          <a:latin typeface="Consolas"/>
                          <a:ea typeface="宋体"/>
                          <a:cs typeface="Times New Roman"/>
                        </a:rPr>
                        <a:t>[])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int</a:t>
                      </a:r>
                      <a:r>
                        <a:rPr lang="en-US" sz="1200" kern="0">
                          <a:solidFill>
                            <a:srgbClr val="000000"/>
                          </a:solidFill>
                          <a:latin typeface="Consolas"/>
                          <a:ea typeface="宋体"/>
                          <a:cs typeface="Times New Roman"/>
                        </a:rPr>
                        <a:t> </a:t>
                      </a:r>
                      <a:r>
                        <a:rPr lang="en-US" sz="1200" kern="0">
                          <a:solidFill>
                            <a:srgbClr val="6A3E3E"/>
                          </a:solidFill>
                          <a:latin typeface="Consolas"/>
                          <a:ea typeface="宋体"/>
                          <a:cs typeface="Times New Roman"/>
                        </a:rPr>
                        <a:t>data</a:t>
                      </a:r>
                      <a:r>
                        <a:rPr lang="en-US" sz="1200" kern="0">
                          <a:solidFill>
                            <a:srgbClr val="000000"/>
                          </a:solidFill>
                          <a:latin typeface="Consolas"/>
                          <a:ea typeface="宋体"/>
                          <a:cs typeface="Times New Roman"/>
                        </a:rPr>
                        <a:t>[] = </a:t>
                      </a:r>
                      <a:r>
                        <a:rPr lang="en-US" sz="1200" b="1" kern="0">
                          <a:solidFill>
                            <a:srgbClr val="7F0055"/>
                          </a:solidFill>
                          <a:latin typeface="Consolas"/>
                          <a:ea typeface="宋体"/>
                          <a:cs typeface="Times New Roman"/>
                        </a:rPr>
                        <a:t>new</a:t>
                      </a: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int</a:t>
                      </a:r>
                      <a:r>
                        <a:rPr lang="en-US" sz="1200" kern="0">
                          <a:solidFill>
                            <a:srgbClr val="000000"/>
                          </a:solidFill>
                          <a:latin typeface="Consolas"/>
                          <a:ea typeface="宋体"/>
                          <a:cs typeface="Times New Roman"/>
                        </a:rPr>
                        <a:t>[] { 1, 2, 3, 4, 5 };	</a:t>
                      </a:r>
                      <a:r>
                        <a:rPr lang="en-US" sz="1200" kern="0">
                          <a:solidFill>
                            <a:srgbClr val="3F7F5F"/>
                          </a:solidFill>
                          <a:latin typeface="Consolas"/>
                          <a:ea typeface="宋体"/>
                          <a:cs typeface="Times New Roman"/>
                        </a:rPr>
                        <a:t>// </a:t>
                      </a:r>
                      <a:r>
                        <a:rPr lang="zh-CN" sz="1200" kern="0">
                          <a:solidFill>
                            <a:srgbClr val="3F7F5F"/>
                          </a:solidFill>
                          <a:latin typeface="Consolas"/>
                          <a:ea typeface="宋体"/>
                          <a:cs typeface="Consolas"/>
                        </a:rPr>
                        <a:t>数组的静态初始化</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for</a:t>
                      </a: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int</a:t>
                      </a:r>
                      <a:r>
                        <a:rPr lang="en-US" sz="1200" kern="0">
                          <a:solidFill>
                            <a:srgbClr val="000000"/>
                          </a:solidFill>
                          <a:latin typeface="Consolas"/>
                          <a:ea typeface="宋体"/>
                          <a:cs typeface="Times New Roman"/>
                        </a:rPr>
                        <a:t> </a:t>
                      </a:r>
                      <a:r>
                        <a:rPr lang="en-US" sz="1200" kern="0">
                          <a:solidFill>
                            <a:srgbClr val="6A3E3E"/>
                          </a:solidFill>
                          <a:latin typeface="Consolas"/>
                          <a:ea typeface="宋体"/>
                          <a:cs typeface="Times New Roman"/>
                        </a:rPr>
                        <a:t>x</a:t>
                      </a:r>
                      <a:r>
                        <a:rPr lang="en-US" sz="1200" kern="0">
                          <a:solidFill>
                            <a:srgbClr val="000000"/>
                          </a:solidFill>
                          <a:latin typeface="Consolas"/>
                          <a:ea typeface="宋体"/>
                          <a:cs typeface="Times New Roman"/>
                        </a:rPr>
                        <a:t> = 0; </a:t>
                      </a:r>
                      <a:r>
                        <a:rPr lang="en-US" sz="1200" kern="0">
                          <a:solidFill>
                            <a:srgbClr val="6A3E3E"/>
                          </a:solidFill>
                          <a:latin typeface="Consolas"/>
                          <a:ea typeface="宋体"/>
                          <a:cs typeface="Times New Roman"/>
                        </a:rPr>
                        <a:t>x</a:t>
                      </a:r>
                      <a:r>
                        <a:rPr lang="en-US" sz="1200" kern="0">
                          <a:solidFill>
                            <a:srgbClr val="000000"/>
                          </a:solidFill>
                          <a:latin typeface="Consolas"/>
                          <a:ea typeface="宋体"/>
                          <a:cs typeface="Times New Roman"/>
                        </a:rPr>
                        <a:t> &lt; </a:t>
                      </a:r>
                      <a:r>
                        <a:rPr lang="en-US" sz="1200" kern="0">
                          <a:solidFill>
                            <a:srgbClr val="6A3E3E"/>
                          </a:solidFill>
                          <a:latin typeface="Consolas"/>
                          <a:ea typeface="宋体"/>
                          <a:cs typeface="Times New Roman"/>
                        </a:rPr>
                        <a:t>data</a:t>
                      </a:r>
                      <a:r>
                        <a:rPr lang="en-US" sz="1200" kern="0">
                          <a:solidFill>
                            <a:srgbClr val="000000"/>
                          </a:solidFill>
                          <a:latin typeface="Consolas"/>
                          <a:ea typeface="宋体"/>
                          <a:cs typeface="Times New Roman"/>
                        </a:rPr>
                        <a:t>.</a:t>
                      </a:r>
                      <a:r>
                        <a:rPr lang="en-US" sz="1200" kern="0">
                          <a:solidFill>
                            <a:srgbClr val="0000C0"/>
                          </a:solidFill>
                          <a:latin typeface="Consolas"/>
                          <a:ea typeface="宋体"/>
                          <a:cs typeface="Times New Roman"/>
                        </a:rPr>
                        <a:t>length</a:t>
                      </a:r>
                      <a:r>
                        <a:rPr lang="en-US" sz="1200" kern="0">
                          <a:solidFill>
                            <a:srgbClr val="000000"/>
                          </a:solidFill>
                          <a:latin typeface="Consolas"/>
                          <a:ea typeface="宋体"/>
                          <a:cs typeface="Times New Roman"/>
                        </a:rPr>
                        <a:t>; </a:t>
                      </a:r>
                      <a:r>
                        <a:rPr lang="en-US" sz="1200" kern="0">
                          <a:solidFill>
                            <a:srgbClr val="6A3E3E"/>
                          </a:solidFill>
                          <a:latin typeface="Consolas"/>
                          <a:ea typeface="宋体"/>
                          <a:cs typeface="Times New Roman"/>
                        </a:rPr>
                        <a:t>x</a:t>
                      </a:r>
                      <a:r>
                        <a:rPr lang="en-US" sz="1200" kern="0">
                          <a:solidFill>
                            <a:srgbClr val="000000"/>
                          </a:solidFill>
                          <a:latin typeface="Consolas"/>
                          <a:ea typeface="宋体"/>
                          <a:cs typeface="Times New Roman"/>
                        </a:rPr>
                        <a:t>++) {	</a:t>
                      </a:r>
                      <a:r>
                        <a:rPr lang="en-US" sz="1200" kern="0">
                          <a:solidFill>
                            <a:srgbClr val="3F7F5F"/>
                          </a:solidFill>
                          <a:latin typeface="Consolas"/>
                          <a:ea typeface="宋体"/>
                          <a:cs typeface="Times New Roman"/>
                        </a:rPr>
                        <a:t>// </a:t>
                      </a:r>
                      <a:r>
                        <a:rPr lang="zh-CN" sz="1200" kern="0">
                          <a:solidFill>
                            <a:srgbClr val="3F7F5F"/>
                          </a:solidFill>
                          <a:latin typeface="Consolas"/>
                          <a:ea typeface="宋体"/>
                          <a:cs typeface="Consolas"/>
                        </a:rPr>
                        <a:t>循环输出数组</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System.</a:t>
                      </a:r>
                      <a:r>
                        <a:rPr lang="en-US" sz="1200" b="1" i="1" kern="0">
                          <a:solidFill>
                            <a:srgbClr val="0000C0"/>
                          </a:solidFill>
                          <a:latin typeface="Consolas"/>
                          <a:ea typeface="宋体"/>
                          <a:cs typeface="Times New Roman"/>
                        </a:rPr>
                        <a:t>out</a:t>
                      </a:r>
                      <a:r>
                        <a:rPr lang="en-US" sz="1200" kern="0">
                          <a:solidFill>
                            <a:srgbClr val="000000"/>
                          </a:solidFill>
                          <a:latin typeface="Consolas"/>
                          <a:ea typeface="宋体"/>
                          <a:cs typeface="Times New Roman"/>
                        </a:rPr>
                        <a:t>.print(</a:t>
                      </a:r>
                      <a:r>
                        <a:rPr lang="en-US" sz="1200" kern="0">
                          <a:solidFill>
                            <a:srgbClr val="6A3E3E"/>
                          </a:solidFill>
                          <a:latin typeface="Consolas"/>
                          <a:ea typeface="宋体"/>
                          <a:cs typeface="Times New Roman"/>
                        </a:rPr>
                        <a:t>data</a:t>
                      </a:r>
                      <a:r>
                        <a:rPr lang="en-US" sz="1200" kern="0">
                          <a:solidFill>
                            <a:srgbClr val="000000"/>
                          </a:solidFill>
                          <a:latin typeface="Consolas"/>
                          <a:ea typeface="宋体"/>
                          <a:cs typeface="Times New Roman"/>
                        </a:rPr>
                        <a:t>[</a:t>
                      </a:r>
                      <a:r>
                        <a:rPr lang="en-US" sz="1200" kern="0">
                          <a:solidFill>
                            <a:srgbClr val="6A3E3E"/>
                          </a:solidFill>
                          <a:latin typeface="Consolas"/>
                          <a:ea typeface="宋体"/>
                          <a:cs typeface="Times New Roman"/>
                        </a:rPr>
                        <a:t>x</a:t>
                      </a:r>
                      <a:r>
                        <a:rPr lang="en-US" sz="1200" kern="0">
                          <a:solidFill>
                            <a:srgbClr val="000000"/>
                          </a:solidFill>
                          <a:latin typeface="Consolas"/>
                          <a:ea typeface="宋体"/>
                          <a:cs typeface="Times New Roman"/>
                        </a:rPr>
                        <a:t>] + </a:t>
                      </a:r>
                      <a:r>
                        <a:rPr lang="en-US" sz="1200" kern="0">
                          <a:solidFill>
                            <a:srgbClr val="2A00FF"/>
                          </a:solidFill>
                          <a:latin typeface="Consolas"/>
                          <a:ea typeface="宋体"/>
                          <a:cs typeface="Times New Roman"/>
                        </a:rPr>
                        <a:t>"</a:t>
                      </a:r>
                      <a:r>
                        <a:rPr lang="zh-CN" sz="1200" kern="0">
                          <a:solidFill>
                            <a:srgbClr val="2A00FF"/>
                          </a:solidFill>
                          <a:latin typeface="Consolas"/>
                          <a:ea typeface="宋体"/>
                          <a:cs typeface="Consolas"/>
                        </a:rPr>
                        <a:t>、</a:t>
                      </a:r>
                      <a:r>
                        <a:rPr lang="en-US" sz="1200" kern="0">
                          <a:solidFill>
                            <a:srgbClr val="2A00FF"/>
                          </a:solidFill>
                          <a:latin typeface="Consolas"/>
                          <a:ea typeface="宋体"/>
                          <a:cs typeface="Times New Roman"/>
                        </a:rPr>
                        <a:t>"</a:t>
                      </a:r>
                      <a:r>
                        <a:rPr lang="en-US" sz="1200" kern="0">
                          <a:solidFill>
                            <a:srgbClr val="000000"/>
                          </a:solidFill>
                          <a:latin typeface="Consolas"/>
                          <a:ea typeface="宋体"/>
                          <a:cs typeface="Times New Roman"/>
                        </a:rPr>
                        <a:t>);</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0">
                <a:tc>
                  <a:txBody>
                    <a:bodyPr/>
                    <a:lstStyle/>
                    <a:p>
                      <a:pPr algn="l">
                        <a:spcAft>
                          <a:spcPts val="0"/>
                        </a:spcAft>
                      </a:pPr>
                      <a:r>
                        <a:rPr lang="zh-CN" sz="1200" b="1" kern="0">
                          <a:solidFill>
                            <a:srgbClr val="7F0055"/>
                          </a:solidFill>
                          <a:latin typeface="Consolas"/>
                          <a:ea typeface="宋体"/>
                          <a:cs typeface="Consolas"/>
                        </a:rPr>
                        <a:t>程序执行结果：</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0">
                          <a:solidFill>
                            <a:srgbClr val="000000"/>
                          </a:solidFill>
                          <a:latin typeface="Consolas"/>
                          <a:ea typeface="宋体"/>
                          <a:cs typeface="Times New Roman"/>
                        </a:rPr>
                        <a:t>1</a:t>
                      </a:r>
                      <a:r>
                        <a:rPr lang="zh-CN" sz="1200" kern="0">
                          <a:solidFill>
                            <a:srgbClr val="000000"/>
                          </a:solidFill>
                          <a:latin typeface="Consolas"/>
                          <a:ea typeface="宋体"/>
                          <a:cs typeface="Consolas"/>
                        </a:rPr>
                        <a:t>、</a:t>
                      </a:r>
                      <a:r>
                        <a:rPr lang="en-US" sz="1200" kern="0">
                          <a:solidFill>
                            <a:srgbClr val="000000"/>
                          </a:solidFill>
                          <a:latin typeface="Consolas"/>
                          <a:ea typeface="宋体"/>
                          <a:cs typeface="Times New Roman"/>
                        </a:rPr>
                        <a:t>2</a:t>
                      </a:r>
                      <a:r>
                        <a:rPr lang="zh-CN" sz="1200" kern="0">
                          <a:solidFill>
                            <a:srgbClr val="000000"/>
                          </a:solidFill>
                          <a:latin typeface="Consolas"/>
                          <a:ea typeface="宋体"/>
                          <a:cs typeface="Consolas"/>
                        </a:rPr>
                        <a:t>、</a:t>
                      </a:r>
                      <a:r>
                        <a:rPr lang="en-US" sz="1200" kern="0">
                          <a:solidFill>
                            <a:srgbClr val="000000"/>
                          </a:solidFill>
                          <a:latin typeface="Consolas"/>
                          <a:ea typeface="宋体"/>
                          <a:cs typeface="Times New Roman"/>
                        </a:rPr>
                        <a:t>3</a:t>
                      </a:r>
                      <a:r>
                        <a:rPr lang="zh-CN" sz="1200" kern="0">
                          <a:solidFill>
                            <a:srgbClr val="000000"/>
                          </a:solidFill>
                          <a:latin typeface="Consolas"/>
                          <a:ea typeface="宋体"/>
                          <a:cs typeface="Consolas"/>
                        </a:rPr>
                        <a:t>、</a:t>
                      </a:r>
                      <a:r>
                        <a:rPr lang="en-US" sz="1200" kern="0">
                          <a:solidFill>
                            <a:srgbClr val="000000"/>
                          </a:solidFill>
                          <a:latin typeface="Consolas"/>
                          <a:ea typeface="宋体"/>
                          <a:cs typeface="Times New Roman"/>
                        </a:rPr>
                        <a:t>4</a:t>
                      </a:r>
                      <a:r>
                        <a:rPr lang="zh-CN" sz="1200" kern="0">
                          <a:solidFill>
                            <a:srgbClr val="000000"/>
                          </a:solidFill>
                          <a:latin typeface="Consolas"/>
                          <a:ea typeface="宋体"/>
                          <a:cs typeface="Consolas"/>
                        </a:rPr>
                        <a:t>、</a:t>
                      </a:r>
                      <a:r>
                        <a:rPr lang="en-US" sz="1200" kern="0">
                          <a:solidFill>
                            <a:srgbClr val="000000"/>
                          </a:solidFill>
                          <a:latin typeface="Consolas"/>
                          <a:ea typeface="宋体"/>
                          <a:cs typeface="Times New Roman"/>
                        </a:rPr>
                        <a:t>5</a:t>
                      </a:r>
                      <a:r>
                        <a:rPr lang="zh-CN" sz="1200" kern="0">
                          <a:solidFill>
                            <a:srgbClr val="000000"/>
                          </a:solidFill>
                          <a:latin typeface="Consolas"/>
                          <a:ea typeface="宋体"/>
                          <a:cs typeface="Consolas"/>
                        </a:rPr>
                        <a:t>、</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二维数组</a:t>
            </a:r>
            <a:endParaRPr lang="zh-CN" altLang="en-US"/>
          </a:p>
        </p:txBody>
      </p:sp>
      <p:sp>
        <p:nvSpPr>
          <p:cNvPr id="3" name="内容占位符 2"/>
          <p:cNvSpPr>
            <a:spLocks noGrp="1"/>
          </p:cNvSpPr>
          <p:nvPr>
            <p:ph idx="1"/>
          </p:nvPr>
        </p:nvSpPr>
        <p:spPr/>
        <p:txBody>
          <a:bodyPr/>
          <a:lstStyle/>
          <a:p>
            <a:r>
              <a:rPr lang="zh-CN" altLang="en-US" smtClean="0"/>
              <a:t>一维数组：</a:t>
            </a:r>
            <a:endParaRPr lang="en-US" altLang="zh-CN" smtClean="0"/>
          </a:p>
          <a:p>
            <a:endParaRPr lang="en-US" altLang="zh-CN" smtClean="0"/>
          </a:p>
          <a:p>
            <a:endParaRPr lang="en-US" altLang="zh-CN" smtClean="0"/>
          </a:p>
          <a:p>
            <a:r>
              <a:rPr lang="zh-CN" altLang="en-US" smtClean="0"/>
              <a:t>二维数组：二维数组就是一张数据表（多行多列）</a:t>
            </a:r>
            <a:endParaRPr lang="zh-CN" altLang="en-US"/>
          </a:p>
        </p:txBody>
      </p:sp>
      <p:pic>
        <p:nvPicPr>
          <p:cNvPr id="64514" name="Picture 2"/>
          <p:cNvPicPr>
            <a:picLocks noChangeAspect="1" noChangeArrowheads="1"/>
          </p:cNvPicPr>
          <p:nvPr/>
        </p:nvPicPr>
        <p:blipFill>
          <a:blip r:embed="rId2"/>
          <a:srcRect/>
          <a:stretch>
            <a:fillRect/>
          </a:stretch>
        </p:blipFill>
        <p:spPr bwMode="auto">
          <a:xfrm>
            <a:off x="2300308" y="1785932"/>
            <a:ext cx="5200650" cy="577850"/>
          </a:xfrm>
          <a:prstGeom prst="rect">
            <a:avLst/>
          </a:prstGeom>
          <a:noFill/>
          <a:ln w="9525">
            <a:noFill/>
            <a:miter lim="800000"/>
            <a:headEnd/>
            <a:tailEnd/>
          </a:ln>
        </p:spPr>
      </p:pic>
      <p:pic>
        <p:nvPicPr>
          <p:cNvPr id="64515" name="Picture 3"/>
          <p:cNvPicPr>
            <a:picLocks noChangeAspect="1" noChangeArrowheads="1"/>
          </p:cNvPicPr>
          <p:nvPr/>
        </p:nvPicPr>
        <p:blipFill>
          <a:blip r:embed="rId3"/>
          <a:srcRect/>
          <a:stretch>
            <a:fillRect/>
          </a:stretch>
        </p:blipFill>
        <p:spPr bwMode="auto">
          <a:xfrm>
            <a:off x="2212999" y="3143254"/>
            <a:ext cx="5859463" cy="149225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二维数组的定义语法</a:t>
            </a:r>
            <a:endParaRPr lang="zh-CN" altLang="en-US"/>
          </a:p>
        </p:txBody>
      </p:sp>
      <p:sp>
        <p:nvSpPr>
          <p:cNvPr id="3" name="内容占位符 2"/>
          <p:cNvSpPr>
            <a:spLocks noGrp="1"/>
          </p:cNvSpPr>
          <p:nvPr>
            <p:ph idx="1"/>
          </p:nvPr>
        </p:nvSpPr>
        <p:spPr/>
        <p:txBody>
          <a:bodyPr/>
          <a:lstStyle/>
          <a:p>
            <a:r>
              <a:rPr lang="zh-CN" altLang="en-US" b="1" smtClean="0"/>
              <a:t>动态初始化：</a:t>
            </a:r>
            <a:r>
              <a:rPr lang="zh-CN" altLang="en-US" smtClean="0"/>
              <a:t>数据类型 数组名称</a:t>
            </a:r>
            <a:r>
              <a:rPr lang="en-US" smtClean="0"/>
              <a:t>[][] = new </a:t>
            </a:r>
            <a:r>
              <a:rPr lang="zh-CN" altLang="en-US" smtClean="0"/>
              <a:t>数据类型</a:t>
            </a:r>
            <a:r>
              <a:rPr lang="en-US" smtClean="0"/>
              <a:t>[</a:t>
            </a:r>
            <a:r>
              <a:rPr lang="zh-CN" altLang="en-US" smtClean="0"/>
              <a:t>行的个数</a:t>
            </a:r>
            <a:r>
              <a:rPr lang="en-US" smtClean="0"/>
              <a:t>][</a:t>
            </a:r>
            <a:r>
              <a:rPr lang="zh-CN" altLang="en-US" smtClean="0"/>
              <a:t>列的个数</a:t>
            </a:r>
            <a:r>
              <a:rPr lang="en-US" smtClean="0"/>
              <a:t>]</a:t>
            </a:r>
            <a:r>
              <a:rPr lang="zh-CN" altLang="en-US" smtClean="0"/>
              <a:t>；</a:t>
            </a:r>
            <a:endParaRPr lang="en-US" altLang="zh-CN" smtClean="0"/>
          </a:p>
          <a:p>
            <a:r>
              <a:rPr lang="zh-CN" altLang="en-US" b="1" smtClean="0"/>
              <a:t>静态初始化：</a:t>
            </a:r>
            <a:r>
              <a:rPr lang="zh-CN" altLang="en-US" smtClean="0"/>
              <a:t>数据类型 数组名称</a:t>
            </a:r>
            <a:r>
              <a:rPr lang="en-US" smtClean="0"/>
              <a:t>[][] = new </a:t>
            </a:r>
            <a:r>
              <a:rPr lang="zh-CN" altLang="en-US" smtClean="0"/>
              <a:t>数据类型</a:t>
            </a:r>
            <a:r>
              <a:rPr lang="en-US" smtClean="0"/>
              <a:t>[][] {{</a:t>
            </a:r>
            <a:r>
              <a:rPr lang="zh-CN" altLang="en-US" smtClean="0"/>
              <a:t>值</a:t>
            </a:r>
            <a:r>
              <a:rPr lang="en-US" smtClean="0"/>
              <a:t>,</a:t>
            </a:r>
            <a:r>
              <a:rPr lang="zh-CN" altLang="en-US" smtClean="0"/>
              <a:t>值</a:t>
            </a:r>
            <a:r>
              <a:rPr lang="en-US" smtClean="0"/>
              <a:t>,</a:t>
            </a:r>
            <a:r>
              <a:rPr lang="zh-CN" altLang="en-US" smtClean="0"/>
              <a:t>值</a:t>
            </a:r>
            <a:r>
              <a:rPr lang="en-US" smtClean="0"/>
              <a:t>},{</a:t>
            </a:r>
            <a:r>
              <a:rPr lang="zh-CN" altLang="en-US" smtClean="0"/>
              <a:t>值</a:t>
            </a:r>
            <a:r>
              <a:rPr lang="en-US" smtClean="0"/>
              <a:t>,</a:t>
            </a:r>
            <a:r>
              <a:rPr lang="zh-CN" altLang="en-US" smtClean="0"/>
              <a:t>值</a:t>
            </a:r>
            <a:r>
              <a:rPr lang="en-US" smtClean="0"/>
              <a:t>,</a:t>
            </a:r>
            <a:r>
              <a:rPr lang="zh-CN" altLang="en-US" smtClean="0"/>
              <a:t>值</a:t>
            </a:r>
            <a:r>
              <a:rPr lang="en-US" smtClean="0"/>
              <a:t>}}</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观察二维数组的定义及使用</a:t>
            </a:r>
            <a:endParaRPr lang="zh-CN" altLang="en-US"/>
          </a:p>
        </p:txBody>
      </p:sp>
      <p:graphicFrame>
        <p:nvGraphicFramePr>
          <p:cNvPr id="4" name="表格 3"/>
          <p:cNvGraphicFramePr>
            <a:graphicFrameLocks noGrp="1"/>
          </p:cNvGraphicFramePr>
          <p:nvPr/>
        </p:nvGraphicFramePr>
        <p:xfrm>
          <a:off x="357158" y="1500180"/>
          <a:ext cx="8429684" cy="2720340"/>
        </p:xfrm>
        <a:graphic>
          <a:graphicData uri="http://schemas.openxmlformats.org/drawingml/2006/table">
            <a:tbl>
              <a:tblPr/>
              <a:tblGrid>
                <a:gridCol w="4214842"/>
                <a:gridCol w="4214842"/>
              </a:tblGrid>
              <a:tr h="0">
                <a:tc gridSpan="2">
                  <a:txBody>
                    <a:bodyPr/>
                    <a:lstStyle/>
                    <a:p>
                      <a:pPr algn="l">
                        <a:spcAft>
                          <a:spcPts val="0"/>
                        </a:spcAft>
                      </a:pPr>
                      <a:r>
                        <a:rPr lang="en-US" sz="1050" b="1" kern="0">
                          <a:solidFill>
                            <a:srgbClr val="7F0055"/>
                          </a:solidFill>
                          <a:latin typeface="Consolas"/>
                          <a:ea typeface="宋体"/>
                          <a:cs typeface="Times New Roman"/>
                        </a:rPr>
                        <a:t>public</a:t>
                      </a:r>
                      <a:r>
                        <a:rPr lang="en-US" sz="1050" kern="0">
                          <a:solidFill>
                            <a:srgbClr val="000000"/>
                          </a:solidFill>
                          <a:latin typeface="Consolas"/>
                          <a:ea typeface="宋体"/>
                          <a:cs typeface="Times New Roman"/>
                        </a:rPr>
                        <a:t> </a:t>
                      </a:r>
                      <a:r>
                        <a:rPr lang="en-US" sz="1050" b="1" kern="0">
                          <a:solidFill>
                            <a:srgbClr val="7F0055"/>
                          </a:solidFill>
                          <a:latin typeface="Consolas"/>
                          <a:ea typeface="宋体"/>
                          <a:cs typeface="Times New Roman"/>
                        </a:rPr>
                        <a:t>class</a:t>
                      </a:r>
                      <a:r>
                        <a:rPr lang="en-US" sz="1050" kern="0">
                          <a:solidFill>
                            <a:srgbClr val="000000"/>
                          </a:solidFill>
                          <a:latin typeface="Consolas"/>
                          <a:ea typeface="宋体"/>
                          <a:cs typeface="Times New Roman"/>
                        </a:rPr>
                        <a:t> ArrayDemo {</a:t>
                      </a:r>
                      <a:endParaRPr lang="zh-CN" sz="1050" kern="100">
                        <a:latin typeface="Times New Roman"/>
                        <a:ea typeface="宋体"/>
                        <a:cs typeface="Times New Roman"/>
                      </a:endParaRPr>
                    </a:p>
                    <a:p>
                      <a:pPr algn="l">
                        <a:spcAft>
                          <a:spcPts val="0"/>
                        </a:spcAft>
                      </a:pPr>
                      <a:r>
                        <a:rPr lang="en-US" sz="1050" kern="0">
                          <a:solidFill>
                            <a:srgbClr val="000000"/>
                          </a:solidFill>
                          <a:latin typeface="Consolas"/>
                          <a:ea typeface="宋体"/>
                          <a:cs typeface="Times New Roman"/>
                        </a:rPr>
                        <a:t>	</a:t>
                      </a:r>
                      <a:r>
                        <a:rPr lang="en-US" sz="1050" b="1" kern="0">
                          <a:solidFill>
                            <a:srgbClr val="7F0055"/>
                          </a:solidFill>
                          <a:latin typeface="Consolas"/>
                          <a:ea typeface="宋体"/>
                          <a:cs typeface="Times New Roman"/>
                        </a:rPr>
                        <a:t>public</a:t>
                      </a:r>
                      <a:r>
                        <a:rPr lang="en-US" sz="1050" kern="0">
                          <a:solidFill>
                            <a:srgbClr val="000000"/>
                          </a:solidFill>
                          <a:latin typeface="Consolas"/>
                          <a:ea typeface="宋体"/>
                          <a:cs typeface="Times New Roman"/>
                        </a:rPr>
                        <a:t> </a:t>
                      </a:r>
                      <a:r>
                        <a:rPr lang="en-US" sz="1050" b="1" kern="0">
                          <a:solidFill>
                            <a:srgbClr val="7F0055"/>
                          </a:solidFill>
                          <a:latin typeface="Consolas"/>
                          <a:ea typeface="宋体"/>
                          <a:cs typeface="Times New Roman"/>
                        </a:rPr>
                        <a:t>static</a:t>
                      </a:r>
                      <a:r>
                        <a:rPr lang="en-US" sz="1050" kern="0">
                          <a:solidFill>
                            <a:srgbClr val="000000"/>
                          </a:solidFill>
                          <a:latin typeface="Consolas"/>
                          <a:ea typeface="宋体"/>
                          <a:cs typeface="Times New Roman"/>
                        </a:rPr>
                        <a:t> </a:t>
                      </a:r>
                      <a:r>
                        <a:rPr lang="en-US" sz="1050" b="1" kern="0">
                          <a:solidFill>
                            <a:srgbClr val="7F0055"/>
                          </a:solidFill>
                          <a:latin typeface="Consolas"/>
                          <a:ea typeface="宋体"/>
                          <a:cs typeface="Times New Roman"/>
                        </a:rPr>
                        <a:t>void</a:t>
                      </a:r>
                      <a:r>
                        <a:rPr lang="en-US" sz="1050" kern="0">
                          <a:solidFill>
                            <a:srgbClr val="000000"/>
                          </a:solidFill>
                          <a:latin typeface="Consolas"/>
                          <a:ea typeface="宋体"/>
                          <a:cs typeface="Times New Roman"/>
                        </a:rPr>
                        <a:t> main(String </a:t>
                      </a:r>
                      <a:r>
                        <a:rPr lang="en-US" sz="1050" kern="0">
                          <a:solidFill>
                            <a:srgbClr val="6A3E3E"/>
                          </a:solidFill>
                          <a:latin typeface="Consolas"/>
                          <a:ea typeface="宋体"/>
                          <a:cs typeface="Times New Roman"/>
                        </a:rPr>
                        <a:t>args</a:t>
                      </a:r>
                      <a:r>
                        <a:rPr lang="en-US" sz="1050" kern="0">
                          <a:solidFill>
                            <a:srgbClr val="000000"/>
                          </a:solidFill>
                          <a:latin typeface="Consolas"/>
                          <a:ea typeface="宋体"/>
                          <a:cs typeface="Times New Roman"/>
                        </a:rPr>
                        <a:t>[]) {</a:t>
                      </a:r>
                      <a:endParaRPr lang="zh-CN" sz="1050" kern="100">
                        <a:latin typeface="Times New Roman"/>
                        <a:ea typeface="宋体"/>
                        <a:cs typeface="Times New Roman"/>
                      </a:endParaRPr>
                    </a:p>
                    <a:p>
                      <a:pPr algn="l">
                        <a:spcAft>
                          <a:spcPts val="0"/>
                        </a:spcAft>
                      </a:pPr>
                      <a:r>
                        <a:rPr lang="en-US" sz="1050" kern="0">
                          <a:solidFill>
                            <a:srgbClr val="000000"/>
                          </a:solidFill>
                          <a:latin typeface="Consolas"/>
                          <a:ea typeface="宋体"/>
                          <a:cs typeface="Times New Roman"/>
                        </a:rPr>
                        <a:t>		</a:t>
                      </a:r>
                      <a:r>
                        <a:rPr lang="en-US" sz="1050" b="1" kern="0">
                          <a:solidFill>
                            <a:srgbClr val="7F0055"/>
                          </a:solidFill>
                          <a:latin typeface="Consolas"/>
                          <a:ea typeface="宋体"/>
                          <a:cs typeface="Times New Roman"/>
                        </a:rPr>
                        <a:t>int</a:t>
                      </a:r>
                      <a:r>
                        <a:rPr lang="en-US" sz="1050" kern="0">
                          <a:solidFill>
                            <a:srgbClr val="000000"/>
                          </a:solidFill>
                          <a:latin typeface="Consolas"/>
                          <a:ea typeface="宋体"/>
                          <a:cs typeface="Times New Roman"/>
                        </a:rPr>
                        <a:t> </a:t>
                      </a:r>
                      <a:r>
                        <a:rPr lang="en-US" sz="1050" kern="0">
                          <a:solidFill>
                            <a:srgbClr val="6A3E3E"/>
                          </a:solidFill>
                          <a:latin typeface="Consolas"/>
                          <a:ea typeface="宋体"/>
                          <a:cs typeface="Times New Roman"/>
                        </a:rPr>
                        <a:t>data</a:t>
                      </a:r>
                      <a:r>
                        <a:rPr lang="en-US" sz="1050" kern="0">
                          <a:solidFill>
                            <a:srgbClr val="000000"/>
                          </a:solidFill>
                          <a:latin typeface="Consolas"/>
                          <a:ea typeface="宋体"/>
                          <a:cs typeface="Times New Roman"/>
                        </a:rPr>
                        <a:t> [][] = </a:t>
                      </a:r>
                      <a:r>
                        <a:rPr lang="en-US" sz="1050" b="1" kern="0">
                          <a:solidFill>
                            <a:srgbClr val="7F0055"/>
                          </a:solidFill>
                          <a:latin typeface="Consolas"/>
                          <a:ea typeface="宋体"/>
                          <a:cs typeface="Times New Roman"/>
                        </a:rPr>
                        <a:t>new</a:t>
                      </a:r>
                      <a:r>
                        <a:rPr lang="en-US" sz="1050" kern="0">
                          <a:solidFill>
                            <a:srgbClr val="000000"/>
                          </a:solidFill>
                          <a:latin typeface="Consolas"/>
                          <a:ea typeface="宋体"/>
                          <a:cs typeface="Times New Roman"/>
                        </a:rPr>
                        <a:t> </a:t>
                      </a:r>
                      <a:r>
                        <a:rPr lang="en-US" sz="1050" b="1" kern="0">
                          <a:solidFill>
                            <a:srgbClr val="7F0055"/>
                          </a:solidFill>
                          <a:latin typeface="Consolas"/>
                          <a:ea typeface="宋体"/>
                          <a:cs typeface="Times New Roman"/>
                        </a:rPr>
                        <a:t>int</a:t>
                      </a:r>
                      <a:r>
                        <a:rPr lang="en-US" sz="1050" kern="0">
                          <a:solidFill>
                            <a:srgbClr val="000000"/>
                          </a:solidFill>
                          <a:latin typeface="Consolas"/>
                          <a:ea typeface="宋体"/>
                          <a:cs typeface="Times New Roman"/>
                        </a:rPr>
                        <a:t> [][] {</a:t>
                      </a:r>
                      <a:endParaRPr lang="zh-CN" sz="1050" kern="100">
                        <a:latin typeface="Times New Roman"/>
                        <a:ea typeface="宋体"/>
                        <a:cs typeface="Times New Roman"/>
                      </a:endParaRPr>
                    </a:p>
                    <a:p>
                      <a:pPr algn="l">
                        <a:spcAft>
                          <a:spcPts val="0"/>
                        </a:spcAft>
                      </a:pPr>
                      <a:r>
                        <a:rPr lang="en-US" sz="1050" kern="0">
                          <a:solidFill>
                            <a:srgbClr val="000000"/>
                          </a:solidFill>
                          <a:latin typeface="Consolas"/>
                          <a:ea typeface="宋体"/>
                          <a:cs typeface="Times New Roman"/>
                        </a:rPr>
                        <a:t>			{1,2,3} ,{4,5,6} , {7,8,9}</a:t>
                      </a:r>
                      <a:endParaRPr lang="zh-CN" sz="1050" kern="100">
                        <a:latin typeface="Times New Roman"/>
                        <a:ea typeface="宋体"/>
                        <a:cs typeface="Times New Roman"/>
                      </a:endParaRPr>
                    </a:p>
                    <a:p>
                      <a:pPr algn="l">
                        <a:spcAft>
                          <a:spcPts val="0"/>
                        </a:spcAft>
                      </a:pPr>
                      <a:r>
                        <a:rPr lang="en-US" sz="1050" kern="0">
                          <a:solidFill>
                            <a:srgbClr val="000000"/>
                          </a:solidFill>
                          <a:latin typeface="Consolas"/>
                          <a:ea typeface="宋体"/>
                          <a:cs typeface="Times New Roman"/>
                        </a:rPr>
                        <a:t>		} ;		</a:t>
                      </a:r>
                      <a:r>
                        <a:rPr lang="en-US" sz="1050" kern="0" smtClean="0">
                          <a:solidFill>
                            <a:srgbClr val="3F7F5F"/>
                          </a:solidFill>
                          <a:latin typeface="Consolas"/>
                          <a:ea typeface="宋体"/>
                          <a:cs typeface="Times New Roman"/>
                        </a:rPr>
                        <a:t>// </a:t>
                      </a:r>
                      <a:r>
                        <a:rPr lang="zh-CN" sz="1050" kern="0">
                          <a:solidFill>
                            <a:srgbClr val="3F7F5F"/>
                          </a:solidFill>
                          <a:latin typeface="Consolas"/>
                          <a:ea typeface="宋体"/>
                          <a:cs typeface="Consolas"/>
                        </a:rPr>
                        <a:t>定义二维数组</a:t>
                      </a:r>
                      <a:endParaRPr lang="zh-CN" sz="1050" kern="100">
                        <a:latin typeface="Times New Roman"/>
                        <a:ea typeface="宋体"/>
                        <a:cs typeface="Times New Roman"/>
                      </a:endParaRPr>
                    </a:p>
                    <a:p>
                      <a:pPr algn="l">
                        <a:spcAft>
                          <a:spcPts val="0"/>
                        </a:spcAft>
                      </a:pPr>
                      <a:r>
                        <a:rPr lang="en-US" sz="1050" kern="0">
                          <a:solidFill>
                            <a:srgbClr val="000000"/>
                          </a:solidFill>
                          <a:latin typeface="Consolas"/>
                          <a:ea typeface="宋体"/>
                          <a:cs typeface="Times New Roman"/>
                        </a:rPr>
                        <a:t>		</a:t>
                      </a:r>
                      <a:r>
                        <a:rPr lang="en-US" sz="1050" b="1" kern="0">
                          <a:solidFill>
                            <a:srgbClr val="7F0055"/>
                          </a:solidFill>
                          <a:latin typeface="Consolas"/>
                          <a:ea typeface="宋体"/>
                          <a:cs typeface="Times New Roman"/>
                        </a:rPr>
                        <a:t>for</a:t>
                      </a:r>
                      <a:r>
                        <a:rPr lang="en-US" sz="1050" kern="0">
                          <a:solidFill>
                            <a:srgbClr val="000000"/>
                          </a:solidFill>
                          <a:latin typeface="Consolas"/>
                          <a:ea typeface="宋体"/>
                          <a:cs typeface="Times New Roman"/>
                        </a:rPr>
                        <a:t> (</a:t>
                      </a:r>
                      <a:r>
                        <a:rPr lang="en-US" sz="1050" b="1" kern="0">
                          <a:solidFill>
                            <a:srgbClr val="7F0055"/>
                          </a:solidFill>
                          <a:latin typeface="Consolas"/>
                          <a:ea typeface="宋体"/>
                          <a:cs typeface="Times New Roman"/>
                        </a:rPr>
                        <a:t>int</a:t>
                      </a:r>
                      <a:r>
                        <a:rPr lang="en-US" sz="1050" kern="0">
                          <a:solidFill>
                            <a:srgbClr val="000000"/>
                          </a:solidFill>
                          <a:latin typeface="Consolas"/>
                          <a:ea typeface="宋体"/>
                          <a:cs typeface="Times New Roman"/>
                        </a:rPr>
                        <a:t> </a:t>
                      </a:r>
                      <a:r>
                        <a:rPr lang="en-US" sz="1050" kern="0">
                          <a:solidFill>
                            <a:srgbClr val="6A3E3E"/>
                          </a:solidFill>
                          <a:latin typeface="Consolas"/>
                          <a:ea typeface="宋体"/>
                          <a:cs typeface="Times New Roman"/>
                        </a:rPr>
                        <a:t>x</a:t>
                      </a:r>
                      <a:r>
                        <a:rPr lang="en-US" sz="1050" kern="0">
                          <a:solidFill>
                            <a:srgbClr val="000000"/>
                          </a:solidFill>
                          <a:latin typeface="Consolas"/>
                          <a:ea typeface="宋体"/>
                          <a:cs typeface="Times New Roman"/>
                        </a:rPr>
                        <a:t> = 0; </a:t>
                      </a:r>
                      <a:r>
                        <a:rPr lang="en-US" sz="1050" kern="0">
                          <a:solidFill>
                            <a:srgbClr val="6A3E3E"/>
                          </a:solidFill>
                          <a:latin typeface="Consolas"/>
                          <a:ea typeface="宋体"/>
                          <a:cs typeface="Times New Roman"/>
                        </a:rPr>
                        <a:t>x</a:t>
                      </a:r>
                      <a:r>
                        <a:rPr lang="en-US" sz="1050" kern="0">
                          <a:solidFill>
                            <a:srgbClr val="000000"/>
                          </a:solidFill>
                          <a:latin typeface="Consolas"/>
                          <a:ea typeface="宋体"/>
                          <a:cs typeface="Times New Roman"/>
                        </a:rPr>
                        <a:t> &lt; </a:t>
                      </a:r>
                      <a:r>
                        <a:rPr lang="en-US" sz="1050" kern="0">
                          <a:solidFill>
                            <a:srgbClr val="6A3E3E"/>
                          </a:solidFill>
                          <a:latin typeface="Consolas"/>
                          <a:ea typeface="宋体"/>
                          <a:cs typeface="Times New Roman"/>
                        </a:rPr>
                        <a:t>data</a:t>
                      </a:r>
                      <a:r>
                        <a:rPr lang="en-US" sz="1050" kern="0">
                          <a:solidFill>
                            <a:srgbClr val="000000"/>
                          </a:solidFill>
                          <a:latin typeface="Consolas"/>
                          <a:ea typeface="宋体"/>
                          <a:cs typeface="Times New Roman"/>
                        </a:rPr>
                        <a:t>.</a:t>
                      </a:r>
                      <a:r>
                        <a:rPr lang="en-US" sz="1050" kern="0">
                          <a:solidFill>
                            <a:srgbClr val="0000C0"/>
                          </a:solidFill>
                          <a:latin typeface="Consolas"/>
                          <a:ea typeface="宋体"/>
                          <a:cs typeface="Times New Roman"/>
                        </a:rPr>
                        <a:t>length</a:t>
                      </a:r>
                      <a:r>
                        <a:rPr lang="en-US" sz="1050" kern="0">
                          <a:solidFill>
                            <a:srgbClr val="000000"/>
                          </a:solidFill>
                          <a:latin typeface="Consolas"/>
                          <a:ea typeface="宋体"/>
                          <a:cs typeface="Times New Roman"/>
                        </a:rPr>
                        <a:t>; </a:t>
                      </a:r>
                      <a:r>
                        <a:rPr lang="en-US" sz="1050" kern="0">
                          <a:solidFill>
                            <a:srgbClr val="6A3E3E"/>
                          </a:solidFill>
                          <a:latin typeface="Consolas"/>
                          <a:ea typeface="宋体"/>
                          <a:cs typeface="Times New Roman"/>
                        </a:rPr>
                        <a:t>x</a:t>
                      </a:r>
                      <a:r>
                        <a:rPr lang="en-US" sz="1050" kern="0">
                          <a:solidFill>
                            <a:srgbClr val="000000"/>
                          </a:solidFill>
                          <a:latin typeface="Consolas"/>
                          <a:ea typeface="宋体"/>
                          <a:cs typeface="Times New Roman"/>
                        </a:rPr>
                        <a:t>++) </a:t>
                      </a:r>
                      <a:r>
                        <a:rPr lang="en-US" sz="1050" kern="0" smtClean="0">
                          <a:solidFill>
                            <a:srgbClr val="000000"/>
                          </a:solidFill>
                          <a:latin typeface="Consolas"/>
                          <a:ea typeface="宋体"/>
                          <a:cs typeface="Times New Roman"/>
                        </a:rPr>
                        <a:t>{</a:t>
                      </a:r>
                      <a:r>
                        <a:rPr lang="en-US" sz="1050" kern="0" smtClean="0">
                          <a:solidFill>
                            <a:srgbClr val="3F7F5F"/>
                          </a:solidFill>
                          <a:latin typeface="Consolas"/>
                          <a:ea typeface="宋体"/>
                          <a:cs typeface="Times New Roman"/>
                        </a:rPr>
                        <a:t>// </a:t>
                      </a:r>
                      <a:r>
                        <a:rPr lang="zh-CN" sz="1050" kern="0">
                          <a:solidFill>
                            <a:srgbClr val="3F7F5F"/>
                          </a:solidFill>
                          <a:latin typeface="Consolas"/>
                          <a:ea typeface="宋体"/>
                          <a:cs typeface="Consolas"/>
                        </a:rPr>
                        <a:t>外层循环是控制数组的数据行内容</a:t>
                      </a:r>
                      <a:endParaRPr lang="zh-CN" sz="1050" kern="100">
                        <a:latin typeface="Times New Roman"/>
                        <a:ea typeface="宋体"/>
                        <a:cs typeface="Times New Roman"/>
                      </a:endParaRPr>
                    </a:p>
                    <a:p>
                      <a:pPr algn="l">
                        <a:spcAft>
                          <a:spcPts val="0"/>
                        </a:spcAft>
                      </a:pPr>
                      <a:r>
                        <a:rPr lang="en-US" sz="1050" kern="0">
                          <a:solidFill>
                            <a:srgbClr val="000000"/>
                          </a:solidFill>
                          <a:latin typeface="Consolas"/>
                          <a:ea typeface="宋体"/>
                          <a:cs typeface="Times New Roman"/>
                        </a:rPr>
                        <a:t>			</a:t>
                      </a:r>
                      <a:r>
                        <a:rPr lang="en-US" sz="1050" b="1" kern="0">
                          <a:solidFill>
                            <a:srgbClr val="7F0055"/>
                          </a:solidFill>
                          <a:latin typeface="Consolas"/>
                          <a:ea typeface="宋体"/>
                          <a:cs typeface="Times New Roman"/>
                        </a:rPr>
                        <a:t>for</a:t>
                      </a:r>
                      <a:r>
                        <a:rPr lang="en-US" sz="1050" kern="0">
                          <a:solidFill>
                            <a:srgbClr val="000000"/>
                          </a:solidFill>
                          <a:latin typeface="Consolas"/>
                          <a:ea typeface="宋体"/>
                          <a:cs typeface="Times New Roman"/>
                        </a:rPr>
                        <a:t> (</a:t>
                      </a:r>
                      <a:r>
                        <a:rPr lang="en-US" sz="1050" b="1" kern="0">
                          <a:solidFill>
                            <a:srgbClr val="7F0055"/>
                          </a:solidFill>
                          <a:latin typeface="Consolas"/>
                          <a:ea typeface="宋体"/>
                          <a:cs typeface="Times New Roman"/>
                        </a:rPr>
                        <a:t>int</a:t>
                      </a:r>
                      <a:r>
                        <a:rPr lang="en-US" sz="1050" kern="0">
                          <a:solidFill>
                            <a:srgbClr val="000000"/>
                          </a:solidFill>
                          <a:latin typeface="Consolas"/>
                          <a:ea typeface="宋体"/>
                          <a:cs typeface="Times New Roman"/>
                        </a:rPr>
                        <a:t> </a:t>
                      </a:r>
                      <a:r>
                        <a:rPr lang="en-US" sz="1050" kern="0">
                          <a:solidFill>
                            <a:srgbClr val="6A3E3E"/>
                          </a:solidFill>
                          <a:latin typeface="Consolas"/>
                          <a:ea typeface="宋体"/>
                          <a:cs typeface="Times New Roman"/>
                        </a:rPr>
                        <a:t>y</a:t>
                      </a:r>
                      <a:r>
                        <a:rPr lang="en-US" sz="1050" kern="0">
                          <a:solidFill>
                            <a:srgbClr val="000000"/>
                          </a:solidFill>
                          <a:latin typeface="Consolas"/>
                          <a:ea typeface="宋体"/>
                          <a:cs typeface="Times New Roman"/>
                        </a:rPr>
                        <a:t> = 0; </a:t>
                      </a:r>
                      <a:r>
                        <a:rPr lang="en-US" sz="1050" kern="0">
                          <a:solidFill>
                            <a:srgbClr val="6A3E3E"/>
                          </a:solidFill>
                          <a:latin typeface="Consolas"/>
                          <a:ea typeface="宋体"/>
                          <a:cs typeface="Times New Roman"/>
                        </a:rPr>
                        <a:t>y</a:t>
                      </a:r>
                      <a:r>
                        <a:rPr lang="en-US" sz="1050" kern="0">
                          <a:solidFill>
                            <a:srgbClr val="000000"/>
                          </a:solidFill>
                          <a:latin typeface="Consolas"/>
                          <a:ea typeface="宋体"/>
                          <a:cs typeface="Times New Roman"/>
                        </a:rPr>
                        <a:t> &lt; </a:t>
                      </a:r>
                      <a:r>
                        <a:rPr lang="en-US" sz="1050" kern="0">
                          <a:solidFill>
                            <a:srgbClr val="6A3E3E"/>
                          </a:solidFill>
                          <a:latin typeface="Consolas"/>
                          <a:ea typeface="宋体"/>
                          <a:cs typeface="Times New Roman"/>
                        </a:rPr>
                        <a:t>data</a:t>
                      </a:r>
                      <a:r>
                        <a:rPr lang="en-US" sz="1050" kern="0">
                          <a:solidFill>
                            <a:srgbClr val="000000"/>
                          </a:solidFill>
                          <a:latin typeface="Consolas"/>
                          <a:ea typeface="宋体"/>
                          <a:cs typeface="Times New Roman"/>
                        </a:rPr>
                        <a:t>[</a:t>
                      </a:r>
                      <a:r>
                        <a:rPr lang="en-US" sz="1050" kern="0">
                          <a:solidFill>
                            <a:srgbClr val="6A3E3E"/>
                          </a:solidFill>
                          <a:latin typeface="Consolas"/>
                          <a:ea typeface="宋体"/>
                          <a:cs typeface="Times New Roman"/>
                        </a:rPr>
                        <a:t>x</a:t>
                      </a:r>
                      <a:r>
                        <a:rPr lang="en-US" sz="1050" kern="0">
                          <a:solidFill>
                            <a:srgbClr val="000000"/>
                          </a:solidFill>
                          <a:latin typeface="Consolas"/>
                          <a:ea typeface="宋体"/>
                          <a:cs typeface="Times New Roman"/>
                        </a:rPr>
                        <a:t>].</a:t>
                      </a:r>
                      <a:r>
                        <a:rPr lang="en-US" sz="1050" kern="0">
                          <a:solidFill>
                            <a:srgbClr val="0000C0"/>
                          </a:solidFill>
                          <a:latin typeface="Consolas"/>
                          <a:ea typeface="宋体"/>
                          <a:cs typeface="Times New Roman"/>
                        </a:rPr>
                        <a:t>length</a:t>
                      </a:r>
                      <a:r>
                        <a:rPr lang="en-US" sz="1050" kern="0">
                          <a:solidFill>
                            <a:srgbClr val="000000"/>
                          </a:solidFill>
                          <a:latin typeface="Consolas"/>
                          <a:ea typeface="宋体"/>
                          <a:cs typeface="Times New Roman"/>
                        </a:rPr>
                        <a:t>; </a:t>
                      </a:r>
                      <a:r>
                        <a:rPr lang="en-US" sz="1050" kern="0">
                          <a:solidFill>
                            <a:srgbClr val="6A3E3E"/>
                          </a:solidFill>
                          <a:latin typeface="Consolas"/>
                          <a:ea typeface="宋体"/>
                          <a:cs typeface="Times New Roman"/>
                        </a:rPr>
                        <a:t>y</a:t>
                      </a:r>
                      <a:r>
                        <a:rPr lang="en-US" sz="1050" kern="0">
                          <a:solidFill>
                            <a:srgbClr val="000000"/>
                          </a:solidFill>
                          <a:latin typeface="Consolas"/>
                          <a:ea typeface="宋体"/>
                          <a:cs typeface="Times New Roman"/>
                        </a:rPr>
                        <a:t>++) {	</a:t>
                      </a:r>
                      <a:r>
                        <a:rPr lang="en-US" sz="1050" kern="0" smtClean="0">
                          <a:solidFill>
                            <a:srgbClr val="3F7F5F"/>
                          </a:solidFill>
                          <a:latin typeface="Consolas"/>
                          <a:ea typeface="宋体"/>
                          <a:cs typeface="Times New Roman"/>
                        </a:rPr>
                        <a:t>// </a:t>
                      </a:r>
                      <a:r>
                        <a:rPr lang="zh-CN" sz="1050" kern="0">
                          <a:solidFill>
                            <a:srgbClr val="3F7F5F"/>
                          </a:solidFill>
                          <a:latin typeface="Consolas"/>
                          <a:ea typeface="宋体"/>
                          <a:cs typeface="Consolas"/>
                        </a:rPr>
                        <a:t>内层循环是控制数组的数据列内容</a:t>
                      </a:r>
                      <a:endParaRPr lang="zh-CN" sz="1050" kern="100">
                        <a:latin typeface="Times New Roman"/>
                        <a:ea typeface="宋体"/>
                        <a:cs typeface="Times New Roman"/>
                      </a:endParaRPr>
                    </a:p>
                    <a:p>
                      <a:pPr algn="l">
                        <a:spcAft>
                          <a:spcPts val="0"/>
                        </a:spcAft>
                      </a:pPr>
                      <a:r>
                        <a:rPr lang="en-US" sz="1050" kern="0">
                          <a:solidFill>
                            <a:srgbClr val="000000"/>
                          </a:solidFill>
                          <a:latin typeface="Consolas"/>
                          <a:ea typeface="宋体"/>
                          <a:cs typeface="Times New Roman"/>
                        </a:rPr>
                        <a:t>				System.</a:t>
                      </a:r>
                      <a:r>
                        <a:rPr lang="en-US" sz="1050" b="1" i="1" kern="0">
                          <a:solidFill>
                            <a:srgbClr val="0000C0"/>
                          </a:solidFill>
                          <a:latin typeface="Consolas"/>
                          <a:ea typeface="宋体"/>
                          <a:cs typeface="Times New Roman"/>
                        </a:rPr>
                        <a:t>out</a:t>
                      </a:r>
                      <a:r>
                        <a:rPr lang="en-US" sz="1050" kern="0">
                          <a:solidFill>
                            <a:srgbClr val="000000"/>
                          </a:solidFill>
                          <a:latin typeface="Consolas"/>
                          <a:ea typeface="宋体"/>
                          <a:cs typeface="Times New Roman"/>
                        </a:rPr>
                        <a:t>.print(</a:t>
                      </a:r>
                      <a:r>
                        <a:rPr lang="en-US" sz="1050" kern="0">
                          <a:solidFill>
                            <a:srgbClr val="6A3E3E"/>
                          </a:solidFill>
                          <a:latin typeface="Consolas"/>
                          <a:ea typeface="宋体"/>
                          <a:cs typeface="Times New Roman"/>
                        </a:rPr>
                        <a:t>data</a:t>
                      </a:r>
                      <a:r>
                        <a:rPr lang="en-US" sz="1050" kern="0">
                          <a:solidFill>
                            <a:srgbClr val="000000"/>
                          </a:solidFill>
                          <a:latin typeface="Consolas"/>
                          <a:ea typeface="宋体"/>
                          <a:cs typeface="Times New Roman"/>
                        </a:rPr>
                        <a:t>[</a:t>
                      </a:r>
                      <a:r>
                        <a:rPr lang="en-US" sz="1050" kern="0">
                          <a:solidFill>
                            <a:srgbClr val="6A3E3E"/>
                          </a:solidFill>
                          <a:latin typeface="Consolas"/>
                          <a:ea typeface="宋体"/>
                          <a:cs typeface="Times New Roman"/>
                        </a:rPr>
                        <a:t>x</a:t>
                      </a:r>
                      <a:r>
                        <a:rPr lang="en-US" sz="1050" kern="0">
                          <a:solidFill>
                            <a:srgbClr val="000000"/>
                          </a:solidFill>
                          <a:latin typeface="Consolas"/>
                          <a:ea typeface="宋体"/>
                          <a:cs typeface="Times New Roman"/>
                        </a:rPr>
                        <a:t>][</a:t>
                      </a:r>
                      <a:r>
                        <a:rPr lang="en-US" sz="1050" kern="0">
                          <a:solidFill>
                            <a:srgbClr val="6A3E3E"/>
                          </a:solidFill>
                          <a:latin typeface="Consolas"/>
                          <a:ea typeface="宋体"/>
                          <a:cs typeface="Times New Roman"/>
                        </a:rPr>
                        <a:t>y</a:t>
                      </a:r>
                      <a:r>
                        <a:rPr lang="en-US" sz="1050" kern="0">
                          <a:solidFill>
                            <a:srgbClr val="000000"/>
                          </a:solidFill>
                          <a:latin typeface="Consolas"/>
                          <a:ea typeface="宋体"/>
                          <a:cs typeface="Times New Roman"/>
                        </a:rPr>
                        <a:t>] + </a:t>
                      </a:r>
                      <a:r>
                        <a:rPr lang="en-US" sz="1050" kern="0">
                          <a:solidFill>
                            <a:srgbClr val="2A00FF"/>
                          </a:solidFill>
                          <a:latin typeface="Consolas"/>
                          <a:ea typeface="宋体"/>
                          <a:cs typeface="Times New Roman"/>
                        </a:rPr>
                        <a:t>"\t"</a:t>
                      </a:r>
                      <a:r>
                        <a:rPr lang="en-US" sz="1050" kern="0">
                          <a:solidFill>
                            <a:srgbClr val="000000"/>
                          </a:solidFill>
                          <a:latin typeface="Consolas"/>
                          <a:ea typeface="宋体"/>
                          <a:cs typeface="Times New Roman"/>
                        </a:rPr>
                        <a:t>);</a:t>
                      </a:r>
                      <a:endParaRPr lang="zh-CN" sz="1050" kern="100">
                        <a:latin typeface="Times New Roman"/>
                        <a:ea typeface="宋体"/>
                        <a:cs typeface="Times New Roman"/>
                      </a:endParaRPr>
                    </a:p>
                    <a:p>
                      <a:pPr algn="l">
                        <a:spcAft>
                          <a:spcPts val="0"/>
                        </a:spcAft>
                      </a:pPr>
                      <a:r>
                        <a:rPr lang="en-US" sz="1050" kern="0">
                          <a:solidFill>
                            <a:srgbClr val="000000"/>
                          </a:solidFill>
                          <a:latin typeface="Consolas"/>
                          <a:ea typeface="宋体"/>
                          <a:cs typeface="Times New Roman"/>
                        </a:rPr>
                        <a:t>			}</a:t>
                      </a:r>
                      <a:endParaRPr lang="zh-CN" sz="1050" kern="100">
                        <a:latin typeface="Times New Roman"/>
                        <a:ea typeface="宋体"/>
                        <a:cs typeface="Times New Roman"/>
                      </a:endParaRPr>
                    </a:p>
                    <a:p>
                      <a:pPr algn="l">
                        <a:spcAft>
                          <a:spcPts val="0"/>
                        </a:spcAft>
                      </a:pPr>
                      <a:r>
                        <a:rPr lang="en-US" sz="1050" kern="0">
                          <a:solidFill>
                            <a:srgbClr val="000000"/>
                          </a:solidFill>
                          <a:latin typeface="Consolas"/>
                          <a:ea typeface="宋体"/>
                          <a:cs typeface="Times New Roman"/>
                        </a:rPr>
                        <a:t>			System.</a:t>
                      </a:r>
                      <a:r>
                        <a:rPr lang="en-US" sz="1050" b="1" i="1" kern="0">
                          <a:solidFill>
                            <a:srgbClr val="0000C0"/>
                          </a:solidFill>
                          <a:latin typeface="Consolas"/>
                          <a:ea typeface="宋体"/>
                          <a:cs typeface="Times New Roman"/>
                        </a:rPr>
                        <a:t>out</a:t>
                      </a:r>
                      <a:r>
                        <a:rPr lang="en-US" sz="1050" kern="0">
                          <a:solidFill>
                            <a:srgbClr val="000000"/>
                          </a:solidFill>
                          <a:latin typeface="Consolas"/>
                          <a:ea typeface="宋体"/>
                          <a:cs typeface="Times New Roman"/>
                        </a:rPr>
                        <a:t>.println();	</a:t>
                      </a:r>
                      <a:r>
                        <a:rPr lang="en-US" sz="1050" kern="0" smtClean="0">
                          <a:solidFill>
                            <a:srgbClr val="3F7F5F"/>
                          </a:solidFill>
                          <a:latin typeface="Consolas"/>
                          <a:ea typeface="宋体"/>
                          <a:cs typeface="Times New Roman"/>
                        </a:rPr>
                        <a:t>// </a:t>
                      </a:r>
                      <a:r>
                        <a:rPr lang="zh-CN" sz="1050" kern="0">
                          <a:solidFill>
                            <a:srgbClr val="3F7F5F"/>
                          </a:solidFill>
                          <a:latin typeface="Consolas"/>
                          <a:ea typeface="宋体"/>
                          <a:cs typeface="Consolas"/>
                        </a:rPr>
                        <a:t>换行</a:t>
                      </a:r>
                      <a:endParaRPr lang="zh-CN" sz="1050" kern="100">
                        <a:latin typeface="Times New Roman"/>
                        <a:ea typeface="宋体"/>
                        <a:cs typeface="Times New Roman"/>
                      </a:endParaRPr>
                    </a:p>
                    <a:p>
                      <a:pPr algn="l">
                        <a:spcAft>
                          <a:spcPts val="0"/>
                        </a:spcAft>
                      </a:pPr>
                      <a:r>
                        <a:rPr lang="en-US" sz="1050" kern="0">
                          <a:solidFill>
                            <a:srgbClr val="000000"/>
                          </a:solidFill>
                          <a:latin typeface="Consolas"/>
                          <a:ea typeface="宋体"/>
                          <a:cs typeface="Times New Roman"/>
                        </a:rPr>
                        <a:t>		}</a:t>
                      </a:r>
                      <a:endParaRPr lang="zh-CN" sz="1050" kern="100">
                        <a:latin typeface="Times New Roman"/>
                        <a:ea typeface="宋体"/>
                        <a:cs typeface="Times New Roman"/>
                      </a:endParaRPr>
                    </a:p>
                    <a:p>
                      <a:pPr algn="l">
                        <a:spcAft>
                          <a:spcPts val="0"/>
                        </a:spcAft>
                      </a:pPr>
                      <a:r>
                        <a:rPr lang="en-US" sz="1050" kern="0">
                          <a:solidFill>
                            <a:srgbClr val="000000"/>
                          </a:solidFill>
                          <a:latin typeface="Consolas"/>
                          <a:ea typeface="宋体"/>
                          <a:cs typeface="Times New Roman"/>
                        </a:rPr>
                        <a:t>	}</a:t>
                      </a:r>
                      <a:endParaRPr lang="zh-CN" sz="1050" kern="100">
                        <a:latin typeface="Times New Roman"/>
                        <a:ea typeface="宋体"/>
                        <a:cs typeface="Times New Roman"/>
                      </a:endParaRPr>
                    </a:p>
                    <a:p>
                      <a:pPr algn="l">
                        <a:spcAft>
                          <a:spcPts val="0"/>
                        </a:spcAft>
                      </a:pPr>
                      <a:r>
                        <a:rPr lang="en-US" sz="1050" kern="0">
                          <a:solidFill>
                            <a:srgbClr val="000000"/>
                          </a:solidFill>
                          <a:latin typeface="Consolas"/>
                          <a:ea typeface="宋体"/>
                          <a:cs typeface="Times New Roman"/>
                        </a:rPr>
                        <a:t>}</a:t>
                      </a:r>
                      <a:endParaRPr lang="zh-CN" sz="105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0">
                <a:tc>
                  <a:txBody>
                    <a:bodyPr/>
                    <a:lstStyle/>
                    <a:p>
                      <a:pPr algn="l">
                        <a:spcAft>
                          <a:spcPts val="0"/>
                        </a:spcAft>
                      </a:pPr>
                      <a:r>
                        <a:rPr lang="zh-CN" sz="1050" b="1" kern="0">
                          <a:solidFill>
                            <a:srgbClr val="7F0055"/>
                          </a:solidFill>
                          <a:latin typeface="Consolas"/>
                          <a:ea typeface="宋体"/>
                          <a:cs typeface="Consolas"/>
                        </a:rPr>
                        <a:t>程序执行结果：</a:t>
                      </a:r>
                      <a:endParaRPr lang="zh-CN" sz="105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050" kern="0">
                          <a:solidFill>
                            <a:srgbClr val="000000"/>
                          </a:solidFill>
                          <a:latin typeface="Consolas"/>
                          <a:ea typeface="宋体"/>
                          <a:cs typeface="Times New Roman"/>
                        </a:rPr>
                        <a:t>1	2	3	</a:t>
                      </a:r>
                      <a:endParaRPr lang="zh-CN" sz="1050" kern="100">
                        <a:latin typeface="Times New Roman"/>
                        <a:ea typeface="宋体"/>
                        <a:cs typeface="Times New Roman"/>
                      </a:endParaRPr>
                    </a:p>
                    <a:p>
                      <a:pPr algn="l">
                        <a:spcAft>
                          <a:spcPts val="0"/>
                        </a:spcAft>
                      </a:pPr>
                      <a:r>
                        <a:rPr lang="en-US" sz="1050" kern="0">
                          <a:solidFill>
                            <a:srgbClr val="000000"/>
                          </a:solidFill>
                          <a:latin typeface="Consolas"/>
                          <a:ea typeface="宋体"/>
                          <a:cs typeface="Times New Roman"/>
                        </a:rPr>
                        <a:t>4	5	6	</a:t>
                      </a:r>
                      <a:endParaRPr lang="zh-CN" sz="1050" kern="100">
                        <a:latin typeface="Times New Roman"/>
                        <a:ea typeface="宋体"/>
                        <a:cs typeface="Times New Roman"/>
                      </a:endParaRPr>
                    </a:p>
                    <a:p>
                      <a:pPr algn="l">
                        <a:spcAft>
                          <a:spcPts val="0"/>
                        </a:spcAft>
                      </a:pPr>
                      <a:r>
                        <a:rPr lang="en-US" sz="1050" kern="0">
                          <a:solidFill>
                            <a:srgbClr val="000000"/>
                          </a:solidFill>
                          <a:latin typeface="Consolas"/>
                          <a:ea typeface="宋体"/>
                          <a:cs typeface="Times New Roman"/>
                        </a:rPr>
                        <a:t>7	8	9	</a:t>
                      </a:r>
                      <a:endParaRPr lang="zh-CN" sz="105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数组与方法参数的传递</a:t>
            </a:r>
            <a:endParaRPr lang="zh-CN" altLang="en-US"/>
          </a:p>
        </p:txBody>
      </p:sp>
      <p:sp>
        <p:nvSpPr>
          <p:cNvPr id="3" name="内容占位符 2"/>
          <p:cNvSpPr>
            <a:spLocks noGrp="1"/>
          </p:cNvSpPr>
          <p:nvPr>
            <p:ph idx="1"/>
          </p:nvPr>
        </p:nvSpPr>
        <p:spPr/>
        <p:txBody>
          <a:bodyPr/>
          <a:lstStyle/>
          <a:p>
            <a:r>
              <a:rPr lang="zh-CN" altLang="en-US" smtClean="0"/>
              <a:t>既然数组内容可以进行引用传递，那么就可以把数组给方法之中的参数，而如果一个方法要想接收参数，则对应的参数类型必须是数组。</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一个数组传递的程序</a:t>
            </a:r>
            <a:endParaRPr lang="zh-CN" altLang="en-US"/>
          </a:p>
        </p:txBody>
      </p:sp>
      <p:graphicFrame>
        <p:nvGraphicFramePr>
          <p:cNvPr id="4" name="表格 3"/>
          <p:cNvGraphicFramePr>
            <a:graphicFrameLocks noGrp="1"/>
          </p:cNvGraphicFramePr>
          <p:nvPr/>
        </p:nvGraphicFramePr>
        <p:xfrm>
          <a:off x="328604" y="1458292"/>
          <a:ext cx="8458238" cy="3185160"/>
        </p:xfrm>
        <a:graphic>
          <a:graphicData uri="http://schemas.openxmlformats.org/drawingml/2006/table">
            <a:tbl>
              <a:tblPr/>
              <a:tblGrid>
                <a:gridCol w="1634018"/>
                <a:gridCol w="6824220"/>
              </a:tblGrid>
              <a:tr h="0">
                <a:tc gridSpan="2">
                  <a:txBody>
                    <a:bodyPr/>
                    <a:lstStyle/>
                    <a:p>
                      <a:pPr algn="l">
                        <a:spcAft>
                          <a:spcPts val="0"/>
                        </a:spcAft>
                      </a:pPr>
                      <a:r>
                        <a:rPr lang="en-US" sz="1100" b="1" kern="0">
                          <a:solidFill>
                            <a:srgbClr val="7F0055"/>
                          </a:solidFill>
                          <a:latin typeface="Consolas"/>
                          <a:ea typeface="宋体"/>
                          <a:cs typeface="Times New Roman"/>
                        </a:rPr>
                        <a:t>public</a:t>
                      </a: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class</a:t>
                      </a:r>
                      <a:r>
                        <a:rPr lang="en-US" sz="1100" kern="0">
                          <a:solidFill>
                            <a:srgbClr val="000000"/>
                          </a:solidFill>
                          <a:latin typeface="Consolas"/>
                          <a:ea typeface="宋体"/>
                          <a:cs typeface="Times New Roman"/>
                        </a:rPr>
                        <a:t> ArrayDemo {</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public</a:t>
                      </a: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static</a:t>
                      </a: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void</a:t>
                      </a:r>
                      <a:r>
                        <a:rPr lang="en-US" sz="1100" kern="0">
                          <a:solidFill>
                            <a:srgbClr val="000000"/>
                          </a:solidFill>
                          <a:latin typeface="Consolas"/>
                          <a:ea typeface="宋体"/>
                          <a:cs typeface="Times New Roman"/>
                        </a:rPr>
                        <a:t> main(String </a:t>
                      </a:r>
                      <a:r>
                        <a:rPr lang="en-US" sz="1100" kern="0">
                          <a:solidFill>
                            <a:srgbClr val="6A3E3E"/>
                          </a:solidFill>
                          <a:latin typeface="Consolas"/>
                          <a:ea typeface="宋体"/>
                          <a:cs typeface="Times New Roman"/>
                        </a:rPr>
                        <a:t>args</a:t>
                      </a:r>
                      <a:r>
                        <a:rPr lang="en-US" sz="1100" kern="0">
                          <a:solidFill>
                            <a:srgbClr val="000000"/>
                          </a:solidFill>
                          <a:latin typeface="Consolas"/>
                          <a:ea typeface="宋体"/>
                          <a:cs typeface="Times New Roman"/>
                        </a:rPr>
                        <a:t>[]) {</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int</a:t>
                      </a:r>
                      <a:r>
                        <a:rPr lang="en-US" sz="1100" kern="0">
                          <a:solidFill>
                            <a:srgbClr val="000000"/>
                          </a:solidFill>
                          <a:latin typeface="Consolas"/>
                          <a:ea typeface="宋体"/>
                          <a:cs typeface="Times New Roman"/>
                        </a:rPr>
                        <a:t> </a:t>
                      </a:r>
                      <a:r>
                        <a:rPr lang="en-US" sz="1100" kern="0">
                          <a:solidFill>
                            <a:srgbClr val="6A3E3E"/>
                          </a:solidFill>
                          <a:latin typeface="Consolas"/>
                          <a:ea typeface="宋体"/>
                          <a:cs typeface="Times New Roman"/>
                        </a:rPr>
                        <a:t>data</a:t>
                      </a:r>
                      <a:r>
                        <a:rPr lang="en-US" sz="1100" kern="0">
                          <a:solidFill>
                            <a:srgbClr val="000000"/>
                          </a:solidFill>
                          <a:latin typeface="Consolas"/>
                          <a:ea typeface="宋体"/>
                          <a:cs typeface="Times New Roman"/>
                        </a:rPr>
                        <a:t>[] = </a:t>
                      </a:r>
                      <a:r>
                        <a:rPr lang="en-US" sz="1100" b="1" kern="0">
                          <a:solidFill>
                            <a:srgbClr val="7F0055"/>
                          </a:solidFill>
                          <a:latin typeface="Consolas"/>
                          <a:ea typeface="宋体"/>
                          <a:cs typeface="Times New Roman"/>
                        </a:rPr>
                        <a:t>new</a:t>
                      </a: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int</a:t>
                      </a:r>
                      <a:r>
                        <a:rPr lang="en-US" sz="1100" kern="0">
                          <a:solidFill>
                            <a:srgbClr val="000000"/>
                          </a:solidFill>
                          <a:latin typeface="Consolas"/>
                          <a:ea typeface="宋体"/>
                          <a:cs typeface="Times New Roman"/>
                        </a:rPr>
                        <a:t>[] { 1, 2, 3 };	</a:t>
                      </a:r>
                      <a:r>
                        <a:rPr lang="en-US" sz="1100" kern="0">
                          <a:solidFill>
                            <a:srgbClr val="3F7F5F"/>
                          </a:solidFill>
                          <a:latin typeface="Consolas"/>
                          <a:ea typeface="宋体"/>
                          <a:cs typeface="Times New Roman"/>
                        </a:rPr>
                        <a:t>// </a:t>
                      </a:r>
                      <a:r>
                        <a:rPr lang="zh-CN" sz="1100" kern="0">
                          <a:solidFill>
                            <a:srgbClr val="3F7F5F"/>
                          </a:solidFill>
                          <a:latin typeface="Consolas"/>
                          <a:ea typeface="宋体"/>
                          <a:cs typeface="Consolas"/>
                        </a:rPr>
                        <a:t>开辟数组</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r>
                        <a:rPr lang="en-US" sz="1100" i="1" kern="0">
                          <a:solidFill>
                            <a:srgbClr val="000000"/>
                          </a:solidFill>
                          <a:latin typeface="Consolas"/>
                          <a:ea typeface="宋体"/>
                          <a:cs typeface="Times New Roman"/>
                        </a:rPr>
                        <a:t>change</a:t>
                      </a:r>
                      <a:r>
                        <a:rPr lang="en-US" sz="1100" kern="0">
                          <a:solidFill>
                            <a:srgbClr val="000000"/>
                          </a:solidFill>
                          <a:latin typeface="Consolas"/>
                          <a:ea typeface="宋体"/>
                          <a:cs typeface="Times New Roman"/>
                        </a:rPr>
                        <a:t>(</a:t>
                      </a:r>
                      <a:r>
                        <a:rPr lang="en-US" sz="1100" kern="0">
                          <a:solidFill>
                            <a:srgbClr val="6A3E3E"/>
                          </a:solidFill>
                          <a:latin typeface="Consolas"/>
                          <a:ea typeface="宋体"/>
                          <a:cs typeface="Times New Roman"/>
                        </a:rPr>
                        <a:t>data</a:t>
                      </a:r>
                      <a:r>
                        <a:rPr lang="en-US" sz="1100" kern="0">
                          <a:solidFill>
                            <a:srgbClr val="000000"/>
                          </a:solidFill>
                          <a:latin typeface="Consolas"/>
                          <a:ea typeface="宋体"/>
                          <a:cs typeface="Times New Roman"/>
                        </a:rPr>
                        <a:t>); 		</a:t>
                      </a:r>
                      <a:r>
                        <a:rPr lang="en-US" sz="1100" kern="0" smtClean="0">
                          <a:solidFill>
                            <a:srgbClr val="3F7F5F"/>
                          </a:solidFill>
                          <a:latin typeface="Consolas"/>
                          <a:ea typeface="宋体"/>
                          <a:cs typeface="Times New Roman"/>
                        </a:rPr>
                        <a:t>// </a:t>
                      </a:r>
                      <a:r>
                        <a:rPr lang="zh-CN" sz="1100" kern="0">
                          <a:solidFill>
                            <a:srgbClr val="3F7F5F"/>
                          </a:solidFill>
                          <a:latin typeface="Consolas"/>
                          <a:ea typeface="宋体"/>
                          <a:cs typeface="Consolas"/>
                        </a:rPr>
                        <a:t>引用传递，等价于：</a:t>
                      </a:r>
                      <a:r>
                        <a:rPr lang="en-US" sz="1100" kern="0">
                          <a:solidFill>
                            <a:srgbClr val="3F7F5F"/>
                          </a:solidFill>
                          <a:latin typeface="Consolas"/>
                          <a:ea typeface="宋体"/>
                          <a:cs typeface="Times New Roman"/>
                        </a:rPr>
                        <a:t>int temp [] = data ;</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for</a:t>
                      </a: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int</a:t>
                      </a:r>
                      <a:r>
                        <a:rPr lang="en-US" sz="1100" kern="0">
                          <a:solidFill>
                            <a:srgbClr val="000000"/>
                          </a:solidFill>
                          <a:latin typeface="Consolas"/>
                          <a:ea typeface="宋体"/>
                          <a:cs typeface="Times New Roman"/>
                        </a:rPr>
                        <a:t> </a:t>
                      </a:r>
                      <a:r>
                        <a:rPr lang="en-US" sz="1100" kern="0">
                          <a:solidFill>
                            <a:srgbClr val="6A3E3E"/>
                          </a:solidFill>
                          <a:latin typeface="Consolas"/>
                          <a:ea typeface="宋体"/>
                          <a:cs typeface="Times New Roman"/>
                        </a:rPr>
                        <a:t>x</a:t>
                      </a:r>
                      <a:r>
                        <a:rPr lang="en-US" sz="1100" kern="0">
                          <a:solidFill>
                            <a:srgbClr val="000000"/>
                          </a:solidFill>
                          <a:latin typeface="Consolas"/>
                          <a:ea typeface="宋体"/>
                          <a:cs typeface="Times New Roman"/>
                        </a:rPr>
                        <a:t> = 0; </a:t>
                      </a:r>
                      <a:r>
                        <a:rPr lang="en-US" sz="1100" kern="0">
                          <a:solidFill>
                            <a:srgbClr val="6A3E3E"/>
                          </a:solidFill>
                          <a:latin typeface="Consolas"/>
                          <a:ea typeface="宋体"/>
                          <a:cs typeface="Times New Roman"/>
                        </a:rPr>
                        <a:t>x</a:t>
                      </a:r>
                      <a:r>
                        <a:rPr lang="en-US" sz="1100" kern="0">
                          <a:solidFill>
                            <a:srgbClr val="000000"/>
                          </a:solidFill>
                          <a:latin typeface="Consolas"/>
                          <a:ea typeface="宋体"/>
                          <a:cs typeface="Times New Roman"/>
                        </a:rPr>
                        <a:t> &lt; </a:t>
                      </a:r>
                      <a:r>
                        <a:rPr lang="en-US" sz="1100" kern="0">
                          <a:solidFill>
                            <a:srgbClr val="6A3E3E"/>
                          </a:solidFill>
                          <a:latin typeface="Consolas"/>
                          <a:ea typeface="宋体"/>
                          <a:cs typeface="Times New Roman"/>
                        </a:rPr>
                        <a:t>data</a:t>
                      </a:r>
                      <a:r>
                        <a:rPr lang="en-US" sz="1100" kern="0">
                          <a:solidFill>
                            <a:srgbClr val="000000"/>
                          </a:solidFill>
                          <a:latin typeface="Consolas"/>
                          <a:ea typeface="宋体"/>
                          <a:cs typeface="Times New Roman"/>
                        </a:rPr>
                        <a:t>.</a:t>
                      </a:r>
                      <a:r>
                        <a:rPr lang="en-US" sz="1100" kern="0">
                          <a:solidFill>
                            <a:srgbClr val="0000C0"/>
                          </a:solidFill>
                          <a:latin typeface="Consolas"/>
                          <a:ea typeface="宋体"/>
                          <a:cs typeface="Times New Roman"/>
                        </a:rPr>
                        <a:t>length</a:t>
                      </a:r>
                      <a:r>
                        <a:rPr lang="en-US" sz="1100" kern="0">
                          <a:solidFill>
                            <a:srgbClr val="000000"/>
                          </a:solidFill>
                          <a:latin typeface="Consolas"/>
                          <a:ea typeface="宋体"/>
                          <a:cs typeface="Times New Roman"/>
                        </a:rPr>
                        <a:t>; </a:t>
                      </a:r>
                      <a:r>
                        <a:rPr lang="en-US" sz="1100" kern="0">
                          <a:solidFill>
                            <a:srgbClr val="6A3E3E"/>
                          </a:solidFill>
                          <a:latin typeface="Consolas"/>
                          <a:ea typeface="宋体"/>
                          <a:cs typeface="Times New Roman"/>
                        </a:rPr>
                        <a:t>x</a:t>
                      </a:r>
                      <a:r>
                        <a:rPr lang="en-US" sz="1100" kern="0">
                          <a:solidFill>
                            <a:srgbClr val="000000"/>
                          </a:solidFill>
                          <a:latin typeface="Consolas"/>
                          <a:ea typeface="宋体"/>
                          <a:cs typeface="Times New Roman"/>
                        </a:rPr>
                        <a:t>++) {	</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System.</a:t>
                      </a:r>
                      <a:r>
                        <a:rPr lang="en-US" sz="1100" b="1" i="1" kern="0">
                          <a:solidFill>
                            <a:srgbClr val="0000C0"/>
                          </a:solidFill>
                          <a:latin typeface="Consolas"/>
                          <a:ea typeface="宋体"/>
                          <a:cs typeface="Times New Roman"/>
                        </a:rPr>
                        <a:t>out</a:t>
                      </a:r>
                      <a:r>
                        <a:rPr lang="en-US" sz="1100" kern="0">
                          <a:solidFill>
                            <a:srgbClr val="000000"/>
                          </a:solidFill>
                          <a:latin typeface="Consolas"/>
                          <a:ea typeface="宋体"/>
                          <a:cs typeface="Times New Roman"/>
                        </a:rPr>
                        <a:t>.print(</a:t>
                      </a:r>
                      <a:r>
                        <a:rPr lang="en-US" sz="1100" kern="0">
                          <a:solidFill>
                            <a:srgbClr val="6A3E3E"/>
                          </a:solidFill>
                          <a:latin typeface="Consolas"/>
                          <a:ea typeface="宋体"/>
                          <a:cs typeface="Times New Roman"/>
                        </a:rPr>
                        <a:t>data</a:t>
                      </a:r>
                      <a:r>
                        <a:rPr lang="en-US" sz="1100" kern="0">
                          <a:solidFill>
                            <a:srgbClr val="000000"/>
                          </a:solidFill>
                          <a:latin typeface="Consolas"/>
                          <a:ea typeface="宋体"/>
                          <a:cs typeface="Times New Roman"/>
                        </a:rPr>
                        <a:t>[</a:t>
                      </a:r>
                      <a:r>
                        <a:rPr lang="en-US" sz="1100" kern="0">
                          <a:solidFill>
                            <a:srgbClr val="6A3E3E"/>
                          </a:solidFill>
                          <a:latin typeface="Consolas"/>
                          <a:ea typeface="宋体"/>
                          <a:cs typeface="Times New Roman"/>
                        </a:rPr>
                        <a:t>x</a:t>
                      </a:r>
                      <a:r>
                        <a:rPr lang="en-US" sz="1100" kern="0">
                          <a:solidFill>
                            <a:srgbClr val="000000"/>
                          </a:solidFill>
                          <a:latin typeface="Consolas"/>
                          <a:ea typeface="宋体"/>
                          <a:cs typeface="Times New Roman"/>
                        </a:rPr>
                        <a:t>] + </a:t>
                      </a:r>
                      <a:r>
                        <a:rPr lang="en-US" sz="1100" kern="0">
                          <a:solidFill>
                            <a:srgbClr val="2A00FF"/>
                          </a:solidFill>
                          <a:latin typeface="Consolas"/>
                          <a:ea typeface="宋体"/>
                          <a:cs typeface="Times New Roman"/>
                        </a:rPr>
                        <a:t>"</a:t>
                      </a:r>
                      <a:r>
                        <a:rPr lang="zh-CN" sz="1100" kern="0">
                          <a:solidFill>
                            <a:srgbClr val="2A00FF"/>
                          </a:solidFill>
                          <a:latin typeface="Consolas"/>
                          <a:ea typeface="宋体"/>
                          <a:cs typeface="Consolas"/>
                        </a:rPr>
                        <a:t>、</a:t>
                      </a:r>
                      <a:r>
                        <a:rPr lang="en-US" sz="1100" kern="0">
                          <a:solidFill>
                            <a:srgbClr val="2A00FF"/>
                          </a:solidFill>
                          <a:latin typeface="Consolas"/>
                          <a:ea typeface="宋体"/>
                          <a:cs typeface="Times New Roman"/>
                        </a:rPr>
                        <a:t>"</a:t>
                      </a:r>
                      <a:r>
                        <a:rPr lang="en-US" sz="1100" kern="0">
                          <a:solidFill>
                            <a:srgbClr val="000000"/>
                          </a:solidFill>
                          <a:latin typeface="Consolas"/>
                          <a:ea typeface="宋体"/>
                          <a:cs typeface="Times New Roman"/>
                        </a:rPr>
                        <a:t>);</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r>
                        <a:rPr lang="en-US" sz="1100" kern="0">
                          <a:solidFill>
                            <a:srgbClr val="3F5FBF"/>
                          </a:solidFill>
                          <a:latin typeface="Consolas"/>
                          <a:ea typeface="宋体"/>
                          <a:cs typeface="Times New Roman"/>
                        </a:rPr>
                        <a:t>/**</a:t>
                      </a:r>
                      <a:endParaRPr lang="zh-CN" sz="1100" kern="100">
                        <a:latin typeface="Times New Roman"/>
                        <a:ea typeface="宋体"/>
                        <a:cs typeface="Times New Roman"/>
                      </a:endParaRPr>
                    </a:p>
                    <a:p>
                      <a:pPr algn="l">
                        <a:spcAft>
                          <a:spcPts val="0"/>
                        </a:spcAft>
                      </a:pPr>
                      <a:r>
                        <a:rPr lang="en-US" sz="1100" kern="0">
                          <a:solidFill>
                            <a:srgbClr val="3F5FBF"/>
                          </a:solidFill>
                          <a:latin typeface="Consolas"/>
                          <a:ea typeface="宋体"/>
                          <a:cs typeface="Times New Roman"/>
                        </a:rPr>
                        <a:t>	 * </a:t>
                      </a:r>
                      <a:r>
                        <a:rPr lang="zh-CN" sz="1100" kern="0">
                          <a:solidFill>
                            <a:srgbClr val="3F5FBF"/>
                          </a:solidFill>
                          <a:latin typeface="Consolas"/>
                          <a:ea typeface="宋体"/>
                          <a:cs typeface="Consolas"/>
                        </a:rPr>
                        <a:t>此方法的主要功能是进行数组数据的改变操作，在本方法中会将数组中的每个元素内容乘</a:t>
                      </a:r>
                      <a:r>
                        <a:rPr lang="en-US" sz="1100" kern="0">
                          <a:solidFill>
                            <a:srgbClr val="3F5FBF"/>
                          </a:solidFill>
                          <a:latin typeface="Consolas"/>
                          <a:ea typeface="宋体"/>
                          <a:cs typeface="Times New Roman"/>
                        </a:rPr>
                        <a:t>2</a:t>
                      </a:r>
                      <a:endParaRPr lang="zh-CN" sz="1100" kern="100">
                        <a:latin typeface="Times New Roman"/>
                        <a:ea typeface="宋体"/>
                        <a:cs typeface="Times New Roman"/>
                      </a:endParaRPr>
                    </a:p>
                    <a:p>
                      <a:pPr algn="l">
                        <a:spcAft>
                          <a:spcPts val="0"/>
                        </a:spcAft>
                      </a:pPr>
                      <a:r>
                        <a:rPr lang="en-US" sz="1100" kern="0">
                          <a:solidFill>
                            <a:srgbClr val="3F5FBF"/>
                          </a:solidFill>
                          <a:latin typeface="Consolas"/>
                          <a:ea typeface="宋体"/>
                          <a:cs typeface="Times New Roman"/>
                        </a:rPr>
                        <a:t>	 * </a:t>
                      </a:r>
                      <a:r>
                        <a:rPr lang="en-US" sz="1100" b="1" kern="0">
                          <a:solidFill>
                            <a:srgbClr val="7F9FBF"/>
                          </a:solidFill>
                          <a:latin typeface="Consolas"/>
                          <a:ea typeface="宋体"/>
                          <a:cs typeface="Times New Roman"/>
                        </a:rPr>
                        <a:t>@param</a:t>
                      </a:r>
                      <a:r>
                        <a:rPr lang="en-US" sz="1100" kern="0">
                          <a:solidFill>
                            <a:srgbClr val="3F5FBF"/>
                          </a:solidFill>
                          <a:latin typeface="Consolas"/>
                          <a:ea typeface="宋体"/>
                          <a:cs typeface="Times New Roman"/>
                        </a:rPr>
                        <a:t> temp </a:t>
                      </a:r>
                      <a:r>
                        <a:rPr lang="zh-CN" sz="1100" kern="0">
                          <a:solidFill>
                            <a:srgbClr val="3F5FBF"/>
                          </a:solidFill>
                          <a:latin typeface="Consolas"/>
                          <a:ea typeface="宋体"/>
                          <a:cs typeface="Consolas"/>
                        </a:rPr>
                        <a:t>要进行改变内容的数组引用</a:t>
                      </a:r>
                      <a:endParaRPr lang="zh-CN" sz="1100" kern="100">
                        <a:latin typeface="Times New Roman"/>
                        <a:ea typeface="宋体"/>
                        <a:cs typeface="Times New Roman"/>
                      </a:endParaRPr>
                    </a:p>
                    <a:p>
                      <a:pPr algn="l">
                        <a:spcAft>
                          <a:spcPts val="0"/>
                        </a:spcAft>
                      </a:pPr>
                      <a:r>
                        <a:rPr lang="en-US" sz="1100" kern="0">
                          <a:solidFill>
                            <a:srgbClr val="3F5FBF"/>
                          </a:solidFill>
                          <a:latin typeface="Consolas"/>
                          <a:ea typeface="宋体"/>
                          <a:cs typeface="Times New Roman"/>
                        </a:rPr>
                        <a:t>	 */</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public</a:t>
                      </a: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static</a:t>
                      </a: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void</a:t>
                      </a:r>
                      <a:r>
                        <a:rPr lang="en-US" sz="1100" kern="0">
                          <a:solidFill>
                            <a:srgbClr val="000000"/>
                          </a:solidFill>
                          <a:latin typeface="Consolas"/>
                          <a:ea typeface="宋体"/>
                          <a:cs typeface="Times New Roman"/>
                        </a:rPr>
                        <a:t> change(</a:t>
                      </a:r>
                      <a:r>
                        <a:rPr lang="en-US" sz="1100" b="1" kern="0">
                          <a:solidFill>
                            <a:srgbClr val="7F0055"/>
                          </a:solidFill>
                          <a:latin typeface="Consolas"/>
                          <a:ea typeface="宋体"/>
                          <a:cs typeface="Times New Roman"/>
                        </a:rPr>
                        <a:t>int</a:t>
                      </a:r>
                      <a:r>
                        <a:rPr lang="en-US" sz="1100" kern="0">
                          <a:solidFill>
                            <a:srgbClr val="000000"/>
                          </a:solidFill>
                          <a:latin typeface="Consolas"/>
                          <a:ea typeface="宋体"/>
                          <a:cs typeface="Times New Roman"/>
                        </a:rPr>
                        <a:t> </a:t>
                      </a:r>
                      <a:r>
                        <a:rPr lang="en-US" sz="1100" kern="0">
                          <a:solidFill>
                            <a:srgbClr val="6A3E3E"/>
                          </a:solidFill>
                          <a:latin typeface="Consolas"/>
                          <a:ea typeface="宋体"/>
                          <a:cs typeface="Times New Roman"/>
                        </a:rPr>
                        <a:t>temp</a:t>
                      </a:r>
                      <a:r>
                        <a:rPr lang="en-US" sz="1100" kern="0">
                          <a:solidFill>
                            <a:srgbClr val="000000"/>
                          </a:solidFill>
                          <a:latin typeface="Consolas"/>
                          <a:ea typeface="宋体"/>
                          <a:cs typeface="Times New Roman"/>
                        </a:rPr>
                        <a:t>[]) {	</a:t>
                      </a:r>
                      <a:r>
                        <a:rPr lang="en-US" sz="1100" kern="0">
                          <a:solidFill>
                            <a:srgbClr val="3F7F5F"/>
                          </a:solidFill>
                          <a:latin typeface="Consolas"/>
                          <a:ea typeface="宋体"/>
                          <a:cs typeface="Times New Roman"/>
                        </a:rPr>
                        <a:t>// </a:t>
                      </a:r>
                      <a:r>
                        <a:rPr lang="zh-CN" sz="1100" kern="0">
                          <a:solidFill>
                            <a:srgbClr val="3F7F5F"/>
                          </a:solidFill>
                          <a:latin typeface="Consolas"/>
                          <a:ea typeface="宋体"/>
                          <a:cs typeface="Consolas"/>
                        </a:rPr>
                        <a:t>此方法定义在主类中，并且由主方法直接调用</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for</a:t>
                      </a: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int</a:t>
                      </a:r>
                      <a:r>
                        <a:rPr lang="en-US" sz="1100" kern="0">
                          <a:solidFill>
                            <a:srgbClr val="000000"/>
                          </a:solidFill>
                          <a:latin typeface="Consolas"/>
                          <a:ea typeface="宋体"/>
                          <a:cs typeface="Times New Roman"/>
                        </a:rPr>
                        <a:t> </a:t>
                      </a:r>
                      <a:r>
                        <a:rPr lang="en-US" sz="1100" kern="0">
                          <a:solidFill>
                            <a:srgbClr val="6A3E3E"/>
                          </a:solidFill>
                          <a:latin typeface="Consolas"/>
                          <a:ea typeface="宋体"/>
                          <a:cs typeface="Times New Roman"/>
                        </a:rPr>
                        <a:t>x</a:t>
                      </a:r>
                      <a:r>
                        <a:rPr lang="en-US" sz="1100" kern="0">
                          <a:solidFill>
                            <a:srgbClr val="000000"/>
                          </a:solidFill>
                          <a:latin typeface="Consolas"/>
                          <a:ea typeface="宋体"/>
                          <a:cs typeface="Times New Roman"/>
                        </a:rPr>
                        <a:t> = 0; </a:t>
                      </a:r>
                      <a:r>
                        <a:rPr lang="en-US" sz="1100" kern="0">
                          <a:solidFill>
                            <a:srgbClr val="6A3E3E"/>
                          </a:solidFill>
                          <a:latin typeface="Consolas"/>
                          <a:ea typeface="宋体"/>
                          <a:cs typeface="Times New Roman"/>
                        </a:rPr>
                        <a:t>x</a:t>
                      </a:r>
                      <a:r>
                        <a:rPr lang="en-US" sz="1100" kern="0">
                          <a:solidFill>
                            <a:srgbClr val="000000"/>
                          </a:solidFill>
                          <a:latin typeface="Consolas"/>
                          <a:ea typeface="宋体"/>
                          <a:cs typeface="Times New Roman"/>
                        </a:rPr>
                        <a:t> &lt; </a:t>
                      </a:r>
                      <a:r>
                        <a:rPr lang="en-US" sz="1100" kern="0">
                          <a:solidFill>
                            <a:srgbClr val="6A3E3E"/>
                          </a:solidFill>
                          <a:latin typeface="Consolas"/>
                          <a:ea typeface="宋体"/>
                          <a:cs typeface="Times New Roman"/>
                        </a:rPr>
                        <a:t>temp</a:t>
                      </a:r>
                      <a:r>
                        <a:rPr lang="en-US" sz="1100" kern="0">
                          <a:solidFill>
                            <a:srgbClr val="000000"/>
                          </a:solidFill>
                          <a:latin typeface="Consolas"/>
                          <a:ea typeface="宋体"/>
                          <a:cs typeface="Times New Roman"/>
                        </a:rPr>
                        <a:t>.</a:t>
                      </a:r>
                      <a:r>
                        <a:rPr lang="en-US" sz="1100" kern="0">
                          <a:solidFill>
                            <a:srgbClr val="0000C0"/>
                          </a:solidFill>
                          <a:latin typeface="Consolas"/>
                          <a:ea typeface="宋体"/>
                          <a:cs typeface="Times New Roman"/>
                        </a:rPr>
                        <a:t>length</a:t>
                      </a:r>
                      <a:r>
                        <a:rPr lang="en-US" sz="1100" kern="0">
                          <a:solidFill>
                            <a:srgbClr val="000000"/>
                          </a:solidFill>
                          <a:latin typeface="Consolas"/>
                          <a:ea typeface="宋体"/>
                          <a:cs typeface="Times New Roman"/>
                        </a:rPr>
                        <a:t>; </a:t>
                      </a:r>
                      <a:r>
                        <a:rPr lang="en-US" sz="1100" kern="0">
                          <a:solidFill>
                            <a:srgbClr val="6A3E3E"/>
                          </a:solidFill>
                          <a:latin typeface="Consolas"/>
                          <a:ea typeface="宋体"/>
                          <a:cs typeface="Times New Roman"/>
                        </a:rPr>
                        <a:t>x</a:t>
                      </a:r>
                      <a:r>
                        <a:rPr lang="en-US" sz="1100" kern="0">
                          <a:solidFill>
                            <a:srgbClr val="000000"/>
                          </a:solidFill>
                          <a:latin typeface="Consolas"/>
                          <a:ea typeface="宋体"/>
                          <a:cs typeface="Times New Roman"/>
                        </a:rPr>
                        <a:t>++) {</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r>
                        <a:rPr lang="en-US" sz="1100" kern="0">
                          <a:solidFill>
                            <a:srgbClr val="6A3E3E"/>
                          </a:solidFill>
                          <a:latin typeface="Consolas"/>
                          <a:ea typeface="宋体"/>
                          <a:cs typeface="Times New Roman"/>
                        </a:rPr>
                        <a:t>temp</a:t>
                      </a:r>
                      <a:r>
                        <a:rPr lang="en-US" sz="1100" kern="0">
                          <a:solidFill>
                            <a:srgbClr val="000000"/>
                          </a:solidFill>
                          <a:latin typeface="Consolas"/>
                          <a:ea typeface="宋体"/>
                          <a:cs typeface="Times New Roman"/>
                        </a:rPr>
                        <a:t>[</a:t>
                      </a:r>
                      <a:r>
                        <a:rPr lang="en-US" sz="1100" kern="0">
                          <a:solidFill>
                            <a:srgbClr val="6A3E3E"/>
                          </a:solidFill>
                          <a:latin typeface="Consolas"/>
                          <a:ea typeface="宋体"/>
                          <a:cs typeface="Times New Roman"/>
                        </a:rPr>
                        <a:t>x</a:t>
                      </a:r>
                      <a:r>
                        <a:rPr lang="en-US" sz="1100" kern="0">
                          <a:solidFill>
                            <a:srgbClr val="000000"/>
                          </a:solidFill>
                          <a:latin typeface="Consolas"/>
                          <a:ea typeface="宋体"/>
                          <a:cs typeface="Times New Roman"/>
                        </a:rPr>
                        <a:t>] *= 2; </a:t>
                      </a:r>
                      <a:r>
                        <a:rPr lang="en-US" sz="1100" kern="0" smtClean="0">
                          <a:solidFill>
                            <a:srgbClr val="000000"/>
                          </a:solidFill>
                          <a:latin typeface="Consolas"/>
                          <a:ea typeface="宋体"/>
                          <a:cs typeface="Times New Roman"/>
                        </a:rPr>
                        <a:t>	</a:t>
                      </a:r>
                      <a:r>
                        <a:rPr lang="en-US" sz="1100" kern="0" smtClean="0">
                          <a:solidFill>
                            <a:srgbClr val="3F7F5F"/>
                          </a:solidFill>
                          <a:latin typeface="Consolas"/>
                          <a:ea typeface="宋体"/>
                          <a:cs typeface="Times New Roman"/>
                        </a:rPr>
                        <a:t>// </a:t>
                      </a:r>
                      <a:r>
                        <a:rPr lang="zh-CN" sz="1100" kern="0">
                          <a:solidFill>
                            <a:srgbClr val="3F7F5F"/>
                          </a:solidFill>
                          <a:latin typeface="Consolas"/>
                          <a:ea typeface="宋体"/>
                          <a:cs typeface="Consolas"/>
                        </a:rPr>
                        <a:t>将数组的内容乘</a:t>
                      </a:r>
                      <a:r>
                        <a:rPr lang="en-US" sz="1100" kern="0">
                          <a:solidFill>
                            <a:srgbClr val="3F7F5F"/>
                          </a:solidFill>
                          <a:latin typeface="Consolas"/>
                          <a:ea typeface="宋体"/>
                          <a:cs typeface="Times New Roman"/>
                        </a:rPr>
                        <a:t>2</a:t>
                      </a:r>
                      <a:r>
                        <a:rPr lang="zh-CN" sz="1100" kern="0">
                          <a:solidFill>
                            <a:srgbClr val="3F7F5F"/>
                          </a:solidFill>
                          <a:latin typeface="Consolas"/>
                          <a:ea typeface="宋体"/>
                          <a:cs typeface="Consolas"/>
                        </a:rPr>
                        <a:t>保存</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a:t>
                      </a:r>
                      <a:endParaRPr lang="zh-CN" sz="11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0">
                <a:tc>
                  <a:txBody>
                    <a:bodyPr/>
                    <a:lstStyle/>
                    <a:p>
                      <a:pPr algn="l">
                        <a:spcAft>
                          <a:spcPts val="0"/>
                        </a:spcAft>
                      </a:pPr>
                      <a:r>
                        <a:rPr lang="zh-CN" sz="1100" b="1" kern="0">
                          <a:solidFill>
                            <a:srgbClr val="7F0055"/>
                          </a:solidFill>
                          <a:latin typeface="Consolas"/>
                          <a:ea typeface="宋体"/>
                          <a:cs typeface="Consolas"/>
                        </a:rPr>
                        <a:t>程序执行结果：</a:t>
                      </a:r>
                      <a:endParaRPr lang="zh-CN" sz="11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latin typeface="Consolas"/>
                          <a:ea typeface="宋体"/>
                          <a:cs typeface="Times New Roman"/>
                        </a:rPr>
                        <a:t>2</a:t>
                      </a:r>
                      <a:r>
                        <a:rPr lang="zh-CN" sz="1100" kern="0">
                          <a:solidFill>
                            <a:srgbClr val="000000"/>
                          </a:solidFill>
                          <a:latin typeface="Consolas"/>
                          <a:ea typeface="宋体"/>
                          <a:cs typeface="Consolas"/>
                        </a:rPr>
                        <a:t>、</a:t>
                      </a:r>
                      <a:r>
                        <a:rPr lang="en-US" sz="1100" kern="0">
                          <a:solidFill>
                            <a:srgbClr val="000000"/>
                          </a:solidFill>
                          <a:latin typeface="Consolas"/>
                          <a:ea typeface="宋体"/>
                          <a:cs typeface="Times New Roman"/>
                        </a:rPr>
                        <a:t>4</a:t>
                      </a:r>
                      <a:r>
                        <a:rPr lang="zh-CN" sz="1100" kern="0">
                          <a:solidFill>
                            <a:srgbClr val="000000"/>
                          </a:solidFill>
                          <a:latin typeface="Consolas"/>
                          <a:ea typeface="宋体"/>
                          <a:cs typeface="Consolas"/>
                        </a:rPr>
                        <a:t>、</a:t>
                      </a:r>
                      <a:r>
                        <a:rPr lang="en-US" sz="1100" kern="0">
                          <a:solidFill>
                            <a:srgbClr val="000000"/>
                          </a:solidFill>
                          <a:latin typeface="Consolas"/>
                          <a:ea typeface="宋体"/>
                          <a:cs typeface="Times New Roman"/>
                        </a:rPr>
                        <a:t>6</a:t>
                      </a:r>
                      <a:r>
                        <a:rPr lang="zh-CN" sz="1100" kern="0">
                          <a:solidFill>
                            <a:srgbClr val="000000"/>
                          </a:solidFill>
                          <a:latin typeface="Consolas"/>
                          <a:ea typeface="宋体"/>
                          <a:cs typeface="Consolas"/>
                        </a:rPr>
                        <a:t>、</a:t>
                      </a:r>
                      <a:endParaRPr lang="zh-CN" sz="11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数组与方法间的引用传递</a:t>
            </a:r>
            <a:endParaRPr lang="zh-CN" altLang="en-US"/>
          </a:p>
        </p:txBody>
      </p:sp>
      <p:pic>
        <p:nvPicPr>
          <p:cNvPr id="69634" name="Picture 2"/>
          <p:cNvPicPr>
            <a:picLocks noChangeAspect="1" noChangeArrowheads="1"/>
          </p:cNvPicPr>
          <p:nvPr/>
        </p:nvPicPr>
        <p:blipFill>
          <a:blip r:embed="rId2"/>
          <a:srcRect/>
          <a:stretch>
            <a:fillRect/>
          </a:stretch>
        </p:blipFill>
        <p:spPr bwMode="auto">
          <a:xfrm>
            <a:off x="1643042" y="1377952"/>
            <a:ext cx="2771775" cy="1579563"/>
          </a:xfrm>
          <a:prstGeom prst="rect">
            <a:avLst/>
          </a:prstGeom>
          <a:noFill/>
          <a:ln w="9525">
            <a:noFill/>
            <a:miter lim="800000"/>
            <a:headEnd/>
            <a:tailEnd/>
          </a:ln>
        </p:spPr>
      </p:pic>
      <p:pic>
        <p:nvPicPr>
          <p:cNvPr id="69635" name="Picture 3"/>
          <p:cNvPicPr>
            <a:picLocks noChangeAspect="1" noChangeArrowheads="1"/>
          </p:cNvPicPr>
          <p:nvPr/>
        </p:nvPicPr>
        <p:blipFill>
          <a:blip r:embed="rId3"/>
          <a:srcRect/>
          <a:stretch>
            <a:fillRect/>
          </a:stretch>
        </p:blipFill>
        <p:spPr bwMode="auto">
          <a:xfrm>
            <a:off x="4921272" y="1377952"/>
            <a:ext cx="2794000" cy="1550988"/>
          </a:xfrm>
          <a:prstGeom prst="rect">
            <a:avLst/>
          </a:prstGeom>
          <a:noFill/>
          <a:ln w="9525">
            <a:noFill/>
            <a:miter lim="800000"/>
            <a:headEnd/>
            <a:tailEnd/>
          </a:ln>
        </p:spPr>
      </p:pic>
      <p:pic>
        <p:nvPicPr>
          <p:cNvPr id="69636" name="Picture 4"/>
          <p:cNvPicPr>
            <a:picLocks noChangeAspect="1" noChangeArrowheads="1"/>
          </p:cNvPicPr>
          <p:nvPr/>
        </p:nvPicPr>
        <p:blipFill>
          <a:blip r:embed="rId4"/>
          <a:srcRect/>
          <a:stretch>
            <a:fillRect/>
          </a:stretch>
        </p:blipFill>
        <p:spPr bwMode="auto">
          <a:xfrm>
            <a:off x="1643042" y="3092464"/>
            <a:ext cx="2794000" cy="1550988"/>
          </a:xfrm>
          <a:prstGeom prst="rect">
            <a:avLst/>
          </a:prstGeom>
          <a:noFill/>
          <a:ln w="9525">
            <a:noFill/>
            <a:miter lim="800000"/>
            <a:headEnd/>
            <a:tailEnd/>
          </a:ln>
        </p:spPr>
      </p:pic>
      <p:pic>
        <p:nvPicPr>
          <p:cNvPr id="69637" name="Picture 5"/>
          <p:cNvPicPr>
            <a:picLocks noChangeAspect="1" noChangeArrowheads="1"/>
          </p:cNvPicPr>
          <p:nvPr/>
        </p:nvPicPr>
        <p:blipFill>
          <a:blip r:embed="rId5"/>
          <a:srcRect/>
          <a:stretch>
            <a:fillRect/>
          </a:stretch>
        </p:blipFill>
        <p:spPr bwMode="auto">
          <a:xfrm>
            <a:off x="4921272" y="3092464"/>
            <a:ext cx="2794000" cy="1550988"/>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数组排序</a:t>
            </a:r>
            <a:endParaRPr lang="zh-CN" altLang="en-US"/>
          </a:p>
        </p:txBody>
      </p:sp>
      <p:graphicFrame>
        <p:nvGraphicFramePr>
          <p:cNvPr id="4" name="表格 3"/>
          <p:cNvGraphicFramePr>
            <a:graphicFrameLocks noGrp="1"/>
          </p:cNvGraphicFramePr>
          <p:nvPr/>
        </p:nvGraphicFramePr>
        <p:xfrm>
          <a:off x="428596" y="1351612"/>
          <a:ext cx="8215370" cy="3291840"/>
        </p:xfrm>
        <a:graphic>
          <a:graphicData uri="http://schemas.openxmlformats.org/drawingml/2006/table">
            <a:tbl>
              <a:tblPr/>
              <a:tblGrid>
                <a:gridCol w="8215370"/>
              </a:tblGrid>
              <a:tr h="2847580">
                <a:tc>
                  <a:txBody>
                    <a:bodyPr/>
                    <a:lstStyle/>
                    <a:p>
                      <a:pPr algn="l">
                        <a:spcAft>
                          <a:spcPts val="0"/>
                        </a:spcAft>
                      </a:pPr>
                      <a:r>
                        <a:rPr lang="en-US" sz="900" b="1" kern="0">
                          <a:solidFill>
                            <a:srgbClr val="7F0055"/>
                          </a:solidFill>
                          <a:latin typeface="Consolas"/>
                          <a:ea typeface="宋体"/>
                          <a:cs typeface="Times New Roman"/>
                        </a:rPr>
                        <a:t>public</a:t>
                      </a: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class</a:t>
                      </a:r>
                      <a:r>
                        <a:rPr lang="en-US" sz="900" kern="0">
                          <a:solidFill>
                            <a:srgbClr val="000000"/>
                          </a:solidFill>
                          <a:latin typeface="Consolas"/>
                          <a:ea typeface="宋体"/>
                          <a:cs typeface="Times New Roman"/>
                        </a:rPr>
                        <a:t> ArrayDemo {</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public</a:t>
                      </a: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static</a:t>
                      </a: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void</a:t>
                      </a:r>
                      <a:r>
                        <a:rPr lang="en-US" sz="900" kern="0">
                          <a:solidFill>
                            <a:srgbClr val="000000"/>
                          </a:solidFill>
                          <a:latin typeface="Consolas"/>
                          <a:ea typeface="宋体"/>
                          <a:cs typeface="Times New Roman"/>
                        </a:rPr>
                        <a:t> main(String </a:t>
                      </a:r>
                      <a:r>
                        <a:rPr lang="en-US" sz="900" kern="0">
                          <a:solidFill>
                            <a:srgbClr val="6A3E3E"/>
                          </a:solidFill>
                          <a:latin typeface="Consolas"/>
                          <a:ea typeface="宋体"/>
                          <a:cs typeface="Times New Roman"/>
                        </a:rPr>
                        <a:t>args</a:t>
                      </a:r>
                      <a:r>
                        <a:rPr lang="en-US" sz="900" kern="0">
                          <a:solidFill>
                            <a:srgbClr val="000000"/>
                          </a:solidFill>
                          <a:latin typeface="Consolas"/>
                          <a:ea typeface="宋体"/>
                          <a:cs typeface="Times New Roman"/>
                        </a:rPr>
                        <a:t>[]) {</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int</a:t>
                      </a:r>
                      <a:r>
                        <a:rPr lang="en-US" sz="900" kern="0">
                          <a:solidFill>
                            <a:srgbClr val="000000"/>
                          </a:solidFill>
                          <a:latin typeface="Consolas"/>
                          <a:ea typeface="宋体"/>
                          <a:cs typeface="Times New Roman"/>
                        </a:rPr>
                        <a:t> </a:t>
                      </a:r>
                      <a:r>
                        <a:rPr lang="en-US" sz="900" kern="0">
                          <a:solidFill>
                            <a:srgbClr val="6A3E3E"/>
                          </a:solidFill>
                          <a:latin typeface="Consolas"/>
                          <a:ea typeface="宋体"/>
                          <a:cs typeface="Times New Roman"/>
                        </a:rPr>
                        <a:t>data</a:t>
                      </a:r>
                      <a:r>
                        <a:rPr lang="en-US" sz="900" kern="0">
                          <a:solidFill>
                            <a:srgbClr val="000000"/>
                          </a:solidFill>
                          <a:latin typeface="Consolas"/>
                          <a:ea typeface="宋体"/>
                          <a:cs typeface="Times New Roman"/>
                        </a:rPr>
                        <a:t> [] = </a:t>
                      </a:r>
                      <a:r>
                        <a:rPr lang="en-US" sz="900" b="1" kern="0">
                          <a:solidFill>
                            <a:srgbClr val="7F0055"/>
                          </a:solidFill>
                          <a:latin typeface="Consolas"/>
                          <a:ea typeface="宋体"/>
                          <a:cs typeface="Times New Roman"/>
                        </a:rPr>
                        <a:t>new</a:t>
                      </a: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int</a:t>
                      </a:r>
                      <a:r>
                        <a:rPr lang="en-US" sz="900" kern="0">
                          <a:solidFill>
                            <a:srgbClr val="000000"/>
                          </a:solidFill>
                          <a:latin typeface="Consolas"/>
                          <a:ea typeface="宋体"/>
                          <a:cs typeface="Times New Roman"/>
                        </a:rPr>
                        <a:t> [] {2,1,9,0,5,3,7,6,8} ;</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r>
                        <a:rPr lang="en-US" sz="900" i="1" kern="0">
                          <a:solidFill>
                            <a:srgbClr val="000000"/>
                          </a:solidFill>
                          <a:latin typeface="Consolas"/>
                          <a:ea typeface="宋体"/>
                          <a:cs typeface="Times New Roman"/>
                        </a:rPr>
                        <a:t>sort</a:t>
                      </a:r>
                      <a:r>
                        <a:rPr lang="en-US" sz="900" kern="0">
                          <a:solidFill>
                            <a:srgbClr val="000000"/>
                          </a:solidFill>
                          <a:latin typeface="Consolas"/>
                          <a:ea typeface="宋体"/>
                          <a:cs typeface="Times New Roman"/>
                        </a:rPr>
                        <a:t>(</a:t>
                      </a:r>
                      <a:r>
                        <a:rPr lang="en-US" sz="900" kern="0">
                          <a:solidFill>
                            <a:srgbClr val="6A3E3E"/>
                          </a:solidFill>
                          <a:latin typeface="Consolas"/>
                          <a:ea typeface="宋体"/>
                          <a:cs typeface="Times New Roman"/>
                        </a:rPr>
                        <a:t>data</a:t>
                      </a:r>
                      <a:r>
                        <a:rPr lang="en-US" sz="900" kern="0">
                          <a:solidFill>
                            <a:srgbClr val="000000"/>
                          </a:solidFill>
                          <a:latin typeface="Consolas"/>
                          <a:ea typeface="宋体"/>
                          <a:cs typeface="Times New Roman"/>
                        </a:rPr>
                        <a:t>) </a:t>
                      </a:r>
                      <a:r>
                        <a:rPr lang="en-US" sz="900" kern="0" smtClean="0">
                          <a:solidFill>
                            <a:srgbClr val="000000"/>
                          </a:solidFill>
                          <a:latin typeface="Consolas"/>
                          <a:ea typeface="宋体"/>
                          <a:cs typeface="Times New Roman"/>
                        </a:rPr>
                        <a:t>;</a:t>
                      </a:r>
                      <a:r>
                        <a:rPr lang="en-US" sz="900" kern="0">
                          <a:solidFill>
                            <a:srgbClr val="000000"/>
                          </a:solidFill>
                          <a:latin typeface="Consolas"/>
                          <a:ea typeface="宋体"/>
                          <a:cs typeface="Times New Roman"/>
                        </a:rPr>
                        <a:t>		</a:t>
                      </a:r>
                      <a:r>
                        <a:rPr lang="en-US" sz="900" kern="0">
                          <a:solidFill>
                            <a:srgbClr val="3F7F5F"/>
                          </a:solidFill>
                          <a:latin typeface="Consolas"/>
                          <a:ea typeface="宋体"/>
                          <a:cs typeface="Times New Roman"/>
                        </a:rPr>
                        <a:t>// </a:t>
                      </a:r>
                      <a:r>
                        <a:rPr lang="zh-CN" sz="900" kern="0">
                          <a:solidFill>
                            <a:srgbClr val="3F7F5F"/>
                          </a:solidFill>
                          <a:latin typeface="Consolas"/>
                          <a:ea typeface="宋体"/>
                          <a:cs typeface="Consolas"/>
                        </a:rPr>
                        <a:t>实现排序</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r>
                        <a:rPr lang="en-US" sz="900" i="1" kern="0">
                          <a:solidFill>
                            <a:srgbClr val="000000"/>
                          </a:solidFill>
                          <a:latin typeface="Consolas"/>
                          <a:ea typeface="宋体"/>
                          <a:cs typeface="Times New Roman"/>
                        </a:rPr>
                        <a:t>print</a:t>
                      </a:r>
                      <a:r>
                        <a:rPr lang="en-US" sz="900" kern="0">
                          <a:solidFill>
                            <a:srgbClr val="000000"/>
                          </a:solidFill>
                          <a:latin typeface="Consolas"/>
                          <a:ea typeface="宋体"/>
                          <a:cs typeface="Times New Roman"/>
                        </a:rPr>
                        <a:t>(</a:t>
                      </a:r>
                      <a:r>
                        <a:rPr lang="en-US" sz="900" kern="0">
                          <a:solidFill>
                            <a:srgbClr val="6A3E3E"/>
                          </a:solidFill>
                          <a:latin typeface="Consolas"/>
                          <a:ea typeface="宋体"/>
                          <a:cs typeface="Times New Roman"/>
                        </a:rPr>
                        <a:t>data</a:t>
                      </a:r>
                      <a:r>
                        <a:rPr lang="en-US" sz="900" kern="0">
                          <a:solidFill>
                            <a:srgbClr val="000000"/>
                          </a:solidFill>
                          <a:latin typeface="Consolas"/>
                          <a:ea typeface="宋体"/>
                          <a:cs typeface="Times New Roman"/>
                        </a:rPr>
                        <a:t>) ;</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public</a:t>
                      </a: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static</a:t>
                      </a: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void</a:t>
                      </a:r>
                      <a:r>
                        <a:rPr lang="en-US" sz="900" kern="0">
                          <a:solidFill>
                            <a:srgbClr val="000000"/>
                          </a:solidFill>
                          <a:latin typeface="Consolas"/>
                          <a:ea typeface="宋体"/>
                          <a:cs typeface="Times New Roman"/>
                        </a:rPr>
                        <a:t> sort(</a:t>
                      </a:r>
                      <a:r>
                        <a:rPr lang="en-US" sz="900" b="1" kern="0">
                          <a:solidFill>
                            <a:srgbClr val="7F0055"/>
                          </a:solidFill>
                          <a:latin typeface="Consolas"/>
                          <a:ea typeface="宋体"/>
                          <a:cs typeface="Times New Roman"/>
                        </a:rPr>
                        <a:t>int</a:t>
                      </a:r>
                      <a:r>
                        <a:rPr lang="en-US" sz="900" kern="0">
                          <a:solidFill>
                            <a:srgbClr val="000000"/>
                          </a:solidFill>
                          <a:latin typeface="Consolas"/>
                          <a:ea typeface="宋体"/>
                          <a:cs typeface="Times New Roman"/>
                        </a:rPr>
                        <a:t> </a:t>
                      </a:r>
                      <a:r>
                        <a:rPr lang="en-US" sz="900" kern="0">
                          <a:solidFill>
                            <a:srgbClr val="6A3E3E"/>
                          </a:solidFill>
                          <a:latin typeface="Consolas"/>
                          <a:ea typeface="宋体"/>
                          <a:cs typeface="Times New Roman"/>
                        </a:rPr>
                        <a:t>arr</a:t>
                      </a:r>
                      <a:r>
                        <a:rPr lang="en-US" sz="900" kern="0">
                          <a:solidFill>
                            <a:srgbClr val="000000"/>
                          </a:solidFill>
                          <a:latin typeface="Consolas"/>
                          <a:ea typeface="宋体"/>
                          <a:cs typeface="Times New Roman"/>
                        </a:rPr>
                        <a:t>[]) {	</a:t>
                      </a:r>
                      <a:r>
                        <a:rPr lang="en-US" sz="900" kern="0" smtClean="0">
                          <a:solidFill>
                            <a:srgbClr val="3F7F5F"/>
                          </a:solidFill>
                          <a:latin typeface="Consolas"/>
                          <a:ea typeface="宋体"/>
                          <a:cs typeface="Times New Roman"/>
                        </a:rPr>
                        <a:t>// </a:t>
                      </a:r>
                      <a:r>
                        <a:rPr lang="zh-CN" sz="900" kern="0">
                          <a:solidFill>
                            <a:srgbClr val="3F7F5F"/>
                          </a:solidFill>
                          <a:latin typeface="Consolas"/>
                          <a:ea typeface="宋体"/>
                          <a:cs typeface="Consolas"/>
                        </a:rPr>
                        <a:t>这个方法专门负责排序</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for</a:t>
                      </a: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int</a:t>
                      </a:r>
                      <a:r>
                        <a:rPr lang="en-US" sz="900" kern="0">
                          <a:solidFill>
                            <a:srgbClr val="000000"/>
                          </a:solidFill>
                          <a:latin typeface="Consolas"/>
                          <a:ea typeface="宋体"/>
                          <a:cs typeface="Times New Roman"/>
                        </a:rPr>
                        <a:t> </a:t>
                      </a:r>
                      <a:r>
                        <a:rPr lang="en-US" sz="900" kern="0">
                          <a:solidFill>
                            <a:srgbClr val="6A3E3E"/>
                          </a:solidFill>
                          <a:latin typeface="Consolas"/>
                          <a:ea typeface="宋体"/>
                          <a:cs typeface="Times New Roman"/>
                        </a:rPr>
                        <a:t>x</a:t>
                      </a:r>
                      <a:r>
                        <a:rPr lang="en-US" sz="900" kern="0">
                          <a:solidFill>
                            <a:srgbClr val="000000"/>
                          </a:solidFill>
                          <a:latin typeface="Consolas"/>
                          <a:ea typeface="宋体"/>
                          <a:cs typeface="Times New Roman"/>
                        </a:rPr>
                        <a:t> = 0 ; </a:t>
                      </a:r>
                      <a:r>
                        <a:rPr lang="en-US" sz="900" kern="0">
                          <a:solidFill>
                            <a:srgbClr val="6A3E3E"/>
                          </a:solidFill>
                          <a:latin typeface="Consolas"/>
                          <a:ea typeface="宋体"/>
                          <a:cs typeface="Times New Roman"/>
                        </a:rPr>
                        <a:t>x</a:t>
                      </a:r>
                      <a:r>
                        <a:rPr lang="en-US" sz="900" kern="0">
                          <a:solidFill>
                            <a:srgbClr val="000000"/>
                          </a:solidFill>
                          <a:latin typeface="Consolas"/>
                          <a:ea typeface="宋体"/>
                          <a:cs typeface="Times New Roman"/>
                        </a:rPr>
                        <a:t> &lt; </a:t>
                      </a:r>
                      <a:r>
                        <a:rPr lang="en-US" sz="900" kern="0">
                          <a:solidFill>
                            <a:srgbClr val="6A3E3E"/>
                          </a:solidFill>
                          <a:latin typeface="Consolas"/>
                          <a:ea typeface="宋体"/>
                          <a:cs typeface="Times New Roman"/>
                        </a:rPr>
                        <a:t>arr</a:t>
                      </a:r>
                      <a:r>
                        <a:rPr lang="en-US" sz="900" kern="0">
                          <a:solidFill>
                            <a:srgbClr val="000000"/>
                          </a:solidFill>
                          <a:latin typeface="Consolas"/>
                          <a:ea typeface="宋体"/>
                          <a:cs typeface="Times New Roman"/>
                        </a:rPr>
                        <a:t>.</a:t>
                      </a:r>
                      <a:r>
                        <a:rPr lang="en-US" sz="900" kern="0">
                          <a:solidFill>
                            <a:srgbClr val="0000C0"/>
                          </a:solidFill>
                          <a:latin typeface="Consolas"/>
                          <a:ea typeface="宋体"/>
                          <a:cs typeface="Times New Roman"/>
                        </a:rPr>
                        <a:t>length</a:t>
                      </a:r>
                      <a:r>
                        <a:rPr lang="en-US" sz="900" kern="0">
                          <a:solidFill>
                            <a:srgbClr val="000000"/>
                          </a:solidFill>
                          <a:latin typeface="Consolas"/>
                          <a:ea typeface="宋体"/>
                          <a:cs typeface="Times New Roman"/>
                        </a:rPr>
                        <a:t> ; </a:t>
                      </a:r>
                      <a:r>
                        <a:rPr lang="en-US" sz="900" kern="0">
                          <a:solidFill>
                            <a:srgbClr val="6A3E3E"/>
                          </a:solidFill>
                          <a:latin typeface="Consolas"/>
                          <a:ea typeface="宋体"/>
                          <a:cs typeface="Times New Roman"/>
                        </a:rPr>
                        <a:t>x</a:t>
                      </a:r>
                      <a:r>
                        <a:rPr lang="en-US" sz="900" kern="0">
                          <a:solidFill>
                            <a:srgbClr val="000000"/>
                          </a:solidFill>
                          <a:latin typeface="Consolas"/>
                          <a:ea typeface="宋体"/>
                          <a:cs typeface="Times New Roman"/>
                        </a:rPr>
                        <a:t> ++) </a:t>
                      </a:r>
                      <a:r>
                        <a:rPr lang="en-US" sz="900" kern="0" smtClean="0">
                          <a:solidFill>
                            <a:srgbClr val="000000"/>
                          </a:solidFill>
                          <a:latin typeface="Consolas"/>
                          <a:ea typeface="宋体"/>
                          <a:cs typeface="Times New Roman"/>
                        </a:rPr>
                        <a:t>{</a:t>
                      </a:r>
                      <a:r>
                        <a:rPr lang="en-US" sz="900" kern="0" smtClean="0">
                          <a:solidFill>
                            <a:srgbClr val="3F7F5F"/>
                          </a:solidFill>
                          <a:latin typeface="Consolas"/>
                          <a:ea typeface="宋体"/>
                          <a:cs typeface="Times New Roman"/>
                        </a:rPr>
                        <a:t>// </a:t>
                      </a:r>
                      <a:r>
                        <a:rPr lang="zh-CN" sz="900" kern="0">
                          <a:solidFill>
                            <a:srgbClr val="3F7F5F"/>
                          </a:solidFill>
                          <a:latin typeface="Consolas"/>
                          <a:ea typeface="宋体"/>
                          <a:cs typeface="Consolas"/>
                        </a:rPr>
                        <a:t>外层控制排序总体的次数</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for</a:t>
                      </a: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int</a:t>
                      </a:r>
                      <a:r>
                        <a:rPr lang="en-US" sz="900" kern="0">
                          <a:solidFill>
                            <a:srgbClr val="000000"/>
                          </a:solidFill>
                          <a:latin typeface="Consolas"/>
                          <a:ea typeface="宋体"/>
                          <a:cs typeface="Times New Roman"/>
                        </a:rPr>
                        <a:t> </a:t>
                      </a:r>
                      <a:r>
                        <a:rPr lang="en-US" sz="900" kern="0">
                          <a:solidFill>
                            <a:srgbClr val="6A3E3E"/>
                          </a:solidFill>
                          <a:latin typeface="Consolas"/>
                          <a:ea typeface="宋体"/>
                          <a:cs typeface="Times New Roman"/>
                        </a:rPr>
                        <a:t>y</a:t>
                      </a:r>
                      <a:r>
                        <a:rPr lang="en-US" sz="900" kern="0">
                          <a:solidFill>
                            <a:srgbClr val="000000"/>
                          </a:solidFill>
                          <a:latin typeface="Consolas"/>
                          <a:ea typeface="宋体"/>
                          <a:cs typeface="Times New Roman"/>
                        </a:rPr>
                        <a:t> = 0 ; </a:t>
                      </a:r>
                      <a:r>
                        <a:rPr lang="en-US" sz="900" kern="0">
                          <a:solidFill>
                            <a:srgbClr val="6A3E3E"/>
                          </a:solidFill>
                          <a:latin typeface="Consolas"/>
                          <a:ea typeface="宋体"/>
                          <a:cs typeface="Times New Roman"/>
                        </a:rPr>
                        <a:t>y</a:t>
                      </a:r>
                      <a:r>
                        <a:rPr lang="en-US" sz="900" kern="0">
                          <a:solidFill>
                            <a:srgbClr val="000000"/>
                          </a:solidFill>
                          <a:latin typeface="Consolas"/>
                          <a:ea typeface="宋体"/>
                          <a:cs typeface="Times New Roman"/>
                        </a:rPr>
                        <a:t> &lt; </a:t>
                      </a:r>
                      <a:r>
                        <a:rPr lang="en-US" sz="900" kern="0">
                          <a:solidFill>
                            <a:srgbClr val="6A3E3E"/>
                          </a:solidFill>
                          <a:latin typeface="Consolas"/>
                          <a:ea typeface="宋体"/>
                          <a:cs typeface="Times New Roman"/>
                        </a:rPr>
                        <a:t>arr</a:t>
                      </a:r>
                      <a:r>
                        <a:rPr lang="en-US" sz="900" kern="0">
                          <a:solidFill>
                            <a:srgbClr val="000000"/>
                          </a:solidFill>
                          <a:latin typeface="Consolas"/>
                          <a:ea typeface="宋体"/>
                          <a:cs typeface="Times New Roman"/>
                        </a:rPr>
                        <a:t>.</a:t>
                      </a:r>
                      <a:r>
                        <a:rPr lang="en-US" sz="900" kern="0">
                          <a:solidFill>
                            <a:srgbClr val="0000C0"/>
                          </a:solidFill>
                          <a:latin typeface="Consolas"/>
                          <a:ea typeface="宋体"/>
                          <a:cs typeface="Times New Roman"/>
                        </a:rPr>
                        <a:t>length</a:t>
                      </a:r>
                      <a:r>
                        <a:rPr lang="en-US" sz="900" kern="0">
                          <a:solidFill>
                            <a:srgbClr val="000000"/>
                          </a:solidFill>
                          <a:latin typeface="Consolas"/>
                          <a:ea typeface="宋体"/>
                          <a:cs typeface="Times New Roman"/>
                        </a:rPr>
                        <a:t> - 1 ; </a:t>
                      </a:r>
                      <a:r>
                        <a:rPr lang="en-US" sz="900" kern="0">
                          <a:solidFill>
                            <a:srgbClr val="6A3E3E"/>
                          </a:solidFill>
                          <a:latin typeface="Consolas"/>
                          <a:ea typeface="宋体"/>
                          <a:cs typeface="Times New Roman"/>
                        </a:rPr>
                        <a:t>y</a:t>
                      </a:r>
                      <a:r>
                        <a:rPr lang="en-US" sz="900" kern="0">
                          <a:solidFill>
                            <a:srgbClr val="000000"/>
                          </a:solidFill>
                          <a:latin typeface="Consolas"/>
                          <a:ea typeface="宋体"/>
                          <a:cs typeface="Times New Roman"/>
                        </a:rPr>
                        <a:t> ++) {	</a:t>
                      </a:r>
                      <a:r>
                        <a:rPr lang="en-US" sz="900" kern="0">
                          <a:solidFill>
                            <a:srgbClr val="3F7F5F"/>
                          </a:solidFill>
                          <a:latin typeface="Consolas"/>
                          <a:ea typeface="宋体"/>
                          <a:cs typeface="Times New Roman"/>
                        </a:rPr>
                        <a:t>// </a:t>
                      </a:r>
                      <a:r>
                        <a:rPr lang="zh-CN" sz="900" kern="0">
                          <a:solidFill>
                            <a:srgbClr val="3F7F5F"/>
                          </a:solidFill>
                          <a:latin typeface="Consolas"/>
                          <a:ea typeface="宋体"/>
                          <a:cs typeface="Consolas"/>
                        </a:rPr>
                        <a:t>内层控制每次的排序控制</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if</a:t>
                      </a:r>
                      <a:r>
                        <a:rPr lang="en-US" sz="900" kern="0">
                          <a:solidFill>
                            <a:srgbClr val="000000"/>
                          </a:solidFill>
                          <a:latin typeface="Consolas"/>
                          <a:ea typeface="宋体"/>
                          <a:cs typeface="Times New Roman"/>
                        </a:rPr>
                        <a:t> (</a:t>
                      </a:r>
                      <a:r>
                        <a:rPr lang="en-US" sz="900" kern="0">
                          <a:solidFill>
                            <a:srgbClr val="6A3E3E"/>
                          </a:solidFill>
                          <a:latin typeface="Consolas"/>
                          <a:ea typeface="宋体"/>
                          <a:cs typeface="Times New Roman"/>
                        </a:rPr>
                        <a:t>arr</a:t>
                      </a:r>
                      <a:r>
                        <a:rPr lang="en-US" sz="900" kern="0">
                          <a:solidFill>
                            <a:srgbClr val="000000"/>
                          </a:solidFill>
                          <a:latin typeface="Consolas"/>
                          <a:ea typeface="宋体"/>
                          <a:cs typeface="Times New Roman"/>
                        </a:rPr>
                        <a:t>[</a:t>
                      </a:r>
                      <a:r>
                        <a:rPr lang="en-US" sz="900" kern="0">
                          <a:solidFill>
                            <a:srgbClr val="6A3E3E"/>
                          </a:solidFill>
                          <a:latin typeface="Consolas"/>
                          <a:ea typeface="宋体"/>
                          <a:cs typeface="Times New Roman"/>
                        </a:rPr>
                        <a:t>y</a:t>
                      </a:r>
                      <a:r>
                        <a:rPr lang="en-US" sz="900" kern="0">
                          <a:solidFill>
                            <a:srgbClr val="000000"/>
                          </a:solidFill>
                          <a:latin typeface="Consolas"/>
                          <a:ea typeface="宋体"/>
                          <a:cs typeface="Times New Roman"/>
                        </a:rPr>
                        <a:t>] &gt; </a:t>
                      </a:r>
                      <a:r>
                        <a:rPr lang="en-US" sz="900" kern="0">
                          <a:solidFill>
                            <a:srgbClr val="6A3E3E"/>
                          </a:solidFill>
                          <a:latin typeface="Consolas"/>
                          <a:ea typeface="宋体"/>
                          <a:cs typeface="Times New Roman"/>
                        </a:rPr>
                        <a:t>arr</a:t>
                      </a:r>
                      <a:r>
                        <a:rPr lang="en-US" sz="900" kern="0">
                          <a:solidFill>
                            <a:srgbClr val="000000"/>
                          </a:solidFill>
                          <a:latin typeface="Consolas"/>
                          <a:ea typeface="宋体"/>
                          <a:cs typeface="Times New Roman"/>
                        </a:rPr>
                        <a:t>[</a:t>
                      </a:r>
                      <a:r>
                        <a:rPr lang="en-US" sz="900" kern="0">
                          <a:solidFill>
                            <a:srgbClr val="6A3E3E"/>
                          </a:solidFill>
                          <a:latin typeface="Consolas"/>
                          <a:ea typeface="宋体"/>
                          <a:cs typeface="Times New Roman"/>
                        </a:rPr>
                        <a:t>y</a:t>
                      </a:r>
                      <a:r>
                        <a:rPr lang="en-US" sz="900" kern="0">
                          <a:solidFill>
                            <a:srgbClr val="000000"/>
                          </a:solidFill>
                          <a:latin typeface="Consolas"/>
                          <a:ea typeface="宋体"/>
                          <a:cs typeface="Times New Roman"/>
                        </a:rPr>
                        <a:t> + 1]) </a:t>
                      </a:r>
                      <a:r>
                        <a:rPr lang="en-US" sz="900" kern="0" smtClean="0">
                          <a:solidFill>
                            <a:srgbClr val="000000"/>
                          </a:solidFill>
                          <a:latin typeface="Consolas"/>
                          <a:ea typeface="宋体"/>
                          <a:cs typeface="Times New Roman"/>
                        </a:rPr>
                        <a:t>{</a:t>
                      </a:r>
                      <a:r>
                        <a:rPr lang="en-US" sz="900" kern="0">
                          <a:solidFill>
                            <a:srgbClr val="000000"/>
                          </a:solidFill>
                          <a:latin typeface="Consolas"/>
                          <a:ea typeface="宋体"/>
                          <a:cs typeface="Times New Roman"/>
                        </a:rPr>
                        <a:t>	</a:t>
                      </a:r>
                      <a:r>
                        <a:rPr lang="en-US" sz="900" kern="0">
                          <a:solidFill>
                            <a:srgbClr val="3F7F5F"/>
                          </a:solidFill>
                          <a:latin typeface="Consolas"/>
                          <a:ea typeface="宋体"/>
                          <a:cs typeface="Times New Roman"/>
                        </a:rPr>
                        <a:t>// </a:t>
                      </a:r>
                      <a:r>
                        <a:rPr lang="zh-CN" sz="900" kern="0">
                          <a:solidFill>
                            <a:srgbClr val="3F7F5F"/>
                          </a:solidFill>
                          <a:latin typeface="Consolas"/>
                          <a:ea typeface="宋体"/>
                          <a:cs typeface="Consolas"/>
                        </a:rPr>
                        <a:t>判断需要交换</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int</a:t>
                      </a:r>
                      <a:r>
                        <a:rPr lang="en-US" sz="900" kern="0">
                          <a:solidFill>
                            <a:srgbClr val="000000"/>
                          </a:solidFill>
                          <a:latin typeface="Consolas"/>
                          <a:ea typeface="宋体"/>
                          <a:cs typeface="Times New Roman"/>
                        </a:rPr>
                        <a:t> </a:t>
                      </a:r>
                      <a:r>
                        <a:rPr lang="en-US" sz="900" kern="0">
                          <a:solidFill>
                            <a:srgbClr val="6A3E3E"/>
                          </a:solidFill>
                          <a:latin typeface="Consolas"/>
                          <a:ea typeface="宋体"/>
                          <a:cs typeface="Times New Roman"/>
                        </a:rPr>
                        <a:t>t</a:t>
                      </a:r>
                      <a:r>
                        <a:rPr lang="en-US" sz="900" kern="0">
                          <a:solidFill>
                            <a:srgbClr val="000000"/>
                          </a:solidFill>
                          <a:latin typeface="Consolas"/>
                          <a:ea typeface="宋体"/>
                          <a:cs typeface="Times New Roman"/>
                        </a:rPr>
                        <a:t> = </a:t>
                      </a:r>
                      <a:r>
                        <a:rPr lang="en-US" sz="900" kern="0">
                          <a:solidFill>
                            <a:srgbClr val="6A3E3E"/>
                          </a:solidFill>
                          <a:latin typeface="Consolas"/>
                          <a:ea typeface="宋体"/>
                          <a:cs typeface="Times New Roman"/>
                        </a:rPr>
                        <a:t>arr</a:t>
                      </a:r>
                      <a:r>
                        <a:rPr lang="en-US" sz="900" kern="0">
                          <a:solidFill>
                            <a:srgbClr val="000000"/>
                          </a:solidFill>
                          <a:latin typeface="Consolas"/>
                          <a:ea typeface="宋体"/>
                          <a:cs typeface="Times New Roman"/>
                        </a:rPr>
                        <a:t>[</a:t>
                      </a:r>
                      <a:r>
                        <a:rPr lang="en-US" sz="900" kern="0">
                          <a:solidFill>
                            <a:srgbClr val="6A3E3E"/>
                          </a:solidFill>
                          <a:latin typeface="Consolas"/>
                          <a:ea typeface="宋体"/>
                          <a:cs typeface="Times New Roman"/>
                        </a:rPr>
                        <a:t>y</a:t>
                      </a:r>
                      <a:r>
                        <a:rPr lang="en-US" sz="900" kern="0">
                          <a:solidFill>
                            <a:srgbClr val="000000"/>
                          </a:solidFill>
                          <a:latin typeface="Consolas"/>
                          <a:ea typeface="宋体"/>
                          <a:cs typeface="Times New Roman"/>
                        </a:rPr>
                        <a:t>] ;</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r>
                        <a:rPr lang="en-US" sz="900" kern="0">
                          <a:solidFill>
                            <a:srgbClr val="6A3E3E"/>
                          </a:solidFill>
                          <a:latin typeface="Consolas"/>
                          <a:ea typeface="宋体"/>
                          <a:cs typeface="Times New Roman"/>
                        </a:rPr>
                        <a:t>arr</a:t>
                      </a:r>
                      <a:r>
                        <a:rPr lang="en-US" sz="900" kern="0">
                          <a:solidFill>
                            <a:srgbClr val="000000"/>
                          </a:solidFill>
                          <a:latin typeface="Consolas"/>
                          <a:ea typeface="宋体"/>
                          <a:cs typeface="Times New Roman"/>
                        </a:rPr>
                        <a:t>[</a:t>
                      </a:r>
                      <a:r>
                        <a:rPr lang="en-US" sz="900" kern="0">
                          <a:solidFill>
                            <a:srgbClr val="6A3E3E"/>
                          </a:solidFill>
                          <a:latin typeface="Consolas"/>
                          <a:ea typeface="宋体"/>
                          <a:cs typeface="Times New Roman"/>
                        </a:rPr>
                        <a:t>y</a:t>
                      </a:r>
                      <a:r>
                        <a:rPr lang="en-US" sz="900" kern="0">
                          <a:solidFill>
                            <a:srgbClr val="000000"/>
                          </a:solidFill>
                          <a:latin typeface="Consolas"/>
                          <a:ea typeface="宋体"/>
                          <a:cs typeface="Times New Roman"/>
                        </a:rPr>
                        <a:t>] = </a:t>
                      </a:r>
                      <a:r>
                        <a:rPr lang="en-US" sz="900" kern="0">
                          <a:solidFill>
                            <a:srgbClr val="6A3E3E"/>
                          </a:solidFill>
                          <a:latin typeface="Consolas"/>
                          <a:ea typeface="宋体"/>
                          <a:cs typeface="Times New Roman"/>
                        </a:rPr>
                        <a:t>arr</a:t>
                      </a:r>
                      <a:r>
                        <a:rPr lang="en-US" sz="900" kern="0">
                          <a:solidFill>
                            <a:srgbClr val="000000"/>
                          </a:solidFill>
                          <a:latin typeface="Consolas"/>
                          <a:ea typeface="宋体"/>
                          <a:cs typeface="Times New Roman"/>
                        </a:rPr>
                        <a:t>[</a:t>
                      </a:r>
                      <a:r>
                        <a:rPr lang="en-US" sz="900" kern="0">
                          <a:solidFill>
                            <a:srgbClr val="6A3E3E"/>
                          </a:solidFill>
                          <a:latin typeface="Consolas"/>
                          <a:ea typeface="宋体"/>
                          <a:cs typeface="Times New Roman"/>
                        </a:rPr>
                        <a:t>y</a:t>
                      </a:r>
                      <a:r>
                        <a:rPr lang="en-US" sz="900" kern="0">
                          <a:solidFill>
                            <a:srgbClr val="000000"/>
                          </a:solidFill>
                          <a:latin typeface="Consolas"/>
                          <a:ea typeface="宋体"/>
                          <a:cs typeface="Times New Roman"/>
                        </a:rPr>
                        <a:t> + 1] ;</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r>
                        <a:rPr lang="en-US" sz="900" kern="0">
                          <a:solidFill>
                            <a:srgbClr val="6A3E3E"/>
                          </a:solidFill>
                          <a:latin typeface="Consolas"/>
                          <a:ea typeface="宋体"/>
                          <a:cs typeface="Times New Roman"/>
                        </a:rPr>
                        <a:t>arr</a:t>
                      </a:r>
                      <a:r>
                        <a:rPr lang="en-US" sz="900" kern="0">
                          <a:solidFill>
                            <a:srgbClr val="000000"/>
                          </a:solidFill>
                          <a:latin typeface="Consolas"/>
                          <a:ea typeface="宋体"/>
                          <a:cs typeface="Times New Roman"/>
                        </a:rPr>
                        <a:t>[</a:t>
                      </a:r>
                      <a:r>
                        <a:rPr lang="en-US" sz="900" kern="0">
                          <a:solidFill>
                            <a:srgbClr val="6A3E3E"/>
                          </a:solidFill>
                          <a:latin typeface="Consolas"/>
                          <a:ea typeface="宋体"/>
                          <a:cs typeface="Times New Roman"/>
                        </a:rPr>
                        <a:t>y</a:t>
                      </a:r>
                      <a:r>
                        <a:rPr lang="en-US" sz="900" kern="0">
                          <a:solidFill>
                            <a:srgbClr val="000000"/>
                          </a:solidFill>
                          <a:latin typeface="Consolas"/>
                          <a:ea typeface="宋体"/>
                          <a:cs typeface="Times New Roman"/>
                        </a:rPr>
                        <a:t> + 1] = </a:t>
                      </a:r>
                      <a:r>
                        <a:rPr lang="en-US" sz="900" kern="0">
                          <a:solidFill>
                            <a:srgbClr val="6A3E3E"/>
                          </a:solidFill>
                          <a:latin typeface="Consolas"/>
                          <a:ea typeface="宋体"/>
                          <a:cs typeface="Times New Roman"/>
                        </a:rPr>
                        <a:t>t</a:t>
                      </a:r>
                      <a:r>
                        <a:rPr lang="en-US" sz="900" kern="0">
                          <a:solidFill>
                            <a:srgbClr val="000000"/>
                          </a:solidFill>
                          <a:latin typeface="Consolas"/>
                          <a:ea typeface="宋体"/>
                          <a:cs typeface="Times New Roman"/>
                        </a:rPr>
                        <a:t> ;</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public</a:t>
                      </a: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static</a:t>
                      </a: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void</a:t>
                      </a:r>
                      <a:r>
                        <a:rPr lang="en-US" sz="900" kern="0">
                          <a:solidFill>
                            <a:srgbClr val="000000"/>
                          </a:solidFill>
                          <a:latin typeface="Consolas"/>
                          <a:ea typeface="宋体"/>
                          <a:cs typeface="Times New Roman"/>
                        </a:rPr>
                        <a:t> print(</a:t>
                      </a:r>
                      <a:r>
                        <a:rPr lang="en-US" sz="900" b="1" kern="0">
                          <a:solidFill>
                            <a:srgbClr val="7F0055"/>
                          </a:solidFill>
                          <a:latin typeface="Consolas"/>
                          <a:ea typeface="宋体"/>
                          <a:cs typeface="Times New Roman"/>
                        </a:rPr>
                        <a:t>int</a:t>
                      </a:r>
                      <a:r>
                        <a:rPr lang="en-US" sz="900" kern="0">
                          <a:solidFill>
                            <a:srgbClr val="000000"/>
                          </a:solidFill>
                          <a:latin typeface="Consolas"/>
                          <a:ea typeface="宋体"/>
                          <a:cs typeface="Times New Roman"/>
                        </a:rPr>
                        <a:t> </a:t>
                      </a:r>
                      <a:r>
                        <a:rPr lang="en-US" sz="900" kern="0">
                          <a:solidFill>
                            <a:srgbClr val="6A3E3E"/>
                          </a:solidFill>
                          <a:latin typeface="Consolas"/>
                          <a:ea typeface="宋体"/>
                          <a:cs typeface="Times New Roman"/>
                        </a:rPr>
                        <a:t>temp</a:t>
                      </a:r>
                      <a:r>
                        <a:rPr lang="en-US" sz="900" kern="0">
                          <a:solidFill>
                            <a:srgbClr val="000000"/>
                          </a:solidFill>
                          <a:latin typeface="Consolas"/>
                          <a:ea typeface="宋体"/>
                          <a:cs typeface="Times New Roman"/>
                        </a:rPr>
                        <a:t>[]) </a:t>
                      </a:r>
                      <a:r>
                        <a:rPr lang="en-US" sz="900" kern="0" smtClean="0">
                          <a:solidFill>
                            <a:srgbClr val="000000"/>
                          </a:solidFill>
                          <a:latin typeface="Consolas"/>
                          <a:ea typeface="宋体"/>
                          <a:cs typeface="Times New Roman"/>
                        </a:rPr>
                        <a:t>{</a:t>
                      </a:r>
                      <a:r>
                        <a:rPr lang="en-US" sz="900" kern="0" smtClean="0">
                          <a:solidFill>
                            <a:srgbClr val="3F7F5F"/>
                          </a:solidFill>
                          <a:latin typeface="Consolas"/>
                          <a:ea typeface="宋体"/>
                          <a:cs typeface="Times New Roman"/>
                        </a:rPr>
                        <a:t>// </a:t>
                      </a:r>
                      <a:r>
                        <a:rPr lang="zh-CN" sz="900" kern="0">
                          <a:solidFill>
                            <a:srgbClr val="3F7F5F"/>
                          </a:solidFill>
                          <a:latin typeface="Consolas"/>
                          <a:ea typeface="宋体"/>
                          <a:cs typeface="Consolas"/>
                        </a:rPr>
                        <a:t>专门定义一个输出的功能的方法</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for</a:t>
                      </a: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int</a:t>
                      </a:r>
                      <a:r>
                        <a:rPr lang="en-US" sz="900" kern="0">
                          <a:solidFill>
                            <a:srgbClr val="000000"/>
                          </a:solidFill>
                          <a:latin typeface="Consolas"/>
                          <a:ea typeface="宋体"/>
                          <a:cs typeface="Times New Roman"/>
                        </a:rPr>
                        <a:t> </a:t>
                      </a:r>
                      <a:r>
                        <a:rPr lang="en-US" sz="900" kern="0">
                          <a:solidFill>
                            <a:srgbClr val="6A3E3E"/>
                          </a:solidFill>
                          <a:latin typeface="Consolas"/>
                          <a:ea typeface="宋体"/>
                          <a:cs typeface="Times New Roman"/>
                        </a:rPr>
                        <a:t>x</a:t>
                      </a:r>
                      <a:r>
                        <a:rPr lang="en-US" sz="900" kern="0">
                          <a:solidFill>
                            <a:srgbClr val="000000"/>
                          </a:solidFill>
                          <a:latin typeface="Consolas"/>
                          <a:ea typeface="宋体"/>
                          <a:cs typeface="Times New Roman"/>
                        </a:rPr>
                        <a:t> = 0 ; </a:t>
                      </a:r>
                      <a:r>
                        <a:rPr lang="en-US" sz="900" kern="0">
                          <a:solidFill>
                            <a:srgbClr val="6A3E3E"/>
                          </a:solidFill>
                          <a:latin typeface="Consolas"/>
                          <a:ea typeface="宋体"/>
                          <a:cs typeface="Times New Roman"/>
                        </a:rPr>
                        <a:t>x</a:t>
                      </a:r>
                      <a:r>
                        <a:rPr lang="en-US" sz="900" kern="0">
                          <a:solidFill>
                            <a:srgbClr val="000000"/>
                          </a:solidFill>
                          <a:latin typeface="Consolas"/>
                          <a:ea typeface="宋体"/>
                          <a:cs typeface="Times New Roman"/>
                        </a:rPr>
                        <a:t> &lt; </a:t>
                      </a:r>
                      <a:r>
                        <a:rPr lang="en-US" sz="900" kern="0">
                          <a:solidFill>
                            <a:srgbClr val="6A3E3E"/>
                          </a:solidFill>
                          <a:latin typeface="Consolas"/>
                          <a:ea typeface="宋体"/>
                          <a:cs typeface="Times New Roman"/>
                        </a:rPr>
                        <a:t>temp</a:t>
                      </a:r>
                      <a:r>
                        <a:rPr lang="en-US" sz="900" kern="0">
                          <a:solidFill>
                            <a:srgbClr val="000000"/>
                          </a:solidFill>
                          <a:latin typeface="Consolas"/>
                          <a:ea typeface="宋体"/>
                          <a:cs typeface="Times New Roman"/>
                        </a:rPr>
                        <a:t>.</a:t>
                      </a:r>
                      <a:r>
                        <a:rPr lang="en-US" sz="900" kern="0">
                          <a:solidFill>
                            <a:srgbClr val="0000C0"/>
                          </a:solidFill>
                          <a:latin typeface="Consolas"/>
                          <a:ea typeface="宋体"/>
                          <a:cs typeface="Times New Roman"/>
                        </a:rPr>
                        <a:t>length</a:t>
                      </a:r>
                      <a:r>
                        <a:rPr lang="en-US" sz="900" kern="0">
                          <a:solidFill>
                            <a:srgbClr val="000000"/>
                          </a:solidFill>
                          <a:latin typeface="Consolas"/>
                          <a:ea typeface="宋体"/>
                          <a:cs typeface="Times New Roman"/>
                        </a:rPr>
                        <a:t> ; </a:t>
                      </a:r>
                      <a:r>
                        <a:rPr lang="en-US" sz="900" kern="0">
                          <a:solidFill>
                            <a:srgbClr val="6A3E3E"/>
                          </a:solidFill>
                          <a:latin typeface="Consolas"/>
                          <a:ea typeface="宋体"/>
                          <a:cs typeface="Times New Roman"/>
                        </a:rPr>
                        <a:t>x</a:t>
                      </a:r>
                      <a:r>
                        <a:rPr lang="en-US" sz="900" kern="0">
                          <a:solidFill>
                            <a:srgbClr val="000000"/>
                          </a:solidFill>
                          <a:latin typeface="Consolas"/>
                          <a:ea typeface="宋体"/>
                          <a:cs typeface="Times New Roman"/>
                        </a:rPr>
                        <a:t> ++) {</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System.</a:t>
                      </a:r>
                      <a:r>
                        <a:rPr lang="en-US" sz="900" b="1" i="1" kern="0">
                          <a:solidFill>
                            <a:srgbClr val="0000C0"/>
                          </a:solidFill>
                          <a:latin typeface="Consolas"/>
                          <a:ea typeface="宋体"/>
                          <a:cs typeface="Times New Roman"/>
                        </a:rPr>
                        <a:t>out</a:t>
                      </a:r>
                      <a:r>
                        <a:rPr lang="en-US" sz="900" kern="0">
                          <a:solidFill>
                            <a:srgbClr val="000000"/>
                          </a:solidFill>
                          <a:latin typeface="Consolas"/>
                          <a:ea typeface="宋体"/>
                          <a:cs typeface="Times New Roman"/>
                        </a:rPr>
                        <a:t>.print(</a:t>
                      </a:r>
                      <a:r>
                        <a:rPr lang="en-US" sz="900" kern="0">
                          <a:solidFill>
                            <a:srgbClr val="6A3E3E"/>
                          </a:solidFill>
                          <a:latin typeface="Consolas"/>
                          <a:ea typeface="宋体"/>
                          <a:cs typeface="Times New Roman"/>
                        </a:rPr>
                        <a:t>temp</a:t>
                      </a:r>
                      <a:r>
                        <a:rPr lang="en-US" sz="900" kern="0">
                          <a:solidFill>
                            <a:srgbClr val="000000"/>
                          </a:solidFill>
                          <a:latin typeface="Consolas"/>
                          <a:ea typeface="宋体"/>
                          <a:cs typeface="Times New Roman"/>
                        </a:rPr>
                        <a:t>[</a:t>
                      </a:r>
                      <a:r>
                        <a:rPr lang="en-US" sz="900" kern="0">
                          <a:solidFill>
                            <a:srgbClr val="6A3E3E"/>
                          </a:solidFill>
                          <a:latin typeface="Consolas"/>
                          <a:ea typeface="宋体"/>
                          <a:cs typeface="Times New Roman"/>
                        </a:rPr>
                        <a:t>x</a:t>
                      </a:r>
                      <a:r>
                        <a:rPr lang="en-US" sz="900" kern="0">
                          <a:solidFill>
                            <a:srgbClr val="000000"/>
                          </a:solidFill>
                          <a:latin typeface="Consolas"/>
                          <a:ea typeface="宋体"/>
                          <a:cs typeface="Times New Roman"/>
                        </a:rPr>
                        <a:t>] + </a:t>
                      </a:r>
                      <a:r>
                        <a:rPr lang="en-US" sz="900" kern="0">
                          <a:solidFill>
                            <a:srgbClr val="2A00FF"/>
                          </a:solidFill>
                          <a:latin typeface="Consolas"/>
                          <a:ea typeface="宋体"/>
                          <a:cs typeface="Times New Roman"/>
                        </a:rPr>
                        <a:t>"</a:t>
                      </a:r>
                      <a:r>
                        <a:rPr lang="zh-CN" sz="900" kern="0">
                          <a:solidFill>
                            <a:srgbClr val="2A00FF"/>
                          </a:solidFill>
                          <a:latin typeface="Consolas"/>
                          <a:ea typeface="宋体"/>
                          <a:cs typeface="Consolas"/>
                        </a:rPr>
                        <a:t>、</a:t>
                      </a:r>
                      <a:r>
                        <a:rPr lang="en-US" sz="900" kern="0">
                          <a:solidFill>
                            <a:srgbClr val="2A00FF"/>
                          </a:solidFill>
                          <a:latin typeface="Consolas"/>
                          <a:ea typeface="宋体"/>
                          <a:cs typeface="Times New Roman"/>
                        </a:rPr>
                        <a:t>"</a:t>
                      </a:r>
                      <a:r>
                        <a:rPr lang="en-US" sz="900" kern="0">
                          <a:solidFill>
                            <a:srgbClr val="000000"/>
                          </a:solidFill>
                          <a:latin typeface="Consolas"/>
                          <a:ea typeface="宋体"/>
                          <a:cs typeface="Times New Roman"/>
                        </a:rPr>
                        <a:t>) ;</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System.</a:t>
                      </a:r>
                      <a:r>
                        <a:rPr lang="en-US" sz="900" b="1" i="1" kern="0">
                          <a:solidFill>
                            <a:srgbClr val="0000C0"/>
                          </a:solidFill>
                          <a:latin typeface="Consolas"/>
                          <a:ea typeface="宋体"/>
                          <a:cs typeface="Times New Roman"/>
                        </a:rPr>
                        <a:t>out</a:t>
                      </a:r>
                      <a:r>
                        <a:rPr lang="en-US" sz="900" kern="0">
                          <a:solidFill>
                            <a:srgbClr val="000000"/>
                          </a:solidFill>
                          <a:latin typeface="Consolas"/>
                          <a:ea typeface="宋体"/>
                          <a:cs typeface="Times New Roman"/>
                        </a:rPr>
                        <a:t>.println() ;</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a:t>
                      </a:r>
                      <a:endParaRPr lang="zh-CN" sz="900" kern="100">
                        <a:latin typeface="Times New Roman"/>
                        <a:ea typeface="宋体"/>
                        <a:cs typeface="Times New Roman"/>
                      </a:endParaRPr>
                    </a:p>
                  </a:txBody>
                  <a:tcPr marL="56444" marR="564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实现数组的转置（首尾交换） </a:t>
            </a:r>
            <a:r>
              <a:rPr lang="en-US" altLang="zh-CN" smtClean="0"/>
              <a:t>—— </a:t>
            </a:r>
            <a:r>
              <a:rPr lang="zh-CN" altLang="en-US" smtClean="0"/>
              <a:t>实现思路（元素长度为偶数）</a:t>
            </a:r>
            <a:endParaRPr lang="zh-CN" altLang="en-US"/>
          </a:p>
        </p:txBody>
      </p:sp>
      <p:pic>
        <p:nvPicPr>
          <p:cNvPr id="71682" name="Picture 2"/>
          <p:cNvPicPr>
            <a:picLocks noChangeAspect="1" noChangeArrowheads="1"/>
          </p:cNvPicPr>
          <p:nvPr/>
        </p:nvPicPr>
        <p:blipFill>
          <a:blip r:embed="rId2"/>
          <a:srcRect/>
          <a:stretch>
            <a:fillRect/>
          </a:stretch>
        </p:blipFill>
        <p:spPr bwMode="auto">
          <a:xfrm>
            <a:off x="2143108" y="1643056"/>
            <a:ext cx="4740275" cy="283845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本章学习目标</a:t>
            </a:r>
            <a:endParaRPr lang="zh-CN" altLang="en-US"/>
          </a:p>
        </p:txBody>
      </p:sp>
      <p:sp>
        <p:nvSpPr>
          <p:cNvPr id="3" name="内容占位符 2"/>
          <p:cNvSpPr>
            <a:spLocks noGrp="1"/>
          </p:cNvSpPr>
          <p:nvPr>
            <p:ph idx="1"/>
          </p:nvPr>
        </p:nvSpPr>
        <p:spPr/>
        <p:txBody>
          <a:bodyPr>
            <a:normAutofit fontScale="85000" lnSpcReduction="20000"/>
          </a:bodyPr>
          <a:lstStyle/>
          <a:p>
            <a:r>
              <a:rPr lang="zh-CN" altLang="en-US" smtClean="0"/>
              <a:t>理解面向对象三大主要特征；</a:t>
            </a:r>
          </a:p>
          <a:p>
            <a:r>
              <a:rPr lang="zh-CN" altLang="en-US" smtClean="0"/>
              <a:t>掌握类与对象的区别与使用；</a:t>
            </a:r>
          </a:p>
          <a:p>
            <a:r>
              <a:rPr lang="zh-CN" altLang="en-US" smtClean="0"/>
              <a:t>掌握类中封装性的基础实现；</a:t>
            </a:r>
          </a:p>
          <a:p>
            <a:r>
              <a:rPr lang="zh-CN" altLang="en-US" smtClean="0"/>
              <a:t>掌握类中构造方法以及构造方法重载的概念及使用；</a:t>
            </a:r>
          </a:p>
          <a:p>
            <a:r>
              <a:rPr lang="zh-CN" altLang="en-US" smtClean="0"/>
              <a:t>掌握数组的使用以及初始化操作；</a:t>
            </a:r>
          </a:p>
          <a:p>
            <a:r>
              <a:rPr lang="zh-CN" altLang="en-US" smtClean="0"/>
              <a:t>掌握引用数据类型的特点以及引用传递操作分析方法；</a:t>
            </a:r>
          </a:p>
          <a:p>
            <a:r>
              <a:rPr lang="zh-CN" altLang="en-US" smtClean="0"/>
              <a:t>掌握</a:t>
            </a:r>
            <a:r>
              <a:rPr lang="en-US" altLang="zh-CN" smtClean="0"/>
              <a:t>String</a:t>
            </a:r>
            <a:r>
              <a:rPr lang="zh-CN" altLang="en-US" smtClean="0"/>
              <a:t>类的特点以及</a:t>
            </a:r>
            <a:r>
              <a:rPr lang="en-US" altLang="zh-CN" smtClean="0"/>
              <a:t>String</a:t>
            </a:r>
            <a:r>
              <a:rPr lang="zh-CN" altLang="en-US" smtClean="0"/>
              <a:t>类中常用方法的使用；</a:t>
            </a:r>
          </a:p>
          <a:p>
            <a:r>
              <a:rPr lang="zh-CN" altLang="en-US" smtClean="0"/>
              <a:t>掌握</a:t>
            </a:r>
            <a:r>
              <a:rPr lang="en-US" altLang="zh-CN" smtClean="0"/>
              <a:t>this</a:t>
            </a:r>
            <a:r>
              <a:rPr lang="zh-CN" altLang="en-US" smtClean="0"/>
              <a:t>、</a:t>
            </a:r>
            <a:r>
              <a:rPr lang="en-US" altLang="zh-CN" smtClean="0"/>
              <a:t>static</a:t>
            </a:r>
            <a:r>
              <a:rPr lang="zh-CN" altLang="en-US" smtClean="0"/>
              <a:t>关键字的使用；</a:t>
            </a:r>
          </a:p>
          <a:p>
            <a:r>
              <a:rPr lang="zh-CN" altLang="en-US" smtClean="0"/>
              <a:t>掌握内部类的特点以及使用形式；</a:t>
            </a:r>
          </a:p>
          <a:p>
            <a:r>
              <a:rPr lang="zh-CN" altLang="en-US" smtClean="0"/>
              <a:t>理解链表操作的实现原理以及常用操作方法。</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实现数组的转置（首尾交换） </a:t>
            </a:r>
            <a:r>
              <a:rPr lang="en-US" altLang="zh-CN" smtClean="0"/>
              <a:t>—— </a:t>
            </a:r>
            <a:r>
              <a:rPr lang="zh-CN" altLang="en-US" smtClean="0"/>
              <a:t>实现思路（元素长度为奇数）</a:t>
            </a:r>
            <a:endParaRPr lang="zh-CN" altLang="en-US"/>
          </a:p>
        </p:txBody>
      </p:sp>
      <p:pic>
        <p:nvPicPr>
          <p:cNvPr id="72706" name="Picture 2"/>
          <p:cNvPicPr>
            <a:picLocks noChangeAspect="1" noChangeArrowheads="1"/>
          </p:cNvPicPr>
          <p:nvPr/>
        </p:nvPicPr>
        <p:blipFill>
          <a:blip r:embed="rId2"/>
          <a:srcRect/>
          <a:stretch>
            <a:fillRect/>
          </a:stretch>
        </p:blipFill>
        <p:spPr bwMode="auto">
          <a:xfrm>
            <a:off x="1785918" y="1571618"/>
            <a:ext cx="5172075" cy="288925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数组转置</a:t>
            </a:r>
            <a:endParaRPr lang="zh-CN" altLang="en-US"/>
          </a:p>
        </p:txBody>
      </p:sp>
      <p:graphicFrame>
        <p:nvGraphicFramePr>
          <p:cNvPr id="4" name="表格 3"/>
          <p:cNvGraphicFramePr>
            <a:graphicFrameLocks noGrp="1"/>
          </p:cNvGraphicFramePr>
          <p:nvPr/>
        </p:nvGraphicFramePr>
        <p:xfrm>
          <a:off x="1857356" y="857238"/>
          <a:ext cx="6572296" cy="3810000"/>
        </p:xfrm>
        <a:graphic>
          <a:graphicData uri="http://schemas.openxmlformats.org/drawingml/2006/table">
            <a:tbl>
              <a:tblPr/>
              <a:tblGrid>
                <a:gridCol w="6572296"/>
              </a:tblGrid>
              <a:tr h="2849554">
                <a:tc>
                  <a:txBody>
                    <a:bodyPr/>
                    <a:lstStyle/>
                    <a:p>
                      <a:pPr algn="l">
                        <a:spcAft>
                          <a:spcPts val="0"/>
                        </a:spcAft>
                      </a:pPr>
                      <a:r>
                        <a:rPr lang="en-US" sz="1000" b="1" kern="0">
                          <a:solidFill>
                            <a:srgbClr val="7F0055"/>
                          </a:solidFill>
                          <a:latin typeface="Consolas"/>
                          <a:ea typeface="宋体"/>
                          <a:cs typeface="Times New Roman"/>
                        </a:rPr>
                        <a:t>public</a:t>
                      </a:r>
                      <a:r>
                        <a:rPr lang="en-US" sz="1000" kern="0">
                          <a:solidFill>
                            <a:srgbClr val="000000"/>
                          </a:solidFill>
                          <a:latin typeface="Consolas"/>
                          <a:ea typeface="宋体"/>
                          <a:cs typeface="Times New Roman"/>
                        </a:rPr>
                        <a:t> </a:t>
                      </a:r>
                      <a:r>
                        <a:rPr lang="en-US" sz="1000" b="1" kern="0">
                          <a:solidFill>
                            <a:srgbClr val="7F0055"/>
                          </a:solidFill>
                          <a:latin typeface="Consolas"/>
                          <a:ea typeface="宋体"/>
                          <a:cs typeface="Times New Roman"/>
                        </a:rPr>
                        <a:t>class</a:t>
                      </a:r>
                      <a:r>
                        <a:rPr lang="en-US" sz="1000" kern="0">
                          <a:solidFill>
                            <a:srgbClr val="000000"/>
                          </a:solidFill>
                          <a:latin typeface="Consolas"/>
                          <a:ea typeface="宋体"/>
                          <a:cs typeface="Times New Roman"/>
                        </a:rPr>
                        <a:t> ArrayDemo {</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	</a:t>
                      </a:r>
                      <a:r>
                        <a:rPr lang="en-US" sz="1000" b="1" kern="0">
                          <a:solidFill>
                            <a:srgbClr val="7F0055"/>
                          </a:solidFill>
                          <a:latin typeface="Consolas"/>
                          <a:ea typeface="宋体"/>
                          <a:cs typeface="Times New Roman"/>
                        </a:rPr>
                        <a:t>public</a:t>
                      </a:r>
                      <a:r>
                        <a:rPr lang="en-US" sz="1000" kern="0">
                          <a:solidFill>
                            <a:srgbClr val="000000"/>
                          </a:solidFill>
                          <a:latin typeface="Consolas"/>
                          <a:ea typeface="宋体"/>
                          <a:cs typeface="Times New Roman"/>
                        </a:rPr>
                        <a:t> </a:t>
                      </a:r>
                      <a:r>
                        <a:rPr lang="en-US" sz="1000" b="1" kern="0">
                          <a:solidFill>
                            <a:srgbClr val="7F0055"/>
                          </a:solidFill>
                          <a:latin typeface="Consolas"/>
                          <a:ea typeface="宋体"/>
                          <a:cs typeface="Times New Roman"/>
                        </a:rPr>
                        <a:t>static</a:t>
                      </a:r>
                      <a:r>
                        <a:rPr lang="en-US" sz="1000" kern="0">
                          <a:solidFill>
                            <a:srgbClr val="000000"/>
                          </a:solidFill>
                          <a:latin typeface="Consolas"/>
                          <a:ea typeface="宋体"/>
                          <a:cs typeface="Times New Roman"/>
                        </a:rPr>
                        <a:t> </a:t>
                      </a:r>
                      <a:r>
                        <a:rPr lang="en-US" sz="1000" b="1" kern="0">
                          <a:solidFill>
                            <a:srgbClr val="7F0055"/>
                          </a:solidFill>
                          <a:latin typeface="Consolas"/>
                          <a:ea typeface="宋体"/>
                          <a:cs typeface="Times New Roman"/>
                        </a:rPr>
                        <a:t>void</a:t>
                      </a:r>
                      <a:r>
                        <a:rPr lang="en-US" sz="1000" kern="0">
                          <a:solidFill>
                            <a:srgbClr val="000000"/>
                          </a:solidFill>
                          <a:latin typeface="Consolas"/>
                          <a:ea typeface="宋体"/>
                          <a:cs typeface="Times New Roman"/>
                        </a:rPr>
                        <a:t> main(String </a:t>
                      </a:r>
                      <a:r>
                        <a:rPr lang="en-US" sz="1000" kern="0">
                          <a:solidFill>
                            <a:srgbClr val="6A3E3E"/>
                          </a:solidFill>
                          <a:latin typeface="Consolas"/>
                          <a:ea typeface="宋体"/>
                          <a:cs typeface="Times New Roman"/>
                        </a:rPr>
                        <a:t>args</a:t>
                      </a:r>
                      <a:r>
                        <a:rPr lang="en-US" sz="1000" kern="0">
                          <a:solidFill>
                            <a:srgbClr val="000000"/>
                          </a:solidFill>
                          <a:latin typeface="Consolas"/>
                          <a:ea typeface="宋体"/>
                          <a:cs typeface="Times New Roman"/>
                        </a:rPr>
                        <a:t>[]) {</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		</a:t>
                      </a:r>
                      <a:r>
                        <a:rPr lang="en-US" sz="1000" b="1" kern="0">
                          <a:solidFill>
                            <a:srgbClr val="7F0055"/>
                          </a:solidFill>
                          <a:latin typeface="Consolas"/>
                          <a:ea typeface="宋体"/>
                          <a:cs typeface="Times New Roman"/>
                        </a:rPr>
                        <a:t>int</a:t>
                      </a:r>
                      <a:r>
                        <a:rPr lang="en-US" sz="1000" kern="0">
                          <a:solidFill>
                            <a:srgbClr val="000000"/>
                          </a:solidFill>
                          <a:latin typeface="Consolas"/>
                          <a:ea typeface="宋体"/>
                          <a:cs typeface="Times New Roman"/>
                        </a:rPr>
                        <a:t> </a:t>
                      </a:r>
                      <a:r>
                        <a:rPr lang="en-US" sz="1000" kern="0">
                          <a:solidFill>
                            <a:srgbClr val="6A3E3E"/>
                          </a:solidFill>
                          <a:latin typeface="Consolas"/>
                          <a:ea typeface="宋体"/>
                          <a:cs typeface="Times New Roman"/>
                        </a:rPr>
                        <a:t>data</a:t>
                      </a:r>
                      <a:r>
                        <a:rPr lang="en-US" sz="1000" kern="0">
                          <a:solidFill>
                            <a:srgbClr val="000000"/>
                          </a:solidFill>
                          <a:latin typeface="Consolas"/>
                          <a:ea typeface="宋体"/>
                          <a:cs typeface="Times New Roman"/>
                        </a:rPr>
                        <a:t> [] = </a:t>
                      </a:r>
                      <a:r>
                        <a:rPr lang="en-US" sz="1000" b="1" kern="0">
                          <a:solidFill>
                            <a:srgbClr val="7F0055"/>
                          </a:solidFill>
                          <a:latin typeface="Consolas"/>
                          <a:ea typeface="宋体"/>
                          <a:cs typeface="Times New Roman"/>
                        </a:rPr>
                        <a:t>new</a:t>
                      </a:r>
                      <a:r>
                        <a:rPr lang="en-US" sz="1000" kern="0">
                          <a:solidFill>
                            <a:srgbClr val="000000"/>
                          </a:solidFill>
                          <a:latin typeface="Consolas"/>
                          <a:ea typeface="宋体"/>
                          <a:cs typeface="Times New Roman"/>
                        </a:rPr>
                        <a:t> </a:t>
                      </a:r>
                      <a:r>
                        <a:rPr lang="en-US" sz="1000" b="1" kern="0">
                          <a:solidFill>
                            <a:srgbClr val="7F0055"/>
                          </a:solidFill>
                          <a:latin typeface="Consolas"/>
                          <a:ea typeface="宋体"/>
                          <a:cs typeface="Times New Roman"/>
                        </a:rPr>
                        <a:t>int</a:t>
                      </a:r>
                      <a:r>
                        <a:rPr lang="en-US" sz="1000" kern="0">
                          <a:solidFill>
                            <a:srgbClr val="000000"/>
                          </a:solidFill>
                          <a:latin typeface="Consolas"/>
                          <a:ea typeface="宋体"/>
                          <a:cs typeface="Times New Roman"/>
                        </a:rPr>
                        <a:t> [] {1,2,3,4,5,6,7} ;</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		</a:t>
                      </a:r>
                      <a:r>
                        <a:rPr lang="en-US" sz="1000" i="1" kern="0">
                          <a:solidFill>
                            <a:srgbClr val="000000"/>
                          </a:solidFill>
                          <a:latin typeface="Consolas"/>
                          <a:ea typeface="宋体"/>
                          <a:cs typeface="Times New Roman"/>
                        </a:rPr>
                        <a:t>reverse</a:t>
                      </a:r>
                      <a:r>
                        <a:rPr lang="en-US" sz="1000" kern="0">
                          <a:solidFill>
                            <a:srgbClr val="000000"/>
                          </a:solidFill>
                          <a:latin typeface="Consolas"/>
                          <a:ea typeface="宋体"/>
                          <a:cs typeface="Times New Roman"/>
                        </a:rPr>
                        <a:t>(</a:t>
                      </a:r>
                      <a:r>
                        <a:rPr lang="en-US" sz="1000" kern="0">
                          <a:solidFill>
                            <a:srgbClr val="6A3E3E"/>
                          </a:solidFill>
                          <a:latin typeface="Consolas"/>
                          <a:ea typeface="宋体"/>
                          <a:cs typeface="Times New Roman"/>
                        </a:rPr>
                        <a:t>data</a:t>
                      </a:r>
                      <a:r>
                        <a:rPr lang="en-US" sz="1000" kern="0">
                          <a:solidFill>
                            <a:srgbClr val="000000"/>
                          </a:solidFill>
                          <a:latin typeface="Consolas"/>
                          <a:ea typeface="宋体"/>
                          <a:cs typeface="Times New Roman"/>
                        </a:rPr>
                        <a:t>) </a:t>
                      </a:r>
                      <a:r>
                        <a:rPr lang="en-US" sz="1000" kern="0" smtClean="0">
                          <a:solidFill>
                            <a:srgbClr val="000000"/>
                          </a:solidFill>
                          <a:latin typeface="Consolas"/>
                          <a:ea typeface="宋体"/>
                          <a:cs typeface="Times New Roman"/>
                        </a:rPr>
                        <a:t>;</a:t>
                      </a:r>
                      <a:r>
                        <a:rPr lang="en-US" sz="1000" kern="0" smtClean="0">
                          <a:solidFill>
                            <a:srgbClr val="3F7F5F"/>
                          </a:solidFill>
                          <a:latin typeface="Consolas"/>
                          <a:ea typeface="宋体"/>
                          <a:cs typeface="Times New Roman"/>
                        </a:rPr>
                        <a:t>// </a:t>
                      </a:r>
                      <a:r>
                        <a:rPr lang="zh-CN" sz="1000" kern="0" smtClean="0">
                          <a:solidFill>
                            <a:srgbClr val="3F7F5F"/>
                          </a:solidFill>
                          <a:latin typeface="Consolas"/>
                          <a:ea typeface="宋体"/>
                          <a:cs typeface="Consolas"/>
                        </a:rPr>
                        <a:t>实现转置</a:t>
                      </a:r>
                      <a:endParaRPr lang="zh-CN" sz="1000" kern="100" smtClean="0">
                        <a:latin typeface="Times New Roman"/>
                        <a:ea typeface="宋体"/>
                        <a:cs typeface="Times New Roman"/>
                      </a:endParaRPr>
                    </a:p>
                    <a:p>
                      <a:pPr algn="l">
                        <a:spcAft>
                          <a:spcPts val="0"/>
                        </a:spcAft>
                      </a:pPr>
                      <a:r>
                        <a:rPr lang="en-US" sz="1000" kern="0" smtClean="0">
                          <a:solidFill>
                            <a:srgbClr val="000000"/>
                          </a:solidFill>
                          <a:latin typeface="Consolas"/>
                          <a:ea typeface="宋体"/>
                          <a:cs typeface="Times New Roman"/>
                        </a:rPr>
                        <a:t>		</a:t>
                      </a:r>
                      <a:r>
                        <a:rPr lang="en-US" sz="1000" i="1" kern="0" smtClean="0">
                          <a:solidFill>
                            <a:srgbClr val="000000"/>
                          </a:solidFill>
                          <a:latin typeface="Consolas"/>
                          <a:ea typeface="宋体"/>
                          <a:cs typeface="Times New Roman"/>
                        </a:rPr>
                        <a:t>print</a:t>
                      </a:r>
                      <a:r>
                        <a:rPr lang="en-US" sz="1000" kern="0" smtClean="0">
                          <a:solidFill>
                            <a:srgbClr val="000000"/>
                          </a:solidFill>
                          <a:latin typeface="Consolas"/>
                          <a:ea typeface="宋体"/>
                          <a:cs typeface="Times New Roman"/>
                        </a:rPr>
                        <a:t>(</a:t>
                      </a:r>
                      <a:r>
                        <a:rPr lang="en-US" sz="1000" kern="0" smtClean="0">
                          <a:solidFill>
                            <a:srgbClr val="6A3E3E"/>
                          </a:solidFill>
                          <a:latin typeface="Consolas"/>
                          <a:ea typeface="宋体"/>
                          <a:cs typeface="Times New Roman"/>
                        </a:rPr>
                        <a:t>data</a:t>
                      </a:r>
                      <a:r>
                        <a:rPr lang="en-US" sz="1000" kern="0" smtClean="0">
                          <a:solidFill>
                            <a:srgbClr val="000000"/>
                          </a:solidFill>
                          <a:latin typeface="Consolas"/>
                          <a:ea typeface="宋体"/>
                          <a:cs typeface="Times New Roman"/>
                        </a:rPr>
                        <a:t>) ;	</a:t>
                      </a:r>
                      <a:r>
                        <a:rPr lang="en-US" sz="1000" kern="0" smtClean="0">
                          <a:solidFill>
                            <a:srgbClr val="3F7F5F"/>
                          </a:solidFill>
                          <a:latin typeface="Consolas"/>
                          <a:ea typeface="宋体"/>
                          <a:cs typeface="Times New Roman"/>
                        </a:rPr>
                        <a:t>// </a:t>
                      </a:r>
                      <a:r>
                        <a:rPr lang="zh-CN" sz="1000" kern="0" smtClean="0">
                          <a:solidFill>
                            <a:srgbClr val="3F7F5F"/>
                          </a:solidFill>
                          <a:latin typeface="Consolas"/>
                          <a:ea typeface="宋体"/>
                          <a:cs typeface="Consolas"/>
                        </a:rPr>
                        <a:t>输出数组内容</a:t>
                      </a:r>
                      <a:endParaRPr lang="zh-CN" sz="1000" kern="100" smtClean="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	}</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	</a:t>
                      </a:r>
                      <a:r>
                        <a:rPr lang="en-US" sz="1000" b="1" kern="0">
                          <a:solidFill>
                            <a:srgbClr val="7F0055"/>
                          </a:solidFill>
                          <a:latin typeface="Consolas"/>
                          <a:ea typeface="宋体"/>
                          <a:cs typeface="Times New Roman"/>
                        </a:rPr>
                        <a:t>public</a:t>
                      </a:r>
                      <a:r>
                        <a:rPr lang="en-US" sz="1000" kern="0">
                          <a:solidFill>
                            <a:srgbClr val="000000"/>
                          </a:solidFill>
                          <a:latin typeface="Consolas"/>
                          <a:ea typeface="宋体"/>
                          <a:cs typeface="Times New Roman"/>
                        </a:rPr>
                        <a:t> </a:t>
                      </a:r>
                      <a:r>
                        <a:rPr lang="en-US" sz="1000" b="1" kern="0">
                          <a:solidFill>
                            <a:srgbClr val="7F0055"/>
                          </a:solidFill>
                          <a:latin typeface="Consolas"/>
                          <a:ea typeface="宋体"/>
                          <a:cs typeface="Times New Roman"/>
                        </a:rPr>
                        <a:t>static</a:t>
                      </a:r>
                      <a:r>
                        <a:rPr lang="en-US" sz="1000" kern="0">
                          <a:solidFill>
                            <a:srgbClr val="000000"/>
                          </a:solidFill>
                          <a:latin typeface="Consolas"/>
                          <a:ea typeface="宋体"/>
                          <a:cs typeface="Times New Roman"/>
                        </a:rPr>
                        <a:t> </a:t>
                      </a:r>
                      <a:r>
                        <a:rPr lang="en-US" sz="1000" b="1" kern="0">
                          <a:solidFill>
                            <a:srgbClr val="7F0055"/>
                          </a:solidFill>
                          <a:latin typeface="Consolas"/>
                          <a:ea typeface="宋体"/>
                          <a:cs typeface="Times New Roman"/>
                        </a:rPr>
                        <a:t>void</a:t>
                      </a:r>
                      <a:r>
                        <a:rPr lang="en-US" sz="1000" kern="0">
                          <a:solidFill>
                            <a:srgbClr val="000000"/>
                          </a:solidFill>
                          <a:latin typeface="Consolas"/>
                          <a:ea typeface="宋体"/>
                          <a:cs typeface="Times New Roman"/>
                        </a:rPr>
                        <a:t> reverse(</a:t>
                      </a:r>
                      <a:r>
                        <a:rPr lang="en-US" sz="1000" b="1" kern="0">
                          <a:solidFill>
                            <a:srgbClr val="7F0055"/>
                          </a:solidFill>
                          <a:latin typeface="Consolas"/>
                          <a:ea typeface="宋体"/>
                          <a:cs typeface="Times New Roman"/>
                        </a:rPr>
                        <a:t>int</a:t>
                      </a:r>
                      <a:r>
                        <a:rPr lang="en-US" sz="1000" kern="0">
                          <a:solidFill>
                            <a:srgbClr val="000000"/>
                          </a:solidFill>
                          <a:latin typeface="Consolas"/>
                          <a:ea typeface="宋体"/>
                          <a:cs typeface="Times New Roman"/>
                        </a:rPr>
                        <a:t> </a:t>
                      </a:r>
                      <a:r>
                        <a:rPr lang="en-US" sz="1000" kern="0">
                          <a:solidFill>
                            <a:srgbClr val="6A3E3E"/>
                          </a:solidFill>
                          <a:latin typeface="Consolas"/>
                          <a:ea typeface="宋体"/>
                          <a:cs typeface="Times New Roman"/>
                        </a:rPr>
                        <a:t>arr</a:t>
                      </a:r>
                      <a:r>
                        <a:rPr lang="en-US" sz="1000" kern="0">
                          <a:solidFill>
                            <a:srgbClr val="000000"/>
                          </a:solidFill>
                          <a:latin typeface="Consolas"/>
                          <a:ea typeface="宋体"/>
                          <a:cs typeface="Times New Roman"/>
                        </a:rPr>
                        <a:t>[]) {	</a:t>
                      </a:r>
                      <a:r>
                        <a:rPr lang="en-US" sz="1000" kern="0">
                          <a:solidFill>
                            <a:srgbClr val="3F7F5F"/>
                          </a:solidFill>
                          <a:latin typeface="Consolas"/>
                          <a:ea typeface="宋体"/>
                          <a:cs typeface="Times New Roman"/>
                        </a:rPr>
                        <a:t>// </a:t>
                      </a:r>
                      <a:r>
                        <a:rPr lang="zh-CN" sz="1000" kern="0">
                          <a:solidFill>
                            <a:srgbClr val="3F7F5F"/>
                          </a:solidFill>
                          <a:latin typeface="Consolas"/>
                          <a:ea typeface="宋体"/>
                          <a:cs typeface="Consolas"/>
                        </a:rPr>
                        <a:t>此方法专门实现数组的转置操作</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		</a:t>
                      </a:r>
                      <a:r>
                        <a:rPr lang="en-US" sz="1000" b="1" kern="0">
                          <a:solidFill>
                            <a:srgbClr val="7F0055"/>
                          </a:solidFill>
                          <a:latin typeface="Consolas"/>
                          <a:ea typeface="宋体"/>
                          <a:cs typeface="Times New Roman"/>
                        </a:rPr>
                        <a:t>int</a:t>
                      </a:r>
                      <a:r>
                        <a:rPr lang="en-US" sz="1000" kern="0">
                          <a:solidFill>
                            <a:srgbClr val="000000"/>
                          </a:solidFill>
                          <a:latin typeface="Consolas"/>
                          <a:ea typeface="宋体"/>
                          <a:cs typeface="Times New Roman"/>
                        </a:rPr>
                        <a:t> </a:t>
                      </a:r>
                      <a:r>
                        <a:rPr lang="en-US" sz="1000" kern="0">
                          <a:solidFill>
                            <a:srgbClr val="6A3E3E"/>
                          </a:solidFill>
                          <a:latin typeface="Consolas"/>
                          <a:ea typeface="宋体"/>
                          <a:cs typeface="Times New Roman"/>
                        </a:rPr>
                        <a:t>len</a:t>
                      </a:r>
                      <a:r>
                        <a:rPr lang="en-US" sz="1000" kern="0">
                          <a:solidFill>
                            <a:srgbClr val="000000"/>
                          </a:solidFill>
                          <a:latin typeface="Consolas"/>
                          <a:ea typeface="宋体"/>
                          <a:cs typeface="Times New Roman"/>
                        </a:rPr>
                        <a:t> = </a:t>
                      </a:r>
                      <a:r>
                        <a:rPr lang="en-US" sz="1000" kern="0">
                          <a:solidFill>
                            <a:srgbClr val="6A3E3E"/>
                          </a:solidFill>
                          <a:latin typeface="Consolas"/>
                          <a:ea typeface="宋体"/>
                          <a:cs typeface="Times New Roman"/>
                        </a:rPr>
                        <a:t>arr</a:t>
                      </a:r>
                      <a:r>
                        <a:rPr lang="en-US" sz="1000" kern="0">
                          <a:solidFill>
                            <a:srgbClr val="000000"/>
                          </a:solidFill>
                          <a:latin typeface="Consolas"/>
                          <a:ea typeface="宋体"/>
                          <a:cs typeface="Times New Roman"/>
                        </a:rPr>
                        <a:t>.</a:t>
                      </a:r>
                      <a:r>
                        <a:rPr lang="en-US" sz="1000" kern="0">
                          <a:solidFill>
                            <a:srgbClr val="0000C0"/>
                          </a:solidFill>
                          <a:latin typeface="Consolas"/>
                          <a:ea typeface="宋体"/>
                          <a:cs typeface="Times New Roman"/>
                        </a:rPr>
                        <a:t>length</a:t>
                      </a:r>
                      <a:r>
                        <a:rPr lang="en-US" sz="1000" kern="0">
                          <a:solidFill>
                            <a:srgbClr val="000000"/>
                          </a:solidFill>
                          <a:latin typeface="Consolas"/>
                          <a:ea typeface="宋体"/>
                          <a:cs typeface="Times New Roman"/>
                        </a:rPr>
                        <a:t> / 2 </a:t>
                      </a:r>
                      <a:r>
                        <a:rPr lang="en-US" sz="1000" kern="0" smtClean="0">
                          <a:solidFill>
                            <a:srgbClr val="000000"/>
                          </a:solidFill>
                          <a:latin typeface="Consolas"/>
                          <a:ea typeface="宋体"/>
                          <a:cs typeface="Times New Roman"/>
                        </a:rPr>
                        <a:t>;</a:t>
                      </a:r>
                      <a:r>
                        <a:rPr lang="en-US" sz="1000" kern="0" smtClean="0">
                          <a:solidFill>
                            <a:srgbClr val="3F7F5F"/>
                          </a:solidFill>
                          <a:latin typeface="Consolas"/>
                          <a:ea typeface="宋体"/>
                          <a:cs typeface="Times New Roman"/>
                        </a:rPr>
                        <a:t>// </a:t>
                      </a:r>
                      <a:r>
                        <a:rPr lang="zh-CN" sz="1000" kern="0">
                          <a:solidFill>
                            <a:srgbClr val="3F7F5F"/>
                          </a:solidFill>
                          <a:latin typeface="Consolas"/>
                          <a:ea typeface="宋体"/>
                          <a:cs typeface="Consolas"/>
                        </a:rPr>
                        <a:t>转置的次数</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		</a:t>
                      </a:r>
                      <a:r>
                        <a:rPr lang="en-US" sz="1000" b="1" kern="0">
                          <a:solidFill>
                            <a:srgbClr val="7F0055"/>
                          </a:solidFill>
                          <a:latin typeface="Consolas"/>
                          <a:ea typeface="宋体"/>
                          <a:cs typeface="Times New Roman"/>
                        </a:rPr>
                        <a:t>int</a:t>
                      </a:r>
                      <a:r>
                        <a:rPr lang="en-US" sz="1000" kern="0">
                          <a:solidFill>
                            <a:srgbClr val="000000"/>
                          </a:solidFill>
                          <a:latin typeface="Consolas"/>
                          <a:ea typeface="宋体"/>
                          <a:cs typeface="Times New Roman"/>
                        </a:rPr>
                        <a:t> </a:t>
                      </a:r>
                      <a:r>
                        <a:rPr lang="en-US" sz="1000" kern="0">
                          <a:solidFill>
                            <a:srgbClr val="6A3E3E"/>
                          </a:solidFill>
                          <a:latin typeface="Consolas"/>
                          <a:ea typeface="宋体"/>
                          <a:cs typeface="Times New Roman"/>
                        </a:rPr>
                        <a:t>head</a:t>
                      </a:r>
                      <a:r>
                        <a:rPr lang="en-US" sz="1000" kern="0">
                          <a:solidFill>
                            <a:srgbClr val="000000"/>
                          </a:solidFill>
                          <a:latin typeface="Consolas"/>
                          <a:ea typeface="宋体"/>
                          <a:cs typeface="Times New Roman"/>
                        </a:rPr>
                        <a:t> = 0 ;	</a:t>
                      </a:r>
                      <a:r>
                        <a:rPr lang="en-US" sz="1000" kern="0" smtClean="0">
                          <a:solidFill>
                            <a:srgbClr val="3F7F5F"/>
                          </a:solidFill>
                          <a:latin typeface="Consolas"/>
                          <a:ea typeface="宋体"/>
                          <a:cs typeface="Times New Roman"/>
                        </a:rPr>
                        <a:t>// </a:t>
                      </a:r>
                      <a:r>
                        <a:rPr lang="zh-CN" sz="1000" kern="0">
                          <a:solidFill>
                            <a:srgbClr val="3F7F5F"/>
                          </a:solidFill>
                          <a:latin typeface="Consolas"/>
                          <a:ea typeface="宋体"/>
                          <a:cs typeface="Consolas"/>
                        </a:rPr>
                        <a:t>头部索引</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		</a:t>
                      </a:r>
                      <a:r>
                        <a:rPr lang="en-US" sz="1000" b="1" kern="0">
                          <a:solidFill>
                            <a:srgbClr val="7F0055"/>
                          </a:solidFill>
                          <a:latin typeface="Consolas"/>
                          <a:ea typeface="宋体"/>
                          <a:cs typeface="Times New Roman"/>
                        </a:rPr>
                        <a:t>int</a:t>
                      </a:r>
                      <a:r>
                        <a:rPr lang="en-US" sz="1000" kern="0">
                          <a:solidFill>
                            <a:srgbClr val="000000"/>
                          </a:solidFill>
                          <a:latin typeface="Consolas"/>
                          <a:ea typeface="宋体"/>
                          <a:cs typeface="Times New Roman"/>
                        </a:rPr>
                        <a:t> </a:t>
                      </a:r>
                      <a:r>
                        <a:rPr lang="en-US" sz="1000" kern="0">
                          <a:solidFill>
                            <a:srgbClr val="6A3E3E"/>
                          </a:solidFill>
                          <a:latin typeface="Consolas"/>
                          <a:ea typeface="宋体"/>
                          <a:cs typeface="Times New Roman"/>
                        </a:rPr>
                        <a:t>tail</a:t>
                      </a:r>
                      <a:r>
                        <a:rPr lang="en-US" sz="1000" kern="0">
                          <a:solidFill>
                            <a:srgbClr val="000000"/>
                          </a:solidFill>
                          <a:latin typeface="Consolas"/>
                          <a:ea typeface="宋体"/>
                          <a:cs typeface="Times New Roman"/>
                        </a:rPr>
                        <a:t> = </a:t>
                      </a:r>
                      <a:r>
                        <a:rPr lang="en-US" sz="1000" kern="0">
                          <a:solidFill>
                            <a:srgbClr val="6A3E3E"/>
                          </a:solidFill>
                          <a:latin typeface="Consolas"/>
                          <a:ea typeface="宋体"/>
                          <a:cs typeface="Times New Roman"/>
                        </a:rPr>
                        <a:t>arr</a:t>
                      </a:r>
                      <a:r>
                        <a:rPr lang="en-US" sz="1000" kern="0">
                          <a:solidFill>
                            <a:srgbClr val="000000"/>
                          </a:solidFill>
                          <a:latin typeface="Consolas"/>
                          <a:ea typeface="宋体"/>
                          <a:cs typeface="Times New Roman"/>
                        </a:rPr>
                        <a:t>.</a:t>
                      </a:r>
                      <a:r>
                        <a:rPr lang="en-US" sz="1000" kern="0">
                          <a:solidFill>
                            <a:srgbClr val="0000C0"/>
                          </a:solidFill>
                          <a:latin typeface="Consolas"/>
                          <a:ea typeface="宋体"/>
                          <a:cs typeface="Times New Roman"/>
                        </a:rPr>
                        <a:t>length</a:t>
                      </a:r>
                      <a:r>
                        <a:rPr lang="en-US" sz="1000" kern="0">
                          <a:solidFill>
                            <a:srgbClr val="000000"/>
                          </a:solidFill>
                          <a:latin typeface="Consolas"/>
                          <a:ea typeface="宋体"/>
                          <a:cs typeface="Times New Roman"/>
                        </a:rPr>
                        <a:t> - 1 ;	</a:t>
                      </a:r>
                      <a:r>
                        <a:rPr lang="en-US" sz="1000" kern="0" smtClean="0">
                          <a:solidFill>
                            <a:srgbClr val="3F7F5F"/>
                          </a:solidFill>
                          <a:latin typeface="Consolas"/>
                          <a:ea typeface="宋体"/>
                          <a:cs typeface="Times New Roman"/>
                        </a:rPr>
                        <a:t>// </a:t>
                      </a:r>
                      <a:r>
                        <a:rPr lang="zh-CN" sz="1000" kern="0">
                          <a:solidFill>
                            <a:srgbClr val="3F7F5F"/>
                          </a:solidFill>
                          <a:latin typeface="Consolas"/>
                          <a:ea typeface="宋体"/>
                          <a:cs typeface="Consolas"/>
                        </a:rPr>
                        <a:t>尾部索引</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		</a:t>
                      </a:r>
                      <a:r>
                        <a:rPr lang="en-US" sz="1000" b="1" kern="0">
                          <a:solidFill>
                            <a:srgbClr val="7F0055"/>
                          </a:solidFill>
                          <a:latin typeface="Consolas"/>
                          <a:ea typeface="宋体"/>
                          <a:cs typeface="Times New Roman"/>
                        </a:rPr>
                        <a:t>for</a:t>
                      </a:r>
                      <a:r>
                        <a:rPr lang="en-US" sz="1000" kern="0">
                          <a:solidFill>
                            <a:srgbClr val="000000"/>
                          </a:solidFill>
                          <a:latin typeface="Consolas"/>
                          <a:ea typeface="宋体"/>
                          <a:cs typeface="Times New Roman"/>
                        </a:rPr>
                        <a:t> (</a:t>
                      </a:r>
                      <a:r>
                        <a:rPr lang="en-US" sz="1000" b="1" kern="0">
                          <a:solidFill>
                            <a:srgbClr val="7F0055"/>
                          </a:solidFill>
                          <a:latin typeface="Consolas"/>
                          <a:ea typeface="宋体"/>
                          <a:cs typeface="Times New Roman"/>
                        </a:rPr>
                        <a:t>int</a:t>
                      </a:r>
                      <a:r>
                        <a:rPr lang="en-US" sz="1000" kern="0">
                          <a:solidFill>
                            <a:srgbClr val="000000"/>
                          </a:solidFill>
                          <a:latin typeface="Consolas"/>
                          <a:ea typeface="宋体"/>
                          <a:cs typeface="Times New Roman"/>
                        </a:rPr>
                        <a:t> </a:t>
                      </a:r>
                      <a:r>
                        <a:rPr lang="en-US" sz="1000" kern="0">
                          <a:solidFill>
                            <a:srgbClr val="6A3E3E"/>
                          </a:solidFill>
                          <a:latin typeface="Consolas"/>
                          <a:ea typeface="宋体"/>
                          <a:cs typeface="Times New Roman"/>
                        </a:rPr>
                        <a:t>x</a:t>
                      </a:r>
                      <a:r>
                        <a:rPr lang="en-US" sz="1000" kern="0">
                          <a:solidFill>
                            <a:srgbClr val="000000"/>
                          </a:solidFill>
                          <a:latin typeface="Consolas"/>
                          <a:ea typeface="宋体"/>
                          <a:cs typeface="Times New Roman"/>
                        </a:rPr>
                        <a:t> = 0 ; </a:t>
                      </a:r>
                      <a:r>
                        <a:rPr lang="en-US" sz="1000" kern="0">
                          <a:solidFill>
                            <a:srgbClr val="6A3E3E"/>
                          </a:solidFill>
                          <a:latin typeface="Consolas"/>
                          <a:ea typeface="宋体"/>
                          <a:cs typeface="Times New Roman"/>
                        </a:rPr>
                        <a:t>x</a:t>
                      </a:r>
                      <a:r>
                        <a:rPr lang="en-US" sz="1000" kern="0">
                          <a:solidFill>
                            <a:srgbClr val="000000"/>
                          </a:solidFill>
                          <a:latin typeface="Consolas"/>
                          <a:ea typeface="宋体"/>
                          <a:cs typeface="Times New Roman"/>
                        </a:rPr>
                        <a:t> &lt; </a:t>
                      </a:r>
                      <a:r>
                        <a:rPr lang="en-US" sz="1000" kern="0">
                          <a:solidFill>
                            <a:srgbClr val="6A3E3E"/>
                          </a:solidFill>
                          <a:latin typeface="Consolas"/>
                          <a:ea typeface="宋体"/>
                          <a:cs typeface="Times New Roman"/>
                        </a:rPr>
                        <a:t>len</a:t>
                      </a:r>
                      <a:r>
                        <a:rPr lang="en-US" sz="1000" kern="0">
                          <a:solidFill>
                            <a:srgbClr val="000000"/>
                          </a:solidFill>
                          <a:latin typeface="Consolas"/>
                          <a:ea typeface="宋体"/>
                          <a:cs typeface="Times New Roman"/>
                        </a:rPr>
                        <a:t> ; </a:t>
                      </a:r>
                      <a:r>
                        <a:rPr lang="en-US" sz="1000" kern="0">
                          <a:solidFill>
                            <a:srgbClr val="6A3E3E"/>
                          </a:solidFill>
                          <a:latin typeface="Consolas"/>
                          <a:ea typeface="宋体"/>
                          <a:cs typeface="Times New Roman"/>
                        </a:rPr>
                        <a:t>x</a:t>
                      </a:r>
                      <a:r>
                        <a:rPr lang="en-US" sz="1000" kern="0">
                          <a:solidFill>
                            <a:srgbClr val="000000"/>
                          </a:solidFill>
                          <a:latin typeface="Consolas"/>
                          <a:ea typeface="宋体"/>
                          <a:cs typeface="Times New Roman"/>
                        </a:rPr>
                        <a:t> ++) {	</a:t>
                      </a:r>
                      <a:r>
                        <a:rPr lang="en-US" sz="1000" kern="0">
                          <a:solidFill>
                            <a:srgbClr val="3F7F5F"/>
                          </a:solidFill>
                          <a:latin typeface="Consolas"/>
                          <a:ea typeface="宋体"/>
                          <a:cs typeface="Times New Roman"/>
                        </a:rPr>
                        <a:t>// </a:t>
                      </a:r>
                      <a:r>
                        <a:rPr lang="zh-CN" sz="1000" kern="0">
                          <a:solidFill>
                            <a:srgbClr val="3F7F5F"/>
                          </a:solidFill>
                          <a:latin typeface="Consolas"/>
                          <a:ea typeface="宋体"/>
                          <a:cs typeface="Consolas"/>
                        </a:rPr>
                        <a:t>循环次数为数组长度</a:t>
                      </a:r>
                      <a:r>
                        <a:rPr lang="en-US" sz="1000" kern="0">
                          <a:solidFill>
                            <a:srgbClr val="3F7F5F"/>
                          </a:solidFill>
                          <a:latin typeface="Consolas"/>
                          <a:ea typeface="宋体"/>
                          <a:cs typeface="Times New Roman"/>
                        </a:rPr>
                        <a:t>÷2</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			</a:t>
                      </a:r>
                      <a:r>
                        <a:rPr lang="en-US" sz="1000" b="1" kern="0">
                          <a:solidFill>
                            <a:srgbClr val="7F0055"/>
                          </a:solidFill>
                          <a:latin typeface="Consolas"/>
                          <a:ea typeface="宋体"/>
                          <a:cs typeface="Times New Roman"/>
                        </a:rPr>
                        <a:t>int</a:t>
                      </a:r>
                      <a:r>
                        <a:rPr lang="en-US" sz="1000" kern="0">
                          <a:solidFill>
                            <a:srgbClr val="000000"/>
                          </a:solidFill>
                          <a:latin typeface="Consolas"/>
                          <a:ea typeface="宋体"/>
                          <a:cs typeface="Times New Roman"/>
                        </a:rPr>
                        <a:t> </a:t>
                      </a:r>
                      <a:r>
                        <a:rPr lang="en-US" sz="1000" kern="0">
                          <a:solidFill>
                            <a:srgbClr val="6A3E3E"/>
                          </a:solidFill>
                          <a:latin typeface="Consolas"/>
                          <a:ea typeface="宋体"/>
                          <a:cs typeface="Times New Roman"/>
                        </a:rPr>
                        <a:t>temp</a:t>
                      </a:r>
                      <a:r>
                        <a:rPr lang="en-US" sz="1000" kern="0">
                          <a:solidFill>
                            <a:srgbClr val="000000"/>
                          </a:solidFill>
                          <a:latin typeface="Consolas"/>
                          <a:ea typeface="宋体"/>
                          <a:cs typeface="Times New Roman"/>
                        </a:rPr>
                        <a:t> = </a:t>
                      </a:r>
                      <a:r>
                        <a:rPr lang="en-US" sz="1000" kern="0">
                          <a:solidFill>
                            <a:srgbClr val="6A3E3E"/>
                          </a:solidFill>
                          <a:latin typeface="Consolas"/>
                          <a:ea typeface="宋体"/>
                          <a:cs typeface="Times New Roman"/>
                        </a:rPr>
                        <a:t>arr</a:t>
                      </a:r>
                      <a:r>
                        <a:rPr lang="en-US" sz="1000" kern="0">
                          <a:solidFill>
                            <a:srgbClr val="000000"/>
                          </a:solidFill>
                          <a:latin typeface="Consolas"/>
                          <a:ea typeface="宋体"/>
                          <a:cs typeface="Times New Roman"/>
                        </a:rPr>
                        <a:t>[</a:t>
                      </a:r>
                      <a:r>
                        <a:rPr lang="en-US" sz="1000" kern="0">
                          <a:solidFill>
                            <a:srgbClr val="6A3E3E"/>
                          </a:solidFill>
                          <a:latin typeface="Consolas"/>
                          <a:ea typeface="宋体"/>
                          <a:cs typeface="Times New Roman"/>
                        </a:rPr>
                        <a:t>head</a:t>
                      </a:r>
                      <a:r>
                        <a:rPr lang="en-US" sz="1000" kern="0">
                          <a:solidFill>
                            <a:srgbClr val="000000"/>
                          </a:solidFill>
                          <a:latin typeface="Consolas"/>
                          <a:ea typeface="宋体"/>
                          <a:cs typeface="Times New Roman"/>
                        </a:rPr>
                        <a:t>] </a:t>
                      </a:r>
                      <a:r>
                        <a:rPr lang="en-US" sz="1000" kern="0" smtClean="0">
                          <a:solidFill>
                            <a:srgbClr val="000000"/>
                          </a:solidFill>
                          <a:latin typeface="Consolas"/>
                          <a:ea typeface="宋体"/>
                          <a:cs typeface="Times New Roman"/>
                        </a:rPr>
                        <a:t>;</a:t>
                      </a:r>
                      <a:r>
                        <a:rPr lang="en-US" sz="1000" kern="0" smtClean="0">
                          <a:solidFill>
                            <a:srgbClr val="3F7F5F"/>
                          </a:solidFill>
                          <a:latin typeface="Consolas"/>
                          <a:ea typeface="宋体"/>
                          <a:cs typeface="Times New Roman"/>
                        </a:rPr>
                        <a:t>// </a:t>
                      </a:r>
                      <a:r>
                        <a:rPr lang="zh-CN" sz="1000" kern="0">
                          <a:solidFill>
                            <a:srgbClr val="3F7F5F"/>
                          </a:solidFill>
                          <a:latin typeface="Consolas"/>
                          <a:ea typeface="宋体"/>
                          <a:cs typeface="Consolas"/>
                        </a:rPr>
                        <a:t>数据交换</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			</a:t>
                      </a:r>
                      <a:r>
                        <a:rPr lang="en-US" sz="1000" kern="0">
                          <a:solidFill>
                            <a:srgbClr val="6A3E3E"/>
                          </a:solidFill>
                          <a:latin typeface="Consolas"/>
                          <a:ea typeface="宋体"/>
                          <a:cs typeface="Times New Roman"/>
                        </a:rPr>
                        <a:t>arr</a:t>
                      </a:r>
                      <a:r>
                        <a:rPr lang="en-US" sz="1000" kern="0">
                          <a:solidFill>
                            <a:srgbClr val="000000"/>
                          </a:solidFill>
                          <a:latin typeface="Consolas"/>
                          <a:ea typeface="宋体"/>
                          <a:cs typeface="Times New Roman"/>
                        </a:rPr>
                        <a:t>[</a:t>
                      </a:r>
                      <a:r>
                        <a:rPr lang="en-US" sz="1000" kern="0">
                          <a:solidFill>
                            <a:srgbClr val="6A3E3E"/>
                          </a:solidFill>
                          <a:latin typeface="Consolas"/>
                          <a:ea typeface="宋体"/>
                          <a:cs typeface="Times New Roman"/>
                        </a:rPr>
                        <a:t>head</a:t>
                      </a:r>
                      <a:r>
                        <a:rPr lang="en-US" sz="1000" kern="0">
                          <a:solidFill>
                            <a:srgbClr val="000000"/>
                          </a:solidFill>
                          <a:latin typeface="Consolas"/>
                          <a:ea typeface="宋体"/>
                          <a:cs typeface="Times New Roman"/>
                        </a:rPr>
                        <a:t>] = </a:t>
                      </a:r>
                      <a:r>
                        <a:rPr lang="en-US" sz="1000" kern="0">
                          <a:solidFill>
                            <a:srgbClr val="6A3E3E"/>
                          </a:solidFill>
                          <a:latin typeface="Consolas"/>
                          <a:ea typeface="宋体"/>
                          <a:cs typeface="Times New Roman"/>
                        </a:rPr>
                        <a:t>arr</a:t>
                      </a:r>
                      <a:r>
                        <a:rPr lang="en-US" sz="1000" kern="0">
                          <a:solidFill>
                            <a:srgbClr val="000000"/>
                          </a:solidFill>
                          <a:latin typeface="Consolas"/>
                          <a:ea typeface="宋体"/>
                          <a:cs typeface="Times New Roman"/>
                        </a:rPr>
                        <a:t>[</a:t>
                      </a:r>
                      <a:r>
                        <a:rPr lang="en-US" sz="1000" kern="0">
                          <a:solidFill>
                            <a:srgbClr val="6A3E3E"/>
                          </a:solidFill>
                          <a:latin typeface="Consolas"/>
                          <a:ea typeface="宋体"/>
                          <a:cs typeface="Times New Roman"/>
                        </a:rPr>
                        <a:t>tail</a:t>
                      </a:r>
                      <a:r>
                        <a:rPr lang="en-US" sz="1000" kern="0">
                          <a:solidFill>
                            <a:srgbClr val="000000"/>
                          </a:solidFill>
                          <a:latin typeface="Consolas"/>
                          <a:ea typeface="宋体"/>
                          <a:cs typeface="Times New Roman"/>
                        </a:rPr>
                        <a:t>] </a:t>
                      </a:r>
                      <a:r>
                        <a:rPr lang="en-US" sz="1000" kern="0" smtClean="0">
                          <a:solidFill>
                            <a:srgbClr val="000000"/>
                          </a:solidFill>
                          <a:latin typeface="Consolas"/>
                          <a:ea typeface="宋体"/>
                          <a:cs typeface="Times New Roman"/>
                        </a:rPr>
                        <a:t>;</a:t>
                      </a:r>
                      <a:r>
                        <a:rPr lang="en-US" sz="1000" kern="0" smtClean="0">
                          <a:solidFill>
                            <a:srgbClr val="3F7F5F"/>
                          </a:solidFill>
                          <a:latin typeface="Consolas"/>
                          <a:ea typeface="宋体"/>
                          <a:cs typeface="Times New Roman"/>
                        </a:rPr>
                        <a:t>// </a:t>
                      </a:r>
                      <a:r>
                        <a:rPr lang="zh-CN" sz="1000" kern="0">
                          <a:solidFill>
                            <a:srgbClr val="3F7F5F"/>
                          </a:solidFill>
                          <a:latin typeface="Consolas"/>
                          <a:ea typeface="宋体"/>
                          <a:cs typeface="Consolas"/>
                        </a:rPr>
                        <a:t>数据交换</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			</a:t>
                      </a:r>
                      <a:r>
                        <a:rPr lang="en-US" sz="1000" kern="0">
                          <a:solidFill>
                            <a:srgbClr val="6A3E3E"/>
                          </a:solidFill>
                          <a:latin typeface="Consolas"/>
                          <a:ea typeface="宋体"/>
                          <a:cs typeface="Times New Roman"/>
                        </a:rPr>
                        <a:t>arr</a:t>
                      </a:r>
                      <a:r>
                        <a:rPr lang="en-US" sz="1000" kern="0">
                          <a:solidFill>
                            <a:srgbClr val="000000"/>
                          </a:solidFill>
                          <a:latin typeface="Consolas"/>
                          <a:ea typeface="宋体"/>
                          <a:cs typeface="Times New Roman"/>
                        </a:rPr>
                        <a:t>[</a:t>
                      </a:r>
                      <a:r>
                        <a:rPr lang="en-US" sz="1000" kern="0">
                          <a:solidFill>
                            <a:srgbClr val="6A3E3E"/>
                          </a:solidFill>
                          <a:latin typeface="Consolas"/>
                          <a:ea typeface="宋体"/>
                          <a:cs typeface="Times New Roman"/>
                        </a:rPr>
                        <a:t>tail</a:t>
                      </a:r>
                      <a:r>
                        <a:rPr lang="en-US" sz="1000" kern="0">
                          <a:solidFill>
                            <a:srgbClr val="000000"/>
                          </a:solidFill>
                          <a:latin typeface="Consolas"/>
                          <a:ea typeface="宋体"/>
                          <a:cs typeface="Times New Roman"/>
                        </a:rPr>
                        <a:t>] = </a:t>
                      </a:r>
                      <a:r>
                        <a:rPr lang="en-US" sz="1000" kern="0">
                          <a:solidFill>
                            <a:srgbClr val="6A3E3E"/>
                          </a:solidFill>
                          <a:latin typeface="Consolas"/>
                          <a:ea typeface="宋体"/>
                          <a:cs typeface="Times New Roman"/>
                        </a:rPr>
                        <a:t>temp</a:t>
                      </a:r>
                      <a:r>
                        <a:rPr lang="en-US" sz="1000" kern="0">
                          <a:solidFill>
                            <a:srgbClr val="000000"/>
                          </a:solidFill>
                          <a:latin typeface="Consolas"/>
                          <a:ea typeface="宋体"/>
                          <a:cs typeface="Times New Roman"/>
                        </a:rPr>
                        <a:t> </a:t>
                      </a:r>
                      <a:r>
                        <a:rPr lang="en-US" sz="1000" kern="0" smtClean="0">
                          <a:solidFill>
                            <a:srgbClr val="000000"/>
                          </a:solidFill>
                          <a:latin typeface="Consolas"/>
                          <a:ea typeface="宋体"/>
                          <a:cs typeface="Times New Roman"/>
                        </a:rPr>
                        <a:t>;</a:t>
                      </a:r>
                      <a:r>
                        <a:rPr lang="en-US" sz="1000" kern="0" smtClean="0">
                          <a:solidFill>
                            <a:srgbClr val="3F7F5F"/>
                          </a:solidFill>
                          <a:latin typeface="Consolas"/>
                          <a:ea typeface="宋体"/>
                          <a:cs typeface="Times New Roman"/>
                        </a:rPr>
                        <a:t>// </a:t>
                      </a:r>
                      <a:r>
                        <a:rPr lang="zh-CN" sz="1000" kern="0">
                          <a:solidFill>
                            <a:srgbClr val="3F7F5F"/>
                          </a:solidFill>
                          <a:latin typeface="Consolas"/>
                          <a:ea typeface="宋体"/>
                          <a:cs typeface="Consolas"/>
                        </a:rPr>
                        <a:t>数据交换</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			</a:t>
                      </a:r>
                      <a:r>
                        <a:rPr lang="en-US" sz="1000" kern="0">
                          <a:solidFill>
                            <a:srgbClr val="6A3E3E"/>
                          </a:solidFill>
                          <a:latin typeface="Consolas"/>
                          <a:ea typeface="宋体"/>
                          <a:cs typeface="Times New Roman"/>
                        </a:rPr>
                        <a:t>head</a:t>
                      </a:r>
                      <a:r>
                        <a:rPr lang="en-US" sz="1000" kern="0">
                          <a:solidFill>
                            <a:srgbClr val="000000"/>
                          </a:solidFill>
                          <a:latin typeface="Consolas"/>
                          <a:ea typeface="宋体"/>
                          <a:cs typeface="Times New Roman"/>
                        </a:rPr>
                        <a:t> ++ </a:t>
                      </a:r>
                      <a:r>
                        <a:rPr lang="en-US" sz="1000" kern="0" smtClean="0">
                          <a:solidFill>
                            <a:srgbClr val="000000"/>
                          </a:solidFill>
                          <a:latin typeface="Consolas"/>
                          <a:ea typeface="宋体"/>
                          <a:cs typeface="Times New Roman"/>
                        </a:rPr>
                        <a:t>;</a:t>
                      </a:r>
                      <a:r>
                        <a:rPr lang="en-US" sz="1000" kern="0" smtClean="0">
                          <a:solidFill>
                            <a:srgbClr val="3F7F5F"/>
                          </a:solidFill>
                          <a:latin typeface="Consolas"/>
                          <a:ea typeface="宋体"/>
                          <a:cs typeface="Times New Roman"/>
                        </a:rPr>
                        <a:t>// </a:t>
                      </a:r>
                      <a:r>
                        <a:rPr lang="zh-CN" sz="1000" kern="0">
                          <a:solidFill>
                            <a:srgbClr val="3F7F5F"/>
                          </a:solidFill>
                          <a:latin typeface="Consolas"/>
                          <a:ea typeface="宋体"/>
                          <a:cs typeface="Consolas"/>
                        </a:rPr>
                        <a:t>头部索引增加</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			</a:t>
                      </a:r>
                      <a:r>
                        <a:rPr lang="en-US" sz="1000" kern="0">
                          <a:solidFill>
                            <a:srgbClr val="6A3E3E"/>
                          </a:solidFill>
                          <a:latin typeface="Consolas"/>
                          <a:ea typeface="宋体"/>
                          <a:cs typeface="Times New Roman"/>
                        </a:rPr>
                        <a:t>tail</a:t>
                      </a:r>
                      <a:r>
                        <a:rPr lang="en-US" sz="1000" kern="0">
                          <a:solidFill>
                            <a:srgbClr val="000000"/>
                          </a:solidFill>
                          <a:latin typeface="Consolas"/>
                          <a:ea typeface="宋体"/>
                          <a:cs typeface="Times New Roman"/>
                        </a:rPr>
                        <a:t> -- </a:t>
                      </a:r>
                      <a:r>
                        <a:rPr lang="en-US" sz="1000" kern="0" smtClean="0">
                          <a:solidFill>
                            <a:srgbClr val="000000"/>
                          </a:solidFill>
                          <a:latin typeface="Consolas"/>
                          <a:ea typeface="宋体"/>
                          <a:cs typeface="Times New Roman"/>
                        </a:rPr>
                        <a:t>;</a:t>
                      </a:r>
                      <a:r>
                        <a:rPr lang="en-US" sz="1000" kern="0" smtClean="0">
                          <a:solidFill>
                            <a:srgbClr val="3F7F5F"/>
                          </a:solidFill>
                          <a:latin typeface="Consolas"/>
                          <a:ea typeface="宋体"/>
                          <a:cs typeface="Times New Roman"/>
                        </a:rPr>
                        <a:t>// </a:t>
                      </a:r>
                      <a:r>
                        <a:rPr lang="zh-CN" sz="1000" kern="0">
                          <a:solidFill>
                            <a:srgbClr val="3F7F5F"/>
                          </a:solidFill>
                          <a:latin typeface="Consolas"/>
                          <a:ea typeface="宋体"/>
                          <a:cs typeface="Consolas"/>
                        </a:rPr>
                        <a:t>尾部索引减少</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		}</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	}</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	</a:t>
                      </a:r>
                      <a:r>
                        <a:rPr lang="en-US" sz="1000" b="1" kern="0">
                          <a:solidFill>
                            <a:srgbClr val="7F0055"/>
                          </a:solidFill>
                          <a:latin typeface="Consolas"/>
                          <a:ea typeface="宋体"/>
                          <a:cs typeface="Times New Roman"/>
                        </a:rPr>
                        <a:t>public</a:t>
                      </a:r>
                      <a:r>
                        <a:rPr lang="en-US" sz="1000" kern="0">
                          <a:solidFill>
                            <a:srgbClr val="000000"/>
                          </a:solidFill>
                          <a:latin typeface="Consolas"/>
                          <a:ea typeface="宋体"/>
                          <a:cs typeface="Times New Roman"/>
                        </a:rPr>
                        <a:t> </a:t>
                      </a:r>
                      <a:r>
                        <a:rPr lang="en-US" sz="1000" b="1" kern="0">
                          <a:solidFill>
                            <a:srgbClr val="7F0055"/>
                          </a:solidFill>
                          <a:latin typeface="Consolas"/>
                          <a:ea typeface="宋体"/>
                          <a:cs typeface="Times New Roman"/>
                        </a:rPr>
                        <a:t>static</a:t>
                      </a:r>
                      <a:r>
                        <a:rPr lang="en-US" sz="1000" kern="0">
                          <a:solidFill>
                            <a:srgbClr val="000000"/>
                          </a:solidFill>
                          <a:latin typeface="Consolas"/>
                          <a:ea typeface="宋体"/>
                          <a:cs typeface="Times New Roman"/>
                        </a:rPr>
                        <a:t> </a:t>
                      </a:r>
                      <a:r>
                        <a:rPr lang="en-US" sz="1000" b="1" kern="0">
                          <a:solidFill>
                            <a:srgbClr val="7F0055"/>
                          </a:solidFill>
                          <a:latin typeface="Consolas"/>
                          <a:ea typeface="宋体"/>
                          <a:cs typeface="Times New Roman"/>
                        </a:rPr>
                        <a:t>void</a:t>
                      </a:r>
                      <a:r>
                        <a:rPr lang="en-US" sz="1000" kern="0">
                          <a:solidFill>
                            <a:srgbClr val="000000"/>
                          </a:solidFill>
                          <a:latin typeface="Consolas"/>
                          <a:ea typeface="宋体"/>
                          <a:cs typeface="Times New Roman"/>
                        </a:rPr>
                        <a:t> print(</a:t>
                      </a:r>
                      <a:r>
                        <a:rPr lang="en-US" sz="1000" b="1" kern="0">
                          <a:solidFill>
                            <a:srgbClr val="7F0055"/>
                          </a:solidFill>
                          <a:latin typeface="Consolas"/>
                          <a:ea typeface="宋体"/>
                          <a:cs typeface="Times New Roman"/>
                        </a:rPr>
                        <a:t>int</a:t>
                      </a:r>
                      <a:r>
                        <a:rPr lang="en-US" sz="1000" kern="0">
                          <a:solidFill>
                            <a:srgbClr val="000000"/>
                          </a:solidFill>
                          <a:latin typeface="Consolas"/>
                          <a:ea typeface="宋体"/>
                          <a:cs typeface="Times New Roman"/>
                        </a:rPr>
                        <a:t> </a:t>
                      </a:r>
                      <a:r>
                        <a:rPr lang="en-US" sz="1000" kern="0">
                          <a:solidFill>
                            <a:srgbClr val="6A3E3E"/>
                          </a:solidFill>
                          <a:latin typeface="Consolas"/>
                          <a:ea typeface="宋体"/>
                          <a:cs typeface="Times New Roman"/>
                        </a:rPr>
                        <a:t>temp</a:t>
                      </a:r>
                      <a:r>
                        <a:rPr lang="en-US" sz="1000" kern="0">
                          <a:solidFill>
                            <a:srgbClr val="000000"/>
                          </a:solidFill>
                          <a:latin typeface="Consolas"/>
                          <a:ea typeface="宋体"/>
                          <a:cs typeface="Times New Roman"/>
                        </a:rPr>
                        <a:t>[]) {		</a:t>
                      </a:r>
                      <a:r>
                        <a:rPr lang="en-US" sz="1000" kern="0">
                          <a:solidFill>
                            <a:srgbClr val="3F7F5F"/>
                          </a:solidFill>
                          <a:latin typeface="Consolas"/>
                          <a:ea typeface="宋体"/>
                          <a:cs typeface="Times New Roman"/>
                        </a:rPr>
                        <a:t>// </a:t>
                      </a:r>
                      <a:r>
                        <a:rPr lang="zh-CN" sz="1000" kern="0">
                          <a:solidFill>
                            <a:srgbClr val="3F7F5F"/>
                          </a:solidFill>
                          <a:latin typeface="Consolas"/>
                          <a:ea typeface="宋体"/>
                          <a:cs typeface="Consolas"/>
                        </a:rPr>
                        <a:t>数组输出</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		</a:t>
                      </a:r>
                      <a:r>
                        <a:rPr lang="en-US" sz="1000" b="1" kern="0">
                          <a:solidFill>
                            <a:srgbClr val="7F0055"/>
                          </a:solidFill>
                          <a:latin typeface="Consolas"/>
                          <a:ea typeface="宋体"/>
                          <a:cs typeface="Times New Roman"/>
                        </a:rPr>
                        <a:t>for</a:t>
                      </a:r>
                      <a:r>
                        <a:rPr lang="en-US" sz="1000" kern="0">
                          <a:solidFill>
                            <a:srgbClr val="000000"/>
                          </a:solidFill>
                          <a:latin typeface="Consolas"/>
                          <a:ea typeface="宋体"/>
                          <a:cs typeface="Times New Roman"/>
                        </a:rPr>
                        <a:t> (</a:t>
                      </a:r>
                      <a:r>
                        <a:rPr lang="en-US" sz="1000" b="1" kern="0">
                          <a:solidFill>
                            <a:srgbClr val="7F0055"/>
                          </a:solidFill>
                          <a:latin typeface="Consolas"/>
                          <a:ea typeface="宋体"/>
                          <a:cs typeface="Times New Roman"/>
                        </a:rPr>
                        <a:t>int</a:t>
                      </a:r>
                      <a:r>
                        <a:rPr lang="en-US" sz="1000" kern="0">
                          <a:solidFill>
                            <a:srgbClr val="000000"/>
                          </a:solidFill>
                          <a:latin typeface="Consolas"/>
                          <a:ea typeface="宋体"/>
                          <a:cs typeface="Times New Roman"/>
                        </a:rPr>
                        <a:t> </a:t>
                      </a:r>
                      <a:r>
                        <a:rPr lang="en-US" sz="1000" kern="0">
                          <a:solidFill>
                            <a:srgbClr val="6A3E3E"/>
                          </a:solidFill>
                          <a:latin typeface="Consolas"/>
                          <a:ea typeface="宋体"/>
                          <a:cs typeface="Times New Roman"/>
                        </a:rPr>
                        <a:t>x</a:t>
                      </a:r>
                      <a:r>
                        <a:rPr lang="en-US" sz="1000" kern="0">
                          <a:solidFill>
                            <a:srgbClr val="000000"/>
                          </a:solidFill>
                          <a:latin typeface="Consolas"/>
                          <a:ea typeface="宋体"/>
                          <a:cs typeface="Times New Roman"/>
                        </a:rPr>
                        <a:t> = 0 ; </a:t>
                      </a:r>
                      <a:r>
                        <a:rPr lang="en-US" sz="1000" kern="0">
                          <a:solidFill>
                            <a:srgbClr val="6A3E3E"/>
                          </a:solidFill>
                          <a:latin typeface="Consolas"/>
                          <a:ea typeface="宋体"/>
                          <a:cs typeface="Times New Roman"/>
                        </a:rPr>
                        <a:t>x</a:t>
                      </a:r>
                      <a:r>
                        <a:rPr lang="en-US" sz="1000" kern="0">
                          <a:solidFill>
                            <a:srgbClr val="000000"/>
                          </a:solidFill>
                          <a:latin typeface="Consolas"/>
                          <a:ea typeface="宋体"/>
                          <a:cs typeface="Times New Roman"/>
                        </a:rPr>
                        <a:t> &lt; </a:t>
                      </a:r>
                      <a:r>
                        <a:rPr lang="en-US" sz="1000" kern="0">
                          <a:solidFill>
                            <a:srgbClr val="6A3E3E"/>
                          </a:solidFill>
                          <a:latin typeface="Consolas"/>
                          <a:ea typeface="宋体"/>
                          <a:cs typeface="Times New Roman"/>
                        </a:rPr>
                        <a:t>temp</a:t>
                      </a:r>
                      <a:r>
                        <a:rPr lang="en-US" sz="1000" kern="0">
                          <a:solidFill>
                            <a:srgbClr val="000000"/>
                          </a:solidFill>
                          <a:latin typeface="Consolas"/>
                          <a:ea typeface="宋体"/>
                          <a:cs typeface="Times New Roman"/>
                        </a:rPr>
                        <a:t>.</a:t>
                      </a:r>
                      <a:r>
                        <a:rPr lang="en-US" sz="1000" kern="0">
                          <a:solidFill>
                            <a:srgbClr val="0000C0"/>
                          </a:solidFill>
                          <a:latin typeface="Consolas"/>
                          <a:ea typeface="宋体"/>
                          <a:cs typeface="Times New Roman"/>
                        </a:rPr>
                        <a:t>length</a:t>
                      </a:r>
                      <a:r>
                        <a:rPr lang="en-US" sz="1000" kern="0">
                          <a:solidFill>
                            <a:srgbClr val="000000"/>
                          </a:solidFill>
                          <a:latin typeface="Consolas"/>
                          <a:ea typeface="宋体"/>
                          <a:cs typeface="Times New Roman"/>
                        </a:rPr>
                        <a:t> ; </a:t>
                      </a:r>
                      <a:r>
                        <a:rPr lang="en-US" sz="1000" kern="0">
                          <a:solidFill>
                            <a:srgbClr val="6A3E3E"/>
                          </a:solidFill>
                          <a:latin typeface="Consolas"/>
                          <a:ea typeface="宋体"/>
                          <a:cs typeface="Times New Roman"/>
                        </a:rPr>
                        <a:t>x</a:t>
                      </a:r>
                      <a:r>
                        <a:rPr lang="en-US" sz="1000" kern="0">
                          <a:solidFill>
                            <a:srgbClr val="000000"/>
                          </a:solidFill>
                          <a:latin typeface="Consolas"/>
                          <a:ea typeface="宋体"/>
                          <a:cs typeface="Times New Roman"/>
                        </a:rPr>
                        <a:t> ++) {</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			System.</a:t>
                      </a:r>
                      <a:r>
                        <a:rPr lang="en-US" sz="1000" b="1" i="1" kern="0">
                          <a:solidFill>
                            <a:srgbClr val="0000C0"/>
                          </a:solidFill>
                          <a:latin typeface="Consolas"/>
                          <a:ea typeface="宋体"/>
                          <a:cs typeface="Times New Roman"/>
                        </a:rPr>
                        <a:t>out</a:t>
                      </a:r>
                      <a:r>
                        <a:rPr lang="en-US" sz="1000" kern="0">
                          <a:solidFill>
                            <a:srgbClr val="000000"/>
                          </a:solidFill>
                          <a:latin typeface="Consolas"/>
                          <a:ea typeface="宋体"/>
                          <a:cs typeface="Times New Roman"/>
                        </a:rPr>
                        <a:t>.print(</a:t>
                      </a:r>
                      <a:r>
                        <a:rPr lang="en-US" sz="1000" kern="0">
                          <a:solidFill>
                            <a:srgbClr val="6A3E3E"/>
                          </a:solidFill>
                          <a:latin typeface="Consolas"/>
                          <a:ea typeface="宋体"/>
                          <a:cs typeface="Times New Roman"/>
                        </a:rPr>
                        <a:t>temp</a:t>
                      </a:r>
                      <a:r>
                        <a:rPr lang="en-US" sz="1000" kern="0">
                          <a:solidFill>
                            <a:srgbClr val="000000"/>
                          </a:solidFill>
                          <a:latin typeface="Consolas"/>
                          <a:ea typeface="宋体"/>
                          <a:cs typeface="Times New Roman"/>
                        </a:rPr>
                        <a:t>[</a:t>
                      </a:r>
                      <a:r>
                        <a:rPr lang="en-US" sz="1000" kern="0">
                          <a:solidFill>
                            <a:srgbClr val="6A3E3E"/>
                          </a:solidFill>
                          <a:latin typeface="Consolas"/>
                          <a:ea typeface="宋体"/>
                          <a:cs typeface="Times New Roman"/>
                        </a:rPr>
                        <a:t>x</a:t>
                      </a:r>
                      <a:r>
                        <a:rPr lang="en-US" sz="1000" kern="0">
                          <a:solidFill>
                            <a:srgbClr val="000000"/>
                          </a:solidFill>
                          <a:latin typeface="Consolas"/>
                          <a:ea typeface="宋体"/>
                          <a:cs typeface="Times New Roman"/>
                        </a:rPr>
                        <a:t>] + </a:t>
                      </a:r>
                      <a:r>
                        <a:rPr lang="en-US" sz="1000" kern="0">
                          <a:solidFill>
                            <a:srgbClr val="2A00FF"/>
                          </a:solidFill>
                          <a:latin typeface="Consolas"/>
                          <a:ea typeface="宋体"/>
                          <a:cs typeface="Times New Roman"/>
                        </a:rPr>
                        <a:t>"</a:t>
                      </a:r>
                      <a:r>
                        <a:rPr lang="zh-CN" sz="1000" kern="0">
                          <a:solidFill>
                            <a:srgbClr val="2A00FF"/>
                          </a:solidFill>
                          <a:latin typeface="Consolas"/>
                          <a:ea typeface="宋体"/>
                          <a:cs typeface="Consolas"/>
                        </a:rPr>
                        <a:t>、</a:t>
                      </a:r>
                      <a:r>
                        <a:rPr lang="en-US" sz="1000" kern="0">
                          <a:solidFill>
                            <a:srgbClr val="2A00FF"/>
                          </a:solidFill>
                          <a:latin typeface="Consolas"/>
                          <a:ea typeface="宋体"/>
                          <a:cs typeface="Times New Roman"/>
                        </a:rPr>
                        <a:t>"</a:t>
                      </a:r>
                      <a:r>
                        <a:rPr lang="en-US" sz="1000" kern="0">
                          <a:solidFill>
                            <a:srgbClr val="000000"/>
                          </a:solidFill>
                          <a:latin typeface="Consolas"/>
                          <a:ea typeface="宋体"/>
                          <a:cs typeface="Times New Roman"/>
                        </a:rPr>
                        <a:t>) ;</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		}</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		System.</a:t>
                      </a:r>
                      <a:r>
                        <a:rPr lang="en-US" sz="1000" b="1" i="1" kern="0">
                          <a:solidFill>
                            <a:srgbClr val="0000C0"/>
                          </a:solidFill>
                          <a:latin typeface="Consolas"/>
                          <a:ea typeface="宋体"/>
                          <a:cs typeface="Times New Roman"/>
                        </a:rPr>
                        <a:t>out</a:t>
                      </a:r>
                      <a:r>
                        <a:rPr lang="en-US" sz="1000" kern="0">
                          <a:solidFill>
                            <a:srgbClr val="000000"/>
                          </a:solidFill>
                          <a:latin typeface="Consolas"/>
                          <a:ea typeface="宋体"/>
                          <a:cs typeface="Times New Roman"/>
                        </a:rPr>
                        <a:t>.println() ;</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	}</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a:t>
                      </a:r>
                      <a:endParaRPr lang="zh-CN" sz="1000" kern="100">
                        <a:latin typeface="Times New Roman"/>
                        <a:ea typeface="宋体"/>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数组操作方法</a:t>
            </a:r>
            <a:endParaRPr lang="zh-CN" altLang="en-US"/>
          </a:p>
        </p:txBody>
      </p:sp>
      <p:sp>
        <p:nvSpPr>
          <p:cNvPr id="3" name="内容占位符 2"/>
          <p:cNvSpPr>
            <a:spLocks noGrp="1"/>
          </p:cNvSpPr>
          <p:nvPr>
            <p:ph idx="1"/>
          </p:nvPr>
        </p:nvSpPr>
        <p:spPr/>
        <p:txBody>
          <a:bodyPr/>
          <a:lstStyle/>
          <a:p>
            <a:r>
              <a:rPr lang="zh-CN" altLang="en-US" b="1" smtClean="0"/>
              <a:t>数组拷贝：可以将一个数组的部分内容拷贝到另外一个数组之中；</a:t>
            </a:r>
            <a:endParaRPr lang="en-US" altLang="zh-CN" b="1" smtClean="0"/>
          </a:p>
          <a:p>
            <a:pPr lvl="1"/>
            <a:r>
              <a:rPr lang="en-US" smtClean="0"/>
              <a:t>System.arraycopy(</a:t>
            </a:r>
            <a:r>
              <a:rPr lang="zh-CN" altLang="en-US" smtClean="0"/>
              <a:t>源数组名称，源数组拷贝开始索引，目标数组名称，目标数组拷贝开始索引，长度</a:t>
            </a:r>
            <a:r>
              <a:rPr lang="en-US" smtClean="0"/>
              <a:t>)</a:t>
            </a:r>
            <a:endParaRPr lang="en-US" altLang="zh-CN" b="1" smtClean="0"/>
          </a:p>
          <a:p>
            <a:r>
              <a:rPr lang="zh-CN" altLang="en-US" b="1" smtClean="0"/>
              <a:t>数组排序：</a:t>
            </a:r>
            <a:r>
              <a:rPr lang="zh-CN" altLang="en-US" smtClean="0"/>
              <a:t>可以按照由小到大的顺序对基本数据类型的数组（例如：</a:t>
            </a:r>
            <a:r>
              <a:rPr lang="en-US" smtClean="0"/>
              <a:t>int</a:t>
            </a:r>
            <a:r>
              <a:rPr lang="zh-CN" altLang="en-US" smtClean="0"/>
              <a:t>数组、</a:t>
            </a:r>
            <a:r>
              <a:rPr lang="en-US" smtClean="0"/>
              <a:t>double</a:t>
            </a:r>
            <a:r>
              <a:rPr lang="zh-CN" altLang="en-US" smtClean="0"/>
              <a:t>数组都为基本类型数组）进行排序。</a:t>
            </a:r>
            <a:endParaRPr lang="en-US" altLang="zh-CN" smtClean="0"/>
          </a:p>
          <a:p>
            <a:pPr lvl="1"/>
            <a:r>
              <a:rPr lang="en-US" smtClean="0"/>
              <a:t>java.util.Arrays.sort(</a:t>
            </a:r>
            <a:r>
              <a:rPr lang="zh-CN" altLang="en-US" smtClean="0"/>
              <a:t>数组名称</a:t>
            </a:r>
            <a:r>
              <a:rPr lang="en-US" smtClean="0"/>
              <a:t>)</a:t>
            </a:r>
            <a:r>
              <a:rPr lang="zh-CN" altLang="en-US" smtClean="0"/>
              <a:t>；</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实现数组拷贝</a:t>
            </a:r>
            <a:endParaRPr lang="zh-CN" altLang="en-US"/>
          </a:p>
        </p:txBody>
      </p:sp>
      <p:graphicFrame>
        <p:nvGraphicFramePr>
          <p:cNvPr id="4" name="表格 3"/>
          <p:cNvGraphicFramePr>
            <a:graphicFrameLocks noGrp="1"/>
          </p:cNvGraphicFramePr>
          <p:nvPr/>
        </p:nvGraphicFramePr>
        <p:xfrm>
          <a:off x="285720" y="1543062"/>
          <a:ext cx="8572560" cy="2743200"/>
        </p:xfrm>
        <a:graphic>
          <a:graphicData uri="http://schemas.openxmlformats.org/drawingml/2006/table">
            <a:tbl>
              <a:tblPr/>
              <a:tblGrid>
                <a:gridCol w="2035949"/>
                <a:gridCol w="6536611"/>
              </a:tblGrid>
              <a:tr h="0">
                <a:tc gridSpan="2">
                  <a:txBody>
                    <a:bodyPr/>
                    <a:lstStyle/>
                    <a:p>
                      <a:pPr algn="l">
                        <a:spcAft>
                          <a:spcPts val="0"/>
                        </a:spcAft>
                      </a:pPr>
                      <a:r>
                        <a:rPr lang="en-US" sz="1200" b="1" kern="0">
                          <a:solidFill>
                            <a:srgbClr val="7F0055"/>
                          </a:solidFill>
                          <a:latin typeface="Consolas"/>
                          <a:ea typeface="宋体"/>
                          <a:cs typeface="Times New Roman"/>
                        </a:rPr>
                        <a:t>public</a:t>
                      </a: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class</a:t>
                      </a:r>
                      <a:r>
                        <a:rPr lang="en-US" sz="1200" kern="0">
                          <a:solidFill>
                            <a:srgbClr val="000000"/>
                          </a:solidFill>
                          <a:latin typeface="Consolas"/>
                          <a:ea typeface="宋体"/>
                          <a:cs typeface="Times New Roman"/>
                        </a:rPr>
                        <a:t> ArrayDemo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public</a:t>
                      </a: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static</a:t>
                      </a: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void</a:t>
                      </a:r>
                      <a:r>
                        <a:rPr lang="en-US" sz="1200" kern="0">
                          <a:solidFill>
                            <a:srgbClr val="000000"/>
                          </a:solidFill>
                          <a:latin typeface="Consolas"/>
                          <a:ea typeface="宋体"/>
                          <a:cs typeface="Times New Roman"/>
                        </a:rPr>
                        <a:t> main(String </a:t>
                      </a:r>
                      <a:r>
                        <a:rPr lang="en-US" sz="1200" kern="0">
                          <a:solidFill>
                            <a:srgbClr val="6A3E3E"/>
                          </a:solidFill>
                          <a:latin typeface="Consolas"/>
                          <a:ea typeface="宋体"/>
                          <a:cs typeface="Times New Roman"/>
                        </a:rPr>
                        <a:t>args</a:t>
                      </a:r>
                      <a:r>
                        <a:rPr lang="en-US" sz="1200" kern="0">
                          <a:solidFill>
                            <a:srgbClr val="000000"/>
                          </a:solidFill>
                          <a:latin typeface="Consolas"/>
                          <a:ea typeface="宋体"/>
                          <a:cs typeface="Times New Roman"/>
                        </a:rPr>
                        <a:t>[])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int</a:t>
                      </a:r>
                      <a:r>
                        <a:rPr lang="en-US" sz="1200" kern="0">
                          <a:solidFill>
                            <a:srgbClr val="000000"/>
                          </a:solidFill>
                          <a:latin typeface="Consolas"/>
                          <a:ea typeface="宋体"/>
                          <a:cs typeface="Times New Roman"/>
                        </a:rPr>
                        <a:t> </a:t>
                      </a:r>
                      <a:r>
                        <a:rPr lang="en-US" sz="1200" kern="0">
                          <a:solidFill>
                            <a:srgbClr val="6A3E3E"/>
                          </a:solidFill>
                          <a:latin typeface="Consolas"/>
                          <a:ea typeface="宋体"/>
                          <a:cs typeface="Times New Roman"/>
                        </a:rPr>
                        <a:t>dataA</a:t>
                      </a:r>
                      <a:r>
                        <a:rPr lang="en-US" sz="1200" kern="0">
                          <a:solidFill>
                            <a:srgbClr val="000000"/>
                          </a:solidFill>
                          <a:latin typeface="Consolas"/>
                          <a:ea typeface="宋体"/>
                          <a:cs typeface="Times New Roman"/>
                        </a:rPr>
                        <a:t>[] = </a:t>
                      </a:r>
                      <a:r>
                        <a:rPr lang="en-US" sz="1200" b="1" kern="0">
                          <a:solidFill>
                            <a:srgbClr val="7F0055"/>
                          </a:solidFill>
                          <a:latin typeface="Consolas"/>
                          <a:ea typeface="宋体"/>
                          <a:cs typeface="Times New Roman"/>
                        </a:rPr>
                        <a:t>new</a:t>
                      </a: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int</a:t>
                      </a:r>
                      <a:r>
                        <a:rPr lang="en-US" sz="1200" kern="0">
                          <a:solidFill>
                            <a:srgbClr val="000000"/>
                          </a:solidFill>
                          <a:latin typeface="Consolas"/>
                          <a:ea typeface="宋体"/>
                          <a:cs typeface="Times New Roman"/>
                        </a:rPr>
                        <a:t>[] { 1, 2, 3, 4, 5, 6, 7, 8 };	</a:t>
                      </a:r>
                      <a:r>
                        <a:rPr lang="en-US" sz="1200" kern="0" smtClean="0">
                          <a:solidFill>
                            <a:srgbClr val="3F7F5F"/>
                          </a:solidFill>
                          <a:latin typeface="Consolas"/>
                          <a:ea typeface="宋体"/>
                          <a:cs typeface="Times New Roman"/>
                        </a:rPr>
                        <a:t>// </a:t>
                      </a:r>
                      <a:r>
                        <a:rPr lang="zh-CN" sz="1200" kern="0">
                          <a:solidFill>
                            <a:srgbClr val="3F7F5F"/>
                          </a:solidFill>
                          <a:latin typeface="Consolas"/>
                          <a:ea typeface="宋体"/>
                          <a:cs typeface="Consolas"/>
                        </a:rPr>
                        <a:t>定义数组</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int</a:t>
                      </a:r>
                      <a:r>
                        <a:rPr lang="en-US" sz="1200" kern="0">
                          <a:solidFill>
                            <a:srgbClr val="000000"/>
                          </a:solidFill>
                          <a:latin typeface="Consolas"/>
                          <a:ea typeface="宋体"/>
                          <a:cs typeface="Times New Roman"/>
                        </a:rPr>
                        <a:t> </a:t>
                      </a:r>
                      <a:r>
                        <a:rPr lang="en-US" sz="1200" kern="0">
                          <a:solidFill>
                            <a:srgbClr val="6A3E3E"/>
                          </a:solidFill>
                          <a:latin typeface="Consolas"/>
                          <a:ea typeface="宋体"/>
                          <a:cs typeface="Times New Roman"/>
                        </a:rPr>
                        <a:t>dataB</a:t>
                      </a:r>
                      <a:r>
                        <a:rPr lang="en-US" sz="1200" kern="0">
                          <a:solidFill>
                            <a:srgbClr val="000000"/>
                          </a:solidFill>
                          <a:latin typeface="Consolas"/>
                          <a:ea typeface="宋体"/>
                          <a:cs typeface="Times New Roman"/>
                        </a:rPr>
                        <a:t>[] = </a:t>
                      </a:r>
                      <a:r>
                        <a:rPr lang="en-US" sz="1200" b="1" kern="0">
                          <a:solidFill>
                            <a:srgbClr val="7F0055"/>
                          </a:solidFill>
                          <a:latin typeface="Consolas"/>
                          <a:ea typeface="宋体"/>
                          <a:cs typeface="Times New Roman"/>
                        </a:rPr>
                        <a:t>new</a:t>
                      </a: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int</a:t>
                      </a:r>
                      <a:r>
                        <a:rPr lang="en-US" sz="1200" kern="0">
                          <a:solidFill>
                            <a:srgbClr val="000000"/>
                          </a:solidFill>
                          <a:latin typeface="Consolas"/>
                          <a:ea typeface="宋体"/>
                          <a:cs typeface="Times New Roman"/>
                        </a:rPr>
                        <a:t>[] { 11, 22, 33, 44, 55, 66, 77, 88 </a:t>
                      </a:r>
                      <a:r>
                        <a:rPr lang="en-US" sz="1200" kern="0" smtClean="0">
                          <a:solidFill>
                            <a:srgbClr val="000000"/>
                          </a:solidFill>
                          <a:latin typeface="Consolas"/>
                          <a:ea typeface="宋体"/>
                          <a:cs typeface="Times New Roman"/>
                        </a:rPr>
                        <a:t>};</a:t>
                      </a:r>
                      <a:r>
                        <a:rPr lang="en-US" sz="1200" kern="0" smtClean="0">
                          <a:solidFill>
                            <a:srgbClr val="3F7F5F"/>
                          </a:solidFill>
                          <a:latin typeface="Consolas"/>
                          <a:ea typeface="宋体"/>
                          <a:cs typeface="Times New Roman"/>
                        </a:rPr>
                        <a:t>// </a:t>
                      </a:r>
                      <a:r>
                        <a:rPr lang="zh-CN" sz="1200" kern="0">
                          <a:solidFill>
                            <a:srgbClr val="3F7F5F"/>
                          </a:solidFill>
                          <a:latin typeface="Consolas"/>
                          <a:ea typeface="宋体"/>
                          <a:cs typeface="Consolas"/>
                        </a:rPr>
                        <a:t>定义数组</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System.</a:t>
                      </a:r>
                      <a:r>
                        <a:rPr lang="en-US" sz="1200" i="1" kern="0">
                          <a:solidFill>
                            <a:srgbClr val="000000"/>
                          </a:solidFill>
                          <a:latin typeface="Consolas"/>
                          <a:ea typeface="宋体"/>
                          <a:cs typeface="Times New Roman"/>
                        </a:rPr>
                        <a:t>arraycopy</a:t>
                      </a:r>
                      <a:r>
                        <a:rPr lang="en-US" sz="1200" kern="0">
                          <a:solidFill>
                            <a:srgbClr val="000000"/>
                          </a:solidFill>
                          <a:latin typeface="Consolas"/>
                          <a:ea typeface="宋体"/>
                          <a:cs typeface="Times New Roman"/>
                        </a:rPr>
                        <a:t>(</a:t>
                      </a:r>
                      <a:r>
                        <a:rPr lang="en-US" sz="1200" kern="0">
                          <a:solidFill>
                            <a:srgbClr val="6A3E3E"/>
                          </a:solidFill>
                          <a:latin typeface="Consolas"/>
                          <a:ea typeface="宋体"/>
                          <a:cs typeface="Times New Roman"/>
                        </a:rPr>
                        <a:t>dataA</a:t>
                      </a:r>
                      <a:r>
                        <a:rPr lang="en-US" sz="1200" kern="0">
                          <a:solidFill>
                            <a:srgbClr val="000000"/>
                          </a:solidFill>
                          <a:latin typeface="Consolas"/>
                          <a:ea typeface="宋体"/>
                          <a:cs typeface="Times New Roman"/>
                        </a:rPr>
                        <a:t>, 4, </a:t>
                      </a:r>
                      <a:r>
                        <a:rPr lang="en-US" sz="1200" kern="0">
                          <a:solidFill>
                            <a:srgbClr val="6A3E3E"/>
                          </a:solidFill>
                          <a:latin typeface="Consolas"/>
                          <a:ea typeface="宋体"/>
                          <a:cs typeface="Times New Roman"/>
                        </a:rPr>
                        <a:t>dataB</a:t>
                      </a:r>
                      <a:r>
                        <a:rPr lang="en-US" sz="1200" kern="0">
                          <a:solidFill>
                            <a:srgbClr val="000000"/>
                          </a:solidFill>
                          <a:latin typeface="Consolas"/>
                          <a:ea typeface="宋体"/>
                          <a:cs typeface="Times New Roman"/>
                        </a:rPr>
                        <a:t>, 2, 3</a:t>
                      </a:r>
                      <a:r>
                        <a:rPr lang="en-US" sz="1200" kern="0" smtClean="0">
                          <a:solidFill>
                            <a:srgbClr val="000000"/>
                          </a:solidFill>
                          <a:latin typeface="Consolas"/>
                          <a:ea typeface="宋体"/>
                          <a:cs typeface="Times New Roman"/>
                        </a:rPr>
                        <a:t>);</a:t>
                      </a:r>
                      <a:r>
                        <a:rPr lang="en-US" sz="1200" kern="0">
                          <a:solidFill>
                            <a:srgbClr val="000000"/>
                          </a:solidFill>
                          <a:latin typeface="Consolas"/>
                          <a:ea typeface="宋体"/>
                          <a:cs typeface="Times New Roman"/>
                        </a:rPr>
                        <a:t>	</a:t>
                      </a:r>
                      <a:r>
                        <a:rPr lang="en-US" sz="1200" kern="0">
                          <a:solidFill>
                            <a:srgbClr val="3F7F5F"/>
                          </a:solidFill>
                          <a:latin typeface="Consolas"/>
                          <a:ea typeface="宋体"/>
                          <a:cs typeface="Times New Roman"/>
                        </a:rPr>
                        <a:t>// </a:t>
                      </a:r>
                      <a:r>
                        <a:rPr lang="zh-CN" sz="1200" kern="0">
                          <a:solidFill>
                            <a:srgbClr val="3F7F5F"/>
                          </a:solidFill>
                          <a:latin typeface="Consolas"/>
                          <a:ea typeface="宋体"/>
                          <a:cs typeface="Consolas"/>
                        </a:rPr>
                        <a:t>数组拷贝</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i="1" kern="0">
                          <a:solidFill>
                            <a:srgbClr val="000000"/>
                          </a:solidFill>
                          <a:latin typeface="Consolas"/>
                          <a:ea typeface="宋体"/>
                          <a:cs typeface="Times New Roman"/>
                        </a:rPr>
                        <a:t>print</a:t>
                      </a:r>
                      <a:r>
                        <a:rPr lang="en-US" sz="1200" kern="0">
                          <a:solidFill>
                            <a:srgbClr val="000000"/>
                          </a:solidFill>
                          <a:latin typeface="Consolas"/>
                          <a:ea typeface="宋体"/>
                          <a:cs typeface="Times New Roman"/>
                        </a:rPr>
                        <a:t>(</a:t>
                      </a:r>
                      <a:r>
                        <a:rPr lang="en-US" sz="1200" kern="0">
                          <a:solidFill>
                            <a:srgbClr val="6A3E3E"/>
                          </a:solidFill>
                          <a:latin typeface="Consolas"/>
                          <a:ea typeface="宋体"/>
                          <a:cs typeface="Times New Roman"/>
                        </a:rPr>
                        <a:t>dataB</a:t>
                      </a:r>
                      <a:r>
                        <a:rPr lang="en-US" sz="1200" kern="0">
                          <a:solidFill>
                            <a:srgbClr val="000000"/>
                          </a:solidFill>
                          <a:latin typeface="Consolas"/>
                          <a:ea typeface="宋体"/>
                          <a:cs typeface="Times New Roman"/>
                        </a:rPr>
                        <a:t>);</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public</a:t>
                      </a: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static</a:t>
                      </a: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void</a:t>
                      </a:r>
                      <a:r>
                        <a:rPr lang="en-US" sz="1200" kern="0">
                          <a:solidFill>
                            <a:srgbClr val="000000"/>
                          </a:solidFill>
                          <a:latin typeface="Consolas"/>
                          <a:ea typeface="宋体"/>
                          <a:cs typeface="Times New Roman"/>
                        </a:rPr>
                        <a:t> print(</a:t>
                      </a:r>
                      <a:r>
                        <a:rPr lang="en-US" sz="1200" b="1" kern="0">
                          <a:solidFill>
                            <a:srgbClr val="7F0055"/>
                          </a:solidFill>
                          <a:latin typeface="Consolas"/>
                          <a:ea typeface="宋体"/>
                          <a:cs typeface="Times New Roman"/>
                        </a:rPr>
                        <a:t>int</a:t>
                      </a:r>
                      <a:r>
                        <a:rPr lang="en-US" sz="1200" kern="0">
                          <a:solidFill>
                            <a:srgbClr val="000000"/>
                          </a:solidFill>
                          <a:latin typeface="Consolas"/>
                          <a:ea typeface="宋体"/>
                          <a:cs typeface="Times New Roman"/>
                        </a:rPr>
                        <a:t> </a:t>
                      </a:r>
                      <a:r>
                        <a:rPr lang="en-US" sz="1200" kern="0">
                          <a:solidFill>
                            <a:srgbClr val="6A3E3E"/>
                          </a:solidFill>
                          <a:latin typeface="Consolas"/>
                          <a:ea typeface="宋体"/>
                          <a:cs typeface="Times New Roman"/>
                        </a:rPr>
                        <a:t>temp</a:t>
                      </a:r>
                      <a:r>
                        <a:rPr lang="en-US" sz="1200" kern="0">
                          <a:solidFill>
                            <a:srgbClr val="000000"/>
                          </a:solidFill>
                          <a:latin typeface="Consolas"/>
                          <a:ea typeface="宋体"/>
                          <a:cs typeface="Times New Roman"/>
                        </a:rPr>
                        <a:t>[]) {	</a:t>
                      </a:r>
                      <a:r>
                        <a:rPr lang="en-US" sz="1200" kern="0" smtClean="0">
                          <a:solidFill>
                            <a:srgbClr val="3F7F5F"/>
                          </a:solidFill>
                          <a:latin typeface="Consolas"/>
                          <a:ea typeface="宋体"/>
                          <a:cs typeface="Times New Roman"/>
                        </a:rPr>
                        <a:t>// </a:t>
                      </a:r>
                      <a:r>
                        <a:rPr lang="zh-CN" sz="1200" kern="0">
                          <a:solidFill>
                            <a:srgbClr val="3F7F5F"/>
                          </a:solidFill>
                          <a:latin typeface="Consolas"/>
                          <a:ea typeface="宋体"/>
                          <a:cs typeface="Consolas"/>
                        </a:rPr>
                        <a:t>打印数组内容</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for</a:t>
                      </a: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int</a:t>
                      </a:r>
                      <a:r>
                        <a:rPr lang="en-US" sz="1200" kern="0">
                          <a:solidFill>
                            <a:srgbClr val="000000"/>
                          </a:solidFill>
                          <a:latin typeface="Consolas"/>
                          <a:ea typeface="宋体"/>
                          <a:cs typeface="Times New Roman"/>
                        </a:rPr>
                        <a:t> </a:t>
                      </a:r>
                      <a:r>
                        <a:rPr lang="en-US" sz="1200" kern="0">
                          <a:solidFill>
                            <a:srgbClr val="6A3E3E"/>
                          </a:solidFill>
                          <a:latin typeface="Consolas"/>
                          <a:ea typeface="宋体"/>
                          <a:cs typeface="Times New Roman"/>
                        </a:rPr>
                        <a:t>x</a:t>
                      </a:r>
                      <a:r>
                        <a:rPr lang="en-US" sz="1200" kern="0">
                          <a:solidFill>
                            <a:srgbClr val="000000"/>
                          </a:solidFill>
                          <a:latin typeface="Consolas"/>
                          <a:ea typeface="宋体"/>
                          <a:cs typeface="Times New Roman"/>
                        </a:rPr>
                        <a:t> = 0; </a:t>
                      </a:r>
                      <a:r>
                        <a:rPr lang="en-US" sz="1200" kern="0">
                          <a:solidFill>
                            <a:srgbClr val="6A3E3E"/>
                          </a:solidFill>
                          <a:latin typeface="Consolas"/>
                          <a:ea typeface="宋体"/>
                          <a:cs typeface="Times New Roman"/>
                        </a:rPr>
                        <a:t>x</a:t>
                      </a:r>
                      <a:r>
                        <a:rPr lang="en-US" sz="1200" kern="0">
                          <a:solidFill>
                            <a:srgbClr val="000000"/>
                          </a:solidFill>
                          <a:latin typeface="Consolas"/>
                          <a:ea typeface="宋体"/>
                          <a:cs typeface="Times New Roman"/>
                        </a:rPr>
                        <a:t> &lt; </a:t>
                      </a:r>
                      <a:r>
                        <a:rPr lang="en-US" sz="1200" kern="0">
                          <a:solidFill>
                            <a:srgbClr val="6A3E3E"/>
                          </a:solidFill>
                          <a:latin typeface="Consolas"/>
                          <a:ea typeface="宋体"/>
                          <a:cs typeface="Times New Roman"/>
                        </a:rPr>
                        <a:t>temp</a:t>
                      </a:r>
                      <a:r>
                        <a:rPr lang="en-US" sz="1200" kern="0">
                          <a:solidFill>
                            <a:srgbClr val="000000"/>
                          </a:solidFill>
                          <a:latin typeface="Consolas"/>
                          <a:ea typeface="宋体"/>
                          <a:cs typeface="Times New Roman"/>
                        </a:rPr>
                        <a:t>.</a:t>
                      </a:r>
                      <a:r>
                        <a:rPr lang="en-US" sz="1200" kern="0">
                          <a:solidFill>
                            <a:srgbClr val="0000C0"/>
                          </a:solidFill>
                          <a:latin typeface="Consolas"/>
                          <a:ea typeface="宋体"/>
                          <a:cs typeface="Times New Roman"/>
                        </a:rPr>
                        <a:t>length</a:t>
                      </a:r>
                      <a:r>
                        <a:rPr lang="en-US" sz="1200" kern="0">
                          <a:solidFill>
                            <a:srgbClr val="000000"/>
                          </a:solidFill>
                          <a:latin typeface="Consolas"/>
                          <a:ea typeface="宋体"/>
                          <a:cs typeface="Times New Roman"/>
                        </a:rPr>
                        <a:t>; </a:t>
                      </a:r>
                      <a:r>
                        <a:rPr lang="en-US" sz="1200" kern="0">
                          <a:solidFill>
                            <a:srgbClr val="6A3E3E"/>
                          </a:solidFill>
                          <a:latin typeface="Consolas"/>
                          <a:ea typeface="宋体"/>
                          <a:cs typeface="Times New Roman"/>
                        </a:rPr>
                        <a:t>x</a:t>
                      </a:r>
                      <a:r>
                        <a:rPr lang="en-US" sz="1200" kern="0">
                          <a:solidFill>
                            <a:srgbClr val="000000"/>
                          </a:solidFill>
                          <a:latin typeface="Consolas"/>
                          <a:ea typeface="宋体"/>
                          <a:cs typeface="Times New Roman"/>
                        </a:rPr>
                        <a:t>++)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System.</a:t>
                      </a:r>
                      <a:r>
                        <a:rPr lang="en-US" sz="1200" b="1" i="1" kern="0">
                          <a:solidFill>
                            <a:srgbClr val="0000C0"/>
                          </a:solidFill>
                          <a:latin typeface="Consolas"/>
                          <a:ea typeface="宋体"/>
                          <a:cs typeface="Times New Roman"/>
                        </a:rPr>
                        <a:t>out</a:t>
                      </a:r>
                      <a:r>
                        <a:rPr lang="en-US" sz="1200" kern="0">
                          <a:solidFill>
                            <a:srgbClr val="000000"/>
                          </a:solidFill>
                          <a:latin typeface="Consolas"/>
                          <a:ea typeface="宋体"/>
                          <a:cs typeface="Times New Roman"/>
                        </a:rPr>
                        <a:t>.print(</a:t>
                      </a:r>
                      <a:r>
                        <a:rPr lang="en-US" sz="1200" kern="0">
                          <a:solidFill>
                            <a:srgbClr val="6A3E3E"/>
                          </a:solidFill>
                          <a:latin typeface="Consolas"/>
                          <a:ea typeface="宋体"/>
                          <a:cs typeface="Times New Roman"/>
                        </a:rPr>
                        <a:t>temp</a:t>
                      </a:r>
                      <a:r>
                        <a:rPr lang="en-US" sz="1200" kern="0">
                          <a:solidFill>
                            <a:srgbClr val="000000"/>
                          </a:solidFill>
                          <a:latin typeface="Consolas"/>
                          <a:ea typeface="宋体"/>
                          <a:cs typeface="Times New Roman"/>
                        </a:rPr>
                        <a:t>[</a:t>
                      </a:r>
                      <a:r>
                        <a:rPr lang="en-US" sz="1200" kern="0">
                          <a:solidFill>
                            <a:srgbClr val="6A3E3E"/>
                          </a:solidFill>
                          <a:latin typeface="Consolas"/>
                          <a:ea typeface="宋体"/>
                          <a:cs typeface="Times New Roman"/>
                        </a:rPr>
                        <a:t>x</a:t>
                      </a:r>
                      <a:r>
                        <a:rPr lang="en-US" sz="1200" kern="0">
                          <a:solidFill>
                            <a:srgbClr val="000000"/>
                          </a:solidFill>
                          <a:latin typeface="Consolas"/>
                          <a:ea typeface="宋体"/>
                          <a:cs typeface="Times New Roman"/>
                        </a:rPr>
                        <a:t>] + </a:t>
                      </a:r>
                      <a:r>
                        <a:rPr lang="en-US" sz="1200" kern="0">
                          <a:solidFill>
                            <a:srgbClr val="2A00FF"/>
                          </a:solidFill>
                          <a:latin typeface="Consolas"/>
                          <a:ea typeface="宋体"/>
                          <a:cs typeface="Times New Roman"/>
                        </a:rPr>
                        <a:t>"</a:t>
                      </a:r>
                      <a:r>
                        <a:rPr lang="zh-CN" sz="1200" kern="0">
                          <a:solidFill>
                            <a:srgbClr val="2A00FF"/>
                          </a:solidFill>
                          <a:latin typeface="Consolas"/>
                          <a:ea typeface="宋体"/>
                          <a:cs typeface="Consolas"/>
                        </a:rPr>
                        <a:t>、</a:t>
                      </a:r>
                      <a:r>
                        <a:rPr lang="en-US" sz="1200" kern="0">
                          <a:solidFill>
                            <a:srgbClr val="2A00FF"/>
                          </a:solidFill>
                          <a:latin typeface="Consolas"/>
                          <a:ea typeface="宋体"/>
                          <a:cs typeface="Times New Roman"/>
                        </a:rPr>
                        <a:t>"</a:t>
                      </a:r>
                      <a:r>
                        <a:rPr lang="en-US" sz="1200" kern="0">
                          <a:solidFill>
                            <a:srgbClr val="000000"/>
                          </a:solidFill>
                          <a:latin typeface="Consolas"/>
                          <a:ea typeface="宋体"/>
                          <a:cs typeface="Times New Roman"/>
                        </a:rPr>
                        <a:t>);</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System.</a:t>
                      </a:r>
                      <a:r>
                        <a:rPr lang="en-US" sz="1200" b="1" i="1" kern="0">
                          <a:solidFill>
                            <a:srgbClr val="0000C0"/>
                          </a:solidFill>
                          <a:latin typeface="Consolas"/>
                          <a:ea typeface="宋体"/>
                          <a:cs typeface="Times New Roman"/>
                        </a:rPr>
                        <a:t>out</a:t>
                      </a:r>
                      <a:r>
                        <a:rPr lang="en-US" sz="1200" kern="0">
                          <a:solidFill>
                            <a:srgbClr val="000000"/>
                          </a:solidFill>
                          <a:latin typeface="Consolas"/>
                          <a:ea typeface="宋体"/>
                          <a:cs typeface="Times New Roman"/>
                        </a:rPr>
                        <a:t>.println();</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0">
                <a:tc>
                  <a:txBody>
                    <a:bodyPr/>
                    <a:lstStyle/>
                    <a:p>
                      <a:pPr algn="l">
                        <a:spcAft>
                          <a:spcPts val="0"/>
                        </a:spcAft>
                      </a:pPr>
                      <a:r>
                        <a:rPr lang="zh-CN" sz="1200" b="1" kern="0">
                          <a:solidFill>
                            <a:srgbClr val="7F0055"/>
                          </a:solidFill>
                          <a:latin typeface="Consolas"/>
                          <a:ea typeface="宋体"/>
                          <a:cs typeface="Consolas"/>
                        </a:rPr>
                        <a:t>程序执行结果：</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0">
                          <a:solidFill>
                            <a:srgbClr val="000000"/>
                          </a:solidFill>
                          <a:latin typeface="Consolas"/>
                          <a:ea typeface="宋体"/>
                          <a:cs typeface="Times New Roman"/>
                        </a:rPr>
                        <a:t>11</a:t>
                      </a:r>
                      <a:r>
                        <a:rPr lang="zh-CN" sz="1200" kern="0">
                          <a:solidFill>
                            <a:srgbClr val="000000"/>
                          </a:solidFill>
                          <a:latin typeface="Consolas"/>
                          <a:ea typeface="宋体"/>
                          <a:cs typeface="Consolas"/>
                        </a:rPr>
                        <a:t>、</a:t>
                      </a:r>
                      <a:r>
                        <a:rPr lang="en-US" sz="1200" kern="0">
                          <a:solidFill>
                            <a:srgbClr val="000000"/>
                          </a:solidFill>
                          <a:latin typeface="Consolas"/>
                          <a:ea typeface="宋体"/>
                          <a:cs typeface="Times New Roman"/>
                        </a:rPr>
                        <a:t>22</a:t>
                      </a:r>
                      <a:r>
                        <a:rPr lang="zh-CN" sz="1200" kern="0">
                          <a:solidFill>
                            <a:srgbClr val="000000"/>
                          </a:solidFill>
                          <a:latin typeface="Consolas"/>
                          <a:ea typeface="宋体"/>
                          <a:cs typeface="Consolas"/>
                        </a:rPr>
                        <a:t>、</a:t>
                      </a:r>
                      <a:r>
                        <a:rPr lang="en-US" sz="1200" b="1" u="sng" kern="0">
                          <a:solidFill>
                            <a:srgbClr val="000000"/>
                          </a:solidFill>
                          <a:latin typeface="Consolas"/>
                          <a:ea typeface="宋体"/>
                          <a:cs typeface="Times New Roman"/>
                        </a:rPr>
                        <a:t>5</a:t>
                      </a:r>
                      <a:r>
                        <a:rPr lang="zh-CN" sz="1200" b="1" u="sng" kern="0">
                          <a:solidFill>
                            <a:srgbClr val="000000"/>
                          </a:solidFill>
                          <a:latin typeface="Consolas"/>
                          <a:ea typeface="宋体"/>
                          <a:cs typeface="Consolas"/>
                        </a:rPr>
                        <a:t>、</a:t>
                      </a:r>
                      <a:r>
                        <a:rPr lang="en-US" sz="1200" b="1" u="sng" kern="0">
                          <a:solidFill>
                            <a:srgbClr val="000000"/>
                          </a:solidFill>
                          <a:latin typeface="Consolas"/>
                          <a:ea typeface="宋体"/>
                          <a:cs typeface="Times New Roman"/>
                        </a:rPr>
                        <a:t>6</a:t>
                      </a:r>
                      <a:r>
                        <a:rPr lang="zh-CN" sz="1200" b="1" u="sng" kern="0">
                          <a:solidFill>
                            <a:srgbClr val="000000"/>
                          </a:solidFill>
                          <a:latin typeface="Consolas"/>
                          <a:ea typeface="宋体"/>
                          <a:cs typeface="Consolas"/>
                        </a:rPr>
                        <a:t>、</a:t>
                      </a:r>
                      <a:r>
                        <a:rPr lang="en-US" sz="1200" b="1" u="sng" kern="0">
                          <a:solidFill>
                            <a:srgbClr val="000000"/>
                          </a:solidFill>
                          <a:latin typeface="Consolas"/>
                          <a:ea typeface="宋体"/>
                          <a:cs typeface="Times New Roman"/>
                        </a:rPr>
                        <a:t>7</a:t>
                      </a:r>
                      <a:r>
                        <a:rPr lang="zh-CN" sz="1200" kern="0">
                          <a:solidFill>
                            <a:srgbClr val="000000"/>
                          </a:solidFill>
                          <a:latin typeface="Consolas"/>
                          <a:ea typeface="宋体"/>
                          <a:cs typeface="Consolas"/>
                        </a:rPr>
                        <a:t>、</a:t>
                      </a:r>
                      <a:r>
                        <a:rPr lang="en-US" sz="1200" kern="0">
                          <a:solidFill>
                            <a:srgbClr val="000000"/>
                          </a:solidFill>
                          <a:latin typeface="Consolas"/>
                          <a:ea typeface="宋体"/>
                          <a:cs typeface="Times New Roman"/>
                        </a:rPr>
                        <a:t>66</a:t>
                      </a:r>
                      <a:r>
                        <a:rPr lang="zh-CN" sz="1200" kern="0">
                          <a:solidFill>
                            <a:srgbClr val="000000"/>
                          </a:solidFill>
                          <a:latin typeface="Consolas"/>
                          <a:ea typeface="宋体"/>
                          <a:cs typeface="Consolas"/>
                        </a:rPr>
                        <a:t>、</a:t>
                      </a:r>
                      <a:r>
                        <a:rPr lang="en-US" sz="1200" kern="0">
                          <a:solidFill>
                            <a:srgbClr val="000000"/>
                          </a:solidFill>
                          <a:latin typeface="Consolas"/>
                          <a:ea typeface="宋体"/>
                          <a:cs typeface="Times New Roman"/>
                        </a:rPr>
                        <a:t>77</a:t>
                      </a:r>
                      <a:r>
                        <a:rPr lang="zh-CN" sz="1200" kern="0">
                          <a:solidFill>
                            <a:srgbClr val="000000"/>
                          </a:solidFill>
                          <a:latin typeface="Consolas"/>
                          <a:ea typeface="宋体"/>
                          <a:cs typeface="Consolas"/>
                        </a:rPr>
                        <a:t>、</a:t>
                      </a:r>
                      <a:r>
                        <a:rPr lang="en-US" sz="1200" kern="0">
                          <a:solidFill>
                            <a:srgbClr val="000000"/>
                          </a:solidFill>
                          <a:latin typeface="Consolas"/>
                          <a:ea typeface="宋体"/>
                          <a:cs typeface="Times New Roman"/>
                        </a:rPr>
                        <a:t>88</a:t>
                      </a:r>
                      <a:r>
                        <a:rPr lang="zh-CN" sz="1200" kern="0">
                          <a:solidFill>
                            <a:srgbClr val="000000"/>
                          </a:solidFill>
                          <a:latin typeface="Consolas"/>
                          <a:ea typeface="宋体"/>
                          <a:cs typeface="Consolas"/>
                        </a:rPr>
                        <a:t>、</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实现排序</a:t>
            </a:r>
            <a:endParaRPr lang="zh-CN" altLang="en-US"/>
          </a:p>
        </p:txBody>
      </p:sp>
      <p:graphicFrame>
        <p:nvGraphicFramePr>
          <p:cNvPr id="4" name="表格 3"/>
          <p:cNvGraphicFramePr>
            <a:graphicFrameLocks noGrp="1"/>
          </p:cNvGraphicFramePr>
          <p:nvPr/>
        </p:nvGraphicFramePr>
        <p:xfrm>
          <a:off x="428596" y="1500180"/>
          <a:ext cx="8358246" cy="2857520"/>
        </p:xfrm>
        <a:graphic>
          <a:graphicData uri="http://schemas.openxmlformats.org/drawingml/2006/table">
            <a:tbl>
              <a:tblPr/>
              <a:tblGrid>
                <a:gridCol w="2360285"/>
                <a:gridCol w="5997961"/>
              </a:tblGrid>
              <a:tr h="2667019">
                <a:tc gridSpan="2">
                  <a:txBody>
                    <a:bodyPr/>
                    <a:lstStyle/>
                    <a:p>
                      <a:pPr algn="l">
                        <a:spcAft>
                          <a:spcPts val="0"/>
                        </a:spcAft>
                      </a:pPr>
                      <a:r>
                        <a:rPr lang="en-US" sz="1100" b="1" kern="0">
                          <a:solidFill>
                            <a:srgbClr val="7F0055"/>
                          </a:solidFill>
                          <a:latin typeface="Consolas"/>
                          <a:ea typeface="宋体"/>
                          <a:cs typeface="Times New Roman"/>
                        </a:rPr>
                        <a:t>public</a:t>
                      </a: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class</a:t>
                      </a:r>
                      <a:r>
                        <a:rPr lang="en-US" sz="1100" kern="0">
                          <a:solidFill>
                            <a:srgbClr val="000000"/>
                          </a:solidFill>
                          <a:latin typeface="Consolas"/>
                          <a:ea typeface="宋体"/>
                          <a:cs typeface="Times New Roman"/>
                        </a:rPr>
                        <a:t> ArrayDemo {</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public</a:t>
                      </a: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static</a:t>
                      </a: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void</a:t>
                      </a:r>
                      <a:r>
                        <a:rPr lang="en-US" sz="1100" kern="0">
                          <a:solidFill>
                            <a:srgbClr val="000000"/>
                          </a:solidFill>
                          <a:latin typeface="Consolas"/>
                          <a:ea typeface="宋体"/>
                          <a:cs typeface="Times New Roman"/>
                        </a:rPr>
                        <a:t> main(String </a:t>
                      </a:r>
                      <a:r>
                        <a:rPr lang="en-US" sz="1100" kern="0">
                          <a:solidFill>
                            <a:srgbClr val="6A3E3E"/>
                          </a:solidFill>
                          <a:latin typeface="Consolas"/>
                          <a:ea typeface="宋体"/>
                          <a:cs typeface="Times New Roman"/>
                        </a:rPr>
                        <a:t>args</a:t>
                      </a:r>
                      <a:r>
                        <a:rPr lang="en-US" sz="1100" kern="0">
                          <a:solidFill>
                            <a:srgbClr val="000000"/>
                          </a:solidFill>
                          <a:latin typeface="Consolas"/>
                          <a:ea typeface="宋体"/>
                          <a:cs typeface="Times New Roman"/>
                        </a:rPr>
                        <a:t>[]) {</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int</a:t>
                      </a:r>
                      <a:r>
                        <a:rPr lang="en-US" sz="1100" kern="0">
                          <a:solidFill>
                            <a:srgbClr val="000000"/>
                          </a:solidFill>
                          <a:latin typeface="Consolas"/>
                          <a:ea typeface="宋体"/>
                          <a:cs typeface="Times New Roman"/>
                        </a:rPr>
                        <a:t> </a:t>
                      </a:r>
                      <a:r>
                        <a:rPr lang="en-US" sz="1100" kern="0">
                          <a:solidFill>
                            <a:srgbClr val="6A3E3E"/>
                          </a:solidFill>
                          <a:latin typeface="Consolas"/>
                          <a:ea typeface="宋体"/>
                          <a:cs typeface="Times New Roman"/>
                        </a:rPr>
                        <a:t>data</a:t>
                      </a:r>
                      <a:r>
                        <a:rPr lang="en-US" sz="1100" kern="0">
                          <a:solidFill>
                            <a:srgbClr val="000000"/>
                          </a:solidFill>
                          <a:latin typeface="Consolas"/>
                          <a:ea typeface="宋体"/>
                          <a:cs typeface="Times New Roman"/>
                        </a:rPr>
                        <a:t>[] = </a:t>
                      </a:r>
                      <a:r>
                        <a:rPr lang="en-US" sz="1100" b="1" kern="0">
                          <a:solidFill>
                            <a:srgbClr val="7F0055"/>
                          </a:solidFill>
                          <a:latin typeface="Consolas"/>
                          <a:ea typeface="宋体"/>
                          <a:cs typeface="Times New Roman"/>
                        </a:rPr>
                        <a:t>new</a:t>
                      </a: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int</a:t>
                      </a:r>
                      <a:r>
                        <a:rPr lang="en-US" sz="1100" kern="0">
                          <a:solidFill>
                            <a:srgbClr val="000000"/>
                          </a:solidFill>
                          <a:latin typeface="Consolas"/>
                          <a:ea typeface="宋体"/>
                          <a:cs typeface="Times New Roman"/>
                        </a:rPr>
                        <a:t>[] { 3, 6, 1, 2, 8, 0 };</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java.util.Arrays.</a:t>
                      </a:r>
                      <a:r>
                        <a:rPr lang="en-US" sz="1100" i="1" kern="0">
                          <a:solidFill>
                            <a:srgbClr val="000000"/>
                          </a:solidFill>
                          <a:latin typeface="Consolas"/>
                          <a:ea typeface="宋体"/>
                          <a:cs typeface="Times New Roman"/>
                        </a:rPr>
                        <a:t>sort</a:t>
                      </a:r>
                      <a:r>
                        <a:rPr lang="en-US" sz="1100" kern="0">
                          <a:solidFill>
                            <a:srgbClr val="000000"/>
                          </a:solidFill>
                          <a:latin typeface="Consolas"/>
                          <a:ea typeface="宋体"/>
                          <a:cs typeface="Times New Roman"/>
                        </a:rPr>
                        <a:t>(</a:t>
                      </a:r>
                      <a:r>
                        <a:rPr lang="en-US" sz="1100" kern="0">
                          <a:solidFill>
                            <a:srgbClr val="6A3E3E"/>
                          </a:solidFill>
                          <a:latin typeface="Consolas"/>
                          <a:ea typeface="宋体"/>
                          <a:cs typeface="Times New Roman"/>
                        </a:rPr>
                        <a:t>data</a:t>
                      </a:r>
                      <a:r>
                        <a:rPr lang="en-US" sz="1100" kern="0">
                          <a:solidFill>
                            <a:srgbClr val="000000"/>
                          </a:solidFill>
                          <a:latin typeface="Consolas"/>
                          <a:ea typeface="宋体"/>
                          <a:cs typeface="Times New Roman"/>
                        </a:rPr>
                        <a:t>);	</a:t>
                      </a:r>
                      <a:r>
                        <a:rPr lang="en-US" sz="1100" kern="0" smtClean="0">
                          <a:solidFill>
                            <a:srgbClr val="3F7F5F"/>
                          </a:solidFill>
                          <a:latin typeface="Consolas"/>
                          <a:ea typeface="宋体"/>
                          <a:cs typeface="Times New Roman"/>
                        </a:rPr>
                        <a:t>// </a:t>
                      </a:r>
                      <a:r>
                        <a:rPr lang="zh-CN" sz="1100" kern="0">
                          <a:solidFill>
                            <a:srgbClr val="3F7F5F"/>
                          </a:solidFill>
                          <a:latin typeface="Consolas"/>
                          <a:ea typeface="宋体"/>
                          <a:cs typeface="Consolas"/>
                        </a:rPr>
                        <a:t>数组排序</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r>
                        <a:rPr lang="en-US" sz="1100" i="1" kern="0">
                          <a:solidFill>
                            <a:srgbClr val="000000"/>
                          </a:solidFill>
                          <a:latin typeface="Consolas"/>
                          <a:ea typeface="宋体"/>
                          <a:cs typeface="Times New Roman"/>
                        </a:rPr>
                        <a:t>print</a:t>
                      </a:r>
                      <a:r>
                        <a:rPr lang="en-US" sz="1100" kern="0">
                          <a:solidFill>
                            <a:srgbClr val="000000"/>
                          </a:solidFill>
                          <a:latin typeface="Consolas"/>
                          <a:ea typeface="宋体"/>
                          <a:cs typeface="Times New Roman"/>
                        </a:rPr>
                        <a:t>(</a:t>
                      </a:r>
                      <a:r>
                        <a:rPr lang="en-US" sz="1100" kern="0">
                          <a:solidFill>
                            <a:srgbClr val="6A3E3E"/>
                          </a:solidFill>
                          <a:latin typeface="Consolas"/>
                          <a:ea typeface="宋体"/>
                          <a:cs typeface="Times New Roman"/>
                        </a:rPr>
                        <a:t>data</a:t>
                      </a:r>
                      <a:r>
                        <a:rPr lang="en-US" sz="1100" kern="0">
                          <a:solidFill>
                            <a:srgbClr val="000000"/>
                          </a:solidFill>
                          <a:latin typeface="Consolas"/>
                          <a:ea typeface="宋体"/>
                          <a:cs typeface="Times New Roman"/>
                        </a:rPr>
                        <a:t>);</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public</a:t>
                      </a: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static</a:t>
                      </a: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void</a:t>
                      </a:r>
                      <a:r>
                        <a:rPr lang="en-US" sz="1100" kern="0">
                          <a:solidFill>
                            <a:srgbClr val="000000"/>
                          </a:solidFill>
                          <a:latin typeface="Consolas"/>
                          <a:ea typeface="宋体"/>
                          <a:cs typeface="Times New Roman"/>
                        </a:rPr>
                        <a:t> print(</a:t>
                      </a:r>
                      <a:r>
                        <a:rPr lang="en-US" sz="1100" b="1" kern="0">
                          <a:solidFill>
                            <a:srgbClr val="7F0055"/>
                          </a:solidFill>
                          <a:latin typeface="Consolas"/>
                          <a:ea typeface="宋体"/>
                          <a:cs typeface="Times New Roman"/>
                        </a:rPr>
                        <a:t>int</a:t>
                      </a:r>
                      <a:r>
                        <a:rPr lang="en-US" sz="1100" kern="0">
                          <a:solidFill>
                            <a:srgbClr val="000000"/>
                          </a:solidFill>
                          <a:latin typeface="Consolas"/>
                          <a:ea typeface="宋体"/>
                          <a:cs typeface="Times New Roman"/>
                        </a:rPr>
                        <a:t> </a:t>
                      </a:r>
                      <a:r>
                        <a:rPr lang="en-US" sz="1100" kern="0">
                          <a:solidFill>
                            <a:srgbClr val="6A3E3E"/>
                          </a:solidFill>
                          <a:latin typeface="Consolas"/>
                          <a:ea typeface="宋体"/>
                          <a:cs typeface="Times New Roman"/>
                        </a:rPr>
                        <a:t>temp</a:t>
                      </a:r>
                      <a:r>
                        <a:rPr lang="en-US" sz="1100" kern="0">
                          <a:solidFill>
                            <a:srgbClr val="000000"/>
                          </a:solidFill>
                          <a:latin typeface="Consolas"/>
                          <a:ea typeface="宋体"/>
                          <a:cs typeface="Times New Roman"/>
                        </a:rPr>
                        <a:t>[]) </a:t>
                      </a:r>
                      <a:r>
                        <a:rPr lang="en-US" sz="1100" kern="0" smtClean="0">
                          <a:solidFill>
                            <a:srgbClr val="000000"/>
                          </a:solidFill>
                          <a:latin typeface="Consolas"/>
                          <a:ea typeface="宋体"/>
                          <a:cs typeface="Times New Roman"/>
                        </a:rPr>
                        <a:t>{</a:t>
                      </a:r>
                      <a:r>
                        <a:rPr lang="en-US" sz="1100" kern="0" smtClean="0">
                          <a:solidFill>
                            <a:srgbClr val="3F7F5F"/>
                          </a:solidFill>
                          <a:latin typeface="Consolas"/>
                          <a:ea typeface="宋体"/>
                          <a:cs typeface="Times New Roman"/>
                        </a:rPr>
                        <a:t>// </a:t>
                      </a:r>
                      <a:r>
                        <a:rPr lang="zh-CN" sz="1100" kern="0">
                          <a:solidFill>
                            <a:srgbClr val="3F7F5F"/>
                          </a:solidFill>
                          <a:latin typeface="Consolas"/>
                          <a:ea typeface="宋体"/>
                          <a:cs typeface="Consolas"/>
                        </a:rPr>
                        <a:t>数组输出</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for</a:t>
                      </a: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int</a:t>
                      </a:r>
                      <a:r>
                        <a:rPr lang="en-US" sz="1100" kern="0">
                          <a:solidFill>
                            <a:srgbClr val="000000"/>
                          </a:solidFill>
                          <a:latin typeface="Consolas"/>
                          <a:ea typeface="宋体"/>
                          <a:cs typeface="Times New Roman"/>
                        </a:rPr>
                        <a:t> </a:t>
                      </a:r>
                      <a:r>
                        <a:rPr lang="en-US" sz="1100" kern="0">
                          <a:solidFill>
                            <a:srgbClr val="6A3E3E"/>
                          </a:solidFill>
                          <a:latin typeface="Consolas"/>
                          <a:ea typeface="宋体"/>
                          <a:cs typeface="Times New Roman"/>
                        </a:rPr>
                        <a:t>x</a:t>
                      </a:r>
                      <a:r>
                        <a:rPr lang="en-US" sz="1100" kern="0">
                          <a:solidFill>
                            <a:srgbClr val="000000"/>
                          </a:solidFill>
                          <a:latin typeface="Consolas"/>
                          <a:ea typeface="宋体"/>
                          <a:cs typeface="Times New Roman"/>
                        </a:rPr>
                        <a:t> = 0; </a:t>
                      </a:r>
                      <a:r>
                        <a:rPr lang="en-US" sz="1100" kern="0">
                          <a:solidFill>
                            <a:srgbClr val="6A3E3E"/>
                          </a:solidFill>
                          <a:latin typeface="Consolas"/>
                          <a:ea typeface="宋体"/>
                          <a:cs typeface="Times New Roman"/>
                        </a:rPr>
                        <a:t>x</a:t>
                      </a:r>
                      <a:r>
                        <a:rPr lang="en-US" sz="1100" kern="0">
                          <a:solidFill>
                            <a:srgbClr val="000000"/>
                          </a:solidFill>
                          <a:latin typeface="Consolas"/>
                          <a:ea typeface="宋体"/>
                          <a:cs typeface="Times New Roman"/>
                        </a:rPr>
                        <a:t> &lt; </a:t>
                      </a:r>
                      <a:r>
                        <a:rPr lang="en-US" sz="1100" kern="0">
                          <a:solidFill>
                            <a:srgbClr val="6A3E3E"/>
                          </a:solidFill>
                          <a:latin typeface="Consolas"/>
                          <a:ea typeface="宋体"/>
                          <a:cs typeface="Times New Roman"/>
                        </a:rPr>
                        <a:t>temp</a:t>
                      </a:r>
                      <a:r>
                        <a:rPr lang="en-US" sz="1100" kern="0">
                          <a:solidFill>
                            <a:srgbClr val="000000"/>
                          </a:solidFill>
                          <a:latin typeface="Consolas"/>
                          <a:ea typeface="宋体"/>
                          <a:cs typeface="Times New Roman"/>
                        </a:rPr>
                        <a:t>.</a:t>
                      </a:r>
                      <a:r>
                        <a:rPr lang="en-US" sz="1100" kern="0">
                          <a:solidFill>
                            <a:srgbClr val="0000C0"/>
                          </a:solidFill>
                          <a:latin typeface="Consolas"/>
                          <a:ea typeface="宋体"/>
                          <a:cs typeface="Times New Roman"/>
                        </a:rPr>
                        <a:t>length</a:t>
                      </a:r>
                      <a:r>
                        <a:rPr lang="en-US" sz="1100" kern="0">
                          <a:solidFill>
                            <a:srgbClr val="000000"/>
                          </a:solidFill>
                          <a:latin typeface="Consolas"/>
                          <a:ea typeface="宋体"/>
                          <a:cs typeface="Times New Roman"/>
                        </a:rPr>
                        <a:t>; </a:t>
                      </a:r>
                      <a:r>
                        <a:rPr lang="en-US" sz="1100" kern="0">
                          <a:solidFill>
                            <a:srgbClr val="6A3E3E"/>
                          </a:solidFill>
                          <a:latin typeface="Consolas"/>
                          <a:ea typeface="宋体"/>
                          <a:cs typeface="Times New Roman"/>
                        </a:rPr>
                        <a:t>x</a:t>
                      </a:r>
                      <a:r>
                        <a:rPr lang="en-US" sz="1100" kern="0">
                          <a:solidFill>
                            <a:srgbClr val="000000"/>
                          </a:solidFill>
                          <a:latin typeface="Consolas"/>
                          <a:ea typeface="宋体"/>
                          <a:cs typeface="Times New Roman"/>
                        </a:rPr>
                        <a:t>++) {</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System.</a:t>
                      </a:r>
                      <a:r>
                        <a:rPr lang="en-US" sz="1100" b="1" i="1" kern="0">
                          <a:solidFill>
                            <a:srgbClr val="0000C0"/>
                          </a:solidFill>
                          <a:latin typeface="Consolas"/>
                          <a:ea typeface="宋体"/>
                          <a:cs typeface="Times New Roman"/>
                        </a:rPr>
                        <a:t>out</a:t>
                      </a:r>
                      <a:r>
                        <a:rPr lang="en-US" sz="1100" kern="0">
                          <a:solidFill>
                            <a:srgbClr val="000000"/>
                          </a:solidFill>
                          <a:latin typeface="Consolas"/>
                          <a:ea typeface="宋体"/>
                          <a:cs typeface="Times New Roman"/>
                        </a:rPr>
                        <a:t>.print(</a:t>
                      </a:r>
                      <a:r>
                        <a:rPr lang="en-US" sz="1100" kern="0">
                          <a:solidFill>
                            <a:srgbClr val="6A3E3E"/>
                          </a:solidFill>
                          <a:latin typeface="Consolas"/>
                          <a:ea typeface="宋体"/>
                          <a:cs typeface="Times New Roman"/>
                        </a:rPr>
                        <a:t>temp</a:t>
                      </a:r>
                      <a:r>
                        <a:rPr lang="en-US" sz="1100" kern="0">
                          <a:solidFill>
                            <a:srgbClr val="000000"/>
                          </a:solidFill>
                          <a:latin typeface="Consolas"/>
                          <a:ea typeface="宋体"/>
                          <a:cs typeface="Times New Roman"/>
                        </a:rPr>
                        <a:t>[</a:t>
                      </a:r>
                      <a:r>
                        <a:rPr lang="en-US" sz="1100" kern="0">
                          <a:solidFill>
                            <a:srgbClr val="6A3E3E"/>
                          </a:solidFill>
                          <a:latin typeface="Consolas"/>
                          <a:ea typeface="宋体"/>
                          <a:cs typeface="Times New Roman"/>
                        </a:rPr>
                        <a:t>x</a:t>
                      </a:r>
                      <a:r>
                        <a:rPr lang="en-US" sz="1100" kern="0">
                          <a:solidFill>
                            <a:srgbClr val="000000"/>
                          </a:solidFill>
                          <a:latin typeface="Consolas"/>
                          <a:ea typeface="宋体"/>
                          <a:cs typeface="Times New Roman"/>
                        </a:rPr>
                        <a:t>] + </a:t>
                      </a:r>
                      <a:r>
                        <a:rPr lang="en-US" sz="1100" kern="0">
                          <a:solidFill>
                            <a:srgbClr val="2A00FF"/>
                          </a:solidFill>
                          <a:latin typeface="Consolas"/>
                          <a:ea typeface="宋体"/>
                          <a:cs typeface="Times New Roman"/>
                        </a:rPr>
                        <a:t>"</a:t>
                      </a:r>
                      <a:r>
                        <a:rPr lang="zh-CN" sz="1100" kern="0">
                          <a:solidFill>
                            <a:srgbClr val="2A00FF"/>
                          </a:solidFill>
                          <a:latin typeface="Consolas"/>
                          <a:ea typeface="宋体"/>
                          <a:cs typeface="Consolas"/>
                        </a:rPr>
                        <a:t>、</a:t>
                      </a:r>
                      <a:r>
                        <a:rPr lang="en-US" sz="1100" kern="0">
                          <a:solidFill>
                            <a:srgbClr val="2A00FF"/>
                          </a:solidFill>
                          <a:latin typeface="Consolas"/>
                          <a:ea typeface="宋体"/>
                          <a:cs typeface="Times New Roman"/>
                        </a:rPr>
                        <a:t>"</a:t>
                      </a:r>
                      <a:r>
                        <a:rPr lang="en-US" sz="1100" kern="0">
                          <a:solidFill>
                            <a:srgbClr val="000000"/>
                          </a:solidFill>
                          <a:latin typeface="Consolas"/>
                          <a:ea typeface="宋体"/>
                          <a:cs typeface="Times New Roman"/>
                        </a:rPr>
                        <a:t>);</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System.</a:t>
                      </a:r>
                      <a:r>
                        <a:rPr lang="en-US" sz="1100" b="1" i="1" kern="0">
                          <a:solidFill>
                            <a:srgbClr val="0000C0"/>
                          </a:solidFill>
                          <a:latin typeface="Consolas"/>
                          <a:ea typeface="宋体"/>
                          <a:cs typeface="Times New Roman"/>
                        </a:rPr>
                        <a:t>out</a:t>
                      </a:r>
                      <a:r>
                        <a:rPr lang="en-US" sz="1100" kern="0">
                          <a:solidFill>
                            <a:srgbClr val="000000"/>
                          </a:solidFill>
                          <a:latin typeface="Consolas"/>
                          <a:ea typeface="宋体"/>
                          <a:cs typeface="Times New Roman"/>
                        </a:rPr>
                        <a:t>.println();</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a:t>
                      </a:r>
                      <a:endParaRPr lang="zh-CN" sz="11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190501">
                <a:tc>
                  <a:txBody>
                    <a:bodyPr/>
                    <a:lstStyle/>
                    <a:p>
                      <a:pPr algn="l">
                        <a:spcAft>
                          <a:spcPts val="0"/>
                        </a:spcAft>
                      </a:pPr>
                      <a:r>
                        <a:rPr lang="zh-CN" sz="1100" b="1" kern="0">
                          <a:solidFill>
                            <a:srgbClr val="7F0055"/>
                          </a:solidFill>
                          <a:latin typeface="Consolas"/>
                          <a:ea typeface="宋体"/>
                          <a:cs typeface="Consolas"/>
                        </a:rPr>
                        <a:t>程序执行结果：</a:t>
                      </a:r>
                      <a:endParaRPr lang="zh-CN" sz="11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latin typeface="Consolas"/>
                          <a:ea typeface="宋体"/>
                          <a:cs typeface="Times New Roman"/>
                        </a:rPr>
                        <a:t>0</a:t>
                      </a:r>
                      <a:r>
                        <a:rPr lang="zh-CN" sz="1100" kern="0">
                          <a:solidFill>
                            <a:srgbClr val="000000"/>
                          </a:solidFill>
                          <a:latin typeface="Consolas"/>
                          <a:ea typeface="宋体"/>
                          <a:cs typeface="Consolas"/>
                        </a:rPr>
                        <a:t>、</a:t>
                      </a:r>
                      <a:r>
                        <a:rPr lang="en-US" sz="1100" kern="0">
                          <a:solidFill>
                            <a:srgbClr val="000000"/>
                          </a:solidFill>
                          <a:latin typeface="Consolas"/>
                          <a:ea typeface="宋体"/>
                          <a:cs typeface="Times New Roman"/>
                        </a:rPr>
                        <a:t>1</a:t>
                      </a:r>
                      <a:r>
                        <a:rPr lang="zh-CN" sz="1100" kern="0">
                          <a:solidFill>
                            <a:srgbClr val="000000"/>
                          </a:solidFill>
                          <a:latin typeface="Consolas"/>
                          <a:ea typeface="宋体"/>
                          <a:cs typeface="Consolas"/>
                        </a:rPr>
                        <a:t>、</a:t>
                      </a:r>
                      <a:r>
                        <a:rPr lang="en-US" sz="1100" kern="0">
                          <a:solidFill>
                            <a:srgbClr val="000000"/>
                          </a:solidFill>
                          <a:latin typeface="Consolas"/>
                          <a:ea typeface="宋体"/>
                          <a:cs typeface="Times New Roman"/>
                        </a:rPr>
                        <a:t>2</a:t>
                      </a:r>
                      <a:r>
                        <a:rPr lang="zh-CN" sz="1100" kern="0">
                          <a:solidFill>
                            <a:srgbClr val="000000"/>
                          </a:solidFill>
                          <a:latin typeface="Consolas"/>
                          <a:ea typeface="宋体"/>
                          <a:cs typeface="Consolas"/>
                        </a:rPr>
                        <a:t>、</a:t>
                      </a:r>
                      <a:r>
                        <a:rPr lang="en-US" sz="1100" kern="0">
                          <a:solidFill>
                            <a:srgbClr val="000000"/>
                          </a:solidFill>
                          <a:latin typeface="Consolas"/>
                          <a:ea typeface="宋体"/>
                          <a:cs typeface="Times New Roman"/>
                        </a:rPr>
                        <a:t>3</a:t>
                      </a:r>
                      <a:r>
                        <a:rPr lang="zh-CN" sz="1100" kern="0">
                          <a:solidFill>
                            <a:srgbClr val="000000"/>
                          </a:solidFill>
                          <a:latin typeface="Consolas"/>
                          <a:ea typeface="宋体"/>
                          <a:cs typeface="Consolas"/>
                        </a:rPr>
                        <a:t>、</a:t>
                      </a:r>
                      <a:r>
                        <a:rPr lang="en-US" sz="1100" kern="0">
                          <a:solidFill>
                            <a:srgbClr val="000000"/>
                          </a:solidFill>
                          <a:latin typeface="Consolas"/>
                          <a:ea typeface="宋体"/>
                          <a:cs typeface="Times New Roman"/>
                        </a:rPr>
                        <a:t>6</a:t>
                      </a:r>
                      <a:r>
                        <a:rPr lang="zh-CN" sz="1100" kern="0">
                          <a:solidFill>
                            <a:srgbClr val="000000"/>
                          </a:solidFill>
                          <a:latin typeface="Consolas"/>
                          <a:ea typeface="宋体"/>
                          <a:cs typeface="Consolas"/>
                        </a:rPr>
                        <a:t>、</a:t>
                      </a:r>
                      <a:r>
                        <a:rPr lang="en-US" sz="1100" kern="0">
                          <a:solidFill>
                            <a:srgbClr val="000000"/>
                          </a:solidFill>
                          <a:latin typeface="Consolas"/>
                          <a:ea typeface="宋体"/>
                          <a:cs typeface="Times New Roman"/>
                        </a:rPr>
                        <a:t>8</a:t>
                      </a:r>
                      <a:r>
                        <a:rPr lang="zh-CN" sz="1100" kern="0">
                          <a:solidFill>
                            <a:srgbClr val="000000"/>
                          </a:solidFill>
                          <a:latin typeface="Consolas"/>
                          <a:ea typeface="宋体"/>
                          <a:cs typeface="Consolas"/>
                        </a:rPr>
                        <a:t>、</a:t>
                      </a:r>
                      <a:endParaRPr lang="zh-CN" sz="11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对象数组</a:t>
            </a:r>
            <a:endParaRPr lang="zh-CN" altLang="en-US"/>
          </a:p>
        </p:txBody>
      </p:sp>
      <p:sp>
        <p:nvSpPr>
          <p:cNvPr id="3" name="内容占位符 2"/>
          <p:cNvSpPr>
            <a:spLocks noGrp="1"/>
          </p:cNvSpPr>
          <p:nvPr>
            <p:ph idx="1"/>
          </p:nvPr>
        </p:nvSpPr>
        <p:spPr/>
        <p:txBody>
          <a:bodyPr>
            <a:normAutofit lnSpcReduction="10000"/>
          </a:bodyPr>
          <a:lstStyle/>
          <a:p>
            <a:r>
              <a:rPr lang="zh-CN" altLang="en-US" smtClean="0"/>
              <a:t>数组是引用类型，而类也同样是引用类型，所以如果是对象数组的话表示一个引用类型里面嵌套其它的引用类型。</a:t>
            </a:r>
            <a:endParaRPr lang="en-US" altLang="zh-CN" smtClean="0"/>
          </a:p>
          <a:p>
            <a:r>
              <a:rPr lang="zh-CN" altLang="en-US" smtClean="0"/>
              <a:t>在之前使用的数组都属于基本数据类型的数组，但是所有的引用数据类型也同样可以定义数组，这样的数组称为对象数组。如果要想定义对象数组（以类为例），可以采用如下的形式完成：</a:t>
            </a:r>
            <a:endParaRPr lang="en-US" altLang="zh-CN" smtClean="0"/>
          </a:p>
          <a:p>
            <a:pPr lvl="1"/>
            <a:r>
              <a:rPr lang="zh-CN" altLang="en-US" smtClean="0"/>
              <a:t>对象数组的动态初始化：类名称 对象数组名称</a:t>
            </a:r>
            <a:r>
              <a:rPr lang="en-US" smtClean="0"/>
              <a:t> = new </a:t>
            </a:r>
            <a:r>
              <a:rPr lang="zh-CN" altLang="en-US" smtClean="0"/>
              <a:t>类名称</a:t>
            </a:r>
            <a:r>
              <a:rPr lang="en-US" smtClean="0"/>
              <a:t> [</a:t>
            </a:r>
            <a:r>
              <a:rPr lang="zh-CN" altLang="en-US" smtClean="0"/>
              <a:t>长度</a:t>
            </a:r>
            <a:r>
              <a:rPr lang="en-US" smtClean="0"/>
              <a:t>] ;</a:t>
            </a:r>
            <a:endParaRPr lang="en-US" altLang="zh-CN" smtClean="0"/>
          </a:p>
          <a:p>
            <a:pPr lvl="1"/>
            <a:r>
              <a:rPr lang="zh-CN" altLang="en-US" smtClean="0"/>
              <a:t>对象数组的静态初始化：类名称 对象数组名称</a:t>
            </a:r>
            <a:r>
              <a:rPr lang="en-US" smtClean="0"/>
              <a:t> = new </a:t>
            </a:r>
            <a:r>
              <a:rPr lang="zh-CN" altLang="en-US" smtClean="0"/>
              <a:t>类名称</a:t>
            </a:r>
            <a:r>
              <a:rPr lang="en-US" smtClean="0"/>
              <a:t> [] {</a:t>
            </a:r>
            <a:r>
              <a:rPr lang="zh-CN" altLang="en-US" smtClean="0"/>
              <a:t>实例化对象</a:t>
            </a:r>
            <a:r>
              <a:rPr lang="en-US" smtClean="0"/>
              <a:t>,</a:t>
            </a:r>
            <a:r>
              <a:rPr lang="zh-CN" altLang="en-US" smtClean="0"/>
              <a:t>实例化对象</a:t>
            </a:r>
            <a:r>
              <a:rPr lang="en-US" smtClean="0"/>
              <a:t>,...} ;</a:t>
            </a: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对象数组的动态初始化</a:t>
            </a:r>
            <a:endParaRPr lang="zh-CN" altLang="en-US"/>
          </a:p>
        </p:txBody>
      </p:sp>
      <p:graphicFrame>
        <p:nvGraphicFramePr>
          <p:cNvPr id="4" name="表格 3"/>
          <p:cNvGraphicFramePr>
            <a:graphicFrameLocks noGrp="1"/>
          </p:cNvGraphicFramePr>
          <p:nvPr/>
        </p:nvGraphicFramePr>
        <p:xfrm>
          <a:off x="571472" y="1428742"/>
          <a:ext cx="8072494" cy="3154680"/>
        </p:xfrm>
        <a:graphic>
          <a:graphicData uri="http://schemas.openxmlformats.org/drawingml/2006/table">
            <a:tbl>
              <a:tblPr/>
              <a:tblGrid>
                <a:gridCol w="8072494"/>
              </a:tblGrid>
              <a:tr h="3071834">
                <a:tc>
                  <a:txBody>
                    <a:bodyPr/>
                    <a:lstStyle/>
                    <a:p>
                      <a:pPr algn="l">
                        <a:spcAft>
                          <a:spcPts val="0"/>
                        </a:spcAft>
                      </a:pPr>
                      <a:r>
                        <a:rPr lang="en-US" sz="900" b="1" kern="0">
                          <a:solidFill>
                            <a:srgbClr val="7F0055"/>
                          </a:solidFill>
                          <a:latin typeface="Consolas"/>
                          <a:ea typeface="宋体"/>
                          <a:cs typeface="Times New Roman"/>
                        </a:rPr>
                        <a:t>class</a:t>
                      </a:r>
                      <a:r>
                        <a:rPr lang="en-US" sz="900" kern="0">
                          <a:solidFill>
                            <a:srgbClr val="000000"/>
                          </a:solidFill>
                          <a:latin typeface="Consolas"/>
                          <a:ea typeface="宋体"/>
                          <a:cs typeface="Times New Roman"/>
                        </a:rPr>
                        <a:t> Book {</a:t>
                      </a:r>
                      <a:endParaRPr lang="zh-CN" sz="10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private</a:t>
                      </a:r>
                      <a:r>
                        <a:rPr lang="en-US" sz="900" kern="0">
                          <a:solidFill>
                            <a:srgbClr val="000000"/>
                          </a:solidFill>
                          <a:latin typeface="Consolas"/>
                          <a:ea typeface="宋体"/>
                          <a:cs typeface="Times New Roman"/>
                        </a:rPr>
                        <a:t> String </a:t>
                      </a:r>
                      <a:r>
                        <a:rPr lang="en-US" sz="900" kern="0">
                          <a:solidFill>
                            <a:srgbClr val="0000C0"/>
                          </a:solidFill>
                          <a:latin typeface="Consolas"/>
                          <a:ea typeface="宋体"/>
                          <a:cs typeface="Times New Roman"/>
                        </a:rPr>
                        <a:t>title</a:t>
                      </a:r>
                      <a:r>
                        <a:rPr lang="en-US" sz="900" kern="0">
                          <a:solidFill>
                            <a:srgbClr val="000000"/>
                          </a:solidFill>
                          <a:latin typeface="Consolas"/>
                          <a:ea typeface="宋体"/>
                          <a:cs typeface="Times New Roman"/>
                        </a:rPr>
                        <a:t> ;</a:t>
                      </a:r>
                      <a:endParaRPr lang="zh-CN" sz="10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private</a:t>
                      </a: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double</a:t>
                      </a:r>
                      <a:r>
                        <a:rPr lang="en-US" sz="900" kern="0">
                          <a:solidFill>
                            <a:srgbClr val="000000"/>
                          </a:solidFill>
                          <a:latin typeface="Consolas"/>
                          <a:ea typeface="宋体"/>
                          <a:cs typeface="Times New Roman"/>
                        </a:rPr>
                        <a:t> </a:t>
                      </a:r>
                      <a:r>
                        <a:rPr lang="en-US" sz="900" kern="0">
                          <a:solidFill>
                            <a:srgbClr val="0000C0"/>
                          </a:solidFill>
                          <a:latin typeface="Consolas"/>
                          <a:ea typeface="宋体"/>
                          <a:cs typeface="Times New Roman"/>
                        </a:rPr>
                        <a:t>price</a:t>
                      </a:r>
                      <a:r>
                        <a:rPr lang="en-US" sz="900" kern="0">
                          <a:solidFill>
                            <a:srgbClr val="000000"/>
                          </a:solidFill>
                          <a:latin typeface="Consolas"/>
                          <a:ea typeface="宋体"/>
                          <a:cs typeface="Times New Roman"/>
                        </a:rPr>
                        <a:t> ;</a:t>
                      </a:r>
                      <a:endParaRPr lang="zh-CN" sz="10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public</a:t>
                      </a:r>
                      <a:r>
                        <a:rPr lang="en-US" sz="900" kern="0">
                          <a:solidFill>
                            <a:srgbClr val="000000"/>
                          </a:solidFill>
                          <a:latin typeface="Consolas"/>
                          <a:ea typeface="宋体"/>
                          <a:cs typeface="Times New Roman"/>
                        </a:rPr>
                        <a:t> Book(String </a:t>
                      </a:r>
                      <a:r>
                        <a:rPr lang="en-US" sz="900" kern="0">
                          <a:solidFill>
                            <a:srgbClr val="6A3E3E"/>
                          </a:solidFill>
                          <a:latin typeface="Consolas"/>
                          <a:ea typeface="宋体"/>
                          <a:cs typeface="Times New Roman"/>
                        </a:rPr>
                        <a:t>t</a:t>
                      </a:r>
                      <a:r>
                        <a:rPr lang="en-US" sz="900" kern="0">
                          <a:solidFill>
                            <a:srgbClr val="000000"/>
                          </a:solidFill>
                          <a:latin typeface="Consolas"/>
                          <a:ea typeface="宋体"/>
                          <a:cs typeface="Times New Roman"/>
                        </a:rPr>
                        <a:t>,</a:t>
                      </a:r>
                      <a:r>
                        <a:rPr lang="en-US" sz="900" b="1" kern="0">
                          <a:solidFill>
                            <a:srgbClr val="7F0055"/>
                          </a:solidFill>
                          <a:latin typeface="Consolas"/>
                          <a:ea typeface="宋体"/>
                          <a:cs typeface="Times New Roman"/>
                        </a:rPr>
                        <a:t>double</a:t>
                      </a:r>
                      <a:r>
                        <a:rPr lang="en-US" sz="900" kern="0">
                          <a:solidFill>
                            <a:srgbClr val="000000"/>
                          </a:solidFill>
                          <a:latin typeface="Consolas"/>
                          <a:ea typeface="宋体"/>
                          <a:cs typeface="Times New Roman"/>
                        </a:rPr>
                        <a:t> </a:t>
                      </a:r>
                      <a:r>
                        <a:rPr lang="en-US" sz="900" kern="0">
                          <a:solidFill>
                            <a:srgbClr val="6A3E3E"/>
                          </a:solidFill>
                          <a:latin typeface="Consolas"/>
                          <a:ea typeface="宋体"/>
                          <a:cs typeface="Times New Roman"/>
                        </a:rPr>
                        <a:t>p</a:t>
                      </a:r>
                      <a:r>
                        <a:rPr lang="en-US" sz="900" kern="0">
                          <a:solidFill>
                            <a:srgbClr val="000000"/>
                          </a:solidFill>
                          <a:latin typeface="Consolas"/>
                          <a:ea typeface="宋体"/>
                          <a:cs typeface="Times New Roman"/>
                        </a:rPr>
                        <a:t>) {</a:t>
                      </a:r>
                      <a:endParaRPr lang="zh-CN" sz="10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r>
                        <a:rPr lang="en-US" sz="900" kern="0">
                          <a:solidFill>
                            <a:srgbClr val="0000C0"/>
                          </a:solidFill>
                          <a:latin typeface="Consolas"/>
                          <a:ea typeface="宋体"/>
                          <a:cs typeface="Times New Roman"/>
                        </a:rPr>
                        <a:t>title</a:t>
                      </a:r>
                      <a:r>
                        <a:rPr lang="en-US" sz="900" kern="0">
                          <a:solidFill>
                            <a:srgbClr val="000000"/>
                          </a:solidFill>
                          <a:latin typeface="Consolas"/>
                          <a:ea typeface="宋体"/>
                          <a:cs typeface="Times New Roman"/>
                        </a:rPr>
                        <a:t> = </a:t>
                      </a:r>
                      <a:r>
                        <a:rPr lang="en-US" sz="900" kern="0">
                          <a:solidFill>
                            <a:srgbClr val="6A3E3E"/>
                          </a:solidFill>
                          <a:latin typeface="Consolas"/>
                          <a:ea typeface="宋体"/>
                          <a:cs typeface="Times New Roman"/>
                        </a:rPr>
                        <a:t>t</a:t>
                      </a:r>
                      <a:r>
                        <a:rPr lang="en-US" sz="900" kern="0">
                          <a:solidFill>
                            <a:srgbClr val="000000"/>
                          </a:solidFill>
                          <a:latin typeface="Consolas"/>
                          <a:ea typeface="宋体"/>
                          <a:cs typeface="Times New Roman"/>
                        </a:rPr>
                        <a:t> ;</a:t>
                      </a:r>
                      <a:endParaRPr lang="zh-CN" sz="10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r>
                        <a:rPr lang="en-US" sz="900" kern="0">
                          <a:solidFill>
                            <a:srgbClr val="0000C0"/>
                          </a:solidFill>
                          <a:latin typeface="Consolas"/>
                          <a:ea typeface="宋体"/>
                          <a:cs typeface="Times New Roman"/>
                        </a:rPr>
                        <a:t>price</a:t>
                      </a:r>
                      <a:r>
                        <a:rPr lang="en-US" sz="900" kern="0">
                          <a:solidFill>
                            <a:srgbClr val="000000"/>
                          </a:solidFill>
                          <a:latin typeface="Consolas"/>
                          <a:ea typeface="宋体"/>
                          <a:cs typeface="Times New Roman"/>
                        </a:rPr>
                        <a:t> = </a:t>
                      </a:r>
                      <a:r>
                        <a:rPr lang="en-US" sz="900" kern="0">
                          <a:solidFill>
                            <a:srgbClr val="6A3E3E"/>
                          </a:solidFill>
                          <a:latin typeface="Consolas"/>
                          <a:ea typeface="宋体"/>
                          <a:cs typeface="Times New Roman"/>
                        </a:rPr>
                        <a:t>p</a:t>
                      </a:r>
                      <a:r>
                        <a:rPr lang="en-US" sz="900" kern="0">
                          <a:solidFill>
                            <a:srgbClr val="000000"/>
                          </a:solidFill>
                          <a:latin typeface="Consolas"/>
                          <a:ea typeface="宋体"/>
                          <a:cs typeface="Times New Roman"/>
                        </a:rPr>
                        <a:t> ;</a:t>
                      </a:r>
                      <a:endParaRPr lang="zh-CN" sz="10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endParaRPr lang="zh-CN" sz="10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r>
                        <a:rPr lang="en-US" sz="900" kern="0">
                          <a:solidFill>
                            <a:srgbClr val="3F7F5F"/>
                          </a:solidFill>
                          <a:latin typeface="Consolas"/>
                          <a:ea typeface="宋体"/>
                          <a:cs typeface="Times New Roman"/>
                        </a:rPr>
                        <a:t>// setter</a:t>
                      </a:r>
                      <a:r>
                        <a:rPr lang="zh-CN" sz="900" kern="0">
                          <a:solidFill>
                            <a:srgbClr val="3F7F5F"/>
                          </a:solidFill>
                          <a:latin typeface="Consolas"/>
                          <a:ea typeface="宋体"/>
                          <a:cs typeface="Consolas"/>
                        </a:rPr>
                        <a:t>、</a:t>
                      </a:r>
                      <a:r>
                        <a:rPr lang="en-US" sz="900" kern="0">
                          <a:solidFill>
                            <a:srgbClr val="3F7F5F"/>
                          </a:solidFill>
                          <a:latin typeface="Consolas"/>
                          <a:ea typeface="宋体"/>
                          <a:cs typeface="Times New Roman"/>
                        </a:rPr>
                        <a:t>getter</a:t>
                      </a:r>
                      <a:r>
                        <a:rPr lang="zh-CN" sz="900" kern="0">
                          <a:solidFill>
                            <a:srgbClr val="3F7F5F"/>
                          </a:solidFill>
                          <a:latin typeface="Consolas"/>
                          <a:ea typeface="宋体"/>
                          <a:cs typeface="Consolas"/>
                        </a:rPr>
                        <a:t>、无参构造略</a:t>
                      </a:r>
                      <a:endParaRPr lang="zh-CN" sz="10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public</a:t>
                      </a:r>
                      <a:r>
                        <a:rPr lang="en-US" sz="900" kern="0">
                          <a:solidFill>
                            <a:srgbClr val="000000"/>
                          </a:solidFill>
                          <a:latin typeface="Consolas"/>
                          <a:ea typeface="宋体"/>
                          <a:cs typeface="Times New Roman"/>
                        </a:rPr>
                        <a:t> String getInfo() {</a:t>
                      </a:r>
                      <a:endParaRPr lang="zh-CN" sz="10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return</a:t>
                      </a:r>
                      <a:r>
                        <a:rPr lang="en-US" sz="900" kern="0">
                          <a:solidFill>
                            <a:srgbClr val="000000"/>
                          </a:solidFill>
                          <a:latin typeface="Consolas"/>
                          <a:ea typeface="宋体"/>
                          <a:cs typeface="Times New Roman"/>
                        </a:rPr>
                        <a:t> </a:t>
                      </a:r>
                      <a:r>
                        <a:rPr lang="en-US" sz="900" kern="0">
                          <a:solidFill>
                            <a:srgbClr val="2A00FF"/>
                          </a:solidFill>
                          <a:latin typeface="Consolas"/>
                          <a:ea typeface="宋体"/>
                          <a:cs typeface="Times New Roman"/>
                        </a:rPr>
                        <a:t>"</a:t>
                      </a:r>
                      <a:r>
                        <a:rPr lang="zh-CN" sz="900" kern="0">
                          <a:solidFill>
                            <a:srgbClr val="2A00FF"/>
                          </a:solidFill>
                          <a:latin typeface="Consolas"/>
                          <a:ea typeface="宋体"/>
                          <a:cs typeface="Consolas"/>
                        </a:rPr>
                        <a:t>书名：</a:t>
                      </a:r>
                      <a:r>
                        <a:rPr lang="en-US" sz="900" kern="0">
                          <a:solidFill>
                            <a:srgbClr val="2A00FF"/>
                          </a:solidFill>
                          <a:latin typeface="Consolas"/>
                          <a:ea typeface="宋体"/>
                          <a:cs typeface="Times New Roman"/>
                        </a:rPr>
                        <a:t>"</a:t>
                      </a:r>
                      <a:r>
                        <a:rPr lang="en-US" sz="900" kern="0">
                          <a:solidFill>
                            <a:srgbClr val="000000"/>
                          </a:solidFill>
                          <a:latin typeface="Consolas"/>
                          <a:ea typeface="宋体"/>
                          <a:cs typeface="Times New Roman"/>
                        </a:rPr>
                        <a:t> + </a:t>
                      </a:r>
                      <a:r>
                        <a:rPr lang="en-US" sz="900" kern="0">
                          <a:solidFill>
                            <a:srgbClr val="0000C0"/>
                          </a:solidFill>
                          <a:latin typeface="Consolas"/>
                          <a:ea typeface="宋体"/>
                          <a:cs typeface="Times New Roman"/>
                        </a:rPr>
                        <a:t>title</a:t>
                      </a:r>
                      <a:r>
                        <a:rPr lang="en-US" sz="900" kern="0">
                          <a:solidFill>
                            <a:srgbClr val="000000"/>
                          </a:solidFill>
                          <a:latin typeface="Consolas"/>
                          <a:ea typeface="宋体"/>
                          <a:cs typeface="Times New Roman"/>
                        </a:rPr>
                        <a:t> + </a:t>
                      </a:r>
                      <a:r>
                        <a:rPr lang="en-US" sz="900" kern="0">
                          <a:solidFill>
                            <a:srgbClr val="2A00FF"/>
                          </a:solidFill>
                          <a:latin typeface="Consolas"/>
                          <a:ea typeface="宋体"/>
                          <a:cs typeface="Times New Roman"/>
                        </a:rPr>
                        <a:t>"</a:t>
                      </a:r>
                      <a:r>
                        <a:rPr lang="zh-CN" sz="900" kern="0">
                          <a:solidFill>
                            <a:srgbClr val="2A00FF"/>
                          </a:solidFill>
                          <a:latin typeface="Consolas"/>
                          <a:ea typeface="宋体"/>
                          <a:cs typeface="Consolas"/>
                        </a:rPr>
                        <a:t>，价格：</a:t>
                      </a:r>
                      <a:r>
                        <a:rPr lang="en-US" sz="900" kern="0">
                          <a:solidFill>
                            <a:srgbClr val="2A00FF"/>
                          </a:solidFill>
                          <a:latin typeface="Consolas"/>
                          <a:ea typeface="宋体"/>
                          <a:cs typeface="Times New Roman"/>
                        </a:rPr>
                        <a:t>"</a:t>
                      </a:r>
                      <a:r>
                        <a:rPr lang="en-US" sz="900" kern="0">
                          <a:solidFill>
                            <a:srgbClr val="000000"/>
                          </a:solidFill>
                          <a:latin typeface="Consolas"/>
                          <a:ea typeface="宋体"/>
                          <a:cs typeface="Times New Roman"/>
                        </a:rPr>
                        <a:t> + </a:t>
                      </a:r>
                      <a:r>
                        <a:rPr lang="en-US" sz="900" kern="0">
                          <a:solidFill>
                            <a:srgbClr val="0000C0"/>
                          </a:solidFill>
                          <a:latin typeface="Consolas"/>
                          <a:ea typeface="宋体"/>
                          <a:cs typeface="Times New Roman"/>
                        </a:rPr>
                        <a:t>price</a:t>
                      </a:r>
                      <a:r>
                        <a:rPr lang="en-US" sz="900" kern="0">
                          <a:solidFill>
                            <a:srgbClr val="000000"/>
                          </a:solidFill>
                          <a:latin typeface="Consolas"/>
                          <a:ea typeface="宋体"/>
                          <a:cs typeface="Times New Roman"/>
                        </a:rPr>
                        <a:t> ;</a:t>
                      </a:r>
                      <a:endParaRPr lang="zh-CN" sz="10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endParaRPr lang="zh-CN" sz="10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a:t>
                      </a:r>
                      <a:endParaRPr lang="zh-CN" sz="1000" kern="100">
                        <a:latin typeface="Times New Roman"/>
                        <a:ea typeface="宋体"/>
                        <a:cs typeface="Times New Roman"/>
                      </a:endParaRPr>
                    </a:p>
                    <a:p>
                      <a:pPr algn="l">
                        <a:spcAft>
                          <a:spcPts val="0"/>
                        </a:spcAft>
                      </a:pPr>
                      <a:r>
                        <a:rPr lang="en-US" sz="900" b="1" kern="0">
                          <a:solidFill>
                            <a:srgbClr val="7F0055"/>
                          </a:solidFill>
                          <a:latin typeface="Consolas"/>
                          <a:ea typeface="宋体"/>
                          <a:cs typeface="Times New Roman"/>
                        </a:rPr>
                        <a:t>public</a:t>
                      </a: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class</a:t>
                      </a:r>
                      <a:r>
                        <a:rPr lang="en-US" sz="900" kern="0">
                          <a:solidFill>
                            <a:srgbClr val="000000"/>
                          </a:solidFill>
                          <a:latin typeface="Consolas"/>
                          <a:ea typeface="宋体"/>
                          <a:cs typeface="Times New Roman"/>
                        </a:rPr>
                        <a:t> ArrayDemo {</a:t>
                      </a:r>
                      <a:endParaRPr lang="zh-CN" sz="10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public</a:t>
                      </a: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static</a:t>
                      </a: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void</a:t>
                      </a:r>
                      <a:r>
                        <a:rPr lang="en-US" sz="900" kern="0">
                          <a:solidFill>
                            <a:srgbClr val="000000"/>
                          </a:solidFill>
                          <a:latin typeface="Consolas"/>
                          <a:ea typeface="宋体"/>
                          <a:cs typeface="Times New Roman"/>
                        </a:rPr>
                        <a:t> main(String </a:t>
                      </a:r>
                      <a:r>
                        <a:rPr lang="en-US" sz="900" kern="0">
                          <a:solidFill>
                            <a:srgbClr val="6A3E3E"/>
                          </a:solidFill>
                          <a:latin typeface="Consolas"/>
                          <a:ea typeface="宋体"/>
                          <a:cs typeface="Times New Roman"/>
                        </a:rPr>
                        <a:t>args</a:t>
                      </a:r>
                      <a:r>
                        <a:rPr lang="en-US" sz="900" kern="0">
                          <a:solidFill>
                            <a:srgbClr val="000000"/>
                          </a:solidFill>
                          <a:latin typeface="Consolas"/>
                          <a:ea typeface="宋体"/>
                          <a:cs typeface="Times New Roman"/>
                        </a:rPr>
                        <a:t>[]) {</a:t>
                      </a:r>
                      <a:endParaRPr lang="zh-CN" sz="10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Book </a:t>
                      </a:r>
                      <a:r>
                        <a:rPr lang="en-US" sz="900" kern="0">
                          <a:solidFill>
                            <a:srgbClr val="6A3E3E"/>
                          </a:solidFill>
                          <a:latin typeface="Consolas"/>
                          <a:ea typeface="宋体"/>
                          <a:cs typeface="Times New Roman"/>
                        </a:rPr>
                        <a:t>books</a:t>
                      </a:r>
                      <a:r>
                        <a:rPr lang="en-US" sz="900" kern="0">
                          <a:solidFill>
                            <a:srgbClr val="000000"/>
                          </a:solidFill>
                          <a:latin typeface="Consolas"/>
                          <a:ea typeface="宋体"/>
                          <a:cs typeface="Times New Roman"/>
                        </a:rPr>
                        <a:t> [] = </a:t>
                      </a:r>
                      <a:r>
                        <a:rPr lang="en-US" sz="900" b="1" kern="0">
                          <a:solidFill>
                            <a:srgbClr val="7F0055"/>
                          </a:solidFill>
                          <a:latin typeface="Consolas"/>
                          <a:ea typeface="宋体"/>
                          <a:cs typeface="Times New Roman"/>
                        </a:rPr>
                        <a:t>new</a:t>
                      </a:r>
                      <a:r>
                        <a:rPr lang="en-US" sz="900" kern="0">
                          <a:solidFill>
                            <a:srgbClr val="000000"/>
                          </a:solidFill>
                          <a:latin typeface="Consolas"/>
                          <a:ea typeface="宋体"/>
                          <a:cs typeface="Times New Roman"/>
                        </a:rPr>
                        <a:t> Book[3] </a:t>
                      </a:r>
                      <a:r>
                        <a:rPr lang="en-US" sz="900" kern="0" smtClean="0">
                          <a:solidFill>
                            <a:srgbClr val="000000"/>
                          </a:solidFill>
                          <a:latin typeface="Consolas"/>
                          <a:ea typeface="宋体"/>
                          <a:cs typeface="Times New Roman"/>
                        </a:rPr>
                        <a:t>;</a:t>
                      </a:r>
                      <a:r>
                        <a:rPr lang="en-US" sz="900" kern="0" smtClean="0">
                          <a:solidFill>
                            <a:srgbClr val="3F7F5F"/>
                          </a:solidFill>
                          <a:latin typeface="Consolas"/>
                          <a:ea typeface="宋体"/>
                          <a:cs typeface="Times New Roman"/>
                        </a:rPr>
                        <a:t>// </a:t>
                      </a:r>
                      <a:r>
                        <a:rPr lang="zh-CN" sz="900" kern="0">
                          <a:solidFill>
                            <a:srgbClr val="3F7F5F"/>
                          </a:solidFill>
                          <a:latin typeface="Consolas"/>
                          <a:ea typeface="宋体"/>
                          <a:cs typeface="Consolas"/>
                        </a:rPr>
                        <a:t>开辟了一个三个长度的对象数组，内容为</a:t>
                      </a:r>
                      <a:r>
                        <a:rPr lang="en-US" sz="900" kern="0">
                          <a:solidFill>
                            <a:srgbClr val="3F7F5F"/>
                          </a:solidFill>
                          <a:latin typeface="Consolas"/>
                          <a:ea typeface="宋体"/>
                          <a:cs typeface="Times New Roman"/>
                        </a:rPr>
                        <a:t>null</a:t>
                      </a:r>
                      <a:endParaRPr lang="zh-CN" sz="10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r>
                        <a:rPr lang="en-US" sz="900" kern="0">
                          <a:solidFill>
                            <a:srgbClr val="6A3E3E"/>
                          </a:solidFill>
                          <a:latin typeface="Consolas"/>
                          <a:ea typeface="宋体"/>
                          <a:cs typeface="Times New Roman"/>
                        </a:rPr>
                        <a:t>books</a:t>
                      </a:r>
                      <a:r>
                        <a:rPr lang="en-US" sz="900" kern="0">
                          <a:solidFill>
                            <a:srgbClr val="000000"/>
                          </a:solidFill>
                          <a:latin typeface="Consolas"/>
                          <a:ea typeface="宋体"/>
                          <a:cs typeface="Times New Roman"/>
                        </a:rPr>
                        <a:t>[0] = </a:t>
                      </a:r>
                      <a:r>
                        <a:rPr lang="en-US" sz="900" b="1" kern="0">
                          <a:solidFill>
                            <a:srgbClr val="7F0055"/>
                          </a:solidFill>
                          <a:latin typeface="Consolas"/>
                          <a:ea typeface="宋体"/>
                          <a:cs typeface="Times New Roman"/>
                        </a:rPr>
                        <a:t>new</a:t>
                      </a:r>
                      <a:r>
                        <a:rPr lang="en-US" sz="900" kern="0">
                          <a:solidFill>
                            <a:srgbClr val="000000"/>
                          </a:solidFill>
                          <a:latin typeface="Consolas"/>
                          <a:ea typeface="宋体"/>
                          <a:cs typeface="Times New Roman"/>
                        </a:rPr>
                        <a:t> Book(</a:t>
                      </a:r>
                      <a:r>
                        <a:rPr lang="en-US" sz="900" kern="0">
                          <a:solidFill>
                            <a:srgbClr val="2A00FF"/>
                          </a:solidFill>
                          <a:latin typeface="Consolas"/>
                          <a:ea typeface="宋体"/>
                          <a:cs typeface="Times New Roman"/>
                        </a:rPr>
                        <a:t>"Java"</a:t>
                      </a:r>
                      <a:r>
                        <a:rPr lang="en-US" sz="900" kern="0">
                          <a:solidFill>
                            <a:srgbClr val="000000"/>
                          </a:solidFill>
                          <a:latin typeface="Consolas"/>
                          <a:ea typeface="宋体"/>
                          <a:cs typeface="Times New Roman"/>
                        </a:rPr>
                        <a:t>,79.8) </a:t>
                      </a:r>
                      <a:r>
                        <a:rPr lang="en-US" sz="900" kern="0" smtClean="0">
                          <a:solidFill>
                            <a:srgbClr val="000000"/>
                          </a:solidFill>
                          <a:latin typeface="Consolas"/>
                          <a:ea typeface="宋体"/>
                          <a:cs typeface="Times New Roman"/>
                        </a:rPr>
                        <a:t>;</a:t>
                      </a:r>
                      <a:r>
                        <a:rPr lang="en-US" sz="900" kern="0" smtClean="0">
                          <a:solidFill>
                            <a:srgbClr val="3F7F5F"/>
                          </a:solidFill>
                          <a:latin typeface="Consolas"/>
                          <a:ea typeface="宋体"/>
                          <a:cs typeface="Times New Roman"/>
                        </a:rPr>
                        <a:t>// </a:t>
                      </a:r>
                      <a:r>
                        <a:rPr lang="zh-CN" sz="900" kern="0">
                          <a:solidFill>
                            <a:srgbClr val="3F7F5F"/>
                          </a:solidFill>
                          <a:latin typeface="Consolas"/>
                          <a:ea typeface="宋体"/>
                          <a:cs typeface="Consolas"/>
                        </a:rPr>
                        <a:t>对象数组中的每个数据都需要分别实例化</a:t>
                      </a:r>
                      <a:endParaRPr lang="zh-CN" sz="10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r>
                        <a:rPr lang="en-US" sz="900" kern="0">
                          <a:solidFill>
                            <a:srgbClr val="6A3E3E"/>
                          </a:solidFill>
                          <a:latin typeface="Consolas"/>
                          <a:ea typeface="宋体"/>
                          <a:cs typeface="Times New Roman"/>
                        </a:rPr>
                        <a:t>books</a:t>
                      </a:r>
                      <a:r>
                        <a:rPr lang="en-US" sz="900" kern="0">
                          <a:solidFill>
                            <a:srgbClr val="000000"/>
                          </a:solidFill>
                          <a:latin typeface="Consolas"/>
                          <a:ea typeface="宋体"/>
                          <a:cs typeface="Times New Roman"/>
                        </a:rPr>
                        <a:t>[1] = </a:t>
                      </a:r>
                      <a:r>
                        <a:rPr lang="en-US" sz="900" b="1" kern="0">
                          <a:solidFill>
                            <a:srgbClr val="7F0055"/>
                          </a:solidFill>
                          <a:latin typeface="Consolas"/>
                          <a:ea typeface="宋体"/>
                          <a:cs typeface="Times New Roman"/>
                        </a:rPr>
                        <a:t>new</a:t>
                      </a:r>
                      <a:r>
                        <a:rPr lang="en-US" sz="900" kern="0">
                          <a:solidFill>
                            <a:srgbClr val="000000"/>
                          </a:solidFill>
                          <a:latin typeface="Consolas"/>
                          <a:ea typeface="宋体"/>
                          <a:cs typeface="Times New Roman"/>
                        </a:rPr>
                        <a:t> Book(</a:t>
                      </a:r>
                      <a:r>
                        <a:rPr lang="en-US" sz="900" kern="0">
                          <a:solidFill>
                            <a:srgbClr val="2A00FF"/>
                          </a:solidFill>
                          <a:latin typeface="Consolas"/>
                          <a:ea typeface="宋体"/>
                          <a:cs typeface="Times New Roman"/>
                        </a:rPr>
                        <a:t>"JSP"</a:t>
                      </a:r>
                      <a:r>
                        <a:rPr lang="en-US" sz="900" kern="0">
                          <a:solidFill>
                            <a:srgbClr val="000000"/>
                          </a:solidFill>
                          <a:latin typeface="Consolas"/>
                          <a:ea typeface="宋体"/>
                          <a:cs typeface="Times New Roman"/>
                        </a:rPr>
                        <a:t>,69.8) </a:t>
                      </a:r>
                      <a:r>
                        <a:rPr lang="en-US" sz="900" kern="0" smtClean="0">
                          <a:solidFill>
                            <a:srgbClr val="000000"/>
                          </a:solidFill>
                          <a:latin typeface="Consolas"/>
                          <a:ea typeface="宋体"/>
                          <a:cs typeface="Times New Roman"/>
                        </a:rPr>
                        <a:t>;</a:t>
                      </a:r>
                      <a:r>
                        <a:rPr lang="en-US" sz="900" kern="0" smtClean="0">
                          <a:solidFill>
                            <a:srgbClr val="3F7F5F"/>
                          </a:solidFill>
                          <a:latin typeface="Consolas"/>
                          <a:ea typeface="宋体"/>
                          <a:cs typeface="Times New Roman"/>
                        </a:rPr>
                        <a:t>// </a:t>
                      </a:r>
                      <a:r>
                        <a:rPr lang="zh-CN" sz="900" kern="0">
                          <a:solidFill>
                            <a:srgbClr val="3F7F5F"/>
                          </a:solidFill>
                          <a:latin typeface="Consolas"/>
                          <a:ea typeface="宋体"/>
                          <a:cs typeface="Consolas"/>
                        </a:rPr>
                        <a:t>对象数组中的每个数据都需要分别实例化</a:t>
                      </a:r>
                      <a:endParaRPr lang="zh-CN" sz="10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r>
                        <a:rPr lang="en-US" sz="900" kern="0">
                          <a:solidFill>
                            <a:srgbClr val="6A3E3E"/>
                          </a:solidFill>
                          <a:latin typeface="Consolas"/>
                          <a:ea typeface="宋体"/>
                          <a:cs typeface="Times New Roman"/>
                        </a:rPr>
                        <a:t>books</a:t>
                      </a:r>
                      <a:r>
                        <a:rPr lang="en-US" sz="900" kern="0">
                          <a:solidFill>
                            <a:srgbClr val="000000"/>
                          </a:solidFill>
                          <a:latin typeface="Consolas"/>
                          <a:ea typeface="宋体"/>
                          <a:cs typeface="Times New Roman"/>
                        </a:rPr>
                        <a:t>[2] = </a:t>
                      </a:r>
                      <a:r>
                        <a:rPr lang="en-US" sz="900" b="1" kern="0">
                          <a:solidFill>
                            <a:srgbClr val="7F0055"/>
                          </a:solidFill>
                          <a:latin typeface="Consolas"/>
                          <a:ea typeface="宋体"/>
                          <a:cs typeface="Times New Roman"/>
                        </a:rPr>
                        <a:t>new</a:t>
                      </a:r>
                      <a:r>
                        <a:rPr lang="en-US" sz="900" kern="0">
                          <a:solidFill>
                            <a:srgbClr val="000000"/>
                          </a:solidFill>
                          <a:latin typeface="Consolas"/>
                          <a:ea typeface="宋体"/>
                          <a:cs typeface="Times New Roman"/>
                        </a:rPr>
                        <a:t> Book(</a:t>
                      </a:r>
                      <a:r>
                        <a:rPr lang="en-US" sz="900" kern="0">
                          <a:solidFill>
                            <a:srgbClr val="2A00FF"/>
                          </a:solidFill>
                          <a:latin typeface="Consolas"/>
                          <a:ea typeface="宋体"/>
                          <a:cs typeface="Times New Roman"/>
                        </a:rPr>
                        <a:t>"Android"</a:t>
                      </a:r>
                      <a:r>
                        <a:rPr lang="en-US" sz="900" kern="0">
                          <a:solidFill>
                            <a:srgbClr val="000000"/>
                          </a:solidFill>
                          <a:latin typeface="Consolas"/>
                          <a:ea typeface="宋体"/>
                          <a:cs typeface="Times New Roman"/>
                        </a:rPr>
                        <a:t>,89.8) </a:t>
                      </a:r>
                      <a:r>
                        <a:rPr lang="en-US" sz="900" kern="0" smtClean="0">
                          <a:solidFill>
                            <a:srgbClr val="000000"/>
                          </a:solidFill>
                          <a:latin typeface="Consolas"/>
                          <a:ea typeface="宋体"/>
                          <a:cs typeface="Times New Roman"/>
                        </a:rPr>
                        <a:t>;</a:t>
                      </a:r>
                      <a:r>
                        <a:rPr lang="en-US" sz="900" kern="0" smtClean="0">
                          <a:solidFill>
                            <a:srgbClr val="3F7F5F"/>
                          </a:solidFill>
                          <a:latin typeface="Consolas"/>
                          <a:ea typeface="宋体"/>
                          <a:cs typeface="Times New Roman"/>
                        </a:rPr>
                        <a:t>// </a:t>
                      </a:r>
                      <a:r>
                        <a:rPr lang="zh-CN" sz="900" kern="0">
                          <a:solidFill>
                            <a:srgbClr val="3F7F5F"/>
                          </a:solidFill>
                          <a:latin typeface="Consolas"/>
                          <a:ea typeface="宋体"/>
                          <a:cs typeface="Consolas"/>
                        </a:rPr>
                        <a:t>对象数组中的每个数据都需要分别实例化</a:t>
                      </a:r>
                      <a:endParaRPr lang="zh-CN" sz="10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for</a:t>
                      </a: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int</a:t>
                      </a:r>
                      <a:r>
                        <a:rPr lang="en-US" sz="900" kern="0">
                          <a:solidFill>
                            <a:srgbClr val="000000"/>
                          </a:solidFill>
                          <a:latin typeface="Consolas"/>
                          <a:ea typeface="宋体"/>
                          <a:cs typeface="Times New Roman"/>
                        </a:rPr>
                        <a:t> </a:t>
                      </a:r>
                      <a:r>
                        <a:rPr lang="en-US" sz="900" kern="0">
                          <a:solidFill>
                            <a:srgbClr val="6A3E3E"/>
                          </a:solidFill>
                          <a:latin typeface="Consolas"/>
                          <a:ea typeface="宋体"/>
                          <a:cs typeface="Times New Roman"/>
                        </a:rPr>
                        <a:t>x</a:t>
                      </a:r>
                      <a:r>
                        <a:rPr lang="en-US" sz="900" kern="0">
                          <a:solidFill>
                            <a:srgbClr val="000000"/>
                          </a:solidFill>
                          <a:latin typeface="Consolas"/>
                          <a:ea typeface="宋体"/>
                          <a:cs typeface="Times New Roman"/>
                        </a:rPr>
                        <a:t> = 0 ; </a:t>
                      </a:r>
                      <a:r>
                        <a:rPr lang="en-US" sz="900" kern="0">
                          <a:solidFill>
                            <a:srgbClr val="6A3E3E"/>
                          </a:solidFill>
                          <a:latin typeface="Consolas"/>
                          <a:ea typeface="宋体"/>
                          <a:cs typeface="Times New Roman"/>
                        </a:rPr>
                        <a:t>x</a:t>
                      </a:r>
                      <a:r>
                        <a:rPr lang="en-US" sz="900" kern="0">
                          <a:solidFill>
                            <a:srgbClr val="000000"/>
                          </a:solidFill>
                          <a:latin typeface="Consolas"/>
                          <a:ea typeface="宋体"/>
                          <a:cs typeface="Times New Roman"/>
                        </a:rPr>
                        <a:t> &lt; </a:t>
                      </a:r>
                      <a:r>
                        <a:rPr lang="en-US" sz="900" kern="0">
                          <a:solidFill>
                            <a:srgbClr val="6A3E3E"/>
                          </a:solidFill>
                          <a:latin typeface="Consolas"/>
                          <a:ea typeface="宋体"/>
                          <a:cs typeface="Times New Roman"/>
                        </a:rPr>
                        <a:t>books</a:t>
                      </a:r>
                      <a:r>
                        <a:rPr lang="en-US" sz="900" kern="0">
                          <a:solidFill>
                            <a:srgbClr val="000000"/>
                          </a:solidFill>
                          <a:latin typeface="Consolas"/>
                          <a:ea typeface="宋体"/>
                          <a:cs typeface="Times New Roman"/>
                        </a:rPr>
                        <a:t>.</a:t>
                      </a:r>
                      <a:r>
                        <a:rPr lang="en-US" sz="900" kern="0">
                          <a:solidFill>
                            <a:srgbClr val="0000C0"/>
                          </a:solidFill>
                          <a:latin typeface="Consolas"/>
                          <a:ea typeface="宋体"/>
                          <a:cs typeface="Times New Roman"/>
                        </a:rPr>
                        <a:t>length</a:t>
                      </a:r>
                      <a:r>
                        <a:rPr lang="en-US" sz="900" kern="0">
                          <a:solidFill>
                            <a:srgbClr val="000000"/>
                          </a:solidFill>
                          <a:latin typeface="Consolas"/>
                          <a:ea typeface="宋体"/>
                          <a:cs typeface="Times New Roman"/>
                        </a:rPr>
                        <a:t> ; </a:t>
                      </a:r>
                      <a:r>
                        <a:rPr lang="en-US" sz="900" kern="0">
                          <a:solidFill>
                            <a:srgbClr val="6A3E3E"/>
                          </a:solidFill>
                          <a:latin typeface="Consolas"/>
                          <a:ea typeface="宋体"/>
                          <a:cs typeface="Times New Roman"/>
                        </a:rPr>
                        <a:t>x</a:t>
                      </a:r>
                      <a:r>
                        <a:rPr lang="en-US" sz="900" kern="0">
                          <a:solidFill>
                            <a:srgbClr val="000000"/>
                          </a:solidFill>
                          <a:latin typeface="Consolas"/>
                          <a:ea typeface="宋体"/>
                          <a:cs typeface="Times New Roman"/>
                        </a:rPr>
                        <a:t> ++) {</a:t>
                      </a:r>
                      <a:r>
                        <a:rPr lang="en-US" sz="900" kern="0">
                          <a:solidFill>
                            <a:srgbClr val="3F7F5F"/>
                          </a:solidFill>
                          <a:latin typeface="Consolas"/>
                          <a:ea typeface="宋体"/>
                          <a:cs typeface="Times New Roman"/>
                        </a:rPr>
                        <a:t>// </a:t>
                      </a:r>
                      <a:r>
                        <a:rPr lang="zh-CN" sz="900" kern="0">
                          <a:solidFill>
                            <a:srgbClr val="3F7F5F"/>
                          </a:solidFill>
                          <a:latin typeface="Consolas"/>
                          <a:ea typeface="宋体"/>
                          <a:cs typeface="Consolas"/>
                        </a:rPr>
                        <a:t>循环对象数组</a:t>
                      </a:r>
                      <a:endParaRPr lang="zh-CN" sz="10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System.</a:t>
                      </a:r>
                      <a:r>
                        <a:rPr lang="en-US" sz="900" b="1" i="1" kern="0">
                          <a:solidFill>
                            <a:srgbClr val="0000C0"/>
                          </a:solidFill>
                          <a:latin typeface="Consolas"/>
                          <a:ea typeface="宋体"/>
                          <a:cs typeface="Times New Roman"/>
                        </a:rPr>
                        <a:t>out</a:t>
                      </a:r>
                      <a:r>
                        <a:rPr lang="en-US" sz="900" kern="0">
                          <a:solidFill>
                            <a:srgbClr val="000000"/>
                          </a:solidFill>
                          <a:latin typeface="Consolas"/>
                          <a:ea typeface="宋体"/>
                          <a:cs typeface="Times New Roman"/>
                        </a:rPr>
                        <a:t>.println(</a:t>
                      </a:r>
                      <a:r>
                        <a:rPr lang="en-US" sz="900" kern="0">
                          <a:solidFill>
                            <a:srgbClr val="6A3E3E"/>
                          </a:solidFill>
                          <a:latin typeface="Consolas"/>
                          <a:ea typeface="宋体"/>
                          <a:cs typeface="Times New Roman"/>
                        </a:rPr>
                        <a:t>books</a:t>
                      </a:r>
                      <a:r>
                        <a:rPr lang="en-US" sz="900" kern="0">
                          <a:solidFill>
                            <a:srgbClr val="000000"/>
                          </a:solidFill>
                          <a:latin typeface="Consolas"/>
                          <a:ea typeface="宋体"/>
                          <a:cs typeface="Times New Roman"/>
                        </a:rPr>
                        <a:t>[</a:t>
                      </a:r>
                      <a:r>
                        <a:rPr lang="en-US" sz="900" kern="0">
                          <a:solidFill>
                            <a:srgbClr val="6A3E3E"/>
                          </a:solidFill>
                          <a:latin typeface="Consolas"/>
                          <a:ea typeface="宋体"/>
                          <a:cs typeface="Times New Roman"/>
                        </a:rPr>
                        <a:t>x</a:t>
                      </a:r>
                      <a:r>
                        <a:rPr lang="en-US" sz="900" kern="0">
                          <a:solidFill>
                            <a:srgbClr val="000000"/>
                          </a:solidFill>
                          <a:latin typeface="Consolas"/>
                          <a:ea typeface="宋体"/>
                          <a:cs typeface="Times New Roman"/>
                        </a:rPr>
                        <a:t>].getInfo()) ;</a:t>
                      </a:r>
                      <a:endParaRPr lang="zh-CN" sz="10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endParaRPr lang="zh-CN" sz="10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endParaRPr lang="zh-CN" sz="10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a:t>
                      </a:r>
                      <a:endParaRPr lang="zh-CN" sz="1000" kern="100">
                        <a:latin typeface="Times New Roman"/>
                        <a:ea typeface="宋体"/>
                        <a:cs typeface="Times New Roman"/>
                      </a:endParaRPr>
                    </a:p>
                  </a:txBody>
                  <a:tcPr marL="67733" marR="67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对象数组的静态初始化</a:t>
            </a:r>
            <a:endParaRPr lang="zh-CN" altLang="en-US"/>
          </a:p>
        </p:txBody>
      </p:sp>
      <p:graphicFrame>
        <p:nvGraphicFramePr>
          <p:cNvPr id="4" name="表格 3"/>
          <p:cNvGraphicFramePr>
            <a:graphicFrameLocks noGrp="1"/>
          </p:cNvGraphicFramePr>
          <p:nvPr/>
        </p:nvGraphicFramePr>
        <p:xfrm>
          <a:off x="428596" y="1571618"/>
          <a:ext cx="8286808" cy="2743200"/>
        </p:xfrm>
        <a:graphic>
          <a:graphicData uri="http://schemas.openxmlformats.org/drawingml/2006/table">
            <a:tbl>
              <a:tblPr/>
              <a:tblGrid>
                <a:gridCol w="1847593"/>
                <a:gridCol w="6439215"/>
              </a:tblGrid>
              <a:tr h="2057414">
                <a:tc gridSpan="2">
                  <a:txBody>
                    <a:bodyPr/>
                    <a:lstStyle/>
                    <a:p>
                      <a:pPr algn="l">
                        <a:spcAft>
                          <a:spcPts val="0"/>
                        </a:spcAft>
                      </a:pPr>
                      <a:r>
                        <a:rPr lang="en-US" sz="1200" b="1" kern="0">
                          <a:solidFill>
                            <a:srgbClr val="7F0055"/>
                          </a:solidFill>
                          <a:latin typeface="Consolas"/>
                          <a:ea typeface="宋体"/>
                          <a:cs typeface="Times New Roman"/>
                        </a:rPr>
                        <a:t>public</a:t>
                      </a: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class</a:t>
                      </a:r>
                      <a:r>
                        <a:rPr lang="en-US" sz="1200" kern="0">
                          <a:solidFill>
                            <a:srgbClr val="000000"/>
                          </a:solidFill>
                          <a:latin typeface="Consolas"/>
                          <a:ea typeface="宋体"/>
                          <a:cs typeface="Times New Roman"/>
                        </a:rPr>
                        <a:t> ArrayDemo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public</a:t>
                      </a: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static</a:t>
                      </a: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void</a:t>
                      </a:r>
                      <a:r>
                        <a:rPr lang="en-US" sz="1200" kern="0">
                          <a:solidFill>
                            <a:srgbClr val="000000"/>
                          </a:solidFill>
                          <a:latin typeface="Consolas"/>
                          <a:ea typeface="宋体"/>
                          <a:cs typeface="Times New Roman"/>
                        </a:rPr>
                        <a:t> main(String </a:t>
                      </a:r>
                      <a:r>
                        <a:rPr lang="en-US" sz="1200" kern="0">
                          <a:solidFill>
                            <a:srgbClr val="6A3E3E"/>
                          </a:solidFill>
                          <a:latin typeface="Consolas"/>
                          <a:ea typeface="宋体"/>
                          <a:cs typeface="Times New Roman"/>
                        </a:rPr>
                        <a:t>args</a:t>
                      </a:r>
                      <a:r>
                        <a:rPr lang="en-US" sz="1200" kern="0">
                          <a:solidFill>
                            <a:srgbClr val="000000"/>
                          </a:solidFill>
                          <a:latin typeface="Consolas"/>
                          <a:ea typeface="宋体"/>
                          <a:cs typeface="Times New Roman"/>
                        </a:rPr>
                        <a:t>[])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Book </a:t>
                      </a:r>
                      <a:r>
                        <a:rPr lang="en-US" sz="1200" kern="0">
                          <a:solidFill>
                            <a:srgbClr val="6A3E3E"/>
                          </a:solidFill>
                          <a:latin typeface="Consolas"/>
                          <a:ea typeface="宋体"/>
                          <a:cs typeface="Times New Roman"/>
                        </a:rPr>
                        <a:t>books</a:t>
                      </a:r>
                      <a:r>
                        <a:rPr lang="en-US" sz="1200" kern="0">
                          <a:solidFill>
                            <a:srgbClr val="000000"/>
                          </a:solidFill>
                          <a:latin typeface="Consolas"/>
                          <a:ea typeface="宋体"/>
                          <a:cs typeface="Times New Roman"/>
                        </a:rPr>
                        <a:t>[] = </a:t>
                      </a:r>
                      <a:r>
                        <a:rPr lang="en-US" sz="1200" b="1" kern="0">
                          <a:solidFill>
                            <a:srgbClr val="7F0055"/>
                          </a:solidFill>
                          <a:latin typeface="Consolas"/>
                          <a:ea typeface="宋体"/>
                          <a:cs typeface="Times New Roman"/>
                        </a:rPr>
                        <a:t>new</a:t>
                      </a:r>
                      <a:r>
                        <a:rPr lang="en-US" sz="1200" kern="0">
                          <a:solidFill>
                            <a:srgbClr val="000000"/>
                          </a:solidFill>
                          <a:latin typeface="Consolas"/>
                          <a:ea typeface="宋体"/>
                          <a:cs typeface="Times New Roman"/>
                        </a:rPr>
                        <a:t> Book[] {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new</a:t>
                      </a:r>
                      <a:r>
                        <a:rPr lang="en-US" sz="1200" kern="0">
                          <a:solidFill>
                            <a:srgbClr val="000000"/>
                          </a:solidFill>
                          <a:latin typeface="Consolas"/>
                          <a:ea typeface="宋体"/>
                          <a:cs typeface="Times New Roman"/>
                        </a:rPr>
                        <a:t> Book(</a:t>
                      </a:r>
                      <a:r>
                        <a:rPr lang="en-US" sz="1200" kern="0">
                          <a:solidFill>
                            <a:srgbClr val="2A00FF"/>
                          </a:solidFill>
                          <a:latin typeface="Consolas"/>
                          <a:ea typeface="宋体"/>
                          <a:cs typeface="Times New Roman"/>
                        </a:rPr>
                        <a:t>"Java"</a:t>
                      </a:r>
                      <a:r>
                        <a:rPr lang="en-US" sz="1200" kern="0">
                          <a:solidFill>
                            <a:srgbClr val="000000"/>
                          </a:solidFill>
                          <a:latin typeface="Consolas"/>
                          <a:ea typeface="宋体"/>
                          <a:cs typeface="Times New Roman"/>
                        </a:rPr>
                        <a:t>, 79.8),</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new</a:t>
                      </a:r>
                      <a:r>
                        <a:rPr lang="en-US" sz="1200" kern="0">
                          <a:solidFill>
                            <a:srgbClr val="000000"/>
                          </a:solidFill>
                          <a:latin typeface="Consolas"/>
                          <a:ea typeface="宋体"/>
                          <a:cs typeface="Times New Roman"/>
                        </a:rPr>
                        <a:t> Book(</a:t>
                      </a:r>
                      <a:r>
                        <a:rPr lang="en-US" sz="1200" kern="0">
                          <a:solidFill>
                            <a:srgbClr val="2A00FF"/>
                          </a:solidFill>
                          <a:latin typeface="Consolas"/>
                          <a:ea typeface="宋体"/>
                          <a:cs typeface="Times New Roman"/>
                        </a:rPr>
                        <a:t>"JSP"</a:t>
                      </a:r>
                      <a:r>
                        <a:rPr lang="en-US" sz="1200" kern="0">
                          <a:solidFill>
                            <a:srgbClr val="000000"/>
                          </a:solidFill>
                          <a:latin typeface="Consolas"/>
                          <a:ea typeface="宋体"/>
                          <a:cs typeface="Times New Roman"/>
                        </a:rPr>
                        <a:t>, 69.8),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new</a:t>
                      </a:r>
                      <a:r>
                        <a:rPr lang="en-US" sz="1200" kern="0">
                          <a:solidFill>
                            <a:srgbClr val="000000"/>
                          </a:solidFill>
                          <a:latin typeface="Consolas"/>
                          <a:ea typeface="宋体"/>
                          <a:cs typeface="Times New Roman"/>
                        </a:rPr>
                        <a:t> Book(</a:t>
                      </a:r>
                      <a:r>
                        <a:rPr lang="en-US" sz="1200" kern="0">
                          <a:solidFill>
                            <a:srgbClr val="2A00FF"/>
                          </a:solidFill>
                          <a:latin typeface="Consolas"/>
                          <a:ea typeface="宋体"/>
                          <a:cs typeface="Times New Roman"/>
                        </a:rPr>
                        <a:t>"Android"</a:t>
                      </a:r>
                      <a:r>
                        <a:rPr lang="en-US" sz="1200" kern="0">
                          <a:solidFill>
                            <a:srgbClr val="000000"/>
                          </a:solidFill>
                          <a:latin typeface="Consolas"/>
                          <a:ea typeface="宋体"/>
                          <a:cs typeface="Times New Roman"/>
                        </a:rPr>
                        <a:t>, 89.8) }; 	</a:t>
                      </a:r>
                      <a:r>
                        <a:rPr lang="en-US" sz="1200" kern="0" smtClean="0">
                          <a:solidFill>
                            <a:srgbClr val="3F7F5F"/>
                          </a:solidFill>
                          <a:latin typeface="Consolas"/>
                          <a:ea typeface="宋体"/>
                          <a:cs typeface="Times New Roman"/>
                        </a:rPr>
                        <a:t>// </a:t>
                      </a:r>
                      <a:r>
                        <a:rPr lang="zh-CN" sz="1200" kern="0">
                          <a:solidFill>
                            <a:srgbClr val="3F7F5F"/>
                          </a:solidFill>
                          <a:latin typeface="Consolas"/>
                          <a:ea typeface="宋体"/>
                          <a:cs typeface="Consolas"/>
                        </a:rPr>
                        <a:t>开辟了一个三个长度的对象数组</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for</a:t>
                      </a: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int</a:t>
                      </a:r>
                      <a:r>
                        <a:rPr lang="en-US" sz="1200" kern="0">
                          <a:solidFill>
                            <a:srgbClr val="000000"/>
                          </a:solidFill>
                          <a:latin typeface="Consolas"/>
                          <a:ea typeface="宋体"/>
                          <a:cs typeface="Times New Roman"/>
                        </a:rPr>
                        <a:t> </a:t>
                      </a:r>
                      <a:r>
                        <a:rPr lang="en-US" sz="1200" kern="0">
                          <a:solidFill>
                            <a:srgbClr val="6A3E3E"/>
                          </a:solidFill>
                          <a:latin typeface="Consolas"/>
                          <a:ea typeface="宋体"/>
                          <a:cs typeface="Times New Roman"/>
                        </a:rPr>
                        <a:t>x</a:t>
                      </a:r>
                      <a:r>
                        <a:rPr lang="en-US" sz="1200" kern="0">
                          <a:solidFill>
                            <a:srgbClr val="000000"/>
                          </a:solidFill>
                          <a:latin typeface="Consolas"/>
                          <a:ea typeface="宋体"/>
                          <a:cs typeface="Times New Roman"/>
                        </a:rPr>
                        <a:t> = 0; </a:t>
                      </a:r>
                      <a:r>
                        <a:rPr lang="en-US" sz="1200" kern="0">
                          <a:solidFill>
                            <a:srgbClr val="6A3E3E"/>
                          </a:solidFill>
                          <a:latin typeface="Consolas"/>
                          <a:ea typeface="宋体"/>
                          <a:cs typeface="Times New Roman"/>
                        </a:rPr>
                        <a:t>x</a:t>
                      </a:r>
                      <a:r>
                        <a:rPr lang="en-US" sz="1200" kern="0">
                          <a:solidFill>
                            <a:srgbClr val="000000"/>
                          </a:solidFill>
                          <a:latin typeface="Consolas"/>
                          <a:ea typeface="宋体"/>
                          <a:cs typeface="Times New Roman"/>
                        </a:rPr>
                        <a:t> &lt; </a:t>
                      </a:r>
                      <a:r>
                        <a:rPr lang="en-US" sz="1200" kern="0">
                          <a:solidFill>
                            <a:srgbClr val="6A3E3E"/>
                          </a:solidFill>
                          <a:latin typeface="Consolas"/>
                          <a:ea typeface="宋体"/>
                          <a:cs typeface="Times New Roman"/>
                        </a:rPr>
                        <a:t>books</a:t>
                      </a:r>
                      <a:r>
                        <a:rPr lang="en-US" sz="1200" kern="0">
                          <a:solidFill>
                            <a:srgbClr val="000000"/>
                          </a:solidFill>
                          <a:latin typeface="Consolas"/>
                          <a:ea typeface="宋体"/>
                          <a:cs typeface="Times New Roman"/>
                        </a:rPr>
                        <a:t>.</a:t>
                      </a:r>
                      <a:r>
                        <a:rPr lang="en-US" sz="1200" kern="0">
                          <a:solidFill>
                            <a:srgbClr val="0000C0"/>
                          </a:solidFill>
                          <a:latin typeface="Consolas"/>
                          <a:ea typeface="宋体"/>
                          <a:cs typeface="Times New Roman"/>
                        </a:rPr>
                        <a:t>length</a:t>
                      </a:r>
                      <a:r>
                        <a:rPr lang="en-US" sz="1200" kern="0">
                          <a:solidFill>
                            <a:srgbClr val="000000"/>
                          </a:solidFill>
                          <a:latin typeface="Consolas"/>
                          <a:ea typeface="宋体"/>
                          <a:cs typeface="Times New Roman"/>
                        </a:rPr>
                        <a:t>; </a:t>
                      </a:r>
                      <a:r>
                        <a:rPr lang="en-US" sz="1200" kern="0">
                          <a:solidFill>
                            <a:srgbClr val="6A3E3E"/>
                          </a:solidFill>
                          <a:latin typeface="Consolas"/>
                          <a:ea typeface="宋体"/>
                          <a:cs typeface="Times New Roman"/>
                        </a:rPr>
                        <a:t>x</a:t>
                      </a:r>
                      <a:r>
                        <a:rPr lang="en-US" sz="1200" kern="0">
                          <a:solidFill>
                            <a:srgbClr val="000000"/>
                          </a:solidFill>
                          <a:latin typeface="Consolas"/>
                          <a:ea typeface="宋体"/>
                          <a:cs typeface="Times New Roman"/>
                        </a:rPr>
                        <a:t>++) {	</a:t>
                      </a:r>
                      <a:r>
                        <a:rPr lang="en-US" sz="1200" kern="0">
                          <a:solidFill>
                            <a:srgbClr val="3F7F5F"/>
                          </a:solidFill>
                          <a:latin typeface="Consolas"/>
                          <a:ea typeface="宋体"/>
                          <a:cs typeface="Times New Roman"/>
                        </a:rPr>
                        <a:t>// </a:t>
                      </a:r>
                      <a:r>
                        <a:rPr lang="zh-CN" sz="1200" kern="0">
                          <a:solidFill>
                            <a:srgbClr val="3F7F5F"/>
                          </a:solidFill>
                          <a:latin typeface="Consolas"/>
                          <a:ea typeface="宋体"/>
                          <a:cs typeface="Consolas"/>
                        </a:rPr>
                        <a:t>循环输出对象数组内容</a:t>
                      </a:r>
                      <a:r>
                        <a:rPr lang="zh-CN" sz="1200" kern="0">
                          <a:solidFill>
                            <a:srgbClr val="3F7F5F"/>
                          </a:solidFill>
                          <a:latin typeface="Times New Roman"/>
                          <a:ea typeface="Consolas"/>
                          <a:cs typeface="Times New Roman"/>
                        </a:rPr>
                        <a:t>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System.</a:t>
                      </a:r>
                      <a:r>
                        <a:rPr lang="en-US" sz="1200" b="1" i="1" kern="0">
                          <a:solidFill>
                            <a:srgbClr val="0000C0"/>
                          </a:solidFill>
                          <a:latin typeface="Consolas"/>
                          <a:ea typeface="宋体"/>
                          <a:cs typeface="Times New Roman"/>
                        </a:rPr>
                        <a:t>out</a:t>
                      </a:r>
                      <a:r>
                        <a:rPr lang="en-US" sz="1200" kern="0">
                          <a:solidFill>
                            <a:srgbClr val="000000"/>
                          </a:solidFill>
                          <a:latin typeface="Consolas"/>
                          <a:ea typeface="宋体"/>
                          <a:cs typeface="Times New Roman"/>
                        </a:rPr>
                        <a:t>.println(</a:t>
                      </a:r>
                      <a:r>
                        <a:rPr lang="en-US" sz="1200" kern="0">
                          <a:solidFill>
                            <a:srgbClr val="6A3E3E"/>
                          </a:solidFill>
                          <a:latin typeface="Consolas"/>
                          <a:ea typeface="宋体"/>
                          <a:cs typeface="Times New Roman"/>
                        </a:rPr>
                        <a:t>books</a:t>
                      </a:r>
                      <a:r>
                        <a:rPr lang="en-US" sz="1200" kern="0">
                          <a:solidFill>
                            <a:srgbClr val="000000"/>
                          </a:solidFill>
                          <a:latin typeface="Consolas"/>
                          <a:ea typeface="宋体"/>
                          <a:cs typeface="Times New Roman"/>
                        </a:rPr>
                        <a:t>[</a:t>
                      </a:r>
                      <a:r>
                        <a:rPr lang="en-US" sz="1200" kern="0">
                          <a:solidFill>
                            <a:srgbClr val="6A3E3E"/>
                          </a:solidFill>
                          <a:latin typeface="Consolas"/>
                          <a:ea typeface="宋体"/>
                          <a:cs typeface="Times New Roman"/>
                        </a:rPr>
                        <a:t>x</a:t>
                      </a:r>
                      <a:r>
                        <a:rPr lang="en-US" sz="1200" kern="0">
                          <a:solidFill>
                            <a:srgbClr val="000000"/>
                          </a:solidFill>
                          <a:latin typeface="Consolas"/>
                          <a:ea typeface="宋体"/>
                          <a:cs typeface="Times New Roman"/>
                        </a:rPr>
                        <a:t>].getInfo());</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endParaRPr lang="zh-CN" sz="1200" kern="100">
                        <a:latin typeface="Times New Roman"/>
                        <a:ea typeface="宋体"/>
                        <a:cs typeface="Times New Roman"/>
                      </a:endParaRPr>
                    </a:p>
                    <a:p>
                      <a:pPr algn="just">
                        <a:spcAft>
                          <a:spcPts val="0"/>
                        </a:spcAft>
                      </a:pPr>
                      <a:r>
                        <a:rPr lang="en-US" sz="1200" kern="0">
                          <a:solidFill>
                            <a:srgbClr val="000000"/>
                          </a:solidFill>
                          <a:latin typeface="Consolas"/>
                          <a:ea typeface="宋体"/>
                          <a:cs typeface="Times New Roman"/>
                        </a:rPr>
                        <a:t>}</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514354">
                <a:tc>
                  <a:txBody>
                    <a:bodyPr/>
                    <a:lstStyle/>
                    <a:p>
                      <a:pPr algn="l">
                        <a:spcAft>
                          <a:spcPts val="0"/>
                        </a:spcAft>
                      </a:pPr>
                      <a:r>
                        <a:rPr lang="zh-CN" sz="1200" b="1" kern="0">
                          <a:solidFill>
                            <a:srgbClr val="7F0055"/>
                          </a:solidFill>
                          <a:latin typeface="Consolas"/>
                          <a:ea typeface="宋体"/>
                          <a:cs typeface="Consolas"/>
                        </a:rPr>
                        <a:t>程序执行结果：</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200" kern="0">
                          <a:solidFill>
                            <a:srgbClr val="000000"/>
                          </a:solidFill>
                          <a:latin typeface="Consolas"/>
                          <a:ea typeface="宋体"/>
                          <a:cs typeface="Consolas"/>
                        </a:rPr>
                        <a:t>书名：</a:t>
                      </a:r>
                      <a:r>
                        <a:rPr lang="en-US" sz="1200" kern="0">
                          <a:solidFill>
                            <a:srgbClr val="000000"/>
                          </a:solidFill>
                          <a:latin typeface="Consolas"/>
                          <a:ea typeface="宋体"/>
                          <a:cs typeface="Times New Roman"/>
                        </a:rPr>
                        <a:t>Java</a:t>
                      </a:r>
                      <a:r>
                        <a:rPr lang="zh-CN" sz="1200" kern="0">
                          <a:solidFill>
                            <a:srgbClr val="000000"/>
                          </a:solidFill>
                          <a:latin typeface="Consolas"/>
                          <a:ea typeface="宋体"/>
                          <a:cs typeface="Consolas"/>
                        </a:rPr>
                        <a:t>，价格：</a:t>
                      </a:r>
                      <a:r>
                        <a:rPr lang="en-US" sz="1200" kern="0">
                          <a:solidFill>
                            <a:srgbClr val="000000"/>
                          </a:solidFill>
                          <a:latin typeface="Consolas"/>
                          <a:ea typeface="宋体"/>
                          <a:cs typeface="Times New Roman"/>
                        </a:rPr>
                        <a:t>79.8</a:t>
                      </a:r>
                      <a:endParaRPr lang="zh-CN" sz="1200" kern="100">
                        <a:latin typeface="Times New Roman"/>
                        <a:ea typeface="宋体"/>
                        <a:cs typeface="Times New Roman"/>
                      </a:endParaRPr>
                    </a:p>
                    <a:p>
                      <a:pPr algn="l">
                        <a:spcAft>
                          <a:spcPts val="0"/>
                        </a:spcAft>
                      </a:pPr>
                      <a:r>
                        <a:rPr lang="zh-CN" sz="1200" kern="0">
                          <a:solidFill>
                            <a:srgbClr val="000000"/>
                          </a:solidFill>
                          <a:latin typeface="Consolas"/>
                          <a:ea typeface="宋体"/>
                          <a:cs typeface="Consolas"/>
                        </a:rPr>
                        <a:t>书名：</a:t>
                      </a:r>
                      <a:r>
                        <a:rPr lang="en-US" sz="1200" kern="0">
                          <a:solidFill>
                            <a:srgbClr val="000000"/>
                          </a:solidFill>
                          <a:latin typeface="Consolas"/>
                          <a:ea typeface="宋体"/>
                          <a:cs typeface="Times New Roman"/>
                        </a:rPr>
                        <a:t>JSP</a:t>
                      </a:r>
                      <a:r>
                        <a:rPr lang="zh-CN" sz="1200" kern="0">
                          <a:solidFill>
                            <a:srgbClr val="000000"/>
                          </a:solidFill>
                          <a:latin typeface="Consolas"/>
                          <a:ea typeface="宋体"/>
                          <a:cs typeface="Consolas"/>
                        </a:rPr>
                        <a:t>，价格：</a:t>
                      </a:r>
                      <a:r>
                        <a:rPr lang="en-US" sz="1200" kern="0">
                          <a:solidFill>
                            <a:srgbClr val="000000"/>
                          </a:solidFill>
                          <a:latin typeface="Consolas"/>
                          <a:ea typeface="宋体"/>
                          <a:cs typeface="Times New Roman"/>
                        </a:rPr>
                        <a:t>69.8</a:t>
                      </a:r>
                      <a:endParaRPr lang="zh-CN" sz="1200" kern="100">
                        <a:latin typeface="Times New Roman"/>
                        <a:ea typeface="宋体"/>
                        <a:cs typeface="Times New Roman"/>
                      </a:endParaRPr>
                    </a:p>
                    <a:p>
                      <a:pPr algn="l">
                        <a:spcAft>
                          <a:spcPts val="0"/>
                        </a:spcAft>
                      </a:pPr>
                      <a:r>
                        <a:rPr lang="zh-CN" sz="1200" kern="0">
                          <a:solidFill>
                            <a:srgbClr val="000000"/>
                          </a:solidFill>
                          <a:latin typeface="Consolas"/>
                          <a:ea typeface="宋体"/>
                          <a:cs typeface="Consolas"/>
                        </a:rPr>
                        <a:t>书名：</a:t>
                      </a:r>
                      <a:r>
                        <a:rPr lang="en-US" sz="1200" kern="0">
                          <a:solidFill>
                            <a:srgbClr val="000000"/>
                          </a:solidFill>
                          <a:latin typeface="Consolas"/>
                          <a:ea typeface="宋体"/>
                          <a:cs typeface="Times New Roman"/>
                        </a:rPr>
                        <a:t>Android</a:t>
                      </a:r>
                      <a:r>
                        <a:rPr lang="zh-CN" sz="1200" kern="0">
                          <a:solidFill>
                            <a:srgbClr val="000000"/>
                          </a:solidFill>
                          <a:latin typeface="Consolas"/>
                          <a:ea typeface="宋体"/>
                          <a:cs typeface="Consolas"/>
                        </a:rPr>
                        <a:t>，价格：</a:t>
                      </a:r>
                      <a:r>
                        <a:rPr lang="en-US" sz="1200" kern="0">
                          <a:solidFill>
                            <a:srgbClr val="000000"/>
                          </a:solidFill>
                          <a:latin typeface="Consolas"/>
                          <a:ea typeface="宋体"/>
                          <a:cs typeface="Times New Roman"/>
                        </a:rPr>
                        <a:t>89.8</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对象数组内存关系</a:t>
            </a:r>
            <a:endParaRPr lang="zh-CN" altLang="en-US"/>
          </a:p>
        </p:txBody>
      </p:sp>
      <p:sp>
        <p:nvSpPr>
          <p:cNvPr id="3" name="内容占位符 2"/>
          <p:cNvSpPr>
            <a:spLocks noGrp="1"/>
          </p:cNvSpPr>
          <p:nvPr>
            <p:ph idx="1"/>
          </p:nvPr>
        </p:nvSpPr>
        <p:spPr>
          <a:xfrm>
            <a:off x="214282" y="1428742"/>
            <a:ext cx="3929090" cy="3214710"/>
          </a:xfrm>
        </p:spPr>
        <p:txBody>
          <a:bodyPr>
            <a:normAutofit fontScale="92500" lnSpcReduction="20000"/>
          </a:bodyPr>
          <a:lstStyle/>
          <a:p>
            <a:r>
              <a:rPr lang="zh-CN" altLang="en-US" smtClean="0"/>
              <a:t>对象数组的最大好处是将多个对象统一进行了管理，并且除了数据类型改变之外，和之前的数组也没有任何的区别，而且数组本身就属于引用数据类型，那么对象数组就是在一个引用数据类型之中嵌入了其他的引用数据类型，如果非要用内存图表示的话，可以简单理解为图所示的结构。</a:t>
            </a:r>
          </a:p>
          <a:p>
            <a:endParaRPr lang="zh-CN" altLang="en-US"/>
          </a:p>
        </p:txBody>
      </p:sp>
      <p:pic>
        <p:nvPicPr>
          <p:cNvPr id="80898" name="Picture 2"/>
          <p:cNvPicPr>
            <a:picLocks noChangeAspect="1" noChangeArrowheads="1"/>
          </p:cNvPicPr>
          <p:nvPr/>
        </p:nvPicPr>
        <p:blipFill>
          <a:blip r:embed="rId2"/>
          <a:srcRect/>
          <a:stretch>
            <a:fillRect/>
          </a:stretch>
        </p:blipFill>
        <p:spPr bwMode="auto">
          <a:xfrm>
            <a:off x="4143372" y="1474798"/>
            <a:ext cx="4667250" cy="259715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YOOTK\Desktop\jixianit.jpg"/>
          <p:cNvPicPr>
            <a:picLocks noChangeAspect="1" noChangeArrowheads="1"/>
          </p:cNvPicPr>
          <p:nvPr/>
        </p:nvPicPr>
        <p:blipFill>
          <a:blip r:embed="rId2"/>
          <a:srcRect/>
          <a:stretch>
            <a:fillRect/>
          </a:stretch>
        </p:blipFill>
        <p:spPr bwMode="auto">
          <a:xfrm>
            <a:off x="4714876" y="714362"/>
            <a:ext cx="4000528" cy="4000528"/>
          </a:xfrm>
          <a:prstGeom prst="rect">
            <a:avLst/>
          </a:prstGeom>
          <a:noFill/>
        </p:spPr>
      </p:pic>
      <p:sp>
        <p:nvSpPr>
          <p:cNvPr id="10" name="矩形 9"/>
          <p:cNvSpPr/>
          <p:nvPr/>
        </p:nvSpPr>
        <p:spPr>
          <a:xfrm>
            <a:off x="459061" y="1714494"/>
            <a:ext cx="3517438" cy="461665"/>
          </a:xfrm>
          <a:prstGeom prst="rect">
            <a:avLst/>
          </a:prstGeom>
        </p:spPr>
        <p:txBody>
          <a:bodyPr wrap="none">
            <a:spAutoFit/>
          </a:bodyPr>
          <a:lstStyle/>
          <a:p>
            <a:r>
              <a:rPr lang="zh-CN" altLang="en-US" sz="2400" b="1" dirty="0" smtClean="0"/>
              <a:t>官方网站：</a:t>
            </a:r>
            <a:r>
              <a:rPr lang="en-US" altLang="zh-CN" sz="2400" b="1" dirty="0" err="1" smtClean="0"/>
              <a:t>www.mldn.cn</a:t>
            </a:r>
            <a:endParaRPr lang="zh-CN" altLang="en-US" sz="2400" b="1" dirty="0"/>
          </a:p>
        </p:txBody>
      </p:sp>
      <p:sp>
        <p:nvSpPr>
          <p:cNvPr id="11" name="矩形 10"/>
          <p:cNvSpPr/>
          <p:nvPr/>
        </p:nvSpPr>
        <p:spPr>
          <a:xfrm>
            <a:off x="459061" y="2457392"/>
            <a:ext cx="4037580" cy="461665"/>
          </a:xfrm>
          <a:prstGeom prst="rect">
            <a:avLst/>
          </a:prstGeom>
        </p:spPr>
        <p:txBody>
          <a:bodyPr wrap="none">
            <a:spAutoFit/>
          </a:bodyPr>
          <a:lstStyle/>
          <a:p>
            <a:r>
              <a:rPr lang="zh-CN" altLang="en-US" sz="2400" b="1" dirty="0" smtClean="0"/>
              <a:t>面授培训：</a:t>
            </a:r>
            <a:r>
              <a:rPr lang="en-US" altLang="zh-CN" sz="2400" b="1" dirty="0" err="1" smtClean="0"/>
              <a:t>www.mldnjava.cn</a:t>
            </a:r>
            <a:endParaRPr lang="zh-CN" altLang="en-US" sz="2400" b="1" dirty="0"/>
          </a:p>
        </p:txBody>
      </p:sp>
      <p:sp>
        <p:nvSpPr>
          <p:cNvPr id="12" name="矩形 11"/>
          <p:cNvSpPr/>
          <p:nvPr/>
        </p:nvSpPr>
        <p:spPr>
          <a:xfrm>
            <a:off x="459061" y="3243210"/>
            <a:ext cx="3980833" cy="461665"/>
          </a:xfrm>
          <a:prstGeom prst="rect">
            <a:avLst/>
          </a:prstGeom>
        </p:spPr>
        <p:txBody>
          <a:bodyPr wrap="none">
            <a:spAutoFit/>
          </a:bodyPr>
          <a:lstStyle/>
          <a:p>
            <a:r>
              <a:rPr lang="zh-CN" altLang="en-US" sz="2400" b="1" dirty="0" smtClean="0"/>
              <a:t>在线学习：</a:t>
            </a:r>
            <a:r>
              <a:rPr lang="en-US" altLang="zh-CN" sz="2400" b="1" dirty="0" err="1" smtClean="0"/>
              <a:t>www.jixianit.com</a:t>
            </a:r>
            <a:endParaRPr lang="zh-CN" altLang="en-US" sz="2400" b="1" dirty="0"/>
          </a:p>
        </p:txBody>
      </p:sp>
      <p:sp>
        <p:nvSpPr>
          <p:cNvPr id="14" name="矩形 13"/>
          <p:cNvSpPr/>
          <p:nvPr/>
        </p:nvSpPr>
        <p:spPr>
          <a:xfrm>
            <a:off x="469945" y="4000510"/>
            <a:ext cx="3244799" cy="461665"/>
          </a:xfrm>
          <a:prstGeom prst="rect">
            <a:avLst/>
          </a:prstGeom>
        </p:spPr>
        <p:txBody>
          <a:bodyPr wrap="none">
            <a:spAutoFit/>
          </a:bodyPr>
          <a:lstStyle/>
          <a:p>
            <a:r>
              <a:rPr lang="zh-CN" altLang="en-US" sz="2400" b="1" dirty="0" smtClean="0"/>
              <a:t>官方</a:t>
            </a:r>
            <a:r>
              <a:rPr lang="en-US" altLang="zh-CN" sz="2400" b="1" dirty="0" err="1" smtClean="0"/>
              <a:t>QQ</a:t>
            </a:r>
            <a:r>
              <a:rPr lang="zh-CN" altLang="en-US" sz="2400" b="1" dirty="0" smtClean="0"/>
              <a:t>群：</a:t>
            </a:r>
            <a:r>
              <a:rPr lang="en-US" altLang="zh-CN" sz="2400" b="1" dirty="0" smtClean="0"/>
              <a:t>498822927</a:t>
            </a:r>
            <a:endParaRPr lang="zh-CN" altLang="en-US" sz="2400" b="1" dirty="0"/>
          </a:p>
        </p:txBody>
      </p:sp>
      <p:sp>
        <p:nvSpPr>
          <p:cNvPr id="8" name="TextBox 7"/>
          <p:cNvSpPr txBox="1"/>
          <p:nvPr/>
        </p:nvSpPr>
        <p:spPr>
          <a:xfrm>
            <a:off x="214282" y="905522"/>
            <a:ext cx="3775393" cy="523220"/>
          </a:xfrm>
          <a:prstGeom prst="rect">
            <a:avLst/>
          </a:prstGeom>
          <a:noFill/>
        </p:spPr>
        <p:txBody>
          <a:bodyPr wrap="none" rtlCol="0">
            <a:spAutoFit/>
          </a:bodyPr>
          <a:lstStyle/>
          <a:p>
            <a:r>
              <a:rPr lang="zh-CN" altLang="en-US" sz="2800" b="1" dirty="0" smtClean="0">
                <a:solidFill>
                  <a:srgbClr val="FF0000"/>
                </a:solidFill>
                <a:latin typeface="微软雅黑" pitchFamily="34" charset="-122"/>
                <a:ea typeface="微软雅黑" pitchFamily="34" charset="-122"/>
              </a:rPr>
              <a:t>免费学习资料扫码下载</a:t>
            </a:r>
            <a:endParaRPr lang="zh-CN" altLang="en-US" sz="2800" b="1" dirty="0">
              <a:solidFill>
                <a:srgbClr val="FF0000"/>
              </a:solidFill>
              <a:latin typeface="微软雅黑" pitchFamily="34" charset="-122"/>
              <a:ea typeface="微软雅黑" pitchFamily="34" charset="-122"/>
            </a:endParaRPr>
          </a:p>
        </p:txBody>
      </p:sp>
      <p:sp>
        <p:nvSpPr>
          <p:cNvPr id="13" name="虚尾箭头 12"/>
          <p:cNvSpPr/>
          <p:nvPr/>
        </p:nvSpPr>
        <p:spPr>
          <a:xfrm rot="892845">
            <a:off x="4092093" y="1274378"/>
            <a:ext cx="489252" cy="220889"/>
          </a:xfrm>
          <a:prstGeom prst="striped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数组</a:t>
            </a:r>
            <a:endParaRPr lang="zh-CN" altLang="en-US"/>
          </a:p>
        </p:txBody>
      </p:sp>
      <p:sp>
        <p:nvSpPr>
          <p:cNvPr id="3" name="内容占位符 2"/>
          <p:cNvSpPr>
            <a:spLocks noGrp="1"/>
          </p:cNvSpPr>
          <p:nvPr>
            <p:ph idx="1"/>
          </p:nvPr>
        </p:nvSpPr>
        <p:spPr/>
        <p:txBody>
          <a:bodyPr/>
          <a:lstStyle/>
          <a:p>
            <a:r>
              <a:rPr lang="zh-CN" altLang="en-US" smtClean="0"/>
              <a:t>数组指的就是一组相关变量的集合。例如：如果说现在要想定义</a:t>
            </a:r>
            <a:r>
              <a:rPr lang="en-US" smtClean="0"/>
              <a:t>100</a:t>
            </a:r>
            <a:r>
              <a:rPr lang="zh-CN" altLang="en-US" smtClean="0"/>
              <a:t>个整型变量，按照传统的思路，可能这样定义：</a:t>
            </a:r>
            <a:endParaRPr lang="en-US" altLang="zh-CN" smtClean="0"/>
          </a:p>
          <a:p>
            <a:pPr lvl="1"/>
            <a:r>
              <a:rPr lang="en-US" smtClean="0"/>
              <a:t>int i1,i2 ,... i100</a:t>
            </a:r>
            <a:r>
              <a:rPr lang="zh-CN" altLang="en-US" smtClean="0"/>
              <a:t>，一共写</a:t>
            </a:r>
            <a:r>
              <a:rPr lang="en-US" smtClean="0"/>
              <a:t>100</a:t>
            </a:r>
            <a:r>
              <a:rPr lang="zh-CN" altLang="en-US" smtClean="0"/>
              <a:t>个变量。</a:t>
            </a:r>
            <a:endParaRPr lang="en-US" altLang="zh-CN" smtClean="0"/>
          </a:p>
          <a:p>
            <a:r>
              <a:rPr lang="zh-CN" altLang="en-US" smtClean="0"/>
              <a:t>以上的形式的确可以满足技术要求，但是这里有一个问题，这</a:t>
            </a:r>
            <a:r>
              <a:rPr lang="en-US" smtClean="0"/>
              <a:t>100</a:t>
            </a:r>
            <a:r>
              <a:rPr lang="zh-CN" altLang="en-US" smtClean="0"/>
              <a:t>多个变量没有任何的逻辑的控制关系，完全独立，就会出现对象不方便管理的情况。那么在这种情况下就可以利用数组来解决此类问题。</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数组的定义语法</a:t>
            </a:r>
            <a:endParaRPr lang="zh-CN" altLang="en-US"/>
          </a:p>
        </p:txBody>
      </p:sp>
      <p:sp>
        <p:nvSpPr>
          <p:cNvPr id="3" name="内容占位符 2"/>
          <p:cNvSpPr>
            <a:spLocks noGrp="1"/>
          </p:cNvSpPr>
          <p:nvPr>
            <p:ph idx="1"/>
          </p:nvPr>
        </p:nvSpPr>
        <p:spPr/>
        <p:txBody>
          <a:bodyPr/>
          <a:lstStyle/>
          <a:p>
            <a:r>
              <a:rPr lang="zh-CN" altLang="en-US" b="1" smtClean="0"/>
              <a:t>声明并开辟数组：</a:t>
            </a:r>
            <a:endParaRPr lang="en-US" altLang="zh-CN" b="1" smtClean="0"/>
          </a:p>
          <a:p>
            <a:pPr lvl="1"/>
            <a:r>
              <a:rPr lang="zh-CN" altLang="en-US" smtClean="0"/>
              <a:t>数据类型 数组名称</a:t>
            </a:r>
            <a:r>
              <a:rPr lang="en-US" smtClean="0"/>
              <a:t> [] = new </a:t>
            </a:r>
            <a:r>
              <a:rPr lang="zh-CN" altLang="en-US" smtClean="0"/>
              <a:t>数据类型</a:t>
            </a:r>
            <a:r>
              <a:rPr lang="en-US" smtClean="0"/>
              <a:t> [</a:t>
            </a:r>
            <a:r>
              <a:rPr lang="zh-CN" altLang="en-US" smtClean="0"/>
              <a:t>长度</a:t>
            </a:r>
            <a:r>
              <a:rPr lang="en-US" smtClean="0"/>
              <a:t>] ;</a:t>
            </a:r>
          </a:p>
          <a:p>
            <a:pPr lvl="1"/>
            <a:r>
              <a:rPr lang="zh-CN" altLang="en-US" smtClean="0"/>
              <a:t>数据类型</a:t>
            </a:r>
            <a:r>
              <a:rPr lang="en-US" smtClean="0"/>
              <a:t> [] </a:t>
            </a:r>
            <a:r>
              <a:rPr lang="zh-CN" altLang="en-US" smtClean="0"/>
              <a:t>数组名称</a:t>
            </a:r>
            <a:r>
              <a:rPr lang="en-US" smtClean="0"/>
              <a:t> = new </a:t>
            </a:r>
            <a:r>
              <a:rPr lang="zh-CN" altLang="en-US" smtClean="0"/>
              <a:t>数据类型</a:t>
            </a:r>
            <a:r>
              <a:rPr lang="en-US" smtClean="0"/>
              <a:t> [</a:t>
            </a:r>
            <a:r>
              <a:rPr lang="zh-CN" altLang="en-US" smtClean="0"/>
              <a:t>长度</a:t>
            </a:r>
            <a:r>
              <a:rPr lang="en-US" smtClean="0"/>
              <a:t>] ;</a:t>
            </a:r>
            <a:endParaRPr lang="en-US" altLang="zh-CN" b="1" smtClean="0"/>
          </a:p>
          <a:p>
            <a:r>
              <a:rPr lang="zh-CN" altLang="en-US" b="1" smtClean="0"/>
              <a:t>分步完成：</a:t>
            </a:r>
            <a:endParaRPr lang="en-US" altLang="zh-CN" b="1" smtClean="0"/>
          </a:p>
          <a:p>
            <a:pPr lvl="1"/>
            <a:r>
              <a:rPr lang="zh-CN" altLang="en-US" smtClean="0"/>
              <a:t>声明数组：数据类型 数组名称 </a:t>
            </a:r>
            <a:r>
              <a:rPr lang="en-US" altLang="zh-CN" smtClean="0"/>
              <a:t>[] = null ;</a:t>
            </a:r>
          </a:p>
          <a:p>
            <a:pPr lvl="1"/>
            <a:r>
              <a:rPr lang="zh-CN" altLang="en-US" smtClean="0"/>
              <a:t>开辟数组：数组名称 </a:t>
            </a:r>
            <a:r>
              <a:rPr lang="en-US" altLang="zh-CN" smtClean="0"/>
              <a:t>= new </a:t>
            </a:r>
            <a:r>
              <a:rPr lang="zh-CN" altLang="en-US" smtClean="0"/>
              <a:t>数据类型 </a:t>
            </a:r>
            <a:r>
              <a:rPr lang="en-US" altLang="zh-CN" smtClean="0"/>
              <a:t>[</a:t>
            </a:r>
            <a:r>
              <a:rPr lang="zh-CN" altLang="en-US" smtClean="0"/>
              <a:t>长度</a:t>
            </a:r>
            <a:r>
              <a:rPr lang="en-US" altLang="zh-CN" smtClean="0"/>
              <a:t>] ;</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数组操作说明</a:t>
            </a:r>
            <a:endParaRPr lang="zh-CN" altLang="en-US"/>
          </a:p>
        </p:txBody>
      </p:sp>
      <p:sp>
        <p:nvSpPr>
          <p:cNvPr id="3" name="内容占位符 2"/>
          <p:cNvSpPr>
            <a:spLocks noGrp="1"/>
          </p:cNvSpPr>
          <p:nvPr>
            <p:ph idx="1"/>
          </p:nvPr>
        </p:nvSpPr>
        <p:spPr/>
        <p:txBody>
          <a:bodyPr>
            <a:normAutofit fontScale="85000" lnSpcReduction="20000"/>
          </a:bodyPr>
          <a:lstStyle/>
          <a:p>
            <a:r>
              <a:rPr lang="zh-CN" altLang="en-US" smtClean="0"/>
              <a:t>当数组开辟空间之后，那么可以采用“数组名称</a:t>
            </a:r>
            <a:r>
              <a:rPr lang="en-US" smtClean="0"/>
              <a:t>[</a:t>
            </a:r>
            <a:r>
              <a:rPr lang="zh-CN" altLang="en-US" smtClean="0"/>
              <a:t>下标</a:t>
            </a:r>
            <a:r>
              <a:rPr lang="en-US" smtClean="0"/>
              <a:t>|</a:t>
            </a:r>
            <a:r>
              <a:rPr lang="zh-CN" altLang="en-US" smtClean="0"/>
              <a:t>索引</a:t>
            </a:r>
            <a:r>
              <a:rPr lang="en-US" smtClean="0"/>
              <a:t>]</a:t>
            </a:r>
            <a:r>
              <a:rPr lang="zh-CN" altLang="en-US" smtClean="0"/>
              <a:t>”的形式进行访问，但是所有数组的下标都是从</a:t>
            </a:r>
            <a:r>
              <a:rPr lang="en-US" smtClean="0"/>
              <a:t>0</a:t>
            </a:r>
            <a:r>
              <a:rPr lang="zh-CN" altLang="en-US" smtClean="0"/>
              <a:t>开始的，即：如果是</a:t>
            </a:r>
            <a:r>
              <a:rPr lang="en-US" smtClean="0"/>
              <a:t>3</a:t>
            </a:r>
            <a:r>
              <a:rPr lang="zh-CN" altLang="en-US" smtClean="0"/>
              <a:t>个长度的数组，那么下标的范围：</a:t>
            </a:r>
            <a:r>
              <a:rPr lang="en-US" smtClean="0"/>
              <a:t>0 ~ 2</a:t>
            </a:r>
            <a:r>
              <a:rPr lang="zh-CN" altLang="en-US" smtClean="0"/>
              <a:t>（</a:t>
            </a:r>
            <a:r>
              <a:rPr lang="en-US" smtClean="0"/>
              <a:t>0</a:t>
            </a:r>
            <a:r>
              <a:rPr lang="zh-CN" altLang="en-US" smtClean="0"/>
              <a:t>、</a:t>
            </a:r>
            <a:r>
              <a:rPr lang="en-US" smtClean="0"/>
              <a:t>1</a:t>
            </a:r>
            <a:r>
              <a:rPr lang="zh-CN" altLang="en-US" smtClean="0"/>
              <a:t>、</a:t>
            </a:r>
            <a:r>
              <a:rPr lang="en-US" smtClean="0"/>
              <a:t>2</a:t>
            </a:r>
            <a:r>
              <a:rPr lang="zh-CN" altLang="en-US" smtClean="0"/>
              <a:t>一共是三个内容）。如果访问的时候超过了数组的允许下标的长度，那么会出现数组越界异常（</a:t>
            </a:r>
            <a:r>
              <a:rPr lang="en-US" smtClean="0"/>
              <a:t>ArrayIndexOutOfBoundsException</a:t>
            </a:r>
            <a:r>
              <a:rPr lang="zh-CN" altLang="en-US" smtClean="0"/>
              <a:t>）。</a:t>
            </a:r>
            <a:endParaRPr lang="en-US" altLang="zh-CN" smtClean="0"/>
          </a:p>
          <a:p>
            <a:r>
              <a:rPr lang="zh-CN" altLang="en-US" smtClean="0"/>
              <a:t>以上给出的数组定义结构使用的是动态初始化的方式，即：数组会首先开辟内存空间，但是数组中的内容都是其对应数据类型的默认值，如果现在声明的是</a:t>
            </a:r>
            <a:r>
              <a:rPr lang="en-US" smtClean="0"/>
              <a:t>int</a:t>
            </a:r>
            <a:r>
              <a:rPr lang="zh-CN" altLang="en-US" smtClean="0"/>
              <a:t>型数组，则数组里面的全部内容都是其默认值：</a:t>
            </a:r>
            <a:r>
              <a:rPr lang="en-US" smtClean="0"/>
              <a:t>0</a:t>
            </a:r>
            <a:r>
              <a:rPr lang="zh-CN" altLang="en-US" smtClean="0"/>
              <a:t>。</a:t>
            </a:r>
            <a:endParaRPr lang="en-US" altLang="zh-CN" smtClean="0"/>
          </a:p>
          <a:p>
            <a:r>
              <a:rPr lang="zh-CN" altLang="en-US" smtClean="0"/>
              <a:t>由于数组是一种顺序的结构，并且数组的长度都是固定的，那么可以使用循环的方式输出，很明显需要知道</a:t>
            </a:r>
            <a:r>
              <a:rPr lang="en-US" smtClean="0"/>
              <a:t>for</a:t>
            </a:r>
            <a:r>
              <a:rPr lang="zh-CN" altLang="en-US" smtClean="0"/>
              <a:t>循环，而且在</a:t>
            </a:r>
            <a:r>
              <a:rPr lang="en-US" smtClean="0"/>
              <a:t>Java</a:t>
            </a:r>
            <a:r>
              <a:rPr lang="zh-CN" altLang="en-US" smtClean="0"/>
              <a:t>里面为了方便数组的输出提供有一个“</a:t>
            </a:r>
            <a:r>
              <a:rPr lang="zh-CN" altLang="en-US" b="1" smtClean="0"/>
              <a:t>数组名称</a:t>
            </a:r>
            <a:r>
              <a:rPr lang="en-US" b="1" smtClean="0"/>
              <a:t>.length</a:t>
            </a:r>
            <a:r>
              <a:rPr lang="zh-CN" altLang="en-US" smtClean="0"/>
              <a:t>”的属性，可以取得数组长度。</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定义数组</a:t>
            </a:r>
            <a:endParaRPr lang="zh-CN" altLang="en-US"/>
          </a:p>
        </p:txBody>
      </p:sp>
      <p:graphicFrame>
        <p:nvGraphicFramePr>
          <p:cNvPr id="4" name="表格 3"/>
          <p:cNvGraphicFramePr>
            <a:graphicFrameLocks noGrp="1"/>
          </p:cNvGraphicFramePr>
          <p:nvPr/>
        </p:nvGraphicFramePr>
        <p:xfrm>
          <a:off x="500034" y="1500180"/>
          <a:ext cx="8143932" cy="2926080"/>
        </p:xfrm>
        <a:graphic>
          <a:graphicData uri="http://schemas.openxmlformats.org/drawingml/2006/table">
            <a:tbl>
              <a:tblPr/>
              <a:tblGrid>
                <a:gridCol w="2662571"/>
                <a:gridCol w="5481361"/>
              </a:tblGrid>
              <a:tr h="2031690">
                <a:tc gridSpan="2">
                  <a:txBody>
                    <a:bodyPr/>
                    <a:lstStyle/>
                    <a:p>
                      <a:pPr algn="l">
                        <a:spcAft>
                          <a:spcPts val="0"/>
                        </a:spcAft>
                      </a:pPr>
                      <a:r>
                        <a:rPr lang="en-US" sz="1600" b="1" kern="0">
                          <a:solidFill>
                            <a:srgbClr val="7F0055"/>
                          </a:solidFill>
                          <a:latin typeface="Consolas"/>
                          <a:ea typeface="宋体"/>
                          <a:cs typeface="Times New Roman"/>
                        </a:rPr>
                        <a:t>public</a:t>
                      </a:r>
                      <a:r>
                        <a:rPr lang="en-US" sz="1600" kern="0">
                          <a:solidFill>
                            <a:srgbClr val="000000"/>
                          </a:solidFill>
                          <a:latin typeface="Consolas"/>
                          <a:ea typeface="宋体"/>
                          <a:cs typeface="Times New Roman"/>
                        </a:rPr>
                        <a:t> </a:t>
                      </a:r>
                      <a:r>
                        <a:rPr lang="en-US" sz="1600" b="1" kern="0">
                          <a:solidFill>
                            <a:srgbClr val="7F0055"/>
                          </a:solidFill>
                          <a:latin typeface="Consolas"/>
                          <a:ea typeface="宋体"/>
                          <a:cs typeface="Times New Roman"/>
                        </a:rPr>
                        <a:t>class</a:t>
                      </a:r>
                      <a:r>
                        <a:rPr lang="en-US" sz="1600" kern="0">
                          <a:solidFill>
                            <a:srgbClr val="000000"/>
                          </a:solidFill>
                          <a:latin typeface="Consolas"/>
                          <a:ea typeface="宋体"/>
                          <a:cs typeface="Times New Roman"/>
                        </a:rPr>
                        <a:t> ArrayDemo {</a:t>
                      </a:r>
                      <a:endParaRPr lang="zh-CN" sz="1600" kern="100">
                        <a:latin typeface="Times New Roman"/>
                        <a:ea typeface="宋体"/>
                        <a:cs typeface="Times New Roman"/>
                      </a:endParaRPr>
                    </a:p>
                    <a:p>
                      <a:pPr algn="l">
                        <a:spcAft>
                          <a:spcPts val="0"/>
                        </a:spcAft>
                      </a:pPr>
                      <a:r>
                        <a:rPr lang="en-US" sz="1600" kern="0">
                          <a:solidFill>
                            <a:srgbClr val="000000"/>
                          </a:solidFill>
                          <a:latin typeface="Consolas"/>
                          <a:ea typeface="宋体"/>
                          <a:cs typeface="Times New Roman"/>
                        </a:rPr>
                        <a:t>	</a:t>
                      </a:r>
                      <a:r>
                        <a:rPr lang="en-US" sz="1600" b="1" kern="0">
                          <a:solidFill>
                            <a:srgbClr val="7F0055"/>
                          </a:solidFill>
                          <a:latin typeface="Consolas"/>
                          <a:ea typeface="宋体"/>
                          <a:cs typeface="Times New Roman"/>
                        </a:rPr>
                        <a:t>public</a:t>
                      </a:r>
                      <a:r>
                        <a:rPr lang="en-US" sz="1600" kern="0">
                          <a:solidFill>
                            <a:srgbClr val="000000"/>
                          </a:solidFill>
                          <a:latin typeface="Consolas"/>
                          <a:ea typeface="宋体"/>
                          <a:cs typeface="Times New Roman"/>
                        </a:rPr>
                        <a:t> </a:t>
                      </a:r>
                      <a:r>
                        <a:rPr lang="en-US" sz="1600" b="1" kern="0">
                          <a:solidFill>
                            <a:srgbClr val="7F0055"/>
                          </a:solidFill>
                          <a:latin typeface="Consolas"/>
                          <a:ea typeface="宋体"/>
                          <a:cs typeface="Times New Roman"/>
                        </a:rPr>
                        <a:t>static</a:t>
                      </a:r>
                      <a:r>
                        <a:rPr lang="en-US" sz="1600" kern="0">
                          <a:solidFill>
                            <a:srgbClr val="000000"/>
                          </a:solidFill>
                          <a:latin typeface="Consolas"/>
                          <a:ea typeface="宋体"/>
                          <a:cs typeface="Times New Roman"/>
                        </a:rPr>
                        <a:t> </a:t>
                      </a:r>
                      <a:r>
                        <a:rPr lang="en-US" sz="1600" b="1" kern="0">
                          <a:solidFill>
                            <a:srgbClr val="7F0055"/>
                          </a:solidFill>
                          <a:latin typeface="Consolas"/>
                          <a:ea typeface="宋体"/>
                          <a:cs typeface="Times New Roman"/>
                        </a:rPr>
                        <a:t>void</a:t>
                      </a:r>
                      <a:r>
                        <a:rPr lang="en-US" sz="1600" kern="0">
                          <a:solidFill>
                            <a:srgbClr val="000000"/>
                          </a:solidFill>
                          <a:latin typeface="Consolas"/>
                          <a:ea typeface="宋体"/>
                          <a:cs typeface="Times New Roman"/>
                        </a:rPr>
                        <a:t> main(String </a:t>
                      </a:r>
                      <a:r>
                        <a:rPr lang="en-US" sz="1600" kern="0">
                          <a:solidFill>
                            <a:srgbClr val="6A3E3E"/>
                          </a:solidFill>
                          <a:latin typeface="Consolas"/>
                          <a:ea typeface="宋体"/>
                          <a:cs typeface="Times New Roman"/>
                        </a:rPr>
                        <a:t>args</a:t>
                      </a:r>
                      <a:r>
                        <a:rPr lang="en-US" sz="1600" kern="0">
                          <a:solidFill>
                            <a:srgbClr val="000000"/>
                          </a:solidFill>
                          <a:latin typeface="Consolas"/>
                          <a:ea typeface="宋体"/>
                          <a:cs typeface="Times New Roman"/>
                        </a:rPr>
                        <a:t>[]) {</a:t>
                      </a:r>
                      <a:endParaRPr lang="zh-CN" sz="1600" kern="100">
                        <a:latin typeface="Times New Roman"/>
                        <a:ea typeface="宋体"/>
                        <a:cs typeface="Times New Roman"/>
                      </a:endParaRPr>
                    </a:p>
                    <a:p>
                      <a:pPr algn="l">
                        <a:spcAft>
                          <a:spcPts val="0"/>
                        </a:spcAft>
                      </a:pPr>
                      <a:r>
                        <a:rPr lang="en-US" sz="1600" kern="0">
                          <a:solidFill>
                            <a:srgbClr val="000000"/>
                          </a:solidFill>
                          <a:latin typeface="Consolas"/>
                          <a:ea typeface="宋体"/>
                          <a:cs typeface="Times New Roman"/>
                        </a:rPr>
                        <a:t>		</a:t>
                      </a:r>
                      <a:r>
                        <a:rPr lang="en-US" sz="1600" b="1" kern="0">
                          <a:solidFill>
                            <a:srgbClr val="7F0055"/>
                          </a:solidFill>
                          <a:latin typeface="Consolas"/>
                          <a:ea typeface="宋体"/>
                          <a:cs typeface="Times New Roman"/>
                        </a:rPr>
                        <a:t>int</a:t>
                      </a:r>
                      <a:r>
                        <a:rPr lang="en-US" sz="1600" kern="0">
                          <a:solidFill>
                            <a:srgbClr val="000000"/>
                          </a:solidFill>
                          <a:latin typeface="Consolas"/>
                          <a:ea typeface="宋体"/>
                          <a:cs typeface="Times New Roman"/>
                        </a:rPr>
                        <a:t> </a:t>
                      </a:r>
                      <a:r>
                        <a:rPr lang="en-US" sz="1600" kern="0">
                          <a:solidFill>
                            <a:srgbClr val="6A3E3E"/>
                          </a:solidFill>
                          <a:latin typeface="Consolas"/>
                          <a:ea typeface="宋体"/>
                          <a:cs typeface="Times New Roman"/>
                        </a:rPr>
                        <a:t>data</a:t>
                      </a:r>
                      <a:r>
                        <a:rPr lang="en-US" sz="1600" kern="0">
                          <a:solidFill>
                            <a:srgbClr val="000000"/>
                          </a:solidFill>
                          <a:latin typeface="Consolas"/>
                          <a:ea typeface="宋体"/>
                          <a:cs typeface="Times New Roman"/>
                        </a:rPr>
                        <a:t>[] = </a:t>
                      </a:r>
                      <a:r>
                        <a:rPr lang="en-US" sz="1600" b="1" kern="0">
                          <a:solidFill>
                            <a:srgbClr val="7F0055"/>
                          </a:solidFill>
                          <a:latin typeface="Consolas"/>
                          <a:ea typeface="宋体"/>
                          <a:cs typeface="Times New Roman"/>
                        </a:rPr>
                        <a:t>new</a:t>
                      </a:r>
                      <a:r>
                        <a:rPr lang="en-US" sz="1600" kern="0">
                          <a:solidFill>
                            <a:srgbClr val="000000"/>
                          </a:solidFill>
                          <a:latin typeface="Consolas"/>
                          <a:ea typeface="宋体"/>
                          <a:cs typeface="Times New Roman"/>
                        </a:rPr>
                        <a:t> </a:t>
                      </a:r>
                      <a:r>
                        <a:rPr lang="en-US" sz="1600" b="1" kern="0">
                          <a:solidFill>
                            <a:srgbClr val="7F0055"/>
                          </a:solidFill>
                          <a:latin typeface="Consolas"/>
                          <a:ea typeface="宋体"/>
                          <a:cs typeface="Times New Roman"/>
                        </a:rPr>
                        <a:t>int</a:t>
                      </a:r>
                      <a:r>
                        <a:rPr lang="en-US" sz="1600" kern="0">
                          <a:solidFill>
                            <a:srgbClr val="000000"/>
                          </a:solidFill>
                          <a:latin typeface="Consolas"/>
                          <a:ea typeface="宋体"/>
                          <a:cs typeface="Times New Roman"/>
                        </a:rPr>
                        <a:t>[3];	</a:t>
                      </a:r>
                      <a:r>
                        <a:rPr lang="en-US" sz="1600" kern="0" smtClean="0">
                          <a:solidFill>
                            <a:srgbClr val="3F7F5F"/>
                          </a:solidFill>
                          <a:latin typeface="Consolas"/>
                          <a:ea typeface="宋体"/>
                          <a:cs typeface="Times New Roman"/>
                        </a:rPr>
                        <a:t>// </a:t>
                      </a:r>
                      <a:r>
                        <a:rPr lang="zh-CN" sz="1600" kern="0">
                          <a:solidFill>
                            <a:srgbClr val="3F7F5F"/>
                          </a:solidFill>
                          <a:latin typeface="Consolas"/>
                          <a:ea typeface="宋体"/>
                          <a:cs typeface="Consolas"/>
                        </a:rPr>
                        <a:t>声明并开辟了一个</a:t>
                      </a:r>
                      <a:r>
                        <a:rPr lang="en-US" sz="1600" kern="0">
                          <a:solidFill>
                            <a:srgbClr val="3F7F5F"/>
                          </a:solidFill>
                          <a:latin typeface="Consolas"/>
                          <a:ea typeface="宋体"/>
                          <a:cs typeface="Times New Roman"/>
                        </a:rPr>
                        <a:t>3</a:t>
                      </a:r>
                      <a:r>
                        <a:rPr lang="zh-CN" sz="1600" kern="0">
                          <a:solidFill>
                            <a:srgbClr val="3F7F5F"/>
                          </a:solidFill>
                          <a:latin typeface="Consolas"/>
                          <a:ea typeface="宋体"/>
                          <a:cs typeface="Consolas"/>
                        </a:rPr>
                        <a:t>个长度的数组</a:t>
                      </a:r>
                      <a:endParaRPr lang="zh-CN" sz="1600" kern="100">
                        <a:latin typeface="Times New Roman"/>
                        <a:ea typeface="宋体"/>
                        <a:cs typeface="Times New Roman"/>
                      </a:endParaRPr>
                    </a:p>
                    <a:p>
                      <a:pPr algn="l">
                        <a:spcAft>
                          <a:spcPts val="0"/>
                        </a:spcAft>
                      </a:pPr>
                      <a:r>
                        <a:rPr lang="en-US" sz="1600" kern="0">
                          <a:solidFill>
                            <a:srgbClr val="000000"/>
                          </a:solidFill>
                          <a:latin typeface="Consolas"/>
                          <a:ea typeface="宋体"/>
                          <a:cs typeface="Times New Roman"/>
                        </a:rPr>
                        <a:t>		</a:t>
                      </a:r>
                      <a:r>
                        <a:rPr lang="en-US" sz="1600" kern="0">
                          <a:solidFill>
                            <a:srgbClr val="6A3E3E"/>
                          </a:solidFill>
                          <a:latin typeface="Consolas"/>
                          <a:ea typeface="宋体"/>
                          <a:cs typeface="Times New Roman"/>
                        </a:rPr>
                        <a:t>data</a:t>
                      </a:r>
                      <a:r>
                        <a:rPr lang="en-US" sz="1600" kern="0">
                          <a:solidFill>
                            <a:srgbClr val="000000"/>
                          </a:solidFill>
                          <a:latin typeface="Consolas"/>
                          <a:ea typeface="宋体"/>
                          <a:cs typeface="Times New Roman"/>
                        </a:rPr>
                        <a:t>[0] = 10;		</a:t>
                      </a:r>
                      <a:r>
                        <a:rPr lang="en-US" sz="1600" kern="0">
                          <a:solidFill>
                            <a:srgbClr val="3F7F5F"/>
                          </a:solidFill>
                          <a:latin typeface="Consolas"/>
                          <a:ea typeface="宋体"/>
                          <a:cs typeface="Times New Roman"/>
                        </a:rPr>
                        <a:t>// </a:t>
                      </a:r>
                      <a:r>
                        <a:rPr lang="zh-CN" sz="1600" kern="0">
                          <a:solidFill>
                            <a:srgbClr val="3F7F5F"/>
                          </a:solidFill>
                          <a:latin typeface="Consolas"/>
                          <a:ea typeface="宋体"/>
                          <a:cs typeface="Consolas"/>
                        </a:rPr>
                        <a:t>设置数组内容</a:t>
                      </a:r>
                      <a:endParaRPr lang="zh-CN" sz="1600" kern="100">
                        <a:latin typeface="Times New Roman"/>
                        <a:ea typeface="宋体"/>
                        <a:cs typeface="Times New Roman"/>
                      </a:endParaRPr>
                    </a:p>
                    <a:p>
                      <a:pPr algn="l">
                        <a:spcAft>
                          <a:spcPts val="0"/>
                        </a:spcAft>
                      </a:pPr>
                      <a:r>
                        <a:rPr lang="en-US" sz="1600" kern="0">
                          <a:solidFill>
                            <a:srgbClr val="000000"/>
                          </a:solidFill>
                          <a:latin typeface="Consolas"/>
                          <a:ea typeface="宋体"/>
                          <a:cs typeface="Times New Roman"/>
                        </a:rPr>
                        <a:t>		</a:t>
                      </a:r>
                      <a:r>
                        <a:rPr lang="en-US" sz="1600" kern="0">
                          <a:solidFill>
                            <a:srgbClr val="6A3E3E"/>
                          </a:solidFill>
                          <a:latin typeface="Consolas"/>
                          <a:ea typeface="宋体"/>
                          <a:cs typeface="Times New Roman"/>
                        </a:rPr>
                        <a:t>data</a:t>
                      </a:r>
                      <a:r>
                        <a:rPr lang="en-US" sz="1600" kern="0">
                          <a:solidFill>
                            <a:srgbClr val="000000"/>
                          </a:solidFill>
                          <a:latin typeface="Consolas"/>
                          <a:ea typeface="宋体"/>
                          <a:cs typeface="Times New Roman"/>
                        </a:rPr>
                        <a:t>[1] = 20;		</a:t>
                      </a:r>
                      <a:r>
                        <a:rPr lang="en-US" sz="1600" kern="0">
                          <a:solidFill>
                            <a:srgbClr val="3F7F5F"/>
                          </a:solidFill>
                          <a:latin typeface="Consolas"/>
                          <a:ea typeface="宋体"/>
                          <a:cs typeface="Times New Roman"/>
                        </a:rPr>
                        <a:t>// </a:t>
                      </a:r>
                      <a:r>
                        <a:rPr lang="zh-CN" sz="1600" kern="0">
                          <a:solidFill>
                            <a:srgbClr val="3F7F5F"/>
                          </a:solidFill>
                          <a:latin typeface="Consolas"/>
                          <a:ea typeface="宋体"/>
                          <a:cs typeface="Consolas"/>
                        </a:rPr>
                        <a:t>设置数组内容</a:t>
                      </a:r>
                      <a:endParaRPr lang="zh-CN" sz="1600" kern="100">
                        <a:latin typeface="Times New Roman"/>
                        <a:ea typeface="宋体"/>
                        <a:cs typeface="Times New Roman"/>
                      </a:endParaRPr>
                    </a:p>
                    <a:p>
                      <a:pPr algn="l">
                        <a:spcAft>
                          <a:spcPts val="0"/>
                        </a:spcAft>
                      </a:pPr>
                      <a:r>
                        <a:rPr lang="en-US" sz="1600" kern="0">
                          <a:solidFill>
                            <a:srgbClr val="000000"/>
                          </a:solidFill>
                          <a:latin typeface="Consolas"/>
                          <a:ea typeface="宋体"/>
                          <a:cs typeface="Times New Roman"/>
                        </a:rPr>
                        <a:t>		</a:t>
                      </a:r>
                      <a:r>
                        <a:rPr lang="en-US" sz="1600" kern="0">
                          <a:solidFill>
                            <a:srgbClr val="6A3E3E"/>
                          </a:solidFill>
                          <a:latin typeface="Consolas"/>
                          <a:ea typeface="宋体"/>
                          <a:cs typeface="Times New Roman"/>
                        </a:rPr>
                        <a:t>data</a:t>
                      </a:r>
                      <a:r>
                        <a:rPr lang="en-US" sz="1600" kern="0">
                          <a:solidFill>
                            <a:srgbClr val="000000"/>
                          </a:solidFill>
                          <a:latin typeface="Consolas"/>
                          <a:ea typeface="宋体"/>
                          <a:cs typeface="Times New Roman"/>
                        </a:rPr>
                        <a:t>[2] = 30;		</a:t>
                      </a:r>
                      <a:r>
                        <a:rPr lang="en-US" sz="1600" kern="0" smtClean="0">
                          <a:solidFill>
                            <a:srgbClr val="3F7F5F"/>
                          </a:solidFill>
                          <a:latin typeface="Consolas"/>
                          <a:ea typeface="宋体"/>
                          <a:cs typeface="Times New Roman"/>
                        </a:rPr>
                        <a:t>// </a:t>
                      </a:r>
                      <a:r>
                        <a:rPr lang="zh-CN" sz="1600" kern="0">
                          <a:solidFill>
                            <a:srgbClr val="3F7F5F"/>
                          </a:solidFill>
                          <a:latin typeface="Consolas"/>
                          <a:ea typeface="宋体"/>
                          <a:cs typeface="Consolas"/>
                        </a:rPr>
                        <a:t>设置数组内容</a:t>
                      </a:r>
                      <a:endParaRPr lang="zh-CN" sz="1600" kern="100">
                        <a:latin typeface="Times New Roman"/>
                        <a:ea typeface="宋体"/>
                        <a:cs typeface="Times New Roman"/>
                      </a:endParaRPr>
                    </a:p>
                    <a:p>
                      <a:pPr algn="l">
                        <a:spcAft>
                          <a:spcPts val="0"/>
                        </a:spcAft>
                      </a:pPr>
                      <a:r>
                        <a:rPr lang="en-US" sz="1600" kern="0">
                          <a:solidFill>
                            <a:srgbClr val="000000"/>
                          </a:solidFill>
                          <a:latin typeface="Consolas"/>
                          <a:ea typeface="宋体"/>
                          <a:cs typeface="Times New Roman"/>
                        </a:rPr>
                        <a:t>		</a:t>
                      </a:r>
                      <a:r>
                        <a:rPr lang="en-US" sz="1600" b="1" kern="0">
                          <a:solidFill>
                            <a:srgbClr val="7F0055"/>
                          </a:solidFill>
                          <a:latin typeface="Consolas"/>
                          <a:ea typeface="宋体"/>
                          <a:cs typeface="Times New Roman"/>
                        </a:rPr>
                        <a:t>for</a:t>
                      </a:r>
                      <a:r>
                        <a:rPr lang="en-US" sz="1600" kern="0">
                          <a:solidFill>
                            <a:srgbClr val="000000"/>
                          </a:solidFill>
                          <a:latin typeface="Consolas"/>
                          <a:ea typeface="宋体"/>
                          <a:cs typeface="Times New Roman"/>
                        </a:rPr>
                        <a:t> (</a:t>
                      </a:r>
                      <a:r>
                        <a:rPr lang="en-US" sz="1600" b="1" kern="0">
                          <a:solidFill>
                            <a:srgbClr val="7F0055"/>
                          </a:solidFill>
                          <a:latin typeface="Consolas"/>
                          <a:ea typeface="宋体"/>
                          <a:cs typeface="Times New Roman"/>
                        </a:rPr>
                        <a:t>int</a:t>
                      </a:r>
                      <a:r>
                        <a:rPr lang="en-US" sz="1600" kern="0">
                          <a:solidFill>
                            <a:srgbClr val="000000"/>
                          </a:solidFill>
                          <a:latin typeface="Consolas"/>
                          <a:ea typeface="宋体"/>
                          <a:cs typeface="Times New Roman"/>
                        </a:rPr>
                        <a:t> </a:t>
                      </a:r>
                      <a:r>
                        <a:rPr lang="en-US" sz="1600" kern="0">
                          <a:solidFill>
                            <a:srgbClr val="6A3E3E"/>
                          </a:solidFill>
                          <a:latin typeface="Consolas"/>
                          <a:ea typeface="宋体"/>
                          <a:cs typeface="Times New Roman"/>
                        </a:rPr>
                        <a:t>x</a:t>
                      </a:r>
                      <a:r>
                        <a:rPr lang="en-US" sz="1600" kern="0">
                          <a:solidFill>
                            <a:srgbClr val="000000"/>
                          </a:solidFill>
                          <a:latin typeface="Consolas"/>
                          <a:ea typeface="宋体"/>
                          <a:cs typeface="Times New Roman"/>
                        </a:rPr>
                        <a:t> = 0; </a:t>
                      </a:r>
                      <a:r>
                        <a:rPr lang="en-US" sz="1600" kern="0">
                          <a:solidFill>
                            <a:srgbClr val="6A3E3E"/>
                          </a:solidFill>
                          <a:latin typeface="Consolas"/>
                          <a:ea typeface="宋体"/>
                          <a:cs typeface="Times New Roman"/>
                        </a:rPr>
                        <a:t>x</a:t>
                      </a:r>
                      <a:r>
                        <a:rPr lang="en-US" sz="1600" kern="0">
                          <a:solidFill>
                            <a:srgbClr val="000000"/>
                          </a:solidFill>
                          <a:latin typeface="Consolas"/>
                          <a:ea typeface="宋体"/>
                          <a:cs typeface="Times New Roman"/>
                        </a:rPr>
                        <a:t> &lt; </a:t>
                      </a:r>
                      <a:r>
                        <a:rPr lang="en-US" sz="1600" kern="0">
                          <a:solidFill>
                            <a:srgbClr val="6A3E3E"/>
                          </a:solidFill>
                          <a:latin typeface="Consolas"/>
                          <a:ea typeface="宋体"/>
                          <a:cs typeface="Times New Roman"/>
                        </a:rPr>
                        <a:t>data</a:t>
                      </a:r>
                      <a:r>
                        <a:rPr lang="en-US" sz="1600" kern="0">
                          <a:solidFill>
                            <a:srgbClr val="000000"/>
                          </a:solidFill>
                          <a:latin typeface="Consolas"/>
                          <a:ea typeface="宋体"/>
                          <a:cs typeface="Times New Roman"/>
                        </a:rPr>
                        <a:t>.</a:t>
                      </a:r>
                      <a:r>
                        <a:rPr lang="en-US" sz="1600" kern="0">
                          <a:solidFill>
                            <a:srgbClr val="0000C0"/>
                          </a:solidFill>
                          <a:latin typeface="Consolas"/>
                          <a:ea typeface="宋体"/>
                          <a:cs typeface="Times New Roman"/>
                        </a:rPr>
                        <a:t>length</a:t>
                      </a:r>
                      <a:r>
                        <a:rPr lang="en-US" sz="1600" kern="0">
                          <a:solidFill>
                            <a:srgbClr val="000000"/>
                          </a:solidFill>
                          <a:latin typeface="Consolas"/>
                          <a:ea typeface="宋体"/>
                          <a:cs typeface="Times New Roman"/>
                        </a:rPr>
                        <a:t>; </a:t>
                      </a:r>
                      <a:r>
                        <a:rPr lang="en-US" sz="1600" kern="0">
                          <a:solidFill>
                            <a:srgbClr val="6A3E3E"/>
                          </a:solidFill>
                          <a:latin typeface="Consolas"/>
                          <a:ea typeface="宋体"/>
                          <a:cs typeface="Times New Roman"/>
                        </a:rPr>
                        <a:t>x</a:t>
                      </a:r>
                      <a:r>
                        <a:rPr lang="en-US" sz="1600" kern="0">
                          <a:solidFill>
                            <a:srgbClr val="000000"/>
                          </a:solidFill>
                          <a:latin typeface="Consolas"/>
                          <a:ea typeface="宋体"/>
                          <a:cs typeface="Times New Roman"/>
                        </a:rPr>
                        <a:t>++) {	</a:t>
                      </a:r>
                      <a:r>
                        <a:rPr lang="en-US" sz="1600" kern="0">
                          <a:solidFill>
                            <a:srgbClr val="3F7F5F"/>
                          </a:solidFill>
                          <a:latin typeface="Consolas"/>
                          <a:ea typeface="宋体"/>
                          <a:cs typeface="Times New Roman"/>
                        </a:rPr>
                        <a:t>// </a:t>
                      </a:r>
                      <a:r>
                        <a:rPr lang="zh-CN" sz="1600" kern="0">
                          <a:solidFill>
                            <a:srgbClr val="3F7F5F"/>
                          </a:solidFill>
                          <a:latin typeface="Consolas"/>
                          <a:ea typeface="宋体"/>
                          <a:cs typeface="Consolas"/>
                        </a:rPr>
                        <a:t>循环输出数组</a:t>
                      </a:r>
                      <a:endParaRPr lang="zh-CN" sz="1600" kern="100">
                        <a:latin typeface="Times New Roman"/>
                        <a:ea typeface="宋体"/>
                        <a:cs typeface="Times New Roman"/>
                      </a:endParaRPr>
                    </a:p>
                    <a:p>
                      <a:pPr algn="l">
                        <a:spcAft>
                          <a:spcPts val="0"/>
                        </a:spcAft>
                      </a:pPr>
                      <a:r>
                        <a:rPr lang="en-US" sz="1600" kern="0">
                          <a:solidFill>
                            <a:srgbClr val="000000"/>
                          </a:solidFill>
                          <a:latin typeface="Consolas"/>
                          <a:ea typeface="宋体"/>
                          <a:cs typeface="Times New Roman"/>
                        </a:rPr>
                        <a:t>			System.</a:t>
                      </a:r>
                      <a:r>
                        <a:rPr lang="en-US" sz="1600" b="1" i="1" kern="0">
                          <a:solidFill>
                            <a:srgbClr val="0000C0"/>
                          </a:solidFill>
                          <a:latin typeface="Consolas"/>
                          <a:ea typeface="宋体"/>
                          <a:cs typeface="Times New Roman"/>
                        </a:rPr>
                        <a:t>out</a:t>
                      </a:r>
                      <a:r>
                        <a:rPr lang="en-US" sz="1600" kern="0">
                          <a:solidFill>
                            <a:srgbClr val="000000"/>
                          </a:solidFill>
                          <a:latin typeface="Consolas"/>
                          <a:ea typeface="宋体"/>
                          <a:cs typeface="Times New Roman"/>
                        </a:rPr>
                        <a:t>.print(</a:t>
                      </a:r>
                      <a:r>
                        <a:rPr lang="en-US" sz="1600" kern="0">
                          <a:solidFill>
                            <a:srgbClr val="6A3E3E"/>
                          </a:solidFill>
                          <a:latin typeface="Consolas"/>
                          <a:ea typeface="宋体"/>
                          <a:cs typeface="Times New Roman"/>
                        </a:rPr>
                        <a:t>data</a:t>
                      </a:r>
                      <a:r>
                        <a:rPr lang="en-US" sz="1600" kern="0">
                          <a:solidFill>
                            <a:srgbClr val="000000"/>
                          </a:solidFill>
                          <a:latin typeface="Consolas"/>
                          <a:ea typeface="宋体"/>
                          <a:cs typeface="Times New Roman"/>
                        </a:rPr>
                        <a:t>[</a:t>
                      </a:r>
                      <a:r>
                        <a:rPr lang="en-US" sz="1600" kern="0">
                          <a:solidFill>
                            <a:srgbClr val="6A3E3E"/>
                          </a:solidFill>
                          <a:latin typeface="Consolas"/>
                          <a:ea typeface="宋体"/>
                          <a:cs typeface="Times New Roman"/>
                        </a:rPr>
                        <a:t>x</a:t>
                      </a:r>
                      <a:r>
                        <a:rPr lang="en-US" sz="1600" kern="0">
                          <a:solidFill>
                            <a:srgbClr val="000000"/>
                          </a:solidFill>
                          <a:latin typeface="Consolas"/>
                          <a:ea typeface="宋体"/>
                          <a:cs typeface="Times New Roman"/>
                        </a:rPr>
                        <a:t>] + </a:t>
                      </a:r>
                      <a:r>
                        <a:rPr lang="en-US" sz="1600" kern="0">
                          <a:solidFill>
                            <a:srgbClr val="2A00FF"/>
                          </a:solidFill>
                          <a:latin typeface="Consolas"/>
                          <a:ea typeface="宋体"/>
                          <a:cs typeface="Times New Roman"/>
                        </a:rPr>
                        <a:t>"</a:t>
                      </a:r>
                      <a:r>
                        <a:rPr lang="zh-CN" sz="1600" kern="0">
                          <a:solidFill>
                            <a:srgbClr val="2A00FF"/>
                          </a:solidFill>
                          <a:latin typeface="Consolas"/>
                          <a:ea typeface="宋体"/>
                          <a:cs typeface="Consolas"/>
                        </a:rPr>
                        <a:t>、</a:t>
                      </a:r>
                      <a:r>
                        <a:rPr lang="en-US" sz="1600" kern="0">
                          <a:solidFill>
                            <a:srgbClr val="2A00FF"/>
                          </a:solidFill>
                          <a:latin typeface="Consolas"/>
                          <a:ea typeface="宋体"/>
                          <a:cs typeface="Times New Roman"/>
                        </a:rPr>
                        <a:t>"</a:t>
                      </a:r>
                      <a:r>
                        <a:rPr lang="en-US" sz="1600" kern="0">
                          <a:solidFill>
                            <a:srgbClr val="000000"/>
                          </a:solidFill>
                          <a:latin typeface="Consolas"/>
                          <a:ea typeface="宋体"/>
                          <a:cs typeface="Times New Roman"/>
                        </a:rPr>
                        <a:t>);</a:t>
                      </a:r>
                      <a:endParaRPr lang="zh-CN" sz="1600" kern="100">
                        <a:latin typeface="Times New Roman"/>
                        <a:ea typeface="宋体"/>
                        <a:cs typeface="Times New Roman"/>
                      </a:endParaRPr>
                    </a:p>
                    <a:p>
                      <a:pPr algn="l">
                        <a:spcAft>
                          <a:spcPts val="0"/>
                        </a:spcAft>
                      </a:pPr>
                      <a:r>
                        <a:rPr lang="en-US" sz="1600" kern="0">
                          <a:solidFill>
                            <a:srgbClr val="000000"/>
                          </a:solidFill>
                          <a:latin typeface="Consolas"/>
                          <a:ea typeface="宋体"/>
                          <a:cs typeface="Times New Roman"/>
                        </a:rPr>
                        <a:t>		}</a:t>
                      </a:r>
                      <a:endParaRPr lang="zh-CN" sz="1600" kern="100">
                        <a:latin typeface="Times New Roman"/>
                        <a:ea typeface="宋体"/>
                        <a:cs typeface="Times New Roman"/>
                      </a:endParaRPr>
                    </a:p>
                    <a:p>
                      <a:pPr algn="l">
                        <a:spcAft>
                          <a:spcPts val="0"/>
                        </a:spcAft>
                      </a:pPr>
                      <a:r>
                        <a:rPr lang="en-US" sz="1600" kern="0">
                          <a:solidFill>
                            <a:srgbClr val="000000"/>
                          </a:solidFill>
                          <a:latin typeface="Consolas"/>
                          <a:ea typeface="宋体"/>
                          <a:cs typeface="Times New Roman"/>
                        </a:rPr>
                        <a:t>	}</a:t>
                      </a:r>
                      <a:endParaRPr lang="zh-CN" sz="1600" kern="100">
                        <a:latin typeface="Times New Roman"/>
                        <a:ea typeface="宋体"/>
                        <a:cs typeface="Times New Roman"/>
                      </a:endParaRPr>
                    </a:p>
                    <a:p>
                      <a:pPr algn="l">
                        <a:spcAft>
                          <a:spcPts val="0"/>
                        </a:spcAft>
                      </a:pPr>
                      <a:r>
                        <a:rPr lang="en-US" sz="1600" kern="0">
                          <a:solidFill>
                            <a:srgbClr val="000000"/>
                          </a:solidFill>
                          <a:latin typeface="Consolas"/>
                          <a:ea typeface="宋体"/>
                          <a:cs typeface="Times New Roman"/>
                        </a:rPr>
                        <a:t>}</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0">
                <a:tc>
                  <a:txBody>
                    <a:bodyPr/>
                    <a:lstStyle/>
                    <a:p>
                      <a:pPr algn="l">
                        <a:spcAft>
                          <a:spcPts val="0"/>
                        </a:spcAft>
                      </a:pPr>
                      <a:r>
                        <a:rPr lang="zh-CN" sz="1600" b="1" kern="0">
                          <a:solidFill>
                            <a:srgbClr val="7F0055"/>
                          </a:solidFill>
                          <a:latin typeface="Consolas"/>
                          <a:ea typeface="宋体"/>
                          <a:cs typeface="Consolas"/>
                        </a:rPr>
                        <a:t>程序执行结果：</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0">
                          <a:solidFill>
                            <a:srgbClr val="000000"/>
                          </a:solidFill>
                          <a:latin typeface="Consolas"/>
                          <a:ea typeface="宋体"/>
                          <a:cs typeface="Times New Roman"/>
                        </a:rPr>
                        <a:t>10</a:t>
                      </a:r>
                      <a:r>
                        <a:rPr lang="zh-CN" sz="1600" kern="0">
                          <a:solidFill>
                            <a:srgbClr val="000000"/>
                          </a:solidFill>
                          <a:latin typeface="Consolas"/>
                          <a:ea typeface="宋体"/>
                          <a:cs typeface="Consolas"/>
                        </a:rPr>
                        <a:t>、</a:t>
                      </a:r>
                      <a:r>
                        <a:rPr lang="en-US" sz="1600" kern="0">
                          <a:solidFill>
                            <a:srgbClr val="000000"/>
                          </a:solidFill>
                          <a:latin typeface="Consolas"/>
                          <a:ea typeface="宋体"/>
                          <a:cs typeface="Times New Roman"/>
                        </a:rPr>
                        <a:t>20</a:t>
                      </a:r>
                      <a:r>
                        <a:rPr lang="zh-CN" sz="1600" kern="0">
                          <a:solidFill>
                            <a:srgbClr val="000000"/>
                          </a:solidFill>
                          <a:latin typeface="Consolas"/>
                          <a:ea typeface="宋体"/>
                          <a:cs typeface="Consolas"/>
                        </a:rPr>
                        <a:t>、</a:t>
                      </a:r>
                      <a:r>
                        <a:rPr lang="en-US" sz="1600" kern="0">
                          <a:solidFill>
                            <a:srgbClr val="000000"/>
                          </a:solidFill>
                          <a:latin typeface="Consolas"/>
                          <a:ea typeface="宋体"/>
                          <a:cs typeface="Times New Roman"/>
                        </a:rPr>
                        <a:t>30</a:t>
                      </a:r>
                      <a:r>
                        <a:rPr lang="zh-CN" sz="1600" kern="0">
                          <a:solidFill>
                            <a:srgbClr val="000000"/>
                          </a:solidFill>
                          <a:latin typeface="Consolas"/>
                          <a:ea typeface="宋体"/>
                          <a:cs typeface="Consolas"/>
                        </a:rPr>
                        <a:t>、</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数组操作</a:t>
            </a:r>
            <a:endParaRPr lang="zh-CN" altLang="en-US"/>
          </a:p>
        </p:txBody>
      </p:sp>
      <p:pic>
        <p:nvPicPr>
          <p:cNvPr id="58370" name="Picture 2"/>
          <p:cNvPicPr>
            <a:picLocks noChangeAspect="1" noChangeArrowheads="1"/>
          </p:cNvPicPr>
          <p:nvPr/>
        </p:nvPicPr>
        <p:blipFill>
          <a:blip r:embed="rId2"/>
          <a:srcRect/>
          <a:stretch>
            <a:fillRect/>
          </a:stretch>
        </p:blipFill>
        <p:spPr bwMode="auto">
          <a:xfrm>
            <a:off x="2357422" y="1000114"/>
            <a:ext cx="2794000" cy="1543050"/>
          </a:xfrm>
          <a:prstGeom prst="rect">
            <a:avLst/>
          </a:prstGeom>
          <a:noFill/>
          <a:ln w="9525">
            <a:noFill/>
            <a:miter lim="800000"/>
            <a:headEnd/>
            <a:tailEnd/>
          </a:ln>
        </p:spPr>
      </p:pic>
      <p:pic>
        <p:nvPicPr>
          <p:cNvPr id="58371" name="Picture 3"/>
          <p:cNvPicPr>
            <a:picLocks noChangeAspect="1" noChangeArrowheads="1"/>
          </p:cNvPicPr>
          <p:nvPr/>
        </p:nvPicPr>
        <p:blipFill>
          <a:blip r:embed="rId3"/>
          <a:srcRect/>
          <a:stretch>
            <a:fillRect/>
          </a:stretch>
        </p:blipFill>
        <p:spPr bwMode="auto">
          <a:xfrm>
            <a:off x="5564214" y="1000114"/>
            <a:ext cx="2794000" cy="1520825"/>
          </a:xfrm>
          <a:prstGeom prst="rect">
            <a:avLst/>
          </a:prstGeom>
          <a:noFill/>
          <a:ln w="9525">
            <a:noFill/>
            <a:miter lim="800000"/>
            <a:headEnd/>
            <a:tailEnd/>
          </a:ln>
        </p:spPr>
      </p:pic>
      <p:pic>
        <p:nvPicPr>
          <p:cNvPr id="58372" name="Picture 4"/>
          <p:cNvPicPr>
            <a:picLocks noChangeAspect="1" noChangeArrowheads="1"/>
          </p:cNvPicPr>
          <p:nvPr/>
        </p:nvPicPr>
        <p:blipFill>
          <a:blip r:embed="rId4"/>
          <a:srcRect/>
          <a:stretch>
            <a:fillRect/>
          </a:stretch>
        </p:blipFill>
        <p:spPr bwMode="auto">
          <a:xfrm>
            <a:off x="2428860" y="3028964"/>
            <a:ext cx="2765425" cy="1520825"/>
          </a:xfrm>
          <a:prstGeom prst="rect">
            <a:avLst/>
          </a:prstGeom>
          <a:noFill/>
          <a:ln w="9525">
            <a:noFill/>
            <a:miter lim="800000"/>
            <a:headEnd/>
            <a:tailEnd/>
          </a:ln>
        </p:spPr>
      </p:pic>
      <p:pic>
        <p:nvPicPr>
          <p:cNvPr id="58373" name="Picture 5"/>
          <p:cNvPicPr>
            <a:picLocks noChangeAspect="1" noChangeArrowheads="1"/>
          </p:cNvPicPr>
          <p:nvPr/>
        </p:nvPicPr>
        <p:blipFill>
          <a:blip r:embed="rId5"/>
          <a:srcRect/>
          <a:stretch>
            <a:fillRect/>
          </a:stretch>
        </p:blipFill>
        <p:spPr bwMode="auto">
          <a:xfrm>
            <a:off x="5564214" y="3028964"/>
            <a:ext cx="2771775" cy="154305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分步实现数组操作</a:t>
            </a:r>
            <a:endParaRPr lang="zh-CN" altLang="en-US"/>
          </a:p>
        </p:txBody>
      </p:sp>
      <p:graphicFrame>
        <p:nvGraphicFramePr>
          <p:cNvPr id="4" name="表格 3"/>
          <p:cNvGraphicFramePr>
            <a:graphicFrameLocks noGrp="1"/>
          </p:cNvGraphicFramePr>
          <p:nvPr/>
        </p:nvGraphicFramePr>
        <p:xfrm>
          <a:off x="428596" y="1428742"/>
          <a:ext cx="8286808" cy="1981200"/>
        </p:xfrm>
        <a:graphic>
          <a:graphicData uri="http://schemas.openxmlformats.org/drawingml/2006/table">
            <a:tbl>
              <a:tblPr/>
              <a:tblGrid>
                <a:gridCol w="2709282"/>
                <a:gridCol w="5577526"/>
              </a:tblGrid>
              <a:tr h="1337304">
                <a:tc gridSpan="2">
                  <a:txBody>
                    <a:bodyPr/>
                    <a:lstStyle/>
                    <a:p>
                      <a:pPr algn="l">
                        <a:spcAft>
                          <a:spcPts val="0"/>
                        </a:spcAft>
                      </a:pPr>
                      <a:r>
                        <a:rPr lang="en-US" sz="1000" b="1" kern="0">
                          <a:solidFill>
                            <a:srgbClr val="7F0055"/>
                          </a:solidFill>
                          <a:latin typeface="Consolas"/>
                          <a:ea typeface="宋体"/>
                          <a:cs typeface="Times New Roman"/>
                        </a:rPr>
                        <a:t>public</a:t>
                      </a:r>
                      <a:r>
                        <a:rPr lang="en-US" sz="1000" kern="0">
                          <a:solidFill>
                            <a:srgbClr val="000000"/>
                          </a:solidFill>
                          <a:latin typeface="Consolas"/>
                          <a:ea typeface="宋体"/>
                          <a:cs typeface="Times New Roman"/>
                        </a:rPr>
                        <a:t> </a:t>
                      </a:r>
                      <a:r>
                        <a:rPr lang="en-US" sz="1000" b="1" kern="0">
                          <a:solidFill>
                            <a:srgbClr val="7F0055"/>
                          </a:solidFill>
                          <a:latin typeface="Consolas"/>
                          <a:ea typeface="宋体"/>
                          <a:cs typeface="Times New Roman"/>
                        </a:rPr>
                        <a:t>class</a:t>
                      </a:r>
                      <a:r>
                        <a:rPr lang="en-US" sz="1000" kern="0">
                          <a:solidFill>
                            <a:srgbClr val="000000"/>
                          </a:solidFill>
                          <a:latin typeface="Consolas"/>
                          <a:ea typeface="宋体"/>
                          <a:cs typeface="Times New Roman"/>
                        </a:rPr>
                        <a:t> ArrayDemo {</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	</a:t>
                      </a:r>
                      <a:r>
                        <a:rPr lang="en-US" sz="1000" b="1" kern="0">
                          <a:solidFill>
                            <a:srgbClr val="7F0055"/>
                          </a:solidFill>
                          <a:latin typeface="Consolas"/>
                          <a:ea typeface="宋体"/>
                          <a:cs typeface="Times New Roman"/>
                        </a:rPr>
                        <a:t>public</a:t>
                      </a:r>
                      <a:r>
                        <a:rPr lang="en-US" sz="1000" kern="0">
                          <a:solidFill>
                            <a:srgbClr val="000000"/>
                          </a:solidFill>
                          <a:latin typeface="Consolas"/>
                          <a:ea typeface="宋体"/>
                          <a:cs typeface="Times New Roman"/>
                        </a:rPr>
                        <a:t> </a:t>
                      </a:r>
                      <a:r>
                        <a:rPr lang="en-US" sz="1000" b="1" kern="0">
                          <a:solidFill>
                            <a:srgbClr val="7F0055"/>
                          </a:solidFill>
                          <a:latin typeface="Consolas"/>
                          <a:ea typeface="宋体"/>
                          <a:cs typeface="Times New Roman"/>
                        </a:rPr>
                        <a:t>static</a:t>
                      </a:r>
                      <a:r>
                        <a:rPr lang="en-US" sz="1000" kern="0">
                          <a:solidFill>
                            <a:srgbClr val="000000"/>
                          </a:solidFill>
                          <a:latin typeface="Consolas"/>
                          <a:ea typeface="宋体"/>
                          <a:cs typeface="Times New Roman"/>
                        </a:rPr>
                        <a:t> </a:t>
                      </a:r>
                      <a:r>
                        <a:rPr lang="en-US" sz="1000" b="1" kern="0">
                          <a:solidFill>
                            <a:srgbClr val="7F0055"/>
                          </a:solidFill>
                          <a:latin typeface="Consolas"/>
                          <a:ea typeface="宋体"/>
                          <a:cs typeface="Times New Roman"/>
                        </a:rPr>
                        <a:t>void</a:t>
                      </a:r>
                      <a:r>
                        <a:rPr lang="en-US" sz="1000" kern="0">
                          <a:solidFill>
                            <a:srgbClr val="000000"/>
                          </a:solidFill>
                          <a:latin typeface="Consolas"/>
                          <a:ea typeface="宋体"/>
                          <a:cs typeface="Times New Roman"/>
                        </a:rPr>
                        <a:t> main(String </a:t>
                      </a:r>
                      <a:r>
                        <a:rPr lang="en-US" sz="1000" kern="0">
                          <a:solidFill>
                            <a:srgbClr val="6A3E3E"/>
                          </a:solidFill>
                          <a:latin typeface="Consolas"/>
                          <a:ea typeface="宋体"/>
                          <a:cs typeface="Times New Roman"/>
                        </a:rPr>
                        <a:t>args</a:t>
                      </a:r>
                      <a:r>
                        <a:rPr lang="en-US" sz="1000" kern="0">
                          <a:solidFill>
                            <a:srgbClr val="000000"/>
                          </a:solidFill>
                          <a:latin typeface="Consolas"/>
                          <a:ea typeface="宋体"/>
                          <a:cs typeface="Times New Roman"/>
                        </a:rPr>
                        <a:t>[]) {</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		</a:t>
                      </a:r>
                      <a:r>
                        <a:rPr lang="en-US" sz="1000" b="1" kern="0">
                          <a:solidFill>
                            <a:srgbClr val="7F0055"/>
                          </a:solidFill>
                          <a:latin typeface="Consolas"/>
                          <a:ea typeface="宋体"/>
                          <a:cs typeface="Times New Roman"/>
                        </a:rPr>
                        <a:t>int</a:t>
                      </a:r>
                      <a:r>
                        <a:rPr lang="en-US" sz="1000" kern="0">
                          <a:solidFill>
                            <a:srgbClr val="000000"/>
                          </a:solidFill>
                          <a:latin typeface="Consolas"/>
                          <a:ea typeface="宋体"/>
                          <a:cs typeface="Times New Roman"/>
                        </a:rPr>
                        <a:t> data [] = </a:t>
                      </a:r>
                      <a:r>
                        <a:rPr lang="en-US" sz="1000" b="1" kern="0">
                          <a:solidFill>
                            <a:srgbClr val="7F0055"/>
                          </a:solidFill>
                          <a:latin typeface="Consolas"/>
                          <a:ea typeface="宋体"/>
                          <a:cs typeface="Times New Roman"/>
                        </a:rPr>
                        <a:t>null</a:t>
                      </a:r>
                      <a:r>
                        <a:rPr lang="en-US" sz="1000" kern="0">
                          <a:solidFill>
                            <a:srgbClr val="000000"/>
                          </a:solidFill>
                          <a:latin typeface="Consolas"/>
                          <a:ea typeface="宋体"/>
                          <a:cs typeface="Times New Roman"/>
                        </a:rPr>
                        <a:t> ;		</a:t>
                      </a:r>
                      <a:r>
                        <a:rPr lang="en-US" sz="1000" kern="0">
                          <a:solidFill>
                            <a:srgbClr val="3F7F5F"/>
                          </a:solidFill>
                          <a:latin typeface="Consolas"/>
                          <a:ea typeface="宋体"/>
                          <a:cs typeface="Times New Roman"/>
                        </a:rPr>
                        <a:t>// </a:t>
                      </a:r>
                      <a:r>
                        <a:rPr lang="zh-CN" sz="1000" kern="0">
                          <a:solidFill>
                            <a:srgbClr val="3F7F5F"/>
                          </a:solidFill>
                          <a:latin typeface="Consolas"/>
                          <a:ea typeface="宋体"/>
                          <a:cs typeface="Consolas"/>
                        </a:rPr>
                        <a:t>声明数组</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		data = </a:t>
                      </a:r>
                      <a:r>
                        <a:rPr lang="en-US" sz="1000" b="1" kern="0">
                          <a:solidFill>
                            <a:srgbClr val="7F0055"/>
                          </a:solidFill>
                          <a:latin typeface="Consolas"/>
                          <a:ea typeface="宋体"/>
                          <a:cs typeface="Times New Roman"/>
                        </a:rPr>
                        <a:t>new</a:t>
                      </a:r>
                      <a:r>
                        <a:rPr lang="en-US" sz="1000" kern="0">
                          <a:solidFill>
                            <a:srgbClr val="000000"/>
                          </a:solidFill>
                          <a:latin typeface="Consolas"/>
                          <a:ea typeface="宋体"/>
                          <a:cs typeface="Times New Roman"/>
                        </a:rPr>
                        <a:t> </a:t>
                      </a:r>
                      <a:r>
                        <a:rPr lang="en-US" sz="1000" b="1" kern="0">
                          <a:solidFill>
                            <a:srgbClr val="7F0055"/>
                          </a:solidFill>
                          <a:latin typeface="Consolas"/>
                          <a:ea typeface="宋体"/>
                          <a:cs typeface="Times New Roman"/>
                        </a:rPr>
                        <a:t>int</a:t>
                      </a:r>
                      <a:r>
                        <a:rPr lang="en-US" sz="1000" kern="0">
                          <a:solidFill>
                            <a:srgbClr val="000000"/>
                          </a:solidFill>
                          <a:latin typeface="Consolas"/>
                          <a:ea typeface="宋体"/>
                          <a:cs typeface="Times New Roman"/>
                        </a:rPr>
                        <a:t> [3] </a:t>
                      </a:r>
                      <a:r>
                        <a:rPr lang="en-US" sz="1000" kern="0" smtClean="0">
                          <a:solidFill>
                            <a:srgbClr val="000000"/>
                          </a:solidFill>
                          <a:latin typeface="Consolas"/>
                          <a:ea typeface="宋体"/>
                          <a:cs typeface="Times New Roman"/>
                        </a:rPr>
                        <a:t>;</a:t>
                      </a:r>
                      <a:r>
                        <a:rPr lang="en-US" sz="1000" kern="0">
                          <a:solidFill>
                            <a:srgbClr val="000000"/>
                          </a:solidFill>
                          <a:latin typeface="Consolas"/>
                          <a:ea typeface="宋体"/>
                          <a:cs typeface="Times New Roman"/>
                        </a:rPr>
                        <a:t>			</a:t>
                      </a:r>
                      <a:r>
                        <a:rPr lang="en-US" sz="1000" kern="0">
                          <a:solidFill>
                            <a:srgbClr val="3F7F5F"/>
                          </a:solidFill>
                          <a:latin typeface="Consolas"/>
                          <a:ea typeface="宋体"/>
                          <a:cs typeface="Times New Roman"/>
                        </a:rPr>
                        <a:t>// </a:t>
                      </a:r>
                      <a:r>
                        <a:rPr lang="zh-CN" sz="1000" kern="0">
                          <a:solidFill>
                            <a:srgbClr val="3F7F5F"/>
                          </a:solidFill>
                          <a:latin typeface="Consolas"/>
                          <a:ea typeface="宋体"/>
                          <a:cs typeface="Consolas"/>
                        </a:rPr>
                        <a:t>开辟数组空间</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		</a:t>
                      </a:r>
                      <a:r>
                        <a:rPr lang="en-US" sz="1000" kern="0">
                          <a:solidFill>
                            <a:srgbClr val="6A3E3E"/>
                          </a:solidFill>
                          <a:latin typeface="Consolas"/>
                          <a:ea typeface="宋体"/>
                          <a:cs typeface="Times New Roman"/>
                        </a:rPr>
                        <a:t>data</a:t>
                      </a:r>
                      <a:r>
                        <a:rPr lang="en-US" sz="1000" kern="0">
                          <a:solidFill>
                            <a:srgbClr val="000000"/>
                          </a:solidFill>
                          <a:latin typeface="Consolas"/>
                          <a:ea typeface="宋体"/>
                          <a:cs typeface="Times New Roman"/>
                        </a:rPr>
                        <a:t>[0] = 10</a:t>
                      </a:r>
                      <a:r>
                        <a:rPr lang="en-US" sz="1000" kern="0" smtClean="0">
                          <a:solidFill>
                            <a:srgbClr val="000000"/>
                          </a:solidFill>
                          <a:latin typeface="Consolas"/>
                          <a:ea typeface="宋体"/>
                          <a:cs typeface="Times New Roman"/>
                        </a:rPr>
                        <a:t>;</a:t>
                      </a:r>
                      <a:r>
                        <a:rPr lang="en-US" sz="1000" kern="0">
                          <a:solidFill>
                            <a:srgbClr val="000000"/>
                          </a:solidFill>
                          <a:latin typeface="Consolas"/>
                          <a:ea typeface="宋体"/>
                          <a:cs typeface="Times New Roman"/>
                        </a:rPr>
                        <a:t>	</a:t>
                      </a:r>
                      <a:r>
                        <a:rPr lang="en-US" sz="1000" kern="0">
                          <a:solidFill>
                            <a:srgbClr val="3F7F5F"/>
                          </a:solidFill>
                          <a:latin typeface="Consolas"/>
                          <a:ea typeface="宋体"/>
                          <a:cs typeface="Times New Roman"/>
                        </a:rPr>
                        <a:t>// </a:t>
                      </a:r>
                      <a:r>
                        <a:rPr lang="zh-CN" sz="1000" kern="0">
                          <a:solidFill>
                            <a:srgbClr val="3F7F5F"/>
                          </a:solidFill>
                          <a:latin typeface="Consolas"/>
                          <a:ea typeface="宋体"/>
                          <a:cs typeface="Consolas"/>
                        </a:rPr>
                        <a:t>设置数组内容</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		</a:t>
                      </a:r>
                      <a:r>
                        <a:rPr lang="en-US" sz="1000" kern="0">
                          <a:solidFill>
                            <a:srgbClr val="6A3E3E"/>
                          </a:solidFill>
                          <a:latin typeface="Consolas"/>
                          <a:ea typeface="宋体"/>
                          <a:cs typeface="Times New Roman"/>
                        </a:rPr>
                        <a:t>data</a:t>
                      </a:r>
                      <a:r>
                        <a:rPr lang="en-US" sz="1000" kern="0">
                          <a:solidFill>
                            <a:srgbClr val="000000"/>
                          </a:solidFill>
                          <a:latin typeface="Consolas"/>
                          <a:ea typeface="宋体"/>
                          <a:cs typeface="Times New Roman"/>
                        </a:rPr>
                        <a:t>[1] = 20;	</a:t>
                      </a:r>
                      <a:r>
                        <a:rPr lang="en-US" sz="1000" kern="0" smtClean="0">
                          <a:solidFill>
                            <a:srgbClr val="3F7F5F"/>
                          </a:solidFill>
                          <a:latin typeface="Consolas"/>
                          <a:ea typeface="宋体"/>
                          <a:cs typeface="Times New Roman"/>
                        </a:rPr>
                        <a:t>// </a:t>
                      </a:r>
                      <a:r>
                        <a:rPr lang="zh-CN" sz="1000" kern="0">
                          <a:solidFill>
                            <a:srgbClr val="3F7F5F"/>
                          </a:solidFill>
                          <a:latin typeface="Consolas"/>
                          <a:ea typeface="宋体"/>
                          <a:cs typeface="Consolas"/>
                        </a:rPr>
                        <a:t>设置数组内容</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		</a:t>
                      </a:r>
                      <a:r>
                        <a:rPr lang="en-US" sz="1000" kern="0">
                          <a:solidFill>
                            <a:srgbClr val="6A3E3E"/>
                          </a:solidFill>
                          <a:latin typeface="Consolas"/>
                          <a:ea typeface="宋体"/>
                          <a:cs typeface="Times New Roman"/>
                        </a:rPr>
                        <a:t>data</a:t>
                      </a:r>
                      <a:r>
                        <a:rPr lang="en-US" sz="1000" kern="0">
                          <a:solidFill>
                            <a:srgbClr val="000000"/>
                          </a:solidFill>
                          <a:latin typeface="Consolas"/>
                          <a:ea typeface="宋体"/>
                          <a:cs typeface="Times New Roman"/>
                        </a:rPr>
                        <a:t>[2] = 30;		</a:t>
                      </a:r>
                      <a:r>
                        <a:rPr lang="en-US" sz="1000" kern="0">
                          <a:solidFill>
                            <a:srgbClr val="3F7F5F"/>
                          </a:solidFill>
                          <a:latin typeface="Consolas"/>
                          <a:ea typeface="宋体"/>
                          <a:cs typeface="Times New Roman"/>
                        </a:rPr>
                        <a:t>// </a:t>
                      </a:r>
                      <a:r>
                        <a:rPr lang="zh-CN" sz="1000" kern="0">
                          <a:solidFill>
                            <a:srgbClr val="3F7F5F"/>
                          </a:solidFill>
                          <a:latin typeface="Consolas"/>
                          <a:ea typeface="宋体"/>
                          <a:cs typeface="Consolas"/>
                        </a:rPr>
                        <a:t>设置数组内容</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		</a:t>
                      </a:r>
                      <a:r>
                        <a:rPr lang="en-US" sz="1000" b="1" kern="0">
                          <a:solidFill>
                            <a:srgbClr val="7F0055"/>
                          </a:solidFill>
                          <a:latin typeface="Consolas"/>
                          <a:ea typeface="宋体"/>
                          <a:cs typeface="Times New Roman"/>
                        </a:rPr>
                        <a:t>for</a:t>
                      </a:r>
                      <a:r>
                        <a:rPr lang="en-US" sz="1000" kern="0">
                          <a:solidFill>
                            <a:srgbClr val="000000"/>
                          </a:solidFill>
                          <a:latin typeface="Consolas"/>
                          <a:ea typeface="宋体"/>
                          <a:cs typeface="Times New Roman"/>
                        </a:rPr>
                        <a:t> (</a:t>
                      </a:r>
                      <a:r>
                        <a:rPr lang="en-US" sz="1000" b="1" kern="0">
                          <a:solidFill>
                            <a:srgbClr val="7F0055"/>
                          </a:solidFill>
                          <a:latin typeface="Consolas"/>
                          <a:ea typeface="宋体"/>
                          <a:cs typeface="Times New Roman"/>
                        </a:rPr>
                        <a:t>int</a:t>
                      </a:r>
                      <a:r>
                        <a:rPr lang="en-US" sz="1000" kern="0">
                          <a:solidFill>
                            <a:srgbClr val="000000"/>
                          </a:solidFill>
                          <a:latin typeface="Consolas"/>
                          <a:ea typeface="宋体"/>
                          <a:cs typeface="Times New Roman"/>
                        </a:rPr>
                        <a:t> </a:t>
                      </a:r>
                      <a:r>
                        <a:rPr lang="en-US" sz="1000" kern="0">
                          <a:solidFill>
                            <a:srgbClr val="6A3E3E"/>
                          </a:solidFill>
                          <a:latin typeface="Consolas"/>
                          <a:ea typeface="宋体"/>
                          <a:cs typeface="Times New Roman"/>
                        </a:rPr>
                        <a:t>x</a:t>
                      </a:r>
                      <a:r>
                        <a:rPr lang="en-US" sz="1000" kern="0">
                          <a:solidFill>
                            <a:srgbClr val="000000"/>
                          </a:solidFill>
                          <a:latin typeface="Consolas"/>
                          <a:ea typeface="宋体"/>
                          <a:cs typeface="Times New Roman"/>
                        </a:rPr>
                        <a:t> = 0; </a:t>
                      </a:r>
                      <a:r>
                        <a:rPr lang="en-US" sz="1000" kern="0">
                          <a:solidFill>
                            <a:srgbClr val="6A3E3E"/>
                          </a:solidFill>
                          <a:latin typeface="Consolas"/>
                          <a:ea typeface="宋体"/>
                          <a:cs typeface="Times New Roman"/>
                        </a:rPr>
                        <a:t>x</a:t>
                      </a:r>
                      <a:r>
                        <a:rPr lang="en-US" sz="1000" kern="0">
                          <a:solidFill>
                            <a:srgbClr val="000000"/>
                          </a:solidFill>
                          <a:latin typeface="Consolas"/>
                          <a:ea typeface="宋体"/>
                          <a:cs typeface="Times New Roman"/>
                        </a:rPr>
                        <a:t> &lt; </a:t>
                      </a:r>
                      <a:r>
                        <a:rPr lang="en-US" sz="1000" kern="0">
                          <a:solidFill>
                            <a:srgbClr val="6A3E3E"/>
                          </a:solidFill>
                          <a:latin typeface="Consolas"/>
                          <a:ea typeface="宋体"/>
                          <a:cs typeface="Times New Roman"/>
                        </a:rPr>
                        <a:t>data</a:t>
                      </a:r>
                      <a:r>
                        <a:rPr lang="en-US" sz="1000" kern="0">
                          <a:solidFill>
                            <a:srgbClr val="000000"/>
                          </a:solidFill>
                          <a:latin typeface="Consolas"/>
                          <a:ea typeface="宋体"/>
                          <a:cs typeface="Times New Roman"/>
                        </a:rPr>
                        <a:t>.</a:t>
                      </a:r>
                      <a:r>
                        <a:rPr lang="en-US" sz="1000" kern="0">
                          <a:solidFill>
                            <a:srgbClr val="0000C0"/>
                          </a:solidFill>
                          <a:latin typeface="Consolas"/>
                          <a:ea typeface="宋体"/>
                          <a:cs typeface="Times New Roman"/>
                        </a:rPr>
                        <a:t>length</a:t>
                      </a:r>
                      <a:r>
                        <a:rPr lang="en-US" sz="1000" kern="0">
                          <a:solidFill>
                            <a:srgbClr val="000000"/>
                          </a:solidFill>
                          <a:latin typeface="Consolas"/>
                          <a:ea typeface="宋体"/>
                          <a:cs typeface="Times New Roman"/>
                        </a:rPr>
                        <a:t>; </a:t>
                      </a:r>
                      <a:r>
                        <a:rPr lang="en-US" sz="1000" kern="0">
                          <a:solidFill>
                            <a:srgbClr val="6A3E3E"/>
                          </a:solidFill>
                          <a:latin typeface="Consolas"/>
                          <a:ea typeface="宋体"/>
                          <a:cs typeface="Times New Roman"/>
                        </a:rPr>
                        <a:t>x</a:t>
                      </a:r>
                      <a:r>
                        <a:rPr lang="en-US" sz="1000" kern="0">
                          <a:solidFill>
                            <a:srgbClr val="000000"/>
                          </a:solidFill>
                          <a:latin typeface="Consolas"/>
                          <a:ea typeface="宋体"/>
                          <a:cs typeface="Times New Roman"/>
                        </a:rPr>
                        <a:t>++) {	</a:t>
                      </a:r>
                      <a:r>
                        <a:rPr lang="en-US" sz="1000" kern="0">
                          <a:solidFill>
                            <a:srgbClr val="3F7F5F"/>
                          </a:solidFill>
                          <a:latin typeface="Consolas"/>
                          <a:ea typeface="宋体"/>
                          <a:cs typeface="Times New Roman"/>
                        </a:rPr>
                        <a:t>// </a:t>
                      </a:r>
                      <a:r>
                        <a:rPr lang="zh-CN" sz="1000" kern="0">
                          <a:solidFill>
                            <a:srgbClr val="3F7F5F"/>
                          </a:solidFill>
                          <a:latin typeface="Consolas"/>
                          <a:ea typeface="宋体"/>
                          <a:cs typeface="Consolas"/>
                        </a:rPr>
                        <a:t>循环输出数组</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			System.</a:t>
                      </a:r>
                      <a:r>
                        <a:rPr lang="en-US" sz="1000" b="1" i="1" kern="0">
                          <a:solidFill>
                            <a:srgbClr val="0000C0"/>
                          </a:solidFill>
                          <a:latin typeface="Consolas"/>
                          <a:ea typeface="宋体"/>
                          <a:cs typeface="Times New Roman"/>
                        </a:rPr>
                        <a:t>out</a:t>
                      </a:r>
                      <a:r>
                        <a:rPr lang="en-US" sz="1000" kern="0">
                          <a:solidFill>
                            <a:srgbClr val="000000"/>
                          </a:solidFill>
                          <a:latin typeface="Consolas"/>
                          <a:ea typeface="宋体"/>
                          <a:cs typeface="Times New Roman"/>
                        </a:rPr>
                        <a:t>.print(</a:t>
                      </a:r>
                      <a:r>
                        <a:rPr lang="en-US" sz="1000" kern="0">
                          <a:solidFill>
                            <a:srgbClr val="6A3E3E"/>
                          </a:solidFill>
                          <a:latin typeface="Consolas"/>
                          <a:ea typeface="宋体"/>
                          <a:cs typeface="Times New Roman"/>
                        </a:rPr>
                        <a:t>data</a:t>
                      </a:r>
                      <a:r>
                        <a:rPr lang="en-US" sz="1000" kern="0">
                          <a:solidFill>
                            <a:srgbClr val="000000"/>
                          </a:solidFill>
                          <a:latin typeface="Consolas"/>
                          <a:ea typeface="宋体"/>
                          <a:cs typeface="Times New Roman"/>
                        </a:rPr>
                        <a:t>[</a:t>
                      </a:r>
                      <a:r>
                        <a:rPr lang="en-US" sz="1000" kern="0">
                          <a:solidFill>
                            <a:srgbClr val="6A3E3E"/>
                          </a:solidFill>
                          <a:latin typeface="Consolas"/>
                          <a:ea typeface="宋体"/>
                          <a:cs typeface="Times New Roman"/>
                        </a:rPr>
                        <a:t>x</a:t>
                      </a:r>
                      <a:r>
                        <a:rPr lang="en-US" sz="1000" kern="0">
                          <a:solidFill>
                            <a:srgbClr val="000000"/>
                          </a:solidFill>
                          <a:latin typeface="Consolas"/>
                          <a:ea typeface="宋体"/>
                          <a:cs typeface="Times New Roman"/>
                        </a:rPr>
                        <a:t>] + </a:t>
                      </a:r>
                      <a:r>
                        <a:rPr lang="en-US" sz="1000" kern="0">
                          <a:solidFill>
                            <a:srgbClr val="2A00FF"/>
                          </a:solidFill>
                          <a:latin typeface="Consolas"/>
                          <a:ea typeface="宋体"/>
                          <a:cs typeface="Times New Roman"/>
                        </a:rPr>
                        <a:t>"</a:t>
                      </a:r>
                      <a:r>
                        <a:rPr lang="zh-CN" sz="1000" kern="0">
                          <a:solidFill>
                            <a:srgbClr val="2A00FF"/>
                          </a:solidFill>
                          <a:latin typeface="Consolas"/>
                          <a:ea typeface="宋体"/>
                          <a:cs typeface="Consolas"/>
                        </a:rPr>
                        <a:t>、</a:t>
                      </a:r>
                      <a:r>
                        <a:rPr lang="en-US" sz="1000" kern="0">
                          <a:solidFill>
                            <a:srgbClr val="2A00FF"/>
                          </a:solidFill>
                          <a:latin typeface="Consolas"/>
                          <a:ea typeface="宋体"/>
                          <a:cs typeface="Times New Roman"/>
                        </a:rPr>
                        <a:t>"</a:t>
                      </a:r>
                      <a:r>
                        <a:rPr lang="en-US" sz="1000" kern="0">
                          <a:solidFill>
                            <a:srgbClr val="000000"/>
                          </a:solidFill>
                          <a:latin typeface="Consolas"/>
                          <a:ea typeface="宋体"/>
                          <a:cs typeface="Times New Roman"/>
                        </a:rPr>
                        <a:t>);</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		}</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	}</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a:t>
                      </a:r>
                      <a:endParaRPr lang="zh-CN" sz="1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111442">
                <a:tc>
                  <a:txBody>
                    <a:bodyPr/>
                    <a:lstStyle/>
                    <a:p>
                      <a:pPr algn="l">
                        <a:spcAft>
                          <a:spcPts val="0"/>
                        </a:spcAft>
                      </a:pPr>
                      <a:r>
                        <a:rPr lang="zh-CN" sz="1000" b="1" kern="0">
                          <a:solidFill>
                            <a:srgbClr val="7F0055"/>
                          </a:solidFill>
                          <a:latin typeface="Consolas"/>
                          <a:ea typeface="宋体"/>
                          <a:cs typeface="Consolas"/>
                        </a:rPr>
                        <a:t>程序执行结果：</a:t>
                      </a:r>
                      <a:endParaRPr lang="zh-CN" sz="1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000" kern="0">
                          <a:solidFill>
                            <a:srgbClr val="000000"/>
                          </a:solidFill>
                          <a:latin typeface="Consolas"/>
                          <a:ea typeface="宋体"/>
                          <a:cs typeface="Times New Roman"/>
                        </a:rPr>
                        <a:t>10</a:t>
                      </a:r>
                      <a:r>
                        <a:rPr lang="zh-CN" sz="1000" kern="0">
                          <a:solidFill>
                            <a:srgbClr val="000000"/>
                          </a:solidFill>
                          <a:latin typeface="Consolas"/>
                          <a:ea typeface="宋体"/>
                          <a:cs typeface="Consolas"/>
                        </a:rPr>
                        <a:t>、</a:t>
                      </a:r>
                      <a:r>
                        <a:rPr lang="en-US" sz="1000" kern="0">
                          <a:solidFill>
                            <a:srgbClr val="000000"/>
                          </a:solidFill>
                          <a:latin typeface="Consolas"/>
                          <a:ea typeface="宋体"/>
                          <a:cs typeface="Times New Roman"/>
                        </a:rPr>
                        <a:t>20</a:t>
                      </a:r>
                      <a:r>
                        <a:rPr lang="zh-CN" sz="1000" kern="0">
                          <a:solidFill>
                            <a:srgbClr val="000000"/>
                          </a:solidFill>
                          <a:latin typeface="Consolas"/>
                          <a:ea typeface="宋体"/>
                          <a:cs typeface="Consolas"/>
                        </a:rPr>
                        <a:t>、</a:t>
                      </a:r>
                      <a:r>
                        <a:rPr lang="en-US" sz="1000" kern="0">
                          <a:solidFill>
                            <a:srgbClr val="000000"/>
                          </a:solidFill>
                          <a:latin typeface="Consolas"/>
                          <a:ea typeface="宋体"/>
                          <a:cs typeface="Times New Roman"/>
                        </a:rPr>
                        <a:t>30</a:t>
                      </a:r>
                      <a:r>
                        <a:rPr lang="zh-CN" sz="1000" kern="0">
                          <a:solidFill>
                            <a:srgbClr val="000000"/>
                          </a:solidFill>
                          <a:latin typeface="Consolas"/>
                          <a:ea typeface="宋体"/>
                          <a:cs typeface="Consolas"/>
                        </a:rPr>
                        <a:t>、</a:t>
                      </a:r>
                      <a:endParaRPr lang="zh-CN" sz="1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5" name="Picture 2"/>
          <p:cNvPicPr>
            <a:picLocks noChangeAspect="1" noChangeArrowheads="1"/>
          </p:cNvPicPr>
          <p:nvPr/>
        </p:nvPicPr>
        <p:blipFill>
          <a:blip r:embed="rId2"/>
          <a:srcRect/>
          <a:stretch>
            <a:fillRect/>
          </a:stretch>
        </p:blipFill>
        <p:spPr bwMode="auto">
          <a:xfrm>
            <a:off x="612799" y="3500444"/>
            <a:ext cx="1912938" cy="1169791"/>
          </a:xfrm>
          <a:prstGeom prst="rect">
            <a:avLst/>
          </a:prstGeom>
          <a:noFill/>
          <a:ln w="9525">
            <a:noFill/>
            <a:miter lim="800000"/>
            <a:headEnd/>
            <a:tailEnd/>
          </a:ln>
        </p:spPr>
      </p:pic>
      <p:pic>
        <p:nvPicPr>
          <p:cNvPr id="6" name="Picture 3"/>
          <p:cNvPicPr>
            <a:picLocks noChangeAspect="1" noChangeArrowheads="1"/>
          </p:cNvPicPr>
          <p:nvPr/>
        </p:nvPicPr>
        <p:blipFill>
          <a:blip r:embed="rId3"/>
          <a:srcRect/>
          <a:stretch>
            <a:fillRect/>
          </a:stretch>
        </p:blipFill>
        <p:spPr bwMode="auto">
          <a:xfrm>
            <a:off x="3398880" y="3500444"/>
            <a:ext cx="2030033" cy="1132691"/>
          </a:xfrm>
          <a:prstGeom prst="rect">
            <a:avLst/>
          </a:prstGeom>
          <a:noFill/>
          <a:ln w="9525">
            <a:noFill/>
            <a:miter lim="800000"/>
            <a:headEnd/>
            <a:tailEnd/>
          </a:ln>
        </p:spPr>
      </p:pic>
      <p:pic>
        <p:nvPicPr>
          <p:cNvPr id="7" name="Picture 4"/>
          <p:cNvPicPr>
            <a:picLocks noChangeAspect="1" noChangeArrowheads="1"/>
          </p:cNvPicPr>
          <p:nvPr/>
        </p:nvPicPr>
        <p:blipFill>
          <a:blip r:embed="rId4"/>
          <a:srcRect/>
          <a:stretch>
            <a:fillRect/>
          </a:stretch>
        </p:blipFill>
        <p:spPr bwMode="auto">
          <a:xfrm>
            <a:off x="6311950" y="3500445"/>
            <a:ext cx="2046264" cy="9727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数组的引用传递</a:t>
            </a:r>
            <a:endParaRPr lang="zh-CN" altLang="en-US"/>
          </a:p>
        </p:txBody>
      </p:sp>
      <p:graphicFrame>
        <p:nvGraphicFramePr>
          <p:cNvPr id="4" name="表格 3"/>
          <p:cNvGraphicFramePr>
            <a:graphicFrameLocks noGrp="1"/>
          </p:cNvGraphicFramePr>
          <p:nvPr/>
        </p:nvGraphicFramePr>
        <p:xfrm>
          <a:off x="500034" y="1511628"/>
          <a:ext cx="8072494" cy="2560320"/>
        </p:xfrm>
        <a:graphic>
          <a:graphicData uri="http://schemas.openxmlformats.org/drawingml/2006/table">
            <a:tbl>
              <a:tblPr/>
              <a:tblGrid>
                <a:gridCol w="4036247"/>
                <a:gridCol w="4036247"/>
              </a:tblGrid>
              <a:tr h="1326706">
                <a:tc gridSpan="2">
                  <a:txBody>
                    <a:bodyPr/>
                    <a:lstStyle/>
                    <a:p>
                      <a:pPr algn="l">
                        <a:spcAft>
                          <a:spcPts val="0"/>
                        </a:spcAft>
                      </a:pPr>
                      <a:r>
                        <a:rPr lang="en-US" sz="1200" b="1" kern="0">
                          <a:solidFill>
                            <a:srgbClr val="7F0055"/>
                          </a:solidFill>
                          <a:latin typeface="Consolas"/>
                          <a:ea typeface="宋体"/>
                          <a:cs typeface="Times New Roman"/>
                        </a:rPr>
                        <a:t>public</a:t>
                      </a: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class</a:t>
                      </a:r>
                      <a:r>
                        <a:rPr lang="en-US" sz="1200" kern="0">
                          <a:solidFill>
                            <a:srgbClr val="000000"/>
                          </a:solidFill>
                          <a:latin typeface="Consolas"/>
                          <a:ea typeface="宋体"/>
                          <a:cs typeface="Times New Roman"/>
                        </a:rPr>
                        <a:t> ArrayDemo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public</a:t>
                      </a: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static</a:t>
                      </a: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void</a:t>
                      </a:r>
                      <a:r>
                        <a:rPr lang="en-US" sz="1200" kern="0">
                          <a:solidFill>
                            <a:srgbClr val="000000"/>
                          </a:solidFill>
                          <a:latin typeface="Consolas"/>
                          <a:ea typeface="宋体"/>
                          <a:cs typeface="Times New Roman"/>
                        </a:rPr>
                        <a:t> main(String </a:t>
                      </a:r>
                      <a:r>
                        <a:rPr lang="en-US" sz="1200" kern="0">
                          <a:solidFill>
                            <a:srgbClr val="6A3E3E"/>
                          </a:solidFill>
                          <a:latin typeface="Consolas"/>
                          <a:ea typeface="宋体"/>
                          <a:cs typeface="Times New Roman"/>
                        </a:rPr>
                        <a:t>args</a:t>
                      </a:r>
                      <a:r>
                        <a:rPr lang="en-US" sz="1200" kern="0">
                          <a:solidFill>
                            <a:srgbClr val="000000"/>
                          </a:solidFill>
                          <a:latin typeface="Consolas"/>
                          <a:ea typeface="宋体"/>
                          <a:cs typeface="Times New Roman"/>
                        </a:rPr>
                        <a:t>[])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int</a:t>
                      </a:r>
                      <a:r>
                        <a:rPr lang="en-US" sz="1200" kern="0">
                          <a:solidFill>
                            <a:srgbClr val="000000"/>
                          </a:solidFill>
                          <a:latin typeface="Consolas"/>
                          <a:ea typeface="宋体"/>
                          <a:cs typeface="Times New Roman"/>
                        </a:rPr>
                        <a:t> </a:t>
                      </a:r>
                      <a:r>
                        <a:rPr lang="en-US" sz="1200" kern="0">
                          <a:solidFill>
                            <a:srgbClr val="6A3E3E"/>
                          </a:solidFill>
                          <a:latin typeface="Consolas"/>
                          <a:ea typeface="宋体"/>
                          <a:cs typeface="Times New Roman"/>
                        </a:rPr>
                        <a:t>data</a:t>
                      </a:r>
                      <a:r>
                        <a:rPr lang="en-US" sz="1200" kern="0">
                          <a:solidFill>
                            <a:srgbClr val="000000"/>
                          </a:solidFill>
                          <a:latin typeface="Consolas"/>
                          <a:ea typeface="宋体"/>
                          <a:cs typeface="Times New Roman"/>
                        </a:rPr>
                        <a:t>[] = </a:t>
                      </a:r>
                      <a:r>
                        <a:rPr lang="en-US" sz="1200" b="1" kern="0">
                          <a:solidFill>
                            <a:srgbClr val="7F0055"/>
                          </a:solidFill>
                          <a:latin typeface="Consolas"/>
                          <a:ea typeface="宋体"/>
                          <a:cs typeface="Times New Roman"/>
                        </a:rPr>
                        <a:t>new</a:t>
                      </a: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int</a:t>
                      </a:r>
                      <a:r>
                        <a:rPr lang="en-US" sz="1200" kern="0">
                          <a:solidFill>
                            <a:srgbClr val="000000"/>
                          </a:solidFill>
                          <a:latin typeface="Consolas"/>
                          <a:ea typeface="宋体"/>
                          <a:cs typeface="Times New Roman"/>
                        </a:rPr>
                        <a:t>[3];	</a:t>
                      </a:r>
                      <a:r>
                        <a:rPr lang="en-US" sz="1200" kern="0" smtClean="0">
                          <a:solidFill>
                            <a:srgbClr val="3F7F5F"/>
                          </a:solidFill>
                          <a:latin typeface="Consolas"/>
                          <a:ea typeface="宋体"/>
                          <a:cs typeface="Times New Roman"/>
                        </a:rPr>
                        <a:t>// </a:t>
                      </a:r>
                      <a:r>
                        <a:rPr lang="zh-CN" sz="1200" kern="0">
                          <a:solidFill>
                            <a:srgbClr val="3F7F5F"/>
                          </a:solidFill>
                          <a:latin typeface="Consolas"/>
                          <a:ea typeface="宋体"/>
                          <a:cs typeface="Consolas"/>
                        </a:rPr>
                        <a:t>声明并开辟了一个</a:t>
                      </a:r>
                      <a:r>
                        <a:rPr lang="en-US" sz="1200" kern="0">
                          <a:solidFill>
                            <a:srgbClr val="3F7F5F"/>
                          </a:solidFill>
                          <a:latin typeface="Consolas"/>
                          <a:ea typeface="宋体"/>
                          <a:cs typeface="Times New Roman"/>
                        </a:rPr>
                        <a:t>3</a:t>
                      </a:r>
                      <a:r>
                        <a:rPr lang="zh-CN" sz="1200" kern="0">
                          <a:solidFill>
                            <a:srgbClr val="3F7F5F"/>
                          </a:solidFill>
                          <a:latin typeface="Consolas"/>
                          <a:ea typeface="宋体"/>
                          <a:cs typeface="Consolas"/>
                        </a:rPr>
                        <a:t>个长度的数组</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kern="0">
                          <a:solidFill>
                            <a:srgbClr val="6A3E3E"/>
                          </a:solidFill>
                          <a:latin typeface="Consolas"/>
                          <a:ea typeface="宋体"/>
                          <a:cs typeface="Times New Roman"/>
                        </a:rPr>
                        <a:t>data</a:t>
                      </a:r>
                      <a:r>
                        <a:rPr lang="en-US" sz="1200" kern="0">
                          <a:solidFill>
                            <a:srgbClr val="000000"/>
                          </a:solidFill>
                          <a:latin typeface="Consolas"/>
                          <a:ea typeface="宋体"/>
                          <a:cs typeface="Times New Roman"/>
                        </a:rPr>
                        <a:t>[0] = 10;		</a:t>
                      </a:r>
                      <a:r>
                        <a:rPr lang="en-US" sz="1200" kern="0">
                          <a:solidFill>
                            <a:srgbClr val="3F7F5F"/>
                          </a:solidFill>
                          <a:latin typeface="Consolas"/>
                          <a:ea typeface="宋体"/>
                          <a:cs typeface="Times New Roman"/>
                        </a:rPr>
                        <a:t>// </a:t>
                      </a:r>
                      <a:r>
                        <a:rPr lang="zh-CN" sz="1200" kern="0">
                          <a:solidFill>
                            <a:srgbClr val="3F7F5F"/>
                          </a:solidFill>
                          <a:latin typeface="Consolas"/>
                          <a:ea typeface="宋体"/>
                          <a:cs typeface="Consolas"/>
                        </a:rPr>
                        <a:t>设置数组内容</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kern="0">
                          <a:solidFill>
                            <a:srgbClr val="6A3E3E"/>
                          </a:solidFill>
                          <a:latin typeface="Consolas"/>
                          <a:ea typeface="宋体"/>
                          <a:cs typeface="Times New Roman"/>
                        </a:rPr>
                        <a:t>data</a:t>
                      </a:r>
                      <a:r>
                        <a:rPr lang="en-US" sz="1200" kern="0">
                          <a:solidFill>
                            <a:srgbClr val="000000"/>
                          </a:solidFill>
                          <a:latin typeface="Consolas"/>
                          <a:ea typeface="宋体"/>
                          <a:cs typeface="Times New Roman"/>
                        </a:rPr>
                        <a:t>[1] = 20;		</a:t>
                      </a:r>
                      <a:r>
                        <a:rPr lang="en-US" sz="1200" kern="0">
                          <a:solidFill>
                            <a:srgbClr val="3F7F5F"/>
                          </a:solidFill>
                          <a:latin typeface="Consolas"/>
                          <a:ea typeface="宋体"/>
                          <a:cs typeface="Times New Roman"/>
                        </a:rPr>
                        <a:t>// </a:t>
                      </a:r>
                      <a:r>
                        <a:rPr lang="zh-CN" sz="1200" kern="0">
                          <a:solidFill>
                            <a:srgbClr val="3F7F5F"/>
                          </a:solidFill>
                          <a:latin typeface="Consolas"/>
                          <a:ea typeface="宋体"/>
                          <a:cs typeface="Consolas"/>
                        </a:rPr>
                        <a:t>设置数组内容</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kern="0">
                          <a:solidFill>
                            <a:srgbClr val="6A3E3E"/>
                          </a:solidFill>
                          <a:latin typeface="Consolas"/>
                          <a:ea typeface="宋体"/>
                          <a:cs typeface="Times New Roman"/>
                        </a:rPr>
                        <a:t>data</a:t>
                      </a:r>
                      <a:r>
                        <a:rPr lang="en-US" sz="1200" kern="0">
                          <a:solidFill>
                            <a:srgbClr val="000000"/>
                          </a:solidFill>
                          <a:latin typeface="Consolas"/>
                          <a:ea typeface="宋体"/>
                          <a:cs typeface="Times New Roman"/>
                        </a:rPr>
                        <a:t>[2] = 30</a:t>
                      </a:r>
                      <a:r>
                        <a:rPr lang="en-US" sz="1200" kern="0" smtClean="0">
                          <a:solidFill>
                            <a:srgbClr val="000000"/>
                          </a:solidFill>
                          <a:latin typeface="Consolas"/>
                          <a:ea typeface="宋体"/>
                          <a:cs typeface="Times New Roman"/>
                        </a:rPr>
                        <a:t>;</a:t>
                      </a:r>
                      <a:r>
                        <a:rPr lang="en-US" sz="1200" kern="0">
                          <a:solidFill>
                            <a:srgbClr val="000000"/>
                          </a:solidFill>
                          <a:latin typeface="Consolas"/>
                          <a:ea typeface="宋体"/>
                          <a:cs typeface="Times New Roman"/>
                        </a:rPr>
                        <a:t>		</a:t>
                      </a:r>
                      <a:r>
                        <a:rPr lang="en-US" sz="1200" kern="0">
                          <a:solidFill>
                            <a:srgbClr val="3F7F5F"/>
                          </a:solidFill>
                          <a:latin typeface="Consolas"/>
                          <a:ea typeface="宋体"/>
                          <a:cs typeface="Times New Roman"/>
                        </a:rPr>
                        <a:t>// </a:t>
                      </a:r>
                      <a:r>
                        <a:rPr lang="zh-CN" sz="1200" kern="0">
                          <a:solidFill>
                            <a:srgbClr val="3F7F5F"/>
                          </a:solidFill>
                          <a:latin typeface="Consolas"/>
                          <a:ea typeface="宋体"/>
                          <a:cs typeface="Consolas"/>
                        </a:rPr>
                        <a:t>设置数组内容</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b="1" u="sng" kern="0">
                          <a:solidFill>
                            <a:srgbClr val="7F0055"/>
                          </a:solidFill>
                          <a:latin typeface="Consolas"/>
                          <a:ea typeface="宋体"/>
                          <a:cs typeface="Times New Roman"/>
                        </a:rPr>
                        <a:t>int</a:t>
                      </a:r>
                      <a:r>
                        <a:rPr lang="en-US" sz="1200" b="1" u="sng" kern="0">
                          <a:solidFill>
                            <a:srgbClr val="000000"/>
                          </a:solidFill>
                          <a:latin typeface="Consolas"/>
                          <a:ea typeface="宋体"/>
                          <a:cs typeface="Times New Roman"/>
                        </a:rPr>
                        <a:t> </a:t>
                      </a:r>
                      <a:r>
                        <a:rPr lang="en-US" sz="1200" b="1" u="sng" kern="0">
                          <a:solidFill>
                            <a:srgbClr val="6A3E3E"/>
                          </a:solidFill>
                          <a:latin typeface="Consolas"/>
                          <a:ea typeface="宋体"/>
                          <a:cs typeface="Times New Roman"/>
                        </a:rPr>
                        <a:t>temp</a:t>
                      </a:r>
                      <a:r>
                        <a:rPr lang="en-US" sz="1200" b="1" u="sng" kern="0">
                          <a:solidFill>
                            <a:srgbClr val="000000"/>
                          </a:solidFill>
                          <a:latin typeface="Consolas"/>
                          <a:ea typeface="宋体"/>
                          <a:cs typeface="Times New Roman"/>
                        </a:rPr>
                        <a:t>[] = </a:t>
                      </a:r>
                      <a:r>
                        <a:rPr lang="en-US" sz="1200" b="1" u="sng" kern="0">
                          <a:solidFill>
                            <a:srgbClr val="6A3E3E"/>
                          </a:solidFill>
                          <a:latin typeface="Consolas"/>
                          <a:ea typeface="宋体"/>
                          <a:cs typeface="Times New Roman"/>
                        </a:rPr>
                        <a:t>data</a:t>
                      </a:r>
                      <a:r>
                        <a:rPr lang="en-US" sz="1200" b="1" u="sng" kern="0" smtClean="0">
                          <a:solidFill>
                            <a:srgbClr val="000000"/>
                          </a:solidFill>
                          <a:latin typeface="Consolas"/>
                          <a:ea typeface="宋体"/>
                          <a:cs typeface="Times New Roman"/>
                        </a:rPr>
                        <a:t>;</a:t>
                      </a:r>
                      <a:r>
                        <a:rPr lang="en-US" sz="1200" kern="0">
                          <a:solidFill>
                            <a:srgbClr val="000000"/>
                          </a:solidFill>
                          <a:latin typeface="Consolas"/>
                          <a:ea typeface="宋体"/>
                          <a:cs typeface="Times New Roman"/>
                        </a:rPr>
                        <a:t>		</a:t>
                      </a:r>
                      <a:r>
                        <a:rPr lang="en-US" sz="1200" kern="0">
                          <a:solidFill>
                            <a:srgbClr val="3F7F5F"/>
                          </a:solidFill>
                          <a:latin typeface="Consolas"/>
                          <a:ea typeface="宋体"/>
                          <a:cs typeface="Times New Roman"/>
                        </a:rPr>
                        <a:t>// </a:t>
                      </a:r>
                      <a:r>
                        <a:rPr lang="zh-CN" sz="1200" kern="0">
                          <a:solidFill>
                            <a:srgbClr val="3F7F5F"/>
                          </a:solidFill>
                          <a:latin typeface="Consolas"/>
                          <a:ea typeface="宋体"/>
                          <a:cs typeface="Consolas"/>
                        </a:rPr>
                        <a:t>数组引用传递</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kern="0">
                          <a:solidFill>
                            <a:srgbClr val="6A3E3E"/>
                          </a:solidFill>
                          <a:latin typeface="Consolas"/>
                          <a:ea typeface="宋体"/>
                          <a:cs typeface="Times New Roman"/>
                        </a:rPr>
                        <a:t>temp</a:t>
                      </a:r>
                      <a:r>
                        <a:rPr lang="en-US" sz="1200" kern="0">
                          <a:solidFill>
                            <a:srgbClr val="000000"/>
                          </a:solidFill>
                          <a:latin typeface="Consolas"/>
                          <a:ea typeface="宋体"/>
                          <a:cs typeface="Times New Roman"/>
                        </a:rPr>
                        <a:t>[0] = 99;		</a:t>
                      </a:r>
                      <a:r>
                        <a:rPr lang="en-US" sz="1200" kern="0">
                          <a:solidFill>
                            <a:srgbClr val="3F7F5F"/>
                          </a:solidFill>
                          <a:latin typeface="Consolas"/>
                          <a:ea typeface="宋体"/>
                          <a:cs typeface="Times New Roman"/>
                        </a:rPr>
                        <a:t>// </a:t>
                      </a:r>
                      <a:r>
                        <a:rPr lang="zh-CN" sz="1200" kern="0">
                          <a:solidFill>
                            <a:srgbClr val="3F7F5F"/>
                          </a:solidFill>
                          <a:latin typeface="Consolas"/>
                          <a:ea typeface="宋体"/>
                          <a:cs typeface="Consolas"/>
                        </a:rPr>
                        <a:t>修改数组内容</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for</a:t>
                      </a: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int</a:t>
                      </a:r>
                      <a:r>
                        <a:rPr lang="en-US" sz="1200" kern="0">
                          <a:solidFill>
                            <a:srgbClr val="000000"/>
                          </a:solidFill>
                          <a:latin typeface="Consolas"/>
                          <a:ea typeface="宋体"/>
                          <a:cs typeface="Times New Roman"/>
                        </a:rPr>
                        <a:t> </a:t>
                      </a:r>
                      <a:r>
                        <a:rPr lang="en-US" sz="1200" kern="0">
                          <a:solidFill>
                            <a:srgbClr val="6A3E3E"/>
                          </a:solidFill>
                          <a:latin typeface="Consolas"/>
                          <a:ea typeface="宋体"/>
                          <a:cs typeface="Times New Roman"/>
                        </a:rPr>
                        <a:t>x</a:t>
                      </a:r>
                      <a:r>
                        <a:rPr lang="en-US" sz="1200" kern="0">
                          <a:solidFill>
                            <a:srgbClr val="000000"/>
                          </a:solidFill>
                          <a:latin typeface="Consolas"/>
                          <a:ea typeface="宋体"/>
                          <a:cs typeface="Times New Roman"/>
                        </a:rPr>
                        <a:t> = 0; </a:t>
                      </a:r>
                      <a:r>
                        <a:rPr lang="en-US" sz="1200" kern="0">
                          <a:solidFill>
                            <a:srgbClr val="6A3E3E"/>
                          </a:solidFill>
                          <a:latin typeface="Consolas"/>
                          <a:ea typeface="宋体"/>
                          <a:cs typeface="Times New Roman"/>
                        </a:rPr>
                        <a:t>x</a:t>
                      </a:r>
                      <a:r>
                        <a:rPr lang="en-US" sz="1200" kern="0">
                          <a:solidFill>
                            <a:srgbClr val="000000"/>
                          </a:solidFill>
                          <a:latin typeface="Consolas"/>
                          <a:ea typeface="宋体"/>
                          <a:cs typeface="Times New Roman"/>
                        </a:rPr>
                        <a:t> &lt; </a:t>
                      </a:r>
                      <a:r>
                        <a:rPr lang="en-US" sz="1200" kern="0">
                          <a:solidFill>
                            <a:srgbClr val="6A3E3E"/>
                          </a:solidFill>
                          <a:latin typeface="Consolas"/>
                          <a:ea typeface="宋体"/>
                          <a:cs typeface="Times New Roman"/>
                        </a:rPr>
                        <a:t>data</a:t>
                      </a:r>
                      <a:r>
                        <a:rPr lang="en-US" sz="1200" kern="0">
                          <a:solidFill>
                            <a:srgbClr val="000000"/>
                          </a:solidFill>
                          <a:latin typeface="Consolas"/>
                          <a:ea typeface="宋体"/>
                          <a:cs typeface="Times New Roman"/>
                        </a:rPr>
                        <a:t>.</a:t>
                      </a:r>
                      <a:r>
                        <a:rPr lang="en-US" sz="1200" kern="0">
                          <a:solidFill>
                            <a:srgbClr val="0000C0"/>
                          </a:solidFill>
                          <a:latin typeface="Consolas"/>
                          <a:ea typeface="宋体"/>
                          <a:cs typeface="Times New Roman"/>
                        </a:rPr>
                        <a:t>length</a:t>
                      </a:r>
                      <a:r>
                        <a:rPr lang="en-US" sz="1200" kern="0">
                          <a:solidFill>
                            <a:srgbClr val="000000"/>
                          </a:solidFill>
                          <a:latin typeface="Consolas"/>
                          <a:ea typeface="宋体"/>
                          <a:cs typeface="Times New Roman"/>
                        </a:rPr>
                        <a:t>; </a:t>
                      </a:r>
                      <a:r>
                        <a:rPr lang="en-US" sz="1200" kern="0">
                          <a:solidFill>
                            <a:srgbClr val="6A3E3E"/>
                          </a:solidFill>
                          <a:latin typeface="Consolas"/>
                          <a:ea typeface="宋体"/>
                          <a:cs typeface="Times New Roman"/>
                        </a:rPr>
                        <a:t>x</a:t>
                      </a:r>
                      <a:r>
                        <a:rPr lang="en-US" sz="1200" kern="0">
                          <a:solidFill>
                            <a:srgbClr val="000000"/>
                          </a:solidFill>
                          <a:latin typeface="Consolas"/>
                          <a:ea typeface="宋体"/>
                          <a:cs typeface="Times New Roman"/>
                        </a:rPr>
                        <a:t>++) {	</a:t>
                      </a:r>
                      <a:r>
                        <a:rPr lang="en-US" sz="1200" kern="0">
                          <a:solidFill>
                            <a:srgbClr val="3F7F5F"/>
                          </a:solidFill>
                          <a:latin typeface="Consolas"/>
                          <a:ea typeface="宋体"/>
                          <a:cs typeface="Times New Roman"/>
                        </a:rPr>
                        <a:t>// </a:t>
                      </a:r>
                      <a:r>
                        <a:rPr lang="zh-CN" sz="1200" kern="0">
                          <a:solidFill>
                            <a:srgbClr val="3F7F5F"/>
                          </a:solidFill>
                          <a:latin typeface="Consolas"/>
                          <a:ea typeface="宋体"/>
                          <a:cs typeface="Consolas"/>
                        </a:rPr>
                        <a:t>循环输出数组</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System.</a:t>
                      </a:r>
                      <a:r>
                        <a:rPr lang="en-US" sz="1200" b="1" i="1" kern="0">
                          <a:solidFill>
                            <a:srgbClr val="0000C0"/>
                          </a:solidFill>
                          <a:latin typeface="Consolas"/>
                          <a:ea typeface="宋体"/>
                          <a:cs typeface="Times New Roman"/>
                        </a:rPr>
                        <a:t>out</a:t>
                      </a:r>
                      <a:r>
                        <a:rPr lang="en-US" sz="1200" kern="0">
                          <a:solidFill>
                            <a:srgbClr val="000000"/>
                          </a:solidFill>
                          <a:latin typeface="Consolas"/>
                          <a:ea typeface="宋体"/>
                          <a:cs typeface="Times New Roman"/>
                        </a:rPr>
                        <a:t>.print(</a:t>
                      </a:r>
                      <a:r>
                        <a:rPr lang="en-US" sz="1200" kern="0">
                          <a:solidFill>
                            <a:srgbClr val="6A3E3E"/>
                          </a:solidFill>
                          <a:latin typeface="Consolas"/>
                          <a:ea typeface="宋体"/>
                          <a:cs typeface="Times New Roman"/>
                        </a:rPr>
                        <a:t>data</a:t>
                      </a:r>
                      <a:r>
                        <a:rPr lang="en-US" sz="1200" kern="0">
                          <a:solidFill>
                            <a:srgbClr val="000000"/>
                          </a:solidFill>
                          <a:latin typeface="Consolas"/>
                          <a:ea typeface="宋体"/>
                          <a:cs typeface="Times New Roman"/>
                        </a:rPr>
                        <a:t>[</a:t>
                      </a:r>
                      <a:r>
                        <a:rPr lang="en-US" sz="1200" kern="0">
                          <a:solidFill>
                            <a:srgbClr val="6A3E3E"/>
                          </a:solidFill>
                          <a:latin typeface="Consolas"/>
                          <a:ea typeface="宋体"/>
                          <a:cs typeface="Times New Roman"/>
                        </a:rPr>
                        <a:t>x</a:t>
                      </a:r>
                      <a:r>
                        <a:rPr lang="en-US" sz="1200" kern="0">
                          <a:solidFill>
                            <a:srgbClr val="000000"/>
                          </a:solidFill>
                          <a:latin typeface="Consolas"/>
                          <a:ea typeface="宋体"/>
                          <a:cs typeface="Times New Roman"/>
                        </a:rPr>
                        <a:t>] + </a:t>
                      </a:r>
                      <a:r>
                        <a:rPr lang="en-US" sz="1200" kern="0">
                          <a:solidFill>
                            <a:srgbClr val="2A00FF"/>
                          </a:solidFill>
                          <a:latin typeface="Consolas"/>
                          <a:ea typeface="宋体"/>
                          <a:cs typeface="Times New Roman"/>
                        </a:rPr>
                        <a:t>"</a:t>
                      </a:r>
                      <a:r>
                        <a:rPr lang="zh-CN" sz="1200" kern="0">
                          <a:solidFill>
                            <a:srgbClr val="2A00FF"/>
                          </a:solidFill>
                          <a:latin typeface="Consolas"/>
                          <a:ea typeface="宋体"/>
                          <a:cs typeface="Consolas"/>
                        </a:rPr>
                        <a:t>、</a:t>
                      </a:r>
                      <a:r>
                        <a:rPr lang="en-US" sz="1200" kern="0">
                          <a:solidFill>
                            <a:srgbClr val="2A00FF"/>
                          </a:solidFill>
                          <a:latin typeface="Consolas"/>
                          <a:ea typeface="宋体"/>
                          <a:cs typeface="Times New Roman"/>
                        </a:rPr>
                        <a:t>"</a:t>
                      </a:r>
                      <a:r>
                        <a:rPr lang="en-US" sz="1200" kern="0">
                          <a:solidFill>
                            <a:srgbClr val="000000"/>
                          </a:solidFill>
                          <a:latin typeface="Consolas"/>
                          <a:ea typeface="宋体"/>
                          <a:cs typeface="Times New Roman"/>
                        </a:rPr>
                        <a:t>);</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102054">
                <a:tc>
                  <a:txBody>
                    <a:bodyPr/>
                    <a:lstStyle/>
                    <a:p>
                      <a:pPr algn="l">
                        <a:spcAft>
                          <a:spcPts val="0"/>
                        </a:spcAft>
                      </a:pPr>
                      <a:r>
                        <a:rPr lang="zh-CN" sz="1200" b="1" kern="0">
                          <a:solidFill>
                            <a:srgbClr val="7F0055"/>
                          </a:solidFill>
                          <a:latin typeface="Consolas"/>
                          <a:ea typeface="宋体"/>
                          <a:cs typeface="Consolas"/>
                        </a:rPr>
                        <a:t>程序执行结果：</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0">
                          <a:solidFill>
                            <a:srgbClr val="000000"/>
                          </a:solidFill>
                          <a:latin typeface="Consolas"/>
                          <a:ea typeface="宋体"/>
                          <a:cs typeface="Times New Roman"/>
                        </a:rPr>
                        <a:t>99</a:t>
                      </a:r>
                      <a:r>
                        <a:rPr lang="zh-CN" sz="1200" kern="0">
                          <a:solidFill>
                            <a:srgbClr val="000000"/>
                          </a:solidFill>
                          <a:latin typeface="Consolas"/>
                          <a:ea typeface="宋体"/>
                          <a:cs typeface="Consolas"/>
                        </a:rPr>
                        <a:t>、</a:t>
                      </a:r>
                      <a:r>
                        <a:rPr lang="en-US" sz="1200" kern="0">
                          <a:solidFill>
                            <a:srgbClr val="000000"/>
                          </a:solidFill>
                          <a:latin typeface="Consolas"/>
                          <a:ea typeface="宋体"/>
                          <a:cs typeface="Times New Roman"/>
                        </a:rPr>
                        <a:t>20</a:t>
                      </a:r>
                      <a:r>
                        <a:rPr lang="zh-CN" sz="1200" kern="0">
                          <a:solidFill>
                            <a:srgbClr val="000000"/>
                          </a:solidFill>
                          <a:latin typeface="Consolas"/>
                          <a:ea typeface="宋体"/>
                          <a:cs typeface="Consolas"/>
                        </a:rPr>
                        <a:t>、</a:t>
                      </a:r>
                      <a:r>
                        <a:rPr lang="en-US" sz="1200" kern="0">
                          <a:solidFill>
                            <a:srgbClr val="000000"/>
                          </a:solidFill>
                          <a:latin typeface="Consolas"/>
                          <a:ea typeface="宋体"/>
                          <a:cs typeface="Times New Roman"/>
                        </a:rPr>
                        <a:t>30</a:t>
                      </a:r>
                      <a:r>
                        <a:rPr lang="zh-CN" sz="1200" kern="0">
                          <a:solidFill>
                            <a:srgbClr val="000000"/>
                          </a:solidFill>
                          <a:latin typeface="Consolas"/>
                          <a:ea typeface="宋体"/>
                          <a:cs typeface="Consolas"/>
                        </a:rPr>
                        <a:t>、</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1624</TotalTime>
  <Words>1198</Words>
  <PresentationFormat>全屏显示(16:9)</PresentationFormat>
  <Paragraphs>283</Paragraphs>
  <Slides>29</Slides>
  <Notes>0</Notes>
  <HiddenSlides>0</HiddenSlides>
  <MMClips>0</MMClips>
  <ScaleCrop>false</ScaleCrop>
  <HeadingPairs>
    <vt:vector size="4" baseType="variant">
      <vt:variant>
        <vt:lpstr>主题</vt:lpstr>
      </vt:variant>
      <vt:variant>
        <vt:i4>1</vt:i4>
      </vt:variant>
      <vt:variant>
        <vt:lpstr>幻灯片标题</vt:lpstr>
      </vt:variant>
      <vt:variant>
        <vt:i4>29</vt:i4>
      </vt:variant>
    </vt:vector>
  </HeadingPairs>
  <TitlesOfParts>
    <vt:vector size="30" baseType="lpstr">
      <vt:lpstr>Office 主题</vt:lpstr>
      <vt:lpstr>李兴华Java培训系列课程</vt:lpstr>
      <vt:lpstr>本章学习目标</vt:lpstr>
      <vt:lpstr>数组</vt:lpstr>
      <vt:lpstr>数组的定义语法</vt:lpstr>
      <vt:lpstr>数组操作说明</vt:lpstr>
      <vt:lpstr>定义数组</vt:lpstr>
      <vt:lpstr>数组操作</vt:lpstr>
      <vt:lpstr>分步实现数组操作</vt:lpstr>
      <vt:lpstr>数组的引用传递</vt:lpstr>
      <vt:lpstr>数组引用传递</vt:lpstr>
      <vt:lpstr>数组静态初始化</vt:lpstr>
      <vt:lpstr>二维数组</vt:lpstr>
      <vt:lpstr>二维数组的定义语法</vt:lpstr>
      <vt:lpstr>观察二维数组的定义及使用</vt:lpstr>
      <vt:lpstr>数组与方法参数的传递</vt:lpstr>
      <vt:lpstr>一个数组传递的程序</vt:lpstr>
      <vt:lpstr>数组与方法间的引用传递</vt:lpstr>
      <vt:lpstr>数组排序</vt:lpstr>
      <vt:lpstr>实现数组的转置（首尾交换） —— 实现思路（元素长度为偶数）</vt:lpstr>
      <vt:lpstr>实现数组的转置（首尾交换） —— 实现思路（元素长度为奇数）</vt:lpstr>
      <vt:lpstr>数组转置</vt:lpstr>
      <vt:lpstr>数组操作方法</vt:lpstr>
      <vt:lpstr>实现数组拷贝</vt:lpstr>
      <vt:lpstr>实现排序</vt:lpstr>
      <vt:lpstr>对象数组</vt:lpstr>
      <vt:lpstr>对象数组的动态初始化</vt:lpstr>
      <vt:lpstr>对象数组的静态初始化</vt:lpstr>
      <vt:lpstr>对象数组内存关系</vt:lpstr>
      <vt:lpstr>幻灯片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SOIL.FISH</dc:creator>
  <cp:lastModifiedBy>李兴华</cp:lastModifiedBy>
  <cp:revision>280</cp:revision>
  <dcterms:created xsi:type="dcterms:W3CDTF">2015-01-02T11:02:54Z</dcterms:created>
  <dcterms:modified xsi:type="dcterms:W3CDTF">2016-12-30T10:39:31Z</dcterms:modified>
</cp:coreProperties>
</file>