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3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272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类常用方法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将字符串转大写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51632"/>
          <a:ext cx="8358246" cy="237744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hello“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字符串由小写字母组成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.toCharArray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将字符串变为字符数组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改变每一个字符的编码值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-= 32;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将全部字符数组变为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1, 2)); 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将部分字符数组变为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EL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1, 2)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”语句输出）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给定一个字符串，要求判断其是否由数字组成。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371614"/>
          <a:ext cx="7991275" cy="3200400"/>
        </p:xfrm>
        <a:graphic>
          <a:graphicData uri="http://schemas.openxmlformats.org/drawingml/2006/table">
            <a:tbl>
              <a:tblPr/>
              <a:tblGrid>
                <a:gridCol w="1897896"/>
                <a:gridCol w="6093379"/>
              </a:tblGrid>
              <a:tr h="2767629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05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"123423432"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i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isNumber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5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字符串由数字组成！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else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5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字符串由非数字组成！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boolean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isNumber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.toCharArray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将字符串变为字符数组，可以取出每一位字符进行判断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05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05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循环判断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&gt;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'9'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|| 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05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&lt;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'0'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不是数字字符范围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后续不再判断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如果全部验证通过返回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27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字符串由数字组成！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观察字符串与字节数组的转换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84020"/>
          <a:ext cx="8358246" cy="277368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byte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.getBytes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将字符串变为字节数组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-= 32; 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将小写字母变为大写形式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全部转换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5, 5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部分转换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WORLD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5, 5)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相等判断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572528" cy="2631093"/>
        </p:xfrm>
        <a:graphic>
          <a:graphicData uri="http://schemas.openxmlformats.org/drawingml/2006/table">
            <a:tbl>
              <a:tblPr/>
              <a:tblGrid>
                <a:gridCol w="2035941"/>
                <a:gridCol w="6536587"/>
              </a:tblGrid>
              <a:tr h="220437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.equalsIgnoreCase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比较结果：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3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.equalsIgnoreCase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观察</a:t>
            </a:r>
            <a:r>
              <a:rPr lang="en-US" dirty="0" err="1" smtClean="0"/>
              <a:t>compareTo</a:t>
            </a:r>
            <a:r>
              <a:rPr lang="en-US" dirty="0" smtClean="0"/>
              <a:t>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429684" cy="2560320"/>
        </p:xfrm>
        <a:graphic>
          <a:graphicData uri="http://schemas.openxmlformats.org/drawingml/2006/table">
            <a:tbl>
              <a:tblPr/>
              <a:tblGrid>
                <a:gridCol w="1628501"/>
                <a:gridCol w="6801183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，大于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&gt; 0) 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可以利用大小等于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的方式来判断大小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大于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32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stra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.compareTo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”语句执行结果，比较的是两个字符串的编码数值）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大于（“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大于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使用</a:t>
            </a:r>
            <a:r>
              <a:rPr lang="en-US" dirty="0" err="1" smtClean="0"/>
              <a:t>indexOf</a:t>
            </a:r>
            <a:r>
              <a:rPr lang="en-US" dirty="0" smtClean="0"/>
              <a:t>()</a:t>
            </a:r>
            <a:r>
              <a:rPr lang="zh-CN" altLang="en-US" dirty="0" smtClean="0"/>
              <a:t>等功能查找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571618"/>
          <a:ext cx="8501122" cy="2377440"/>
        </p:xfrm>
        <a:graphic>
          <a:graphicData uri="http://schemas.openxmlformats.org/drawingml/2006/table">
            <a:tbl>
              <a:tblPr/>
              <a:tblGrid>
                <a:gridCol w="1642303"/>
                <a:gridCol w="6858819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实例化字符串对象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返回满足条件单词的第一个字母的索引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返回的是第一个查找到的子字符串位置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5));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从第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个元素开始查找子字符串位置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.lastIndexOf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从后开始查找指定字符串的位置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5));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.lastIndexOf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利用</a:t>
            </a:r>
            <a:r>
              <a:rPr lang="en-US" dirty="0" err="1" smtClean="0"/>
              <a:t>indexOf</a:t>
            </a:r>
            <a:r>
              <a:rPr lang="en-US" dirty="0" smtClean="0"/>
              <a:t>()</a:t>
            </a:r>
            <a:r>
              <a:rPr lang="zh-CN" altLang="en-US" dirty="0" smtClean="0"/>
              <a:t>方法判断子字符串是否存在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643056"/>
          <a:ext cx="8501122" cy="219456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dirty="0" err="1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6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.indexOf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!= -1) { </a:t>
                      </a: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能找到子字符串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可以查询到数据。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可以查询到数据。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使用</a:t>
            </a:r>
            <a:r>
              <a:rPr lang="en-US" dirty="0" smtClean="0"/>
              <a:t>contains()</a:t>
            </a:r>
            <a:r>
              <a:rPr lang="zh-CN" altLang="en-US" dirty="0" smtClean="0"/>
              <a:t>方法判断子字符串是否存在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66078"/>
          <a:ext cx="8429684" cy="2291556"/>
        </p:xfrm>
        <a:graphic>
          <a:graphicData uri="http://schemas.openxmlformats.org/drawingml/2006/table">
            <a:tbl>
              <a:tblPr/>
              <a:tblGrid>
                <a:gridCol w="1628502"/>
                <a:gridCol w="6801182"/>
              </a:tblGrid>
              <a:tr h="207819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.contains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 {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子字符串存在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可以查询到数据。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78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可以查询到数据。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开头或结尾判断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11628"/>
          <a:ext cx="8429684" cy="2560320"/>
        </p:xfrm>
        <a:graphic>
          <a:graphicData uri="http://schemas.openxmlformats.org/drawingml/2006/table">
            <a:tbl>
              <a:tblPr/>
              <a:tblGrid>
                <a:gridCol w="1498669"/>
                <a:gridCol w="693101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"##@@hello**"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字符串对象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"##"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是否以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“##”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开头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"@@"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2));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从第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个索引开始是否以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“@@”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开头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.endsWith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是否以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“**”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结尾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"##"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.startsWith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"@@"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 2)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.endsWith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"**"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观察替换的结果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754346"/>
        </p:xfrm>
        <a:graphic>
          <a:graphicData uri="http://schemas.openxmlformats.org/drawingml/2006/table">
            <a:tbl>
              <a:tblPr/>
              <a:tblGrid>
                <a:gridCol w="1753975"/>
                <a:gridCol w="6675709"/>
              </a:tblGrid>
              <a:tr h="2327626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.replaceAll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"_"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全部替换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.replaceFirst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"l"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"_"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替换首个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55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he__owor_d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he_loworld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理解面向对象三大主要特征；</a:t>
            </a:r>
          </a:p>
          <a:p>
            <a:r>
              <a:rPr lang="zh-CN" altLang="en-US" smtClean="0"/>
              <a:t>掌握类与对象的区别与使用；</a:t>
            </a:r>
          </a:p>
          <a:p>
            <a:r>
              <a:rPr lang="zh-CN" altLang="en-US" smtClean="0"/>
              <a:t>掌握类中封装性的基础实现；</a:t>
            </a:r>
          </a:p>
          <a:p>
            <a:r>
              <a:rPr lang="zh-CN" altLang="en-US" smtClean="0"/>
              <a:t>掌握类中构造方法以及构造方法重载的概念及使用；</a:t>
            </a:r>
          </a:p>
          <a:p>
            <a:r>
              <a:rPr lang="zh-CN" altLang="en-US" smtClean="0"/>
              <a:t>掌握数组的使用以及初始化操作；</a:t>
            </a:r>
          </a:p>
          <a:p>
            <a:r>
              <a:rPr lang="zh-CN" altLang="en-US" smtClean="0"/>
              <a:t>掌握引用数据类型的特点以及引用传递操作分析方法；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String</a:t>
            </a:r>
            <a:r>
              <a:rPr lang="zh-CN" altLang="en-US" smtClean="0"/>
              <a:t>类的特点以及</a:t>
            </a:r>
            <a:r>
              <a:rPr lang="en-US" altLang="zh-CN" smtClean="0"/>
              <a:t>String</a:t>
            </a:r>
            <a:r>
              <a:rPr lang="zh-CN" altLang="en-US" smtClean="0"/>
              <a:t>类中常用方法的使用；</a:t>
            </a:r>
          </a:p>
          <a:p>
            <a:r>
              <a:rPr lang="zh-CN" altLang="en-US" smtClean="0"/>
              <a:t>掌握</a:t>
            </a:r>
            <a:r>
              <a:rPr lang="en-US" altLang="zh-CN" smtClean="0"/>
              <a:t>this</a:t>
            </a:r>
            <a:r>
              <a:rPr lang="zh-CN" altLang="en-US" smtClean="0"/>
              <a:t>、</a:t>
            </a:r>
            <a:r>
              <a:rPr lang="en-US" altLang="zh-CN" smtClean="0"/>
              <a:t>static</a:t>
            </a:r>
            <a:r>
              <a:rPr lang="zh-CN" altLang="en-US" smtClean="0"/>
              <a:t>关键字的使用；</a:t>
            </a:r>
          </a:p>
          <a:p>
            <a:r>
              <a:rPr lang="zh-CN" altLang="en-US" smtClean="0"/>
              <a:t>掌握内部类的特点以及使用形式；</a:t>
            </a:r>
          </a:p>
          <a:p>
            <a:r>
              <a:rPr lang="zh-CN" altLang="en-US" smtClean="0"/>
              <a:t>理解链表操作的实现原理以及常用操作方法。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验证字符串操作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234696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(5);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从指定索引截取到结尾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(0, 5);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截取部分子字符串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world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resultA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resultB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进行全部拆分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2910" y="1571618"/>
          <a:ext cx="7884829" cy="2346960"/>
        </p:xfrm>
        <a:graphic>
          <a:graphicData uri="http://schemas.openxmlformats.org/drawingml/2006/table">
            <a:tbl>
              <a:tblPr/>
              <a:tblGrid>
                <a:gridCol w="1401803"/>
                <a:gridCol w="648302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nihao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定义字符串，中间使用空格作为间隔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字符串拆分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nihao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拆分为指定的个数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71618"/>
          <a:ext cx="7929618" cy="2560320"/>
        </p:xfrm>
        <a:graphic>
          <a:graphicData uri="http://schemas.openxmlformats.org/drawingml/2006/table">
            <a:tbl>
              <a:tblPr/>
              <a:tblGrid>
                <a:gridCol w="1296667"/>
                <a:gridCol w="6632951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nihao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定义字符串，中间使用空格作为间隔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,2);	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字符串拆分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nihao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复杂拆分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00180"/>
          <a:ext cx="8358246" cy="2987040"/>
        </p:xfrm>
        <a:graphic>
          <a:graphicData uri="http://schemas.openxmlformats.org/drawingml/2006/table">
            <a:tbl>
              <a:tblPr/>
              <a:tblGrid>
                <a:gridCol w="1739111"/>
                <a:gridCol w="661913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张三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:20|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李四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:21|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王五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: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22“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.split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"\\|"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第一次拆分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String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=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result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].split(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":"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第二次拆分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姓名：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[0] +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，年龄：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[1]);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姓名：张三，年龄：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姓名：李四，年龄：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21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姓名：王五，年龄：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22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字符串连接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1857389"/>
        </p:xfrm>
        <a:graphic>
          <a:graphicData uri="http://schemas.openxmlformats.org/drawingml/2006/table">
            <a:tbl>
              <a:tblPr/>
              <a:tblGrid>
                <a:gridCol w="1985051"/>
                <a:gridCol w="6373195"/>
              </a:tblGrid>
              <a:tr h="1625215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hello"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.concat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"world"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等价于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“+”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217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转小写与大写操作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2682240"/>
        </p:xfrm>
        <a:graphic>
          <a:graphicData uri="http://schemas.openxmlformats.org/drawingml/2006/table">
            <a:tbl>
              <a:tblPr/>
              <a:tblGrid>
                <a:gridCol w="1485969"/>
                <a:gridCol w="6872277"/>
              </a:tblGrid>
              <a:tr h="1543061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"(*(*Hello(*(*"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16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.toUpperCase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转大写后输出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.toLowerCase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 ;	</a:t>
                      </a: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转小写后输出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7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(*(*HELLO(*(*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.toUpperCase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(*(*hello(*(*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6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.toLowerCase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</a:t>
                      </a:r>
                      <a:r>
                        <a:rPr lang="zh-CN" sz="16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去掉左右空格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643056"/>
          <a:ext cx="8286808" cy="2510328"/>
        </p:xfrm>
        <a:graphic>
          <a:graphicData uri="http://schemas.openxmlformats.org/drawingml/2006/table">
            <a:tbl>
              <a:tblPr/>
              <a:tblGrid>
                <a:gridCol w="1724247"/>
                <a:gridCol w="6562561"/>
              </a:tblGrid>
              <a:tr h="2083608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   hello   world  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定义字符串，包含空格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原始字符串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.trim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+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r>
                        <a:rPr lang="en-US" sz="14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去掉空格后的字符串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67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  hello   world  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【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   world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】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取得字符串长度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8296"/>
          <a:ext cx="8358246" cy="149352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.length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取得字符串长度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10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判断是否为空字符串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71618"/>
          <a:ext cx="8358246" cy="2346960"/>
        </p:xfrm>
        <a:graphic>
          <a:graphicData uri="http://schemas.openxmlformats.org/drawingml/2006/table">
            <a:tbl>
              <a:tblPr/>
              <a:tblGrid>
                <a:gridCol w="1614701"/>
                <a:gridCol w="6743545"/>
              </a:tblGrid>
              <a:tr h="178595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helloworld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 	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判断字符串对象的内容是否为空字符串（不是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isEmpty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 </a:t>
                      </a:r>
                      <a:r>
                        <a:rPr lang="en-US" sz="14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判断字符串常量的内容是否为空字符串（不是</a:t>
                      </a:r>
                      <a:r>
                        <a:rPr lang="en-US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4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false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.isEmpty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true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（“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4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4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isEmpty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”语句执行结果）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实现首字母大写的操作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2926080"/>
        </p:xfrm>
        <a:graphic>
          <a:graphicData uri="http://schemas.openxmlformats.org/drawingml/2006/table">
            <a:tbl>
              <a:tblPr/>
              <a:tblGrid>
                <a:gridCol w="1378439"/>
                <a:gridCol w="705124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 err="1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i="1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initcap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2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</a:t>
                      </a:r>
                      <a:r>
                        <a:rPr lang="en-US" sz="12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initcap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()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方法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/**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实现首字母大写的操作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</a:t>
                      </a:r>
                      <a:r>
                        <a:rPr lang="en-US" sz="1200" b="1" kern="0" dirty="0" err="1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param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temp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要转换的字符串数据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 </a:t>
                      </a:r>
                      <a:r>
                        <a:rPr lang="en-US" sz="1200" b="1" kern="0" dirty="0">
                          <a:solidFill>
                            <a:srgbClr val="7F9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@return</a:t>
                      </a: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zh-CN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Consolas"/>
                        </a:rPr>
                        <a:t>将首字母大写后返回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3F5FBF"/>
                          </a:solidFill>
                          <a:latin typeface="Consolas"/>
                          <a:ea typeface="宋体"/>
                          <a:cs typeface="Times New Roman"/>
                        </a:rPr>
                        <a:t>	 */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initcap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200" kern="0" dirty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利用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substring(0,1)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取出字符串的第一位而后将其大写，再连接剩余的字符串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(0, 1).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toUpperCase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+ </a:t>
                      </a:r>
                      <a:r>
                        <a:rPr lang="en-US" sz="12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temp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.substring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(1);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Yootk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Doc</a:t>
            </a:r>
            <a:r>
              <a:rPr lang="zh-CN" altLang="en-US" smtClean="0"/>
              <a:t>组成结构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742"/>
            <a:ext cx="4929222" cy="3214710"/>
          </a:xfrm>
        </p:spPr>
        <p:txBody>
          <a:bodyPr>
            <a:normAutofit/>
          </a:bodyPr>
          <a:lstStyle/>
          <a:p>
            <a:r>
              <a:rPr lang="zh-CN" altLang="en-US" sz="1800" b="1" smtClean="0"/>
              <a:t>第一部分：</a:t>
            </a:r>
            <a:r>
              <a:rPr lang="zh-CN" altLang="en-US" sz="1800" smtClean="0"/>
              <a:t>类的定义以及相关的继承结构；</a:t>
            </a:r>
          </a:p>
          <a:p>
            <a:r>
              <a:rPr lang="zh-CN" altLang="en-US" sz="1800" b="1" smtClean="0"/>
              <a:t>第二部分：</a:t>
            </a:r>
            <a:r>
              <a:rPr lang="zh-CN" altLang="en-US" sz="1800" smtClean="0"/>
              <a:t>类的一些简短的说明；</a:t>
            </a:r>
          </a:p>
          <a:p>
            <a:r>
              <a:rPr lang="zh-CN" altLang="en-US" sz="1800" b="1" smtClean="0"/>
              <a:t>第三部分：</a:t>
            </a:r>
            <a:r>
              <a:rPr lang="zh-CN" altLang="en-US" sz="1800" smtClean="0"/>
              <a:t>类的组成结构：</a:t>
            </a:r>
          </a:p>
          <a:p>
            <a:pPr lvl="1"/>
            <a:r>
              <a:rPr lang="zh-CN" altLang="en-US" sz="1800" smtClean="0"/>
              <a:t>类之中的成员（</a:t>
            </a:r>
            <a:r>
              <a:rPr lang="en-US" sz="1800" smtClean="0"/>
              <a:t>Field Summary</a:t>
            </a:r>
            <a:r>
              <a:rPr lang="zh-CN" altLang="en-US" sz="1800" smtClean="0"/>
              <a:t>）；</a:t>
            </a:r>
          </a:p>
          <a:p>
            <a:pPr lvl="1"/>
            <a:r>
              <a:rPr lang="zh-CN" altLang="en-US" sz="1800" smtClean="0"/>
              <a:t>类中的构造方法（</a:t>
            </a:r>
            <a:r>
              <a:rPr lang="en-US" sz="1800" smtClean="0"/>
              <a:t>Constructor Summary</a:t>
            </a:r>
            <a:r>
              <a:rPr lang="zh-CN" altLang="en-US" sz="1800" smtClean="0"/>
              <a:t>）；</a:t>
            </a:r>
          </a:p>
          <a:p>
            <a:pPr lvl="1"/>
            <a:r>
              <a:rPr lang="zh-CN" altLang="en-US" sz="1800" smtClean="0"/>
              <a:t>类中的普通方法（</a:t>
            </a:r>
            <a:r>
              <a:rPr lang="en-US" sz="1800" smtClean="0"/>
              <a:t>Method Summary</a:t>
            </a:r>
            <a:r>
              <a:rPr lang="zh-CN" altLang="en-US" sz="1800" smtClean="0"/>
              <a:t>）。</a:t>
            </a:r>
          </a:p>
          <a:p>
            <a:r>
              <a:rPr lang="zh-CN" altLang="en-US" sz="1800" b="1" smtClean="0"/>
              <a:t>第四部分：</a:t>
            </a:r>
            <a:r>
              <a:rPr lang="zh-CN" altLang="en-US" sz="1800" smtClean="0"/>
              <a:t>对每一个成员、构造方法、普通方法的作用进行详细说明，包括参数的作用。</a:t>
            </a:r>
          </a:p>
          <a:p>
            <a:endParaRPr lang="zh-CN" altLang="en-US" sz="180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495763"/>
            <a:ext cx="3643306" cy="200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类的基本操作方法（一）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571618"/>
          <a:ext cx="8358246" cy="2500327"/>
        </p:xfrm>
        <a:graphic>
          <a:graphicData uri="http://schemas.openxmlformats.org/drawingml/2006/table">
            <a:tbl>
              <a:tblPr/>
              <a:tblGrid>
                <a:gridCol w="473108"/>
                <a:gridCol w="3706015"/>
                <a:gridCol w="551960"/>
                <a:gridCol w="3627163"/>
              </a:tblGrid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String(char[] value)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将字符数组变为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String(char[] value, int offset, int count)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将部分字符数组变为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String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 charAt(int 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返回指定索引对应的字符信息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char[] toCharArray()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将字符串以字符数组的形式返回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String(byte[] bytes)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将全部字节数组变为字符串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String(byte[] bytes, int offset, int length)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将部分字节数组变为字符串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8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byte[] getBytes()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将字符串变为字节数组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byte[] getBytes(String charsetName) throws UnsupportedEncodingException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进行编码转换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类的基本操作方法（二）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57158" y="1485169"/>
          <a:ext cx="8429684" cy="2801093"/>
        </p:xfrm>
        <a:graphic>
          <a:graphicData uri="http://schemas.openxmlformats.org/drawingml/2006/table">
            <a:tbl>
              <a:tblPr/>
              <a:tblGrid>
                <a:gridCol w="477152"/>
                <a:gridCol w="3451938"/>
                <a:gridCol w="642942"/>
                <a:gridCol w="3857652"/>
              </a:tblGrid>
              <a:tr h="163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9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equals(String anObject)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进行相等判断，它区分大小写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equalsIgnoreCase(String anotherString)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进行相等判断，不区分大小写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3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compareTo(String anotherString)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判断两个字符串的大小（按照字符编码比较），此方法的返回值有如下三种结果：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·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=0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：表示要比较的两个字符串内容相等；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·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&gt;0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：表示大于的结果；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·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 &lt;0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：表示小于的结果；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boolean contains(String s)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判断指定的内容是否存在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indexOf(String str)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由前向后查找指定字符串的位置，如果查找到了则返回（第一个字母）位置索引，如果找不到返回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14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indexOf(String str, int fromIndex)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由指定位置从前向后查找指定字符串的位置，找不到返回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lastIndexOf(String str)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由后向前查找指定字符串的位置，找不到返回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public int lastIndexOf(String str, int fromIndex)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从指定位置由后向前查找字符串的位置，找不到返回</a:t>
                      </a:r>
                      <a:r>
                        <a:rPr lang="en-US" sz="11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r>
                        <a:rPr lang="zh-CN" sz="1100" kern="100"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类的基本操作方法（三）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0034" y="1500180"/>
          <a:ext cx="8143932" cy="2428890"/>
        </p:xfrm>
        <a:graphic>
          <a:graphicData uri="http://schemas.openxmlformats.org/drawingml/2006/table">
            <a:tbl>
              <a:tblPr/>
              <a:tblGrid>
                <a:gridCol w="460977"/>
                <a:gridCol w="3610989"/>
                <a:gridCol w="537807"/>
                <a:gridCol w="3534159"/>
              </a:tblGrid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startsWith(String prefix)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判断是否以指定的字符串开头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startsWith(String prefix, int toffset)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从指定位置开始判断是否以指定的字符串开头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boolean endsWith(String suffix)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判断是否以指定的字符串结尾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replaceAll(String regex, String replacement)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用新的内容替换掉全部旧的内容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replaceFirst(String regex, String replacement)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替换首个满足条件的内容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substring(int beginIndex)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从指定索引截取到结尾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 substring(int beginIndex, int endIndex)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截取部分子字符串的数据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String[] split(String regex)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按照指定的字符串进行全部拆分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</a:t>
            </a:r>
            <a:r>
              <a:rPr lang="zh-CN" altLang="en-US" smtClean="0"/>
              <a:t>类的基本操作方法（四）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720" y="1500177"/>
          <a:ext cx="8501122" cy="2857523"/>
        </p:xfrm>
        <a:graphic>
          <a:graphicData uri="http://schemas.openxmlformats.org/drawingml/2006/table">
            <a:tbl>
              <a:tblPr/>
              <a:tblGrid>
                <a:gridCol w="481196"/>
                <a:gridCol w="3590770"/>
                <a:gridCol w="571504"/>
                <a:gridCol w="3857652"/>
              </a:tblGrid>
              <a:tr h="10390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25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String[] split(String regex, int limit)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按照指定的字符串进行部分拆分，最后的数组长度就是由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limit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决定（如果能拆分的结果很多，数组长度才会由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limit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决定），即：前面拆，后面不拆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concat(String str)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字符串连接，与“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”类似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toLowerCase()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转小写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toUpperCase()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转大写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trim()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去掉字符串中左右两表的空格，中间空格保留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length()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取得字符串长度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intern()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数据入池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7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boolean isEmpty()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判断是否是空字符串（不是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null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，而是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""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，长度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取出指定索引的字符 </a:t>
            </a:r>
            <a:r>
              <a:rPr lang="en-US" altLang="zh-CN" smtClean="0"/>
              <a:t>—— </a:t>
            </a:r>
            <a:r>
              <a:rPr lang="zh-CN" altLang="en-US" smtClean="0"/>
              <a:t>使用</a:t>
            </a:r>
            <a:r>
              <a:rPr lang="en-US" smtClean="0"/>
              <a:t>charAt()</a:t>
            </a:r>
            <a:r>
              <a:rPr lang="zh-CN" altLang="en-US" smtClean="0"/>
              <a:t>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714494"/>
          <a:ext cx="8143932" cy="2214578"/>
        </p:xfrm>
        <a:graphic>
          <a:graphicData uri="http://schemas.openxmlformats.org/drawingml/2006/table">
            <a:tbl>
              <a:tblPr/>
              <a:tblGrid>
                <a:gridCol w="1815738"/>
                <a:gridCol w="6328194"/>
              </a:tblGrid>
              <a:tr h="196851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定义字符串对象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.charAt(0);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截取第一个字符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	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输出字符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0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字符数组与字符串的转换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500180"/>
          <a:ext cx="8429684" cy="3000396"/>
        </p:xfrm>
        <a:graphic>
          <a:graphicData uri="http://schemas.openxmlformats.org/drawingml/2006/table">
            <a:tbl>
              <a:tblPr/>
              <a:tblGrid>
                <a:gridCol w="2002017"/>
                <a:gridCol w="6427667"/>
              </a:tblGrid>
              <a:tr h="275036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	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定义字符串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.toCharArray(); </a:t>
                      </a:r>
                      <a:r>
                        <a:rPr lang="en-US" sz="16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将字符串变为字符数组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(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6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length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 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++) {	</a:t>
                      </a:r>
                      <a:r>
                        <a:rPr lang="en-US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6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循环输出每一个字符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6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data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6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x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] + 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00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l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o</a:t>
                      </a:r>
                      <a:r>
                        <a:rPr lang="zh-CN" sz="16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1511</Words>
  <PresentationFormat>全屏显示(16:9)</PresentationFormat>
  <Paragraphs>446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李兴华Java培训系列课程</vt:lpstr>
      <vt:lpstr>本章学习目标</vt:lpstr>
      <vt:lpstr>Java Doc组成结构</vt:lpstr>
      <vt:lpstr>String类的基本操作方法（一）</vt:lpstr>
      <vt:lpstr>String类的基本操作方法（二）</vt:lpstr>
      <vt:lpstr>String类的基本操作方法（三）</vt:lpstr>
      <vt:lpstr>String类的基本操作方法（四）</vt:lpstr>
      <vt:lpstr>范例：取出指定索引的字符 —— 使用charAt()方法</vt:lpstr>
      <vt:lpstr>范例：字符数组与字符串的转换</vt:lpstr>
      <vt:lpstr>范例：将字符串转大写</vt:lpstr>
      <vt:lpstr>范例：给定一个字符串，要求判断其是否由数字组成。</vt:lpstr>
      <vt:lpstr>范例：观察字符串与字节数组的转换</vt:lpstr>
      <vt:lpstr>范例：相等判断</vt:lpstr>
      <vt:lpstr>范例：观察compareTo()方法</vt:lpstr>
      <vt:lpstr>范例：使用indexOf()等功能查找</vt:lpstr>
      <vt:lpstr>范例：利用indexOf()方法判断子字符串是否存在</vt:lpstr>
      <vt:lpstr>范例：使用contains()方法判断子字符串是否存在</vt:lpstr>
      <vt:lpstr>范例：开头或结尾判断</vt:lpstr>
      <vt:lpstr>范例：观察替换的结果</vt:lpstr>
      <vt:lpstr>范例：验证字符串操作</vt:lpstr>
      <vt:lpstr>范例：进行全部拆分</vt:lpstr>
      <vt:lpstr>范例：拆分为指定的个数</vt:lpstr>
      <vt:lpstr>范例：复杂拆分</vt:lpstr>
      <vt:lpstr>范例：字符串连接</vt:lpstr>
      <vt:lpstr>范例：转小写与大写操作</vt:lpstr>
      <vt:lpstr>范例：去掉左右空格</vt:lpstr>
      <vt:lpstr>范例：取得字符串长度</vt:lpstr>
      <vt:lpstr>范例：判断是否为空字符串</vt:lpstr>
      <vt:lpstr>范例：实现首字母大写的操作</vt:lpstr>
      <vt:lpstr>幻灯片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280</cp:revision>
  <dcterms:created xsi:type="dcterms:W3CDTF">2015-01-02T11:02:54Z</dcterms:created>
  <dcterms:modified xsi:type="dcterms:W3CDTF">2016-12-30T10:40:46Z</dcterms:modified>
</cp:coreProperties>
</file>