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72" r:id="rId2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94" autoAdjust="0"/>
    <p:restoredTop sz="92764" autoAdjust="0"/>
  </p:normalViewPr>
  <p:slideViewPr>
    <p:cSldViewPr>
      <p:cViewPr varScale="1">
        <p:scale>
          <a:sx n="135" d="100"/>
          <a:sy n="135" d="100"/>
        </p:scale>
        <p:origin x="-29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2016/12/30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5A2B5-6DC9-4C76-A68B-791856E4AFDC}" type="datetimeFigureOut">
              <a:rPr lang="zh-CN" altLang="en-US" smtClean="0"/>
              <a:pPr/>
              <a:t>2016/12/30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2A7D0-3C33-4392-8B18-F6D42A276B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2016起新资料\极限程序员训练营\20160229_极限IT - PPT模版\PPT2016 - yootk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-18"/>
            <a:ext cx="9148463" cy="5143499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86115" y="2125349"/>
            <a:ext cx="5143537" cy="732153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86117" y="2857502"/>
            <a:ext cx="5143568" cy="50006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OOTK\Desktop\ppt2016-2 - yootk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8465" cy="5143500"/>
          </a:xfrm>
          <a:prstGeom prst="rect">
            <a:avLst/>
          </a:prstGeom>
          <a:noFill/>
        </p:spPr>
      </p:pic>
      <p:sp>
        <p:nvSpPr>
          <p:cNvPr id="8" name="矩形 7"/>
          <p:cNvSpPr/>
          <p:nvPr userDrawn="1"/>
        </p:nvSpPr>
        <p:spPr>
          <a:xfrm>
            <a:off x="142876" y="714362"/>
            <a:ext cx="8858280" cy="4000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14282" y="785800"/>
            <a:ext cx="8715436" cy="583407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4282" y="1428742"/>
            <a:ext cx="8715436" cy="321471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李兴华</a:t>
            </a:r>
            <a:r>
              <a:rPr lang="en-US" altLang="zh-CN" smtClean="0"/>
              <a:t>Java</a:t>
            </a:r>
            <a:r>
              <a:rPr lang="zh-CN" altLang="en-US" smtClean="0"/>
              <a:t>培训系列课程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引用传递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第三道引用范例内存分析</a:t>
            </a:r>
            <a:endParaRPr lang="zh-CN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643056"/>
            <a:ext cx="2801938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1643056"/>
            <a:ext cx="2655888" cy="117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85852" y="3214692"/>
            <a:ext cx="2670175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16443" y="3214692"/>
            <a:ext cx="2655887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第三道引用范例完整内存分析</a:t>
            </a:r>
            <a:endParaRPr lang="zh-CN" alt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357304"/>
            <a:ext cx="2998788" cy="157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87896" y="1357304"/>
            <a:ext cx="2984500" cy="155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50934" y="3000378"/>
            <a:ext cx="2992438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87896" y="3000378"/>
            <a:ext cx="2984500" cy="155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引用传递实际应用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 smtClean="0"/>
              <a:t>面向对象是一种可以抽象化描述现实社会事物的编程思想，理论上现实生活中的一切都可以进行合理的抽象，下面实现这样一种类的设计：假如说，每一个人都有一辆汽车或没有汽车。很明显，人应该是一个类，而车也应该是一个类，人应该包含有一个车的属性，而反过来车也应该包含有一个人的属性，面对这样的关系就可以采用如</a:t>
            </a:r>
            <a:r>
              <a:rPr lang="zh-CN" altLang="en-US" sz="1800" dirty="0" smtClean="0"/>
              <a:t>图所</a:t>
            </a:r>
            <a:r>
              <a:rPr lang="zh-CN" altLang="en-US" sz="1800" dirty="0" smtClean="0"/>
              <a:t>示的引用方式来完成。</a:t>
            </a:r>
            <a:endParaRPr lang="zh-CN" altLang="en-US" sz="1800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2993" y="2857502"/>
            <a:ext cx="4930775" cy="172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2" y="714362"/>
            <a:ext cx="2714644" cy="2214578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范例：</a:t>
            </a:r>
            <a:r>
              <a:rPr lang="zh-CN" altLang="en-US" dirty="0" smtClean="0"/>
              <a:t>代码实现（无参构造、</a:t>
            </a:r>
            <a:r>
              <a:rPr lang="en-US" dirty="0" smtClean="0"/>
              <a:t>setter</a:t>
            </a:r>
            <a:r>
              <a:rPr lang="zh-CN" altLang="en-US" dirty="0" smtClean="0"/>
              <a:t>、</a:t>
            </a:r>
            <a:r>
              <a:rPr lang="en-US" dirty="0" smtClean="0"/>
              <a:t>getter</a:t>
            </a:r>
            <a:r>
              <a:rPr lang="zh-CN" altLang="en-US" dirty="0" smtClean="0"/>
              <a:t>略，同时本程序定义的是两个简单</a:t>
            </a:r>
            <a:r>
              <a:rPr lang="en-US" dirty="0" smtClean="0"/>
              <a:t>Java</a:t>
            </a:r>
            <a:r>
              <a:rPr lang="zh-CN" altLang="en-US" dirty="0" smtClean="0"/>
              <a:t>类）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214678" y="855362"/>
          <a:ext cx="5000660" cy="3716652"/>
        </p:xfrm>
        <a:graphic>
          <a:graphicData uri="http://schemas.openxmlformats.org/drawingml/2006/table">
            <a:tbl>
              <a:tblPr/>
              <a:tblGrid>
                <a:gridCol w="5000660"/>
              </a:tblGrid>
              <a:tr h="371665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Member {</a:t>
                      </a:r>
                      <a:endParaRPr lang="zh-CN" sz="7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7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700" b="1" kern="0" dirty="0" err="1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700" kern="0" dirty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mid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		</a:t>
                      </a:r>
                      <a:r>
                        <a:rPr lang="en-US" sz="7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7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人员编号</a:t>
                      </a:r>
                      <a:endParaRPr lang="zh-CN" sz="7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7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</a:t>
                      </a:r>
                      <a:r>
                        <a:rPr lang="en-US" sz="700" kern="0" dirty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name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	</a:t>
                      </a:r>
                      <a:r>
                        <a:rPr lang="en-US" sz="7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7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人员姓名</a:t>
                      </a:r>
                      <a:endParaRPr lang="zh-CN" sz="7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7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Car </a:t>
                      </a:r>
                      <a:r>
                        <a:rPr lang="en-US" sz="700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car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		</a:t>
                      </a:r>
                      <a:r>
                        <a:rPr lang="en-US" sz="7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7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表示属于人的车，如果没有车则内容为</a:t>
                      </a:r>
                      <a:r>
                        <a:rPr lang="en-US" sz="7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null</a:t>
                      </a:r>
                      <a:endParaRPr lang="zh-CN" sz="7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7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Member(</a:t>
                      </a:r>
                      <a:r>
                        <a:rPr lang="en-US" sz="700" b="1" kern="0" dirty="0" err="1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7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mid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String </a:t>
                      </a:r>
                      <a:r>
                        <a:rPr lang="en-US" sz="7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name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endParaRPr lang="zh-CN" sz="7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7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700" kern="0" dirty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mid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7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mid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7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7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700" kern="0" dirty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name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7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name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7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r>
                        <a:rPr lang="en-US" sz="700" kern="0" dirty="0"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endParaRPr lang="zh-CN" sz="7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7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7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7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setCar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(Car </a:t>
                      </a:r>
                      <a:r>
                        <a:rPr lang="en-US" sz="7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car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endParaRPr lang="zh-CN" sz="7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7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700" kern="0" dirty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car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7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car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;</a:t>
                      </a:r>
                      <a:endParaRPr lang="zh-CN" sz="7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7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7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Car </a:t>
                      </a:r>
                      <a:r>
                        <a:rPr lang="en-US" sz="7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getCar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 {</a:t>
                      </a:r>
                      <a:endParaRPr lang="zh-CN" sz="7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7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7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700" kern="0" dirty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car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;</a:t>
                      </a:r>
                      <a:endParaRPr lang="zh-CN" sz="7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7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7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</a:t>
                      </a:r>
                      <a:r>
                        <a:rPr lang="en-US" sz="7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getInfo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 {</a:t>
                      </a:r>
                      <a:endParaRPr lang="zh-CN" sz="7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7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7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7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人员编号：</a:t>
                      </a:r>
                      <a:r>
                        <a:rPr lang="en-US" sz="7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7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700" kern="0" dirty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mid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7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7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，姓名：</a:t>
                      </a:r>
                      <a:r>
                        <a:rPr lang="en-US" sz="7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7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700" kern="0" dirty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name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7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7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7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Car {</a:t>
                      </a:r>
                      <a:endParaRPr lang="zh-CN" sz="7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7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Member </a:t>
                      </a:r>
                      <a:r>
                        <a:rPr lang="en-US" sz="700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member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	</a:t>
                      </a:r>
                      <a:r>
                        <a:rPr lang="en-US" sz="7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7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车属于一个人，如果没有所属者则为</a:t>
                      </a:r>
                      <a:r>
                        <a:rPr lang="en-US" sz="7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null</a:t>
                      </a:r>
                      <a:endParaRPr lang="zh-CN" sz="7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7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</a:t>
                      </a:r>
                      <a:r>
                        <a:rPr lang="en-US" sz="700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pname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	</a:t>
                      </a:r>
                      <a:r>
                        <a:rPr lang="en-US" sz="7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7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车的名字</a:t>
                      </a:r>
                      <a:endParaRPr lang="zh-CN" sz="7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7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Car(String </a:t>
                      </a:r>
                      <a:r>
                        <a:rPr lang="en-US" sz="7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pname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endParaRPr lang="zh-CN" sz="7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700" b="1" kern="0" dirty="0" err="1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7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700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pname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7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pname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7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r>
                        <a:rPr lang="en-US" sz="700" kern="0" dirty="0"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endParaRPr lang="zh-CN" sz="7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7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7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7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setMember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(Member </a:t>
                      </a:r>
                      <a:r>
                        <a:rPr lang="en-US" sz="7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member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endParaRPr lang="zh-CN" sz="7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700" b="1" kern="0" dirty="0" err="1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7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700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member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7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member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;</a:t>
                      </a:r>
                      <a:endParaRPr lang="zh-CN" sz="7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7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7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Member </a:t>
                      </a:r>
                      <a:r>
                        <a:rPr lang="en-US" sz="7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getMember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 {</a:t>
                      </a:r>
                      <a:endParaRPr lang="zh-CN" sz="7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7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700" b="1" kern="0" dirty="0" err="1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7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700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member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;</a:t>
                      </a:r>
                      <a:endParaRPr lang="zh-CN" sz="7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7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7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</a:t>
                      </a:r>
                      <a:r>
                        <a:rPr lang="en-US" sz="7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getInfo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 {</a:t>
                      </a:r>
                      <a:endParaRPr lang="zh-CN" sz="7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7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7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7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车的名字：</a:t>
                      </a:r>
                      <a:r>
                        <a:rPr lang="en-US" sz="7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700" b="1" kern="0" dirty="0" err="1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7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700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pname</a:t>
                      </a: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7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7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7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6444" marR="564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范例：</a:t>
            </a:r>
            <a:r>
              <a:rPr lang="zh-CN" altLang="en-US" dirty="0" smtClean="0"/>
              <a:t>代码测试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00034" y="1500180"/>
          <a:ext cx="8072494" cy="2560320"/>
        </p:xfrm>
        <a:graphic>
          <a:graphicData uri="http://schemas.openxmlformats.org/drawingml/2006/table">
            <a:tbl>
              <a:tblPr/>
              <a:tblGrid>
                <a:gridCol w="1435166"/>
                <a:gridCol w="6637328"/>
              </a:tblGrid>
              <a:tr h="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TestDemo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{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2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第一步：根据既定结构设置数据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Member </a:t>
                      </a:r>
                      <a:r>
                        <a:rPr lang="en-US" sz="12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Member(1,</a:t>
                      </a:r>
                      <a:r>
                        <a:rPr lang="en-US" sz="12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2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李兴华</a:t>
                      </a:r>
                      <a:r>
                        <a:rPr lang="en-US" sz="12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200" kern="0" dirty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2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独立对象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Car </a:t>
                      </a:r>
                      <a:r>
                        <a:rPr lang="en-US" sz="12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Car(</a:t>
                      </a:r>
                      <a:r>
                        <a:rPr lang="en-US" sz="12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2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八手奥拓</a:t>
                      </a:r>
                      <a:r>
                        <a:rPr lang="en-US" sz="12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100"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200" kern="0" dirty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2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独立对象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.setCar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2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;		</a:t>
                      </a:r>
                      <a:r>
                        <a:rPr lang="en-US" sz="12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一个人有一辆车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.setMember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2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;	</a:t>
                      </a:r>
                      <a:r>
                        <a:rPr lang="en-US" sz="12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一辆车属于一个人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第二步：根据既定结构取出关系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200" b="1" i="1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2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.getCar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().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getInfo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()) ;	</a:t>
                      </a:r>
                      <a:r>
                        <a:rPr lang="en-US" sz="12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通过人找到车的信息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200" b="1" i="1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2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.getMember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().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getInfo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()) </a:t>
                      </a:r>
                      <a:r>
                        <a:rPr lang="en-US" sz="1200" kern="0" dirty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2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通过车找到人的信息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车的名字：八手奥拓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100</a:t>
                      </a:r>
                      <a:r>
                        <a:rPr lang="zh-CN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（“</a:t>
                      </a:r>
                      <a:r>
                        <a:rPr lang="en-US" sz="12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.getCar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().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getInfo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</a:t>
                      </a:r>
                      <a:r>
                        <a:rPr lang="zh-CN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”语句执行结果）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人员编号：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，姓名：李兴华（“</a:t>
                      </a:r>
                      <a:r>
                        <a:rPr lang="en-US" sz="12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.getMember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().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getInfo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</a:t>
                      </a:r>
                      <a:r>
                        <a:rPr lang="zh-CN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”语句执行结果）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进一步深入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此时的这种一对一关系是一种相对而言比较容易的操作，那么下面可以进一步设计，例如：每个人都有自己的孩子，孩子还可能有车，那么有两种设计方法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b="1" dirty="0" smtClean="0"/>
              <a:t>方法一：</a:t>
            </a:r>
            <a:r>
              <a:rPr lang="zh-CN" altLang="en-US" dirty="0" smtClean="0"/>
              <a:t>设计一个表示孩子的类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2"/>
            <a:r>
              <a:rPr lang="zh-CN" altLang="en-US" b="1" dirty="0" smtClean="0"/>
              <a:t>存在问题：</a:t>
            </a:r>
            <a:r>
              <a:rPr lang="zh-CN" altLang="en-US" dirty="0" smtClean="0"/>
              <a:t>如果说有后代就需要设计一个类，按照这样的思路，如果有孙子，则应该再来个孙子类，如果有曾孙，再来个曾孙类，并且这些类的结构都是完全一样的，这样的设计有些糟糕。</a:t>
            </a:r>
            <a:endParaRPr lang="en-US" altLang="zh-CN" dirty="0" smtClean="0"/>
          </a:p>
          <a:p>
            <a:pPr lvl="1"/>
            <a:r>
              <a:rPr lang="zh-CN" altLang="en-US" b="1" dirty="0" smtClean="0"/>
              <a:t>方法二：</a:t>
            </a:r>
            <a:r>
              <a:rPr lang="zh-CN" altLang="en-US" dirty="0" smtClean="0"/>
              <a:t>一个人的孩子一定还是一个人，与人的类本质没区别，可以在</a:t>
            </a:r>
            <a:r>
              <a:rPr lang="en-US" dirty="0" smtClean="0"/>
              <a:t>Member</a:t>
            </a:r>
            <a:r>
              <a:rPr lang="zh-CN" altLang="en-US" dirty="0" smtClean="0"/>
              <a:t>类里面设计一个属性，表示孩子，其类型就是</a:t>
            </a:r>
            <a:r>
              <a:rPr lang="en-US" dirty="0" smtClean="0"/>
              <a:t>Member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范例：</a:t>
            </a:r>
            <a:r>
              <a:rPr lang="zh-CN" altLang="en-US" dirty="0" smtClean="0"/>
              <a:t>修改</a:t>
            </a:r>
            <a:r>
              <a:rPr lang="en-US" dirty="0" smtClean="0"/>
              <a:t>Member</a:t>
            </a:r>
            <a:r>
              <a:rPr lang="zh-CN" altLang="en-US" dirty="0" smtClean="0"/>
              <a:t>类定义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1357304"/>
          <a:ext cx="8429652" cy="3169920"/>
        </p:xfrm>
        <a:graphic>
          <a:graphicData uri="http://schemas.openxmlformats.org/drawingml/2006/table">
            <a:tbl>
              <a:tblPr/>
              <a:tblGrid>
                <a:gridCol w="8429652"/>
              </a:tblGrid>
              <a:tr h="31432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Member {</a:t>
                      </a:r>
                      <a:endParaRPr lang="zh-CN" sz="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b="1" kern="0" dirty="0" err="1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kern="0" dirty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mid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			</a:t>
                      </a:r>
                      <a:r>
                        <a:rPr lang="en-US" sz="8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人员编号</a:t>
                      </a:r>
                      <a:endParaRPr lang="zh-CN" sz="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</a:t>
                      </a:r>
                      <a:r>
                        <a:rPr lang="en-US" sz="800" kern="0" dirty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name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		</a:t>
                      </a:r>
                      <a:r>
                        <a:rPr lang="en-US" sz="8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人员姓名</a:t>
                      </a:r>
                      <a:endParaRPr lang="zh-CN" sz="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Car </a:t>
                      </a:r>
                      <a:r>
                        <a:rPr lang="en-US" sz="800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car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			</a:t>
                      </a:r>
                      <a:r>
                        <a:rPr lang="en-US" sz="8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表示属于人的车，如果没有车则内容为</a:t>
                      </a:r>
                      <a:r>
                        <a:rPr lang="en-US" sz="8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null</a:t>
                      </a:r>
                      <a:endParaRPr lang="zh-CN" sz="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Member </a:t>
                      </a:r>
                      <a:r>
                        <a:rPr lang="en-US" sz="800" kern="0" dirty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child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;		</a:t>
                      </a:r>
                      <a:r>
                        <a:rPr lang="en-US" sz="8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表示人的孩子，如果没有则为</a:t>
                      </a:r>
                      <a:r>
                        <a:rPr lang="en-US" sz="8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null</a:t>
                      </a:r>
                      <a:endParaRPr lang="zh-CN" sz="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Member(</a:t>
                      </a:r>
                      <a:r>
                        <a:rPr lang="en-US" sz="800" b="1" kern="0" dirty="0" err="1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mid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String </a:t>
                      </a:r>
                      <a:r>
                        <a:rPr lang="en-US" sz="8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name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endParaRPr lang="zh-CN" sz="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8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800" kern="0" dirty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mid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8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mid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8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800" kern="0" dirty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name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8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name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setCar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(Car </a:t>
                      </a:r>
                      <a:r>
                        <a:rPr lang="en-US" sz="8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car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endParaRPr lang="zh-CN" sz="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8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800" kern="0" dirty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car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8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car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;</a:t>
                      </a:r>
                      <a:endParaRPr lang="zh-CN" sz="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Car </a:t>
                      </a:r>
                      <a:r>
                        <a:rPr lang="en-US" sz="8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getCar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 {</a:t>
                      </a:r>
                      <a:endParaRPr lang="zh-CN" sz="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8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800" kern="0" dirty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car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;</a:t>
                      </a:r>
                      <a:endParaRPr lang="zh-CN" sz="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setChild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(Member </a:t>
                      </a:r>
                      <a:r>
                        <a:rPr lang="en-US" sz="8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child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endParaRPr lang="zh-CN" sz="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800" b="1" kern="0" dirty="0" err="1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8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800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child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8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child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Member </a:t>
                      </a:r>
                      <a:r>
                        <a:rPr lang="en-US" sz="8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getChild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 {</a:t>
                      </a:r>
                      <a:endParaRPr lang="zh-CN" sz="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8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kern="0" dirty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child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</a:t>
                      </a:r>
                      <a:r>
                        <a:rPr lang="en-US" sz="8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getInfo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 {</a:t>
                      </a:r>
                      <a:endParaRPr lang="zh-CN" sz="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8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8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人员编号：</a:t>
                      </a:r>
                      <a:r>
                        <a:rPr lang="en-US" sz="8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8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800" kern="0" dirty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mid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8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8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，姓名：</a:t>
                      </a:r>
                      <a:r>
                        <a:rPr lang="en-US" sz="8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8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800" kern="0" dirty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name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dirty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zh-CN" sz="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24780" marR="24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范例：</a:t>
            </a:r>
            <a:r>
              <a:rPr lang="zh-CN" altLang="en-US" dirty="0" smtClean="0"/>
              <a:t>修改</a:t>
            </a:r>
            <a:r>
              <a:rPr lang="en-US" dirty="0" smtClean="0"/>
              <a:t>Member</a:t>
            </a:r>
            <a:r>
              <a:rPr lang="zh-CN" altLang="en-US" dirty="0" smtClean="0"/>
              <a:t>类定义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42910" y="1500180"/>
          <a:ext cx="8001056" cy="2926080"/>
        </p:xfrm>
        <a:graphic>
          <a:graphicData uri="http://schemas.openxmlformats.org/drawingml/2006/table">
            <a:tbl>
              <a:tblPr/>
              <a:tblGrid>
                <a:gridCol w="8001056"/>
              </a:tblGrid>
              <a:tr h="250212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 dirty="0" smtClea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 dirty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Car {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Member </a:t>
                      </a:r>
                      <a:r>
                        <a:rPr lang="en-US" sz="1200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member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		</a:t>
                      </a:r>
                      <a:r>
                        <a:rPr lang="en-US" sz="12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车属于一个人，如果没有所属者则为</a:t>
                      </a:r>
                      <a:r>
                        <a:rPr lang="en-US" sz="12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null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</a:t>
                      </a:r>
                      <a:r>
                        <a:rPr lang="en-US" sz="1200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pname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			</a:t>
                      </a:r>
                      <a:r>
                        <a:rPr lang="en-US" sz="12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车的名字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Car(String </a:t>
                      </a:r>
                      <a:r>
                        <a:rPr lang="en-US" sz="12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pname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 dirty="0" err="1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200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pname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pname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setMember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(Member </a:t>
                      </a:r>
                      <a:r>
                        <a:rPr lang="en-US" sz="12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member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 dirty="0" err="1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200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member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member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;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Member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getMember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 {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 err="1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200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member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;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getInfo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 {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2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车的名字：</a:t>
                      </a:r>
                      <a:r>
                        <a:rPr lang="en-US" sz="12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200" b="1" kern="0" dirty="0" err="1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200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pname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24780" marR="24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范例：</a:t>
            </a:r>
            <a:r>
              <a:rPr lang="zh-CN" altLang="en-US" dirty="0" smtClean="0"/>
              <a:t>修改</a:t>
            </a:r>
            <a:r>
              <a:rPr lang="en-US" dirty="0" smtClean="0"/>
              <a:t>Member</a:t>
            </a:r>
            <a:r>
              <a:rPr lang="zh-CN" altLang="en-US" dirty="0" smtClean="0"/>
              <a:t>类定义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1428742"/>
          <a:ext cx="8572560" cy="3186668"/>
        </p:xfrm>
        <a:graphic>
          <a:graphicData uri="http://schemas.openxmlformats.org/drawingml/2006/table">
            <a:tbl>
              <a:tblPr/>
              <a:tblGrid>
                <a:gridCol w="1274204"/>
                <a:gridCol w="7298356"/>
              </a:tblGrid>
              <a:tr h="2638028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 dirty="0" smtClea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 dirty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TestDemo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{</a:t>
                      </a:r>
                      <a:endParaRPr lang="zh-CN" sz="9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9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9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第一步：根据既定结构设置数据</a:t>
                      </a:r>
                      <a:endParaRPr lang="zh-CN" sz="9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Member </a:t>
                      </a:r>
                      <a:r>
                        <a:rPr lang="en-US" sz="9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Member(1,</a:t>
                      </a:r>
                      <a:r>
                        <a:rPr lang="en-US" sz="9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9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李兴华</a:t>
                      </a:r>
                      <a:r>
                        <a:rPr lang="en-US" sz="9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;		</a:t>
                      </a:r>
                      <a:r>
                        <a:rPr lang="en-US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独立对象</a:t>
                      </a:r>
                      <a:endParaRPr lang="zh-CN" sz="9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Member </a:t>
                      </a:r>
                      <a:r>
                        <a:rPr lang="en-US" sz="9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chd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Member(2,</a:t>
                      </a:r>
                      <a:r>
                        <a:rPr lang="en-US" sz="9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9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李闯</a:t>
                      </a:r>
                      <a:r>
                        <a:rPr lang="en-US" sz="9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;	 	</a:t>
                      </a:r>
                      <a:r>
                        <a:rPr lang="en-US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独立对象</a:t>
                      </a:r>
                      <a:endParaRPr lang="zh-CN" sz="9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Car </a:t>
                      </a:r>
                      <a:r>
                        <a:rPr lang="en-US" sz="9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Car(</a:t>
                      </a:r>
                      <a:r>
                        <a:rPr lang="en-US" sz="9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9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八手奥拓</a:t>
                      </a:r>
                      <a:r>
                        <a:rPr lang="en-US" sz="9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100"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900" kern="0" dirty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独立对象</a:t>
                      </a:r>
                      <a:endParaRPr lang="zh-CN" sz="9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Car </a:t>
                      </a:r>
                      <a:r>
                        <a:rPr lang="en-US" sz="9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cc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Car(</a:t>
                      </a:r>
                      <a:r>
                        <a:rPr lang="en-US" sz="9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9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法拉利</a:t>
                      </a:r>
                      <a:r>
                        <a:rPr lang="en-US" sz="9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M9"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;	</a:t>
                      </a:r>
                      <a:r>
                        <a:rPr lang="en-US" sz="9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一辆车</a:t>
                      </a:r>
                      <a:endParaRPr lang="zh-CN" sz="9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</a:t>
                      </a:r>
                      <a:r>
                        <a:rPr lang="en-US" sz="9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.setCar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9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;		</a:t>
                      </a:r>
                      <a:r>
                        <a:rPr lang="en-US" sz="9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一个人有一辆车</a:t>
                      </a:r>
                      <a:endParaRPr lang="zh-CN" sz="9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</a:t>
                      </a:r>
                      <a:r>
                        <a:rPr lang="en-US" sz="9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.setMember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9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;		</a:t>
                      </a:r>
                      <a:r>
                        <a:rPr lang="en-US" sz="9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一辆车属于一个人</a:t>
                      </a:r>
                      <a:endParaRPr lang="zh-CN" sz="9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chd</a:t>
                      </a:r>
                      <a:r>
                        <a:rPr lang="en-US" sz="9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.setCar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9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cc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;		</a:t>
                      </a:r>
                      <a:r>
                        <a:rPr lang="en-US" sz="9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一个孩子有一辆车</a:t>
                      </a:r>
                      <a:endParaRPr lang="zh-CN" sz="9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cc</a:t>
                      </a:r>
                      <a:r>
                        <a:rPr lang="en-US" sz="9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.setMember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9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chd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;		</a:t>
                      </a:r>
                      <a:r>
                        <a:rPr lang="en-US" sz="9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一个车属于一个孩子</a:t>
                      </a:r>
                      <a:endParaRPr lang="zh-CN" sz="9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</a:t>
                      </a:r>
                      <a:r>
                        <a:rPr lang="en-US" sz="9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.setChild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9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chd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;		</a:t>
                      </a:r>
                      <a:r>
                        <a:rPr lang="en-US" sz="9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一个人有一个孩子</a:t>
                      </a:r>
                      <a:endParaRPr lang="zh-CN" sz="9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第二步：根据既定结构取出关系</a:t>
                      </a:r>
                      <a:endParaRPr lang="zh-CN" sz="9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900" b="1" i="1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9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9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</a:t>
                      </a:r>
                      <a:r>
                        <a:rPr lang="en-US" sz="9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.getCar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().</a:t>
                      </a:r>
                      <a:r>
                        <a:rPr lang="en-US" sz="9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getInfo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()) </a:t>
                      </a:r>
                      <a:r>
                        <a:rPr lang="en-US" sz="900" kern="0" dirty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通过人找到车的信息</a:t>
                      </a:r>
                      <a:endParaRPr lang="zh-CN" sz="9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900" b="1" i="1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9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9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</a:t>
                      </a:r>
                      <a:r>
                        <a:rPr lang="en-US" sz="9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.getMember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().</a:t>
                      </a:r>
                      <a:r>
                        <a:rPr lang="en-US" sz="9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getInfo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()) ;	</a:t>
                      </a:r>
                      <a:r>
                        <a:rPr lang="en-US" sz="9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通过车找到人的信息</a:t>
                      </a:r>
                      <a:endParaRPr lang="zh-CN" sz="9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900" b="1" i="1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9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9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</a:t>
                      </a:r>
                      <a:r>
                        <a:rPr lang="en-US" sz="9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.getChild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().</a:t>
                      </a:r>
                      <a:r>
                        <a:rPr lang="en-US" sz="9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getInfo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()) ;	</a:t>
                      </a:r>
                      <a:r>
                        <a:rPr lang="en-US" sz="9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通过人找到他孩子的信息</a:t>
                      </a:r>
                      <a:endParaRPr lang="zh-CN" sz="9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900" b="1" i="1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9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9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</a:t>
                      </a:r>
                      <a:r>
                        <a:rPr lang="en-US" sz="9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.getChild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().</a:t>
                      </a:r>
                      <a:r>
                        <a:rPr lang="en-US" sz="9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getCar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().</a:t>
                      </a:r>
                      <a:r>
                        <a:rPr lang="en-US" sz="9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getInfo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()) ;  </a:t>
                      </a:r>
                      <a:r>
                        <a:rPr lang="en-US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通过人找到他孩子的车的信息</a:t>
                      </a:r>
                      <a:endParaRPr lang="zh-CN" sz="9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9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9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24780" marR="24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3528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24780" marR="24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车的名字：八手奥拓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100</a:t>
                      </a:r>
                      <a:r>
                        <a:rPr lang="zh-CN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（“</a:t>
                      </a:r>
                      <a:r>
                        <a:rPr lang="en-US" sz="9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</a:t>
                      </a:r>
                      <a:r>
                        <a:rPr lang="en-US" sz="9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.getCar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().</a:t>
                      </a:r>
                      <a:r>
                        <a:rPr lang="en-US" sz="9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getInfo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</a:t>
                      </a:r>
                      <a:r>
                        <a:rPr lang="zh-CN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”语句执行结果）</a:t>
                      </a:r>
                      <a:endParaRPr lang="zh-CN" sz="9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人员编号：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，姓名：李兴华（“</a:t>
                      </a:r>
                      <a:r>
                        <a:rPr lang="en-US" sz="9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</a:t>
                      </a:r>
                      <a:r>
                        <a:rPr lang="en-US" sz="9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.getMember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().</a:t>
                      </a:r>
                      <a:r>
                        <a:rPr lang="en-US" sz="9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getInfo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</a:t>
                      </a:r>
                      <a:r>
                        <a:rPr lang="zh-CN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”语句执行结果）</a:t>
                      </a:r>
                      <a:endParaRPr lang="zh-CN" sz="9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人员编号：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zh-CN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，姓名：李闯（“</a:t>
                      </a:r>
                      <a:r>
                        <a:rPr lang="en-US" sz="9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</a:t>
                      </a:r>
                      <a:r>
                        <a:rPr lang="en-US" sz="9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.getChild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().</a:t>
                      </a:r>
                      <a:r>
                        <a:rPr lang="en-US" sz="9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getInfo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</a:t>
                      </a:r>
                      <a:r>
                        <a:rPr lang="zh-CN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”语句执行结果）</a:t>
                      </a:r>
                      <a:endParaRPr lang="zh-CN" sz="9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车的名字：法拉利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M9</a:t>
                      </a:r>
                      <a:r>
                        <a:rPr lang="zh-CN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（“</a:t>
                      </a:r>
                      <a:r>
                        <a:rPr lang="en-US" sz="9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</a:t>
                      </a:r>
                      <a:r>
                        <a:rPr lang="en-US" sz="9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.getChild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().</a:t>
                      </a:r>
                      <a:r>
                        <a:rPr lang="en-US" sz="9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getCar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().</a:t>
                      </a:r>
                      <a:r>
                        <a:rPr lang="en-US" sz="9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getInfo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</a:t>
                      </a:r>
                      <a:r>
                        <a:rPr lang="zh-CN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”语句执行结果）</a:t>
                      </a:r>
                      <a:endParaRPr lang="zh-CN" sz="9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24780" marR="24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OOTK\Desktop\jixiani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714362"/>
            <a:ext cx="4000528" cy="4000528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459061" y="1714494"/>
            <a:ext cx="3517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官方网站：</a:t>
            </a:r>
            <a:r>
              <a:rPr lang="en-US" altLang="zh-CN" sz="2400" b="1" dirty="0" err="1" smtClean="0"/>
              <a:t>www.mldn.cn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459061" y="2457392"/>
            <a:ext cx="4037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面授培训：</a:t>
            </a:r>
            <a:r>
              <a:rPr lang="en-US" altLang="zh-CN" sz="2400" b="1" dirty="0" smtClean="0"/>
              <a:t>www.mldnjava.cn</a:t>
            </a:r>
            <a:endParaRPr lang="zh-CN" altLang="en-US" sz="2400" b="1" dirty="0"/>
          </a:p>
        </p:txBody>
      </p:sp>
      <p:sp>
        <p:nvSpPr>
          <p:cNvPr id="12" name="矩形 11"/>
          <p:cNvSpPr/>
          <p:nvPr/>
        </p:nvSpPr>
        <p:spPr>
          <a:xfrm>
            <a:off x="459061" y="3243210"/>
            <a:ext cx="3980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在线学习：</a:t>
            </a:r>
            <a:r>
              <a:rPr lang="en-US" altLang="zh-CN" sz="2400" b="1" dirty="0" err="1" smtClean="0"/>
              <a:t>www.jixianit.com</a:t>
            </a:r>
            <a:endParaRPr lang="zh-CN" altLang="en-US" sz="2400" b="1" dirty="0"/>
          </a:p>
        </p:txBody>
      </p:sp>
      <p:sp>
        <p:nvSpPr>
          <p:cNvPr id="14" name="矩形 13"/>
          <p:cNvSpPr/>
          <p:nvPr/>
        </p:nvSpPr>
        <p:spPr>
          <a:xfrm>
            <a:off x="469945" y="4000510"/>
            <a:ext cx="3244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</a:t>
            </a:r>
            <a:r>
              <a:rPr lang="en-US" altLang="zh-CN" sz="2400" b="1" dirty="0" err="1" smtClean="0"/>
              <a:t>QQ</a:t>
            </a:r>
            <a:r>
              <a:rPr lang="zh-CN" altLang="en-US" sz="2400" b="1" dirty="0" smtClean="0"/>
              <a:t>群：</a:t>
            </a:r>
            <a:r>
              <a:rPr lang="en-US" altLang="zh-CN" sz="2400" b="1" dirty="0" smtClean="0"/>
              <a:t>498822927</a:t>
            </a:r>
            <a:endParaRPr lang="zh-CN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90552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免费学习资料扫码下载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虚尾箭头 12"/>
          <p:cNvSpPr/>
          <p:nvPr/>
        </p:nvSpPr>
        <p:spPr>
          <a:xfrm rot="892845">
            <a:off x="4092093" y="1274378"/>
            <a:ext cx="489252" cy="220889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本章学习目标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mtClean="0"/>
              <a:t>理解面向对象三大主要特征；</a:t>
            </a:r>
          </a:p>
          <a:p>
            <a:r>
              <a:rPr lang="zh-CN" altLang="en-US" smtClean="0"/>
              <a:t>掌握类与对象的区别与使用；</a:t>
            </a:r>
          </a:p>
          <a:p>
            <a:r>
              <a:rPr lang="zh-CN" altLang="en-US" smtClean="0"/>
              <a:t>掌握类中封装性的基础实现；</a:t>
            </a:r>
          </a:p>
          <a:p>
            <a:r>
              <a:rPr lang="zh-CN" altLang="en-US" smtClean="0"/>
              <a:t>掌握类中构造方法以及构造方法重载的概念及使用；</a:t>
            </a:r>
          </a:p>
          <a:p>
            <a:r>
              <a:rPr lang="zh-CN" altLang="en-US" smtClean="0"/>
              <a:t>掌握数组的使用以及初始化操作；</a:t>
            </a:r>
          </a:p>
          <a:p>
            <a:r>
              <a:rPr lang="zh-CN" altLang="en-US" smtClean="0"/>
              <a:t>掌握引用数据类型的特点以及引用传递操作分析方法；</a:t>
            </a:r>
          </a:p>
          <a:p>
            <a:r>
              <a:rPr lang="zh-CN" altLang="en-US" smtClean="0"/>
              <a:t>掌握</a:t>
            </a:r>
            <a:r>
              <a:rPr lang="en-US" altLang="zh-CN" smtClean="0"/>
              <a:t>String</a:t>
            </a:r>
            <a:r>
              <a:rPr lang="zh-CN" altLang="en-US" smtClean="0"/>
              <a:t>类的特点以及</a:t>
            </a:r>
            <a:r>
              <a:rPr lang="en-US" altLang="zh-CN" smtClean="0"/>
              <a:t>String</a:t>
            </a:r>
            <a:r>
              <a:rPr lang="zh-CN" altLang="en-US" smtClean="0"/>
              <a:t>类中常用方法的使用；</a:t>
            </a:r>
          </a:p>
          <a:p>
            <a:r>
              <a:rPr lang="zh-CN" altLang="en-US" smtClean="0"/>
              <a:t>掌握</a:t>
            </a:r>
            <a:r>
              <a:rPr lang="en-US" altLang="zh-CN" smtClean="0"/>
              <a:t>this</a:t>
            </a:r>
            <a:r>
              <a:rPr lang="zh-CN" altLang="en-US" smtClean="0"/>
              <a:t>、</a:t>
            </a:r>
            <a:r>
              <a:rPr lang="en-US" altLang="zh-CN" smtClean="0"/>
              <a:t>static</a:t>
            </a:r>
            <a:r>
              <a:rPr lang="zh-CN" altLang="en-US" smtClean="0"/>
              <a:t>关键字的使用；</a:t>
            </a:r>
          </a:p>
          <a:p>
            <a:r>
              <a:rPr lang="zh-CN" altLang="en-US" smtClean="0"/>
              <a:t>掌握内部类的特点以及使用形式；</a:t>
            </a:r>
          </a:p>
          <a:p>
            <a:r>
              <a:rPr lang="zh-CN" altLang="en-US" smtClean="0"/>
              <a:t>理解链表操作的实现原理以及常用操作方法。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引用传递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引用传递是</a:t>
            </a:r>
            <a:r>
              <a:rPr lang="en-US" dirty="0" smtClean="0"/>
              <a:t>Java</a:t>
            </a:r>
            <a:r>
              <a:rPr lang="zh-CN" altLang="en-US" dirty="0" smtClean="0"/>
              <a:t>之中最让初学者费解的概念，而在实际的开发之中，引用传递又有着非常重要的</a:t>
            </a:r>
            <a:r>
              <a:rPr lang="zh-CN" altLang="en-US" dirty="0" smtClean="0"/>
              <a:t>作用；</a:t>
            </a:r>
            <a:endParaRPr lang="en-US" altLang="zh-CN" dirty="0" smtClean="0"/>
          </a:p>
          <a:p>
            <a:r>
              <a:rPr lang="zh-CN" altLang="en-US" dirty="0" smtClean="0"/>
              <a:t>引用传递的核心在于同一块堆内存空间被不同的栈内存所指向；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范例：</a:t>
            </a:r>
            <a:r>
              <a:rPr lang="zh-CN" altLang="en-US" dirty="0" smtClean="0"/>
              <a:t>第一道引用传递范例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42910" y="1571618"/>
          <a:ext cx="7715304" cy="2786082"/>
        </p:xfrm>
        <a:graphic>
          <a:graphicData uri="http://schemas.openxmlformats.org/drawingml/2006/table">
            <a:tbl>
              <a:tblPr/>
              <a:tblGrid>
                <a:gridCol w="7715304"/>
              </a:tblGrid>
              <a:tr h="278608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Message {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50" b="1" kern="0" dirty="0" err="1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50" kern="0" dirty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10</a:t>
                      </a:r>
                      <a:r>
                        <a:rPr lang="en-US" sz="1050" kern="0" dirty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5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5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</a:t>
                      </a:r>
                      <a:r>
                        <a:rPr lang="en-US" sz="1050" kern="0" dirty="0" err="1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zh-CN" sz="105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基本类型的属性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5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/**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 * </a:t>
                      </a:r>
                      <a:r>
                        <a:rPr lang="zh-CN" sz="105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本类没有提供无参构造方法，而是提供有参构造，可以接收</a:t>
                      </a:r>
                      <a:r>
                        <a:rPr lang="en-US" sz="105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</a:t>
                      </a:r>
                      <a:r>
                        <a:rPr lang="zh-CN" sz="105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属性的内容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 * </a:t>
                      </a:r>
                      <a:r>
                        <a:rPr lang="en-US" sz="1050" b="1" kern="0" dirty="0">
                          <a:solidFill>
                            <a:srgbClr val="7F9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@</a:t>
                      </a:r>
                      <a:r>
                        <a:rPr lang="en-US" sz="1050" b="1" kern="0" dirty="0" err="1">
                          <a:solidFill>
                            <a:srgbClr val="7F9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param</a:t>
                      </a:r>
                      <a:r>
                        <a:rPr lang="en-US" sz="105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 num </a:t>
                      </a:r>
                      <a:r>
                        <a:rPr lang="zh-CN" sz="105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接收</a:t>
                      </a:r>
                      <a:r>
                        <a:rPr lang="en-US" sz="105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</a:t>
                      </a:r>
                      <a:r>
                        <a:rPr lang="zh-CN" sz="105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属性的内容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 */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Message(</a:t>
                      </a:r>
                      <a:r>
                        <a:rPr lang="en-US" sz="1050" b="1" kern="0" dirty="0" err="1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5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050" kern="0" dirty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05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</a:t>
                      </a:r>
                      <a:r>
                        <a:rPr lang="en-US" sz="1050" kern="0" dirty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5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5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为</a:t>
                      </a:r>
                      <a:r>
                        <a:rPr lang="en-US" sz="105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</a:t>
                      </a:r>
                      <a:r>
                        <a:rPr lang="zh-CN" sz="105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属性赋值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setNum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050" b="1" kern="0" dirty="0" err="1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5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050" kern="0" dirty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05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50" b="1" kern="0" dirty="0" err="1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getNum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 {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050" kern="0" dirty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4919" marR="549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范例：</a:t>
            </a:r>
            <a:r>
              <a:rPr lang="zh-CN" altLang="en-US" dirty="0" smtClean="0"/>
              <a:t>第一道引用传递范例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596" y="1571618"/>
          <a:ext cx="8072494" cy="2514600"/>
        </p:xfrm>
        <a:graphic>
          <a:graphicData uri="http://schemas.openxmlformats.org/drawingml/2006/table">
            <a:tbl>
              <a:tblPr/>
              <a:tblGrid>
                <a:gridCol w="1679654"/>
                <a:gridCol w="6392840"/>
              </a:tblGrid>
              <a:tr h="2324617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 dirty="0" smtClea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100" kern="0" dirty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TestDemo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{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1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Message </a:t>
                      </a:r>
                      <a:r>
                        <a:rPr lang="en-US" sz="11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msg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Message(30);	</a:t>
                      </a:r>
                      <a:r>
                        <a:rPr lang="en-US" sz="11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</a:t>
                      </a:r>
                      <a:r>
                        <a:rPr lang="en-US" sz="11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Message</a:t>
                      </a:r>
                      <a:r>
                        <a:rPr lang="zh-CN" sz="11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类对象同时传递</a:t>
                      </a:r>
                      <a:r>
                        <a:rPr lang="en-US" sz="11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</a:t>
                      </a:r>
                      <a:r>
                        <a:rPr lang="zh-CN" sz="11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属性内容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100" i="1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fun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1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msg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 		</a:t>
                      </a:r>
                      <a:r>
                        <a:rPr lang="en-US" sz="11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引用传递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100" b="1" i="1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1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msg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.getNum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());	</a:t>
                      </a:r>
                      <a:r>
                        <a:rPr lang="en-US" sz="11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输出</a:t>
                      </a:r>
                      <a:r>
                        <a:rPr lang="en-US" sz="11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</a:t>
                      </a:r>
                      <a:r>
                        <a:rPr lang="zh-CN" sz="11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属性内容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/**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 * </a:t>
                      </a:r>
                      <a:r>
                        <a:rPr lang="zh-CN" sz="11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修改</a:t>
                      </a:r>
                      <a:r>
                        <a:rPr lang="en-US" sz="11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Message</a:t>
                      </a:r>
                      <a:r>
                        <a:rPr lang="zh-CN" sz="11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类中的</a:t>
                      </a:r>
                      <a:r>
                        <a:rPr lang="en-US" sz="11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</a:t>
                      </a:r>
                      <a:r>
                        <a:rPr lang="zh-CN" sz="11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属性内容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 * </a:t>
                      </a:r>
                      <a:r>
                        <a:rPr lang="en-US" sz="1100" b="1" kern="0" dirty="0">
                          <a:solidFill>
                            <a:srgbClr val="7F9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@</a:t>
                      </a:r>
                      <a:r>
                        <a:rPr lang="en-US" sz="1100" b="1" kern="0" dirty="0" err="1">
                          <a:solidFill>
                            <a:srgbClr val="7F9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param</a:t>
                      </a:r>
                      <a:r>
                        <a:rPr lang="en-US" sz="11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 temp Message</a:t>
                      </a:r>
                      <a:r>
                        <a:rPr lang="zh-CN" sz="11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类的引用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 	 */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fun(Message </a:t>
                      </a:r>
                      <a:r>
                        <a:rPr lang="en-US" sz="11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temp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1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temp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.setNum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(100);		</a:t>
                      </a:r>
                      <a:r>
                        <a:rPr lang="en-US" sz="11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修改</a:t>
                      </a:r>
                      <a:r>
                        <a:rPr lang="en-US" sz="11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</a:t>
                      </a:r>
                      <a:r>
                        <a:rPr lang="zh-CN" sz="11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属性内容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4919" marR="549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457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4919" marR="549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100</a:t>
                      </a:r>
                      <a:endParaRPr lang="zh-CN" sz="11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4919" marR="549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第一道引用范例内存分析</a:t>
            </a:r>
            <a:endParaRPr lang="zh-CN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428742"/>
            <a:ext cx="2676525" cy="119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1428742"/>
            <a:ext cx="2676525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85852" y="3143254"/>
            <a:ext cx="2676525" cy="117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00562" y="3214692"/>
            <a:ext cx="2684463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范例：</a:t>
            </a:r>
            <a:r>
              <a:rPr lang="zh-CN" altLang="en-US" dirty="0" smtClean="0"/>
              <a:t>第二道引用范例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00034" y="1643056"/>
          <a:ext cx="8072494" cy="2643206"/>
        </p:xfrm>
        <a:graphic>
          <a:graphicData uri="http://schemas.openxmlformats.org/drawingml/2006/table">
            <a:tbl>
              <a:tblPr/>
              <a:tblGrid>
                <a:gridCol w="8072494"/>
              </a:tblGrid>
              <a:tr h="264320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TestDemo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{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2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2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msg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"Hello"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		</a:t>
                      </a:r>
                      <a:r>
                        <a:rPr lang="en-US" sz="12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</a:t>
                      </a:r>
                      <a:r>
                        <a:rPr lang="en-US" sz="12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String</a:t>
                      </a:r>
                      <a:r>
                        <a:rPr lang="zh-CN" sz="12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类对象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i="1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fun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2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msg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			</a:t>
                      </a:r>
                      <a:r>
                        <a:rPr lang="en-US" sz="12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引用传递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200" b="1" i="1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2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msg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	</a:t>
                      </a:r>
                      <a:r>
                        <a:rPr lang="en-US" sz="12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输出</a:t>
                      </a:r>
                      <a:r>
                        <a:rPr lang="en-US" sz="1200" kern="0" dirty="0" err="1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msg</a:t>
                      </a:r>
                      <a:r>
                        <a:rPr lang="zh-CN" sz="12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对象内容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fun(String </a:t>
                      </a:r>
                      <a:r>
                        <a:rPr lang="en-US" sz="12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temp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	</a:t>
                      </a:r>
                      <a:r>
                        <a:rPr lang="en-US" sz="12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接收字符串引用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temp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"World"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		</a:t>
                      </a:r>
                      <a:r>
                        <a:rPr lang="en-US" sz="12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改变字符串引用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第二道引用范例内存分析</a:t>
            </a:r>
            <a:endParaRPr lang="zh-CN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643056"/>
            <a:ext cx="2676525" cy="117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6" y="1643056"/>
            <a:ext cx="2670175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71538" y="3214692"/>
            <a:ext cx="2670175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57686" y="3214692"/>
            <a:ext cx="2655888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范例：</a:t>
            </a:r>
            <a:r>
              <a:rPr lang="zh-CN" altLang="en-US" dirty="0" smtClean="0"/>
              <a:t>第三道引用传递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1357305"/>
          <a:ext cx="8429684" cy="3291840"/>
        </p:xfrm>
        <a:graphic>
          <a:graphicData uri="http://schemas.openxmlformats.org/drawingml/2006/table">
            <a:tbl>
              <a:tblPr/>
              <a:tblGrid>
                <a:gridCol w="1498669"/>
                <a:gridCol w="6931015"/>
              </a:tblGrid>
              <a:tr h="2899175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Message {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</a:t>
                      </a:r>
                      <a:r>
                        <a:rPr lang="en-US" sz="900" kern="0" dirty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info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9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9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此内容无用</a:t>
                      </a:r>
                      <a:r>
                        <a:rPr lang="en-US" sz="9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;		</a:t>
                      </a:r>
                      <a:r>
                        <a:rPr lang="en-US" sz="9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</a:t>
                      </a:r>
                      <a:r>
                        <a:rPr lang="en-US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String</a:t>
                      </a:r>
                      <a:r>
                        <a:rPr lang="zh-CN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类型属性</a:t>
                      </a:r>
                      <a:r>
                        <a:rPr lang="en-US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Message(String </a:t>
                      </a:r>
                      <a:r>
                        <a:rPr lang="en-US" sz="9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info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		</a:t>
                      </a:r>
                      <a:r>
                        <a:rPr lang="en-US" sz="9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利用构造方法设置</a:t>
                      </a:r>
                      <a:r>
                        <a:rPr lang="en-US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info</a:t>
                      </a:r>
                      <a:r>
                        <a:rPr lang="zh-CN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属性内容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900" kern="0" dirty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info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9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info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;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setInfo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(String </a:t>
                      </a:r>
                      <a:r>
                        <a:rPr lang="en-US" sz="9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info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900" kern="0" dirty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info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9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info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;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</a:t>
                      </a:r>
                      <a:r>
                        <a:rPr lang="en-US" sz="9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getInfo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 {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900" kern="0" dirty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info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;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TestDemo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{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9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Message </a:t>
                      </a:r>
                      <a:r>
                        <a:rPr lang="en-US" sz="9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msg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Message(</a:t>
                      </a:r>
                      <a:r>
                        <a:rPr lang="en-US" sz="9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"Hello"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;	</a:t>
                      </a:r>
                      <a:r>
                        <a:rPr lang="en-US" sz="9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</a:t>
                      </a:r>
                      <a:r>
                        <a:rPr lang="en-US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Message</a:t>
                      </a:r>
                      <a:r>
                        <a:rPr lang="zh-CN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类对象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i="1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fun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9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msg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;								</a:t>
                      </a:r>
                      <a:r>
                        <a:rPr lang="en-US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引用传递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900" b="1" i="1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9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9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msg</a:t>
                      </a:r>
                      <a:r>
                        <a:rPr lang="en-US" sz="9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.getInfo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()) ;	</a:t>
                      </a:r>
                      <a:r>
                        <a:rPr lang="en-US" sz="9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输出</a:t>
                      </a:r>
                      <a:r>
                        <a:rPr lang="en-US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info</a:t>
                      </a:r>
                      <a:r>
                        <a:rPr lang="zh-CN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属性内容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fun(Message </a:t>
                      </a:r>
                      <a:r>
                        <a:rPr lang="en-US" sz="9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temp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	</a:t>
                      </a:r>
                      <a:r>
                        <a:rPr lang="en-US" sz="9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接收</a:t>
                      </a:r>
                      <a:r>
                        <a:rPr lang="en-US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Message</a:t>
                      </a:r>
                      <a:r>
                        <a:rPr lang="zh-CN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类引用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temp</a:t>
                      </a:r>
                      <a:r>
                        <a:rPr lang="en-US" sz="9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.setInfo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9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"World"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900" kern="0" dirty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修改</a:t>
                      </a:r>
                      <a:r>
                        <a:rPr lang="en-US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info</a:t>
                      </a:r>
                      <a:r>
                        <a:rPr lang="zh-CN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属性内容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0122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World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1649</TotalTime>
  <Words>704</Words>
  <PresentationFormat>全屏显示(16:9)</PresentationFormat>
  <Paragraphs>221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李兴华Java培训系列课程</vt:lpstr>
      <vt:lpstr>本章学习目标</vt:lpstr>
      <vt:lpstr>引用传递</vt:lpstr>
      <vt:lpstr>范例：第一道引用传递范例</vt:lpstr>
      <vt:lpstr>范例：第一道引用传递范例</vt:lpstr>
      <vt:lpstr>第一道引用范例内存分析</vt:lpstr>
      <vt:lpstr>范例：第二道引用范例</vt:lpstr>
      <vt:lpstr>第二道引用范例内存分析</vt:lpstr>
      <vt:lpstr>范例：第三道引用传递</vt:lpstr>
      <vt:lpstr>第三道引用范例内存分析</vt:lpstr>
      <vt:lpstr>第三道引用范例完整内存分析</vt:lpstr>
      <vt:lpstr>引用传递实际应用</vt:lpstr>
      <vt:lpstr>范例：代码实现（无参构造、setter、getter略，同时本程序定义的是两个简单Java类）</vt:lpstr>
      <vt:lpstr>范例：代码测试</vt:lpstr>
      <vt:lpstr>进一步深入</vt:lpstr>
      <vt:lpstr>范例：修改Member类定义</vt:lpstr>
      <vt:lpstr>范例：修改Member类定义</vt:lpstr>
      <vt:lpstr>范例：修改Member类定义</vt:lpstr>
      <vt:lpstr>幻灯片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李兴华</cp:lastModifiedBy>
  <cp:revision>301</cp:revision>
  <dcterms:created xsi:type="dcterms:W3CDTF">2015-01-02T11:02:54Z</dcterms:created>
  <dcterms:modified xsi:type="dcterms:W3CDTF">2016-12-30T11:56:55Z</dcterms:modified>
</cp:coreProperties>
</file>