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72"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135" d="100"/>
          <a:sy n="135" d="100"/>
        </p:scale>
        <p:origin x="-294"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2016/12/30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2016/12/30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en-US" altLang="zh-CN" dirty="0" smtClean="0"/>
              <a:t>static</a:t>
            </a:r>
            <a:r>
              <a:rPr lang="zh-CN" altLang="en-US" dirty="0" smtClean="0"/>
              <a:t>关键字</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smtClean="0"/>
              <a:t>方法限制</a:t>
            </a:r>
            <a:endParaRPr lang="zh-CN" altLang="en-US" dirty="0"/>
          </a:p>
        </p:txBody>
      </p:sp>
      <p:sp>
        <p:nvSpPr>
          <p:cNvPr id="3" name="内容占位符 2"/>
          <p:cNvSpPr>
            <a:spLocks noGrp="1"/>
          </p:cNvSpPr>
          <p:nvPr>
            <p:ph idx="1"/>
          </p:nvPr>
        </p:nvSpPr>
        <p:spPr/>
        <p:txBody>
          <a:bodyPr/>
          <a:lstStyle/>
          <a:p>
            <a:r>
              <a:rPr lang="zh-CN" altLang="en-US" dirty="0" smtClean="0"/>
              <a:t>类中的</a:t>
            </a:r>
            <a:r>
              <a:rPr lang="zh-CN" altLang="en-US" dirty="0" smtClean="0"/>
              <a:t>方法有两</a:t>
            </a:r>
            <a:r>
              <a:rPr lang="zh-CN" altLang="en-US" dirty="0" smtClean="0"/>
              <a:t>组：</a:t>
            </a:r>
            <a:r>
              <a:rPr lang="en-US" dirty="0" smtClean="0"/>
              <a:t>static</a:t>
            </a:r>
            <a:r>
              <a:rPr lang="zh-CN" altLang="en-US" dirty="0" smtClean="0"/>
              <a:t>方法、非</a:t>
            </a:r>
            <a:r>
              <a:rPr lang="en-US" dirty="0" smtClean="0"/>
              <a:t>static</a:t>
            </a:r>
            <a:r>
              <a:rPr lang="zh-CN" altLang="en-US" dirty="0" smtClean="0"/>
              <a:t>方法。这两组件方法间访问也将受到限制</a:t>
            </a:r>
            <a:r>
              <a:rPr lang="zh-CN" altLang="en-US" dirty="0" smtClean="0"/>
              <a:t>：</a:t>
            </a:r>
            <a:endParaRPr lang="en-US" altLang="zh-CN" dirty="0" smtClean="0"/>
          </a:p>
          <a:p>
            <a:pPr lvl="1"/>
            <a:r>
              <a:rPr lang="en-US" dirty="0" smtClean="0"/>
              <a:t>static</a:t>
            </a:r>
            <a:r>
              <a:rPr lang="zh-CN" altLang="en-US" dirty="0" smtClean="0"/>
              <a:t>方法不能够直接访问非</a:t>
            </a:r>
            <a:r>
              <a:rPr lang="en-US" dirty="0" smtClean="0"/>
              <a:t>static</a:t>
            </a:r>
            <a:r>
              <a:rPr lang="zh-CN" altLang="en-US" dirty="0" smtClean="0"/>
              <a:t>属性或者是方法，只能够调用</a:t>
            </a:r>
            <a:r>
              <a:rPr lang="en-US" dirty="0" smtClean="0"/>
              <a:t>static</a:t>
            </a:r>
            <a:r>
              <a:rPr lang="zh-CN" altLang="en-US" dirty="0" smtClean="0"/>
              <a:t>属性或方法</a:t>
            </a:r>
            <a:r>
              <a:rPr lang="zh-CN" altLang="en-US" dirty="0" smtClean="0"/>
              <a:t>；</a:t>
            </a:r>
            <a:endParaRPr lang="en-US" altLang="zh-CN" dirty="0" smtClean="0"/>
          </a:p>
          <a:p>
            <a:pPr lvl="1"/>
            <a:r>
              <a:rPr lang="zh-CN" altLang="en-US" dirty="0" smtClean="0"/>
              <a:t>非</a:t>
            </a:r>
            <a:r>
              <a:rPr lang="en-US" dirty="0" smtClean="0"/>
              <a:t>static</a:t>
            </a:r>
            <a:r>
              <a:rPr lang="zh-CN" altLang="en-US" dirty="0" smtClean="0"/>
              <a:t>方法可以访问</a:t>
            </a:r>
            <a:r>
              <a:rPr lang="en-US" dirty="0" smtClean="0"/>
              <a:t>static</a:t>
            </a:r>
            <a:r>
              <a:rPr lang="zh-CN" altLang="en-US" dirty="0" smtClean="0"/>
              <a:t>的属性或者是方法，不受任何的限制；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主方法</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Java</a:t>
            </a:r>
            <a:r>
              <a:rPr lang="zh-CN" altLang="en-US" dirty="0" smtClean="0"/>
              <a:t>语言最大的特点可能就在于主方法上了，因为在</a:t>
            </a:r>
            <a:r>
              <a:rPr lang="en-US" dirty="0" smtClean="0"/>
              <a:t>Java</a:t>
            </a:r>
            <a:r>
              <a:rPr lang="zh-CN" altLang="en-US" dirty="0" smtClean="0"/>
              <a:t>中的主方法的组成单元许多，下面来观察一下每一个组成单元的含义： </a:t>
            </a:r>
            <a:endParaRPr lang="en-US" altLang="zh-CN" dirty="0" smtClean="0"/>
          </a:p>
          <a:p>
            <a:pPr lvl="1"/>
            <a:r>
              <a:rPr lang="en-US" b="1" dirty="0" smtClean="0"/>
              <a:t>public</a:t>
            </a:r>
            <a:r>
              <a:rPr lang="zh-CN" altLang="en-US" b="1" dirty="0" smtClean="0"/>
              <a:t>：</a:t>
            </a:r>
            <a:r>
              <a:rPr lang="zh-CN" altLang="en-US" dirty="0" smtClean="0"/>
              <a:t>主方法是程序的开始，所以这个方法对任何的操作都一定是可见的，那么既然是可见的就必须使用</a:t>
            </a:r>
            <a:r>
              <a:rPr lang="en-US" dirty="0" smtClean="0"/>
              <a:t>public</a:t>
            </a:r>
            <a:r>
              <a:rPr lang="zh-CN" altLang="en-US" dirty="0" smtClean="0"/>
              <a:t>（公共）</a:t>
            </a:r>
            <a:r>
              <a:rPr lang="zh-CN" altLang="en-US" dirty="0" smtClean="0"/>
              <a:t>。</a:t>
            </a:r>
            <a:endParaRPr lang="en-US" altLang="zh-CN" dirty="0" smtClean="0"/>
          </a:p>
          <a:p>
            <a:pPr lvl="1"/>
            <a:r>
              <a:rPr lang="en-US" b="1" dirty="0" smtClean="0"/>
              <a:t>static</a:t>
            </a:r>
            <a:r>
              <a:rPr lang="zh-CN" altLang="en-US" b="1" dirty="0" smtClean="0"/>
              <a:t>：</a:t>
            </a:r>
            <a:r>
              <a:rPr lang="zh-CN" altLang="en-US" dirty="0" smtClean="0"/>
              <a:t>证明此方法是由类名称调用的</a:t>
            </a:r>
            <a:r>
              <a:rPr lang="zh-CN" altLang="en-US" dirty="0" smtClean="0"/>
              <a:t>；</a:t>
            </a:r>
            <a:endParaRPr lang="en-US" altLang="zh-CN" dirty="0" smtClean="0"/>
          </a:p>
          <a:p>
            <a:pPr lvl="1"/>
            <a:r>
              <a:rPr lang="en-US" b="1" dirty="0" smtClean="0"/>
              <a:t>void</a:t>
            </a:r>
            <a:r>
              <a:rPr lang="zh-CN" altLang="en-US" b="1" dirty="0" smtClean="0"/>
              <a:t>：</a:t>
            </a:r>
            <a:r>
              <a:rPr lang="zh-CN" altLang="en-US" dirty="0" smtClean="0"/>
              <a:t>主方法是一切的执行的开始点，既然是所有的开头，那么就不能够回头，执行完毕为止</a:t>
            </a:r>
            <a:r>
              <a:rPr lang="zh-CN" altLang="en-US" dirty="0" smtClean="0"/>
              <a:t>；</a:t>
            </a:r>
            <a:endParaRPr lang="en-US" altLang="zh-CN" dirty="0" smtClean="0"/>
          </a:p>
          <a:p>
            <a:pPr lvl="1"/>
            <a:r>
              <a:rPr lang="en-US" b="1" dirty="0" smtClean="0"/>
              <a:t>main</a:t>
            </a:r>
            <a:r>
              <a:rPr lang="zh-CN" altLang="en-US" b="1" dirty="0" smtClean="0"/>
              <a:t>：</a:t>
            </a:r>
            <a:r>
              <a:rPr lang="zh-CN" altLang="en-US" dirty="0" smtClean="0"/>
              <a:t>是一个系统规定好的方法名称，不能够修改</a:t>
            </a:r>
            <a:r>
              <a:rPr lang="zh-CN" altLang="en-US" dirty="0" smtClean="0"/>
              <a:t>；</a:t>
            </a:r>
            <a:endParaRPr lang="en-US" altLang="zh-CN" dirty="0" smtClean="0"/>
          </a:p>
          <a:p>
            <a:pPr lvl="1"/>
            <a:r>
              <a:rPr lang="en-US" b="1" dirty="0" smtClean="0"/>
              <a:t>String </a:t>
            </a:r>
            <a:r>
              <a:rPr lang="en-US" b="1" dirty="0" err="1" smtClean="0"/>
              <a:t>args</a:t>
            </a:r>
            <a:r>
              <a:rPr lang="en-US" b="1" dirty="0" smtClean="0"/>
              <a:t>[]</a:t>
            </a:r>
            <a:r>
              <a:rPr lang="zh-CN" altLang="en-US" b="1" dirty="0" smtClean="0"/>
              <a:t>：</a:t>
            </a:r>
            <a:r>
              <a:rPr lang="zh-CN" altLang="en-US" dirty="0" smtClean="0"/>
              <a:t>指的程序运行的时候传递的参数，格式为：“</a:t>
            </a:r>
            <a:r>
              <a:rPr lang="en-US" dirty="0" smtClean="0"/>
              <a:t>java </a:t>
            </a:r>
            <a:r>
              <a:rPr lang="zh-CN" altLang="en-US" dirty="0" smtClean="0"/>
              <a:t>类名称 参数 参数 参数”；</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范例：</a:t>
            </a:r>
            <a:r>
              <a:rPr lang="zh-CN" altLang="en-US" dirty="0" smtClean="0"/>
              <a:t>得到参数</a:t>
            </a:r>
            <a:endParaRPr lang="zh-CN" altLang="en-US" dirty="0"/>
          </a:p>
        </p:txBody>
      </p:sp>
      <p:graphicFrame>
        <p:nvGraphicFramePr>
          <p:cNvPr id="4" name="表格 3"/>
          <p:cNvGraphicFramePr>
            <a:graphicFrameLocks noGrp="1"/>
          </p:cNvGraphicFramePr>
          <p:nvPr/>
        </p:nvGraphicFramePr>
        <p:xfrm>
          <a:off x="571472" y="1714494"/>
          <a:ext cx="7858180" cy="1920240"/>
        </p:xfrm>
        <a:graphic>
          <a:graphicData uri="http://schemas.openxmlformats.org/drawingml/2006/table">
            <a:tbl>
              <a:tblPr/>
              <a:tblGrid>
                <a:gridCol w="1752028"/>
                <a:gridCol w="6106152"/>
              </a:tblGrid>
              <a:tr h="0">
                <a:tc gridSpan="2">
                  <a:txBody>
                    <a:bodyPr/>
                    <a:lstStyle/>
                    <a:p>
                      <a:pPr algn="l">
                        <a:spcAft>
                          <a:spcPts val="0"/>
                        </a:spcAft>
                      </a:pPr>
                      <a:r>
                        <a:rPr lang="en-US" sz="1400" b="1" kern="0" dirty="0">
                          <a:solidFill>
                            <a:srgbClr val="7F0055"/>
                          </a:solidFill>
                          <a:latin typeface="Consolas"/>
                          <a:ea typeface="宋体"/>
                          <a:cs typeface="Times New Roman"/>
                        </a:rPr>
                        <a:t>public</a:t>
                      </a:r>
                      <a:r>
                        <a:rPr lang="en-US" sz="1400" kern="0" dirty="0">
                          <a:solidFill>
                            <a:srgbClr val="000000"/>
                          </a:solidFill>
                          <a:latin typeface="Consolas"/>
                          <a:ea typeface="宋体"/>
                          <a:cs typeface="Times New Roman"/>
                        </a:rPr>
                        <a:t> </a:t>
                      </a:r>
                      <a:r>
                        <a:rPr lang="en-US" sz="1400" b="1" kern="0" dirty="0">
                          <a:solidFill>
                            <a:srgbClr val="7F0055"/>
                          </a:solidFill>
                          <a:latin typeface="Consolas"/>
                          <a:ea typeface="宋体"/>
                          <a:cs typeface="Times New Roman"/>
                        </a:rPr>
                        <a:t>class</a:t>
                      </a:r>
                      <a:r>
                        <a:rPr lang="en-US" sz="1400" kern="0" dirty="0">
                          <a:solidFill>
                            <a:srgbClr val="000000"/>
                          </a:solidFill>
                          <a:latin typeface="Consolas"/>
                          <a:ea typeface="宋体"/>
                          <a:cs typeface="Times New Roman"/>
                        </a:rPr>
                        <a:t> </a:t>
                      </a:r>
                      <a:r>
                        <a:rPr lang="en-US" sz="1400" kern="0" dirty="0" err="1">
                          <a:solidFill>
                            <a:srgbClr val="000000"/>
                          </a:solidFill>
                          <a:latin typeface="Consolas"/>
                          <a:ea typeface="宋体"/>
                          <a:cs typeface="Times New Roman"/>
                        </a:rPr>
                        <a:t>TestDemo</a:t>
                      </a:r>
                      <a:r>
                        <a:rPr lang="en-US" sz="1400" kern="0" dirty="0">
                          <a:solidFill>
                            <a:srgbClr val="000000"/>
                          </a:solidFill>
                          <a:latin typeface="Consolas"/>
                          <a:ea typeface="宋体"/>
                          <a:cs typeface="Times New Roman"/>
                        </a:rPr>
                        <a:t> {</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	</a:t>
                      </a:r>
                      <a:r>
                        <a:rPr lang="en-US" sz="1400" b="1" kern="0" dirty="0">
                          <a:solidFill>
                            <a:srgbClr val="7F0055"/>
                          </a:solidFill>
                          <a:latin typeface="Consolas"/>
                          <a:ea typeface="宋体"/>
                          <a:cs typeface="Times New Roman"/>
                        </a:rPr>
                        <a:t>public</a:t>
                      </a:r>
                      <a:r>
                        <a:rPr lang="en-US" sz="1400" kern="0" dirty="0">
                          <a:solidFill>
                            <a:srgbClr val="000000"/>
                          </a:solidFill>
                          <a:latin typeface="Consolas"/>
                          <a:ea typeface="宋体"/>
                          <a:cs typeface="Times New Roman"/>
                        </a:rPr>
                        <a:t> </a:t>
                      </a:r>
                      <a:r>
                        <a:rPr lang="en-US" sz="1400" b="1" kern="0" dirty="0">
                          <a:solidFill>
                            <a:srgbClr val="7F0055"/>
                          </a:solidFill>
                          <a:latin typeface="Consolas"/>
                          <a:ea typeface="宋体"/>
                          <a:cs typeface="Times New Roman"/>
                        </a:rPr>
                        <a:t>static</a:t>
                      </a:r>
                      <a:r>
                        <a:rPr lang="en-US" sz="1400" kern="0" dirty="0">
                          <a:solidFill>
                            <a:srgbClr val="000000"/>
                          </a:solidFill>
                          <a:latin typeface="Consolas"/>
                          <a:ea typeface="宋体"/>
                          <a:cs typeface="Times New Roman"/>
                        </a:rPr>
                        <a:t> </a:t>
                      </a:r>
                      <a:r>
                        <a:rPr lang="en-US" sz="1400" b="1" kern="0" dirty="0">
                          <a:solidFill>
                            <a:srgbClr val="7F0055"/>
                          </a:solidFill>
                          <a:latin typeface="Consolas"/>
                          <a:ea typeface="宋体"/>
                          <a:cs typeface="Times New Roman"/>
                        </a:rPr>
                        <a:t>void</a:t>
                      </a:r>
                      <a:r>
                        <a:rPr lang="en-US" sz="1400" kern="0" dirty="0">
                          <a:solidFill>
                            <a:srgbClr val="000000"/>
                          </a:solidFill>
                          <a:latin typeface="Consolas"/>
                          <a:ea typeface="宋体"/>
                          <a:cs typeface="Times New Roman"/>
                        </a:rPr>
                        <a:t> main(String </a:t>
                      </a:r>
                      <a:r>
                        <a:rPr lang="en-US" sz="1400" kern="0" dirty="0" err="1">
                          <a:solidFill>
                            <a:srgbClr val="6A3E3E"/>
                          </a:solidFill>
                          <a:latin typeface="Consolas"/>
                          <a:ea typeface="宋体"/>
                          <a:cs typeface="Times New Roman"/>
                        </a:rPr>
                        <a:t>args</a:t>
                      </a:r>
                      <a:r>
                        <a:rPr lang="en-US" sz="1400" kern="0" dirty="0">
                          <a:solidFill>
                            <a:srgbClr val="000000"/>
                          </a:solidFill>
                          <a:latin typeface="Consolas"/>
                          <a:ea typeface="宋体"/>
                          <a:cs typeface="Times New Roman"/>
                        </a:rPr>
                        <a:t>[]) {</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		</a:t>
                      </a:r>
                      <a:r>
                        <a:rPr lang="en-US" sz="1400" b="1" kern="0" dirty="0">
                          <a:solidFill>
                            <a:srgbClr val="7F0055"/>
                          </a:solidFill>
                          <a:latin typeface="Consolas"/>
                          <a:ea typeface="宋体"/>
                          <a:cs typeface="Times New Roman"/>
                        </a:rPr>
                        <a:t>for</a:t>
                      </a:r>
                      <a:r>
                        <a:rPr lang="en-US" sz="1400" kern="0" dirty="0">
                          <a:solidFill>
                            <a:srgbClr val="000000"/>
                          </a:solidFill>
                          <a:latin typeface="Consolas"/>
                          <a:ea typeface="宋体"/>
                          <a:cs typeface="Times New Roman"/>
                        </a:rPr>
                        <a:t> (</a:t>
                      </a:r>
                      <a:r>
                        <a:rPr lang="en-US" sz="1400" b="1" kern="0" dirty="0" err="1">
                          <a:solidFill>
                            <a:srgbClr val="7F0055"/>
                          </a:solidFill>
                          <a:latin typeface="Consolas"/>
                          <a:ea typeface="宋体"/>
                          <a:cs typeface="Times New Roman"/>
                        </a:rPr>
                        <a:t>int</a:t>
                      </a:r>
                      <a:r>
                        <a:rPr lang="en-US" sz="1400" kern="0" dirty="0">
                          <a:solidFill>
                            <a:srgbClr val="000000"/>
                          </a:solidFill>
                          <a:latin typeface="Consolas"/>
                          <a:ea typeface="宋体"/>
                          <a:cs typeface="Times New Roman"/>
                        </a:rPr>
                        <a:t> </a:t>
                      </a:r>
                      <a:r>
                        <a:rPr lang="en-US" sz="1400" kern="0" dirty="0">
                          <a:solidFill>
                            <a:srgbClr val="6A3E3E"/>
                          </a:solidFill>
                          <a:latin typeface="Consolas"/>
                          <a:ea typeface="宋体"/>
                          <a:cs typeface="Times New Roman"/>
                        </a:rPr>
                        <a:t>x</a:t>
                      </a:r>
                      <a:r>
                        <a:rPr lang="en-US" sz="1400" kern="0" dirty="0">
                          <a:solidFill>
                            <a:srgbClr val="000000"/>
                          </a:solidFill>
                          <a:latin typeface="Consolas"/>
                          <a:ea typeface="宋体"/>
                          <a:cs typeface="Times New Roman"/>
                        </a:rPr>
                        <a:t> = 0; </a:t>
                      </a:r>
                      <a:r>
                        <a:rPr lang="en-US" sz="1400" kern="0" dirty="0">
                          <a:solidFill>
                            <a:srgbClr val="6A3E3E"/>
                          </a:solidFill>
                          <a:latin typeface="Consolas"/>
                          <a:ea typeface="宋体"/>
                          <a:cs typeface="Times New Roman"/>
                        </a:rPr>
                        <a:t>x</a:t>
                      </a:r>
                      <a:r>
                        <a:rPr lang="en-US" sz="1400" kern="0" dirty="0">
                          <a:solidFill>
                            <a:srgbClr val="000000"/>
                          </a:solidFill>
                          <a:latin typeface="Consolas"/>
                          <a:ea typeface="宋体"/>
                          <a:cs typeface="Times New Roman"/>
                        </a:rPr>
                        <a:t> &lt; </a:t>
                      </a:r>
                      <a:r>
                        <a:rPr lang="en-US" sz="1400" kern="0" dirty="0" err="1">
                          <a:solidFill>
                            <a:srgbClr val="6A3E3E"/>
                          </a:solidFill>
                          <a:latin typeface="Consolas"/>
                          <a:ea typeface="宋体"/>
                          <a:cs typeface="Times New Roman"/>
                        </a:rPr>
                        <a:t>args</a:t>
                      </a:r>
                      <a:r>
                        <a:rPr lang="en-US" sz="1400" kern="0" dirty="0" err="1">
                          <a:solidFill>
                            <a:srgbClr val="000000"/>
                          </a:solidFill>
                          <a:latin typeface="Consolas"/>
                          <a:ea typeface="宋体"/>
                          <a:cs typeface="Times New Roman"/>
                        </a:rPr>
                        <a:t>.</a:t>
                      </a:r>
                      <a:r>
                        <a:rPr lang="en-US" sz="1400" kern="0" dirty="0" err="1">
                          <a:solidFill>
                            <a:srgbClr val="0000C0"/>
                          </a:solidFill>
                          <a:latin typeface="Consolas"/>
                          <a:ea typeface="宋体"/>
                          <a:cs typeface="Times New Roman"/>
                        </a:rPr>
                        <a:t>length</a:t>
                      </a:r>
                      <a:r>
                        <a:rPr lang="en-US" sz="1400" kern="0" dirty="0">
                          <a:solidFill>
                            <a:srgbClr val="000000"/>
                          </a:solidFill>
                          <a:latin typeface="Consolas"/>
                          <a:ea typeface="宋体"/>
                          <a:cs typeface="Times New Roman"/>
                        </a:rPr>
                        <a:t>; </a:t>
                      </a:r>
                      <a:r>
                        <a:rPr lang="en-US" sz="1400" kern="0" dirty="0">
                          <a:solidFill>
                            <a:srgbClr val="6A3E3E"/>
                          </a:solidFill>
                          <a:latin typeface="Consolas"/>
                          <a:ea typeface="宋体"/>
                          <a:cs typeface="Times New Roman"/>
                        </a:rPr>
                        <a:t>x</a:t>
                      </a:r>
                      <a:r>
                        <a:rPr lang="en-US" sz="1400" kern="0" dirty="0">
                          <a:solidFill>
                            <a:srgbClr val="000000"/>
                          </a:solidFill>
                          <a:latin typeface="Consolas"/>
                          <a:ea typeface="宋体"/>
                          <a:cs typeface="Times New Roman"/>
                        </a:rPr>
                        <a:t>++) </a:t>
                      </a:r>
                      <a:r>
                        <a:rPr lang="en-US" sz="1400" kern="0" dirty="0" smtClean="0">
                          <a:solidFill>
                            <a:srgbClr val="000000"/>
                          </a:solidFill>
                          <a:latin typeface="Consolas"/>
                          <a:ea typeface="宋体"/>
                          <a:cs typeface="Times New Roman"/>
                        </a:rPr>
                        <a:t>{</a:t>
                      </a:r>
                      <a:r>
                        <a:rPr lang="en-US" sz="1400" kern="0" dirty="0" smtClean="0">
                          <a:solidFill>
                            <a:srgbClr val="3F7F5F"/>
                          </a:solidFill>
                          <a:latin typeface="Consolas"/>
                          <a:ea typeface="宋体"/>
                          <a:cs typeface="Times New Roman"/>
                        </a:rPr>
                        <a:t>// </a:t>
                      </a:r>
                      <a:r>
                        <a:rPr lang="zh-CN" sz="1400" kern="0" dirty="0">
                          <a:solidFill>
                            <a:srgbClr val="3F7F5F"/>
                          </a:solidFill>
                          <a:latin typeface="Consolas"/>
                          <a:ea typeface="宋体"/>
                          <a:cs typeface="Consolas"/>
                        </a:rPr>
                        <a:t>循环输出参数</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			</a:t>
                      </a:r>
                      <a:r>
                        <a:rPr lang="en-US" sz="1400" kern="0" dirty="0" err="1">
                          <a:solidFill>
                            <a:srgbClr val="000000"/>
                          </a:solidFill>
                          <a:latin typeface="Consolas"/>
                          <a:ea typeface="宋体"/>
                          <a:cs typeface="Times New Roman"/>
                        </a:rPr>
                        <a:t>System.</a:t>
                      </a:r>
                      <a:r>
                        <a:rPr lang="en-US" sz="1400" b="1" i="1" kern="0" dirty="0" err="1">
                          <a:solidFill>
                            <a:srgbClr val="0000C0"/>
                          </a:solidFill>
                          <a:latin typeface="Consolas"/>
                          <a:ea typeface="宋体"/>
                          <a:cs typeface="Times New Roman"/>
                        </a:rPr>
                        <a:t>out</a:t>
                      </a:r>
                      <a:r>
                        <a:rPr lang="en-US" sz="1400" kern="0" dirty="0" err="1">
                          <a:solidFill>
                            <a:srgbClr val="000000"/>
                          </a:solidFill>
                          <a:latin typeface="Consolas"/>
                          <a:ea typeface="宋体"/>
                          <a:cs typeface="Times New Roman"/>
                        </a:rPr>
                        <a:t>.println</a:t>
                      </a:r>
                      <a:r>
                        <a:rPr lang="en-US" sz="1400" kern="0" dirty="0">
                          <a:solidFill>
                            <a:srgbClr val="000000"/>
                          </a:solidFill>
                          <a:latin typeface="Consolas"/>
                          <a:ea typeface="宋体"/>
                          <a:cs typeface="Times New Roman"/>
                        </a:rPr>
                        <a:t>(</a:t>
                      </a:r>
                      <a:r>
                        <a:rPr lang="en-US" sz="1400" kern="0" dirty="0" err="1">
                          <a:solidFill>
                            <a:srgbClr val="6A3E3E"/>
                          </a:solidFill>
                          <a:latin typeface="Consolas"/>
                          <a:ea typeface="宋体"/>
                          <a:cs typeface="Times New Roman"/>
                        </a:rPr>
                        <a:t>args</a:t>
                      </a:r>
                      <a:r>
                        <a:rPr lang="en-US" sz="1400" kern="0" dirty="0">
                          <a:solidFill>
                            <a:srgbClr val="000000"/>
                          </a:solidFill>
                          <a:latin typeface="Consolas"/>
                          <a:ea typeface="宋体"/>
                          <a:cs typeface="Times New Roman"/>
                        </a:rPr>
                        <a:t>[</a:t>
                      </a:r>
                      <a:r>
                        <a:rPr lang="en-US" sz="1400" kern="0" dirty="0">
                          <a:solidFill>
                            <a:srgbClr val="6A3E3E"/>
                          </a:solidFill>
                          <a:latin typeface="Consolas"/>
                          <a:ea typeface="宋体"/>
                          <a:cs typeface="Times New Roman"/>
                        </a:rPr>
                        <a:t>x</a:t>
                      </a:r>
                      <a:r>
                        <a:rPr lang="en-US" sz="1400" kern="0" dirty="0">
                          <a:solidFill>
                            <a:srgbClr val="000000"/>
                          </a:solidFill>
                          <a:latin typeface="Consolas"/>
                          <a:ea typeface="宋体"/>
                          <a:cs typeface="Times New Roman"/>
                        </a:rPr>
                        <a:t>]);</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		}</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	}</a:t>
                      </a:r>
                      <a:endParaRPr lang="zh-CN" sz="1400" kern="100" dirty="0">
                        <a:latin typeface="Times New Roman"/>
                        <a:ea typeface="宋体"/>
                        <a:cs typeface="Times New Roman"/>
                      </a:endParaRPr>
                    </a:p>
                    <a:p>
                      <a:pPr algn="l">
                        <a:spcAft>
                          <a:spcPts val="0"/>
                        </a:spcAft>
                      </a:pPr>
                      <a:r>
                        <a:rPr lang="en-US" sz="1400" kern="0" dirty="0">
                          <a:solidFill>
                            <a:srgbClr val="000000"/>
                          </a:solidFill>
                          <a:latin typeface="Consolas"/>
                          <a:ea typeface="宋体"/>
                          <a:cs typeface="Times New Roman"/>
                        </a:rPr>
                        <a:t>}</a:t>
                      </a:r>
                      <a:endParaRPr lang="zh-CN" sz="1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400" b="1" kern="0">
                          <a:solidFill>
                            <a:srgbClr val="7F0055"/>
                          </a:solidFill>
                          <a:latin typeface="Consolas"/>
                          <a:ea typeface="宋体"/>
                          <a:cs typeface="Consolas"/>
                        </a:rPr>
                        <a:t>程序执行输入：</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b="1" kern="0">
                          <a:solidFill>
                            <a:srgbClr val="7F0055"/>
                          </a:solidFill>
                          <a:latin typeface="Consolas"/>
                          <a:ea typeface="宋体"/>
                          <a:cs typeface="Times New Roman"/>
                        </a:rPr>
                        <a:t>java TestDemo yootk mldn</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zh-CN" sz="1400" b="1" kern="0">
                          <a:solidFill>
                            <a:srgbClr val="7F0055"/>
                          </a:solidFill>
                          <a:latin typeface="Consolas"/>
                          <a:ea typeface="宋体"/>
                          <a:cs typeface="Consolas"/>
                        </a:rPr>
                        <a:t>程序执行结果：</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err="1">
                          <a:solidFill>
                            <a:srgbClr val="000000"/>
                          </a:solidFill>
                          <a:latin typeface="Consolas"/>
                          <a:ea typeface="宋体"/>
                          <a:cs typeface="Times New Roman"/>
                        </a:rPr>
                        <a:t>yootk</a:t>
                      </a:r>
                      <a:r>
                        <a:rPr lang="zh-CN" sz="1400" kern="0" dirty="0">
                          <a:solidFill>
                            <a:srgbClr val="000000"/>
                          </a:solidFill>
                          <a:latin typeface="Consolas"/>
                          <a:ea typeface="宋体"/>
                          <a:cs typeface="Consolas"/>
                        </a:rPr>
                        <a:t>、</a:t>
                      </a:r>
                      <a:r>
                        <a:rPr lang="en-US" sz="1400" kern="0" dirty="0" err="1">
                          <a:solidFill>
                            <a:srgbClr val="000000"/>
                          </a:solidFill>
                          <a:latin typeface="Consolas"/>
                          <a:ea typeface="宋体"/>
                          <a:cs typeface="Times New Roman"/>
                        </a:rPr>
                        <a:t>mldn</a:t>
                      </a:r>
                      <a:r>
                        <a:rPr lang="zh-CN" sz="1400" kern="0" dirty="0">
                          <a:solidFill>
                            <a:srgbClr val="000000"/>
                          </a:solidFill>
                          <a:latin typeface="Consolas"/>
                          <a:ea typeface="宋体"/>
                          <a:cs typeface="Consolas"/>
                        </a:rPr>
                        <a:t>、</a:t>
                      </a:r>
                      <a:endParaRPr lang="zh-CN" sz="1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功能一：</a:t>
            </a:r>
            <a:r>
              <a:rPr lang="zh-CN" altLang="en-US" dirty="0" smtClean="0"/>
              <a:t>实现类实例化对象个数的统计</a:t>
            </a:r>
            <a:endParaRPr lang="zh-CN" altLang="en-US" dirty="0"/>
          </a:p>
        </p:txBody>
      </p:sp>
      <p:graphicFrame>
        <p:nvGraphicFramePr>
          <p:cNvPr id="4" name="表格 3"/>
          <p:cNvGraphicFramePr>
            <a:graphicFrameLocks noGrp="1"/>
          </p:cNvGraphicFramePr>
          <p:nvPr/>
        </p:nvGraphicFramePr>
        <p:xfrm>
          <a:off x="428596" y="1571618"/>
          <a:ext cx="8215370" cy="2179320"/>
        </p:xfrm>
        <a:graphic>
          <a:graphicData uri="http://schemas.openxmlformats.org/drawingml/2006/table">
            <a:tbl>
              <a:tblPr/>
              <a:tblGrid>
                <a:gridCol w="8215370"/>
              </a:tblGrid>
              <a:tr h="0">
                <a:tc>
                  <a:txBody>
                    <a:bodyPr/>
                    <a:lstStyle/>
                    <a:p>
                      <a:pPr algn="l">
                        <a:spcAft>
                          <a:spcPts val="0"/>
                        </a:spcAft>
                      </a:pPr>
                      <a:r>
                        <a:rPr lang="en-US" sz="1100" b="1" kern="0" dirty="0">
                          <a:solidFill>
                            <a:srgbClr val="7F0055"/>
                          </a:solidFill>
                          <a:latin typeface="Consolas"/>
                          <a:ea typeface="宋体"/>
                          <a:cs typeface="Times New Roman"/>
                        </a:rPr>
                        <a:t>class</a:t>
                      </a:r>
                      <a:r>
                        <a:rPr lang="en-US" sz="1100" kern="0" dirty="0">
                          <a:solidFill>
                            <a:srgbClr val="000000"/>
                          </a:solidFill>
                          <a:latin typeface="Consolas"/>
                          <a:ea typeface="宋体"/>
                          <a:cs typeface="Times New Roman"/>
                        </a:rPr>
                        <a:t> Book {</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private</a:t>
                      </a: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static</a:t>
                      </a:r>
                      <a:r>
                        <a:rPr lang="en-US" sz="1100" kern="0" dirty="0">
                          <a:solidFill>
                            <a:srgbClr val="000000"/>
                          </a:solidFill>
                          <a:latin typeface="Consolas"/>
                          <a:ea typeface="宋体"/>
                          <a:cs typeface="Times New Roman"/>
                        </a:rPr>
                        <a:t> </a:t>
                      </a:r>
                      <a:r>
                        <a:rPr lang="en-US" sz="1100" b="1" kern="0" dirty="0" err="1">
                          <a:solidFill>
                            <a:srgbClr val="7F0055"/>
                          </a:solidFill>
                          <a:latin typeface="Consolas"/>
                          <a:ea typeface="宋体"/>
                          <a:cs typeface="Times New Roman"/>
                        </a:rPr>
                        <a:t>int</a:t>
                      </a:r>
                      <a:r>
                        <a:rPr lang="en-US" sz="1100" kern="0" dirty="0">
                          <a:solidFill>
                            <a:srgbClr val="000000"/>
                          </a:solidFill>
                          <a:latin typeface="Consolas"/>
                          <a:ea typeface="宋体"/>
                          <a:cs typeface="Times New Roman"/>
                        </a:rPr>
                        <a:t> </a:t>
                      </a:r>
                      <a:r>
                        <a:rPr lang="en-US" sz="1100" i="1" kern="0" dirty="0">
                          <a:solidFill>
                            <a:srgbClr val="0000C0"/>
                          </a:solidFill>
                          <a:latin typeface="Consolas"/>
                          <a:ea typeface="宋体"/>
                          <a:cs typeface="Times New Roman"/>
                        </a:rPr>
                        <a:t>num</a:t>
                      </a:r>
                      <a:r>
                        <a:rPr lang="en-US" sz="1100" kern="0" dirty="0">
                          <a:solidFill>
                            <a:srgbClr val="000000"/>
                          </a:solidFill>
                          <a:latin typeface="Consolas"/>
                          <a:ea typeface="宋体"/>
                          <a:cs typeface="Times New Roman"/>
                        </a:rPr>
                        <a:t> = 0;		</a:t>
                      </a:r>
                      <a:r>
                        <a:rPr lang="en-US" sz="1100" kern="0" dirty="0" smtClean="0">
                          <a:solidFill>
                            <a:srgbClr val="3F7F5F"/>
                          </a:solidFill>
                          <a:latin typeface="Consolas"/>
                          <a:ea typeface="宋体"/>
                          <a:cs typeface="Times New Roman"/>
                        </a:rPr>
                        <a:t>// </a:t>
                      </a:r>
                      <a:r>
                        <a:rPr lang="zh-CN" sz="1100" kern="0" dirty="0">
                          <a:solidFill>
                            <a:srgbClr val="3F7F5F"/>
                          </a:solidFill>
                          <a:latin typeface="Consolas"/>
                          <a:ea typeface="宋体"/>
                          <a:cs typeface="Consolas"/>
                        </a:rPr>
                        <a:t>保存统计个数</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public</a:t>
                      </a:r>
                      <a:r>
                        <a:rPr lang="en-US" sz="1100" kern="0" dirty="0">
                          <a:solidFill>
                            <a:srgbClr val="000000"/>
                          </a:solidFill>
                          <a:latin typeface="Consolas"/>
                          <a:ea typeface="宋体"/>
                          <a:cs typeface="Times New Roman"/>
                        </a:rPr>
                        <a:t> Book() {			</a:t>
                      </a:r>
                      <a:r>
                        <a:rPr lang="en-US" sz="1100" kern="0" dirty="0" smtClean="0">
                          <a:solidFill>
                            <a:srgbClr val="3F7F5F"/>
                          </a:solidFill>
                          <a:latin typeface="Consolas"/>
                          <a:ea typeface="宋体"/>
                          <a:cs typeface="Times New Roman"/>
                        </a:rPr>
                        <a:t>// </a:t>
                      </a:r>
                      <a:r>
                        <a:rPr lang="zh-CN" sz="1100" kern="0" dirty="0">
                          <a:solidFill>
                            <a:srgbClr val="3F7F5F"/>
                          </a:solidFill>
                          <a:latin typeface="Consolas"/>
                          <a:ea typeface="宋体"/>
                          <a:cs typeface="Consolas"/>
                        </a:rPr>
                        <a:t>只要是新对象实例化就执行此构造</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i="1" kern="0" dirty="0">
                          <a:solidFill>
                            <a:srgbClr val="0000C0"/>
                          </a:solidFill>
                          <a:latin typeface="Consolas"/>
                          <a:ea typeface="宋体"/>
                          <a:cs typeface="Times New Roman"/>
                        </a:rPr>
                        <a:t>num</a:t>
                      </a:r>
                      <a:r>
                        <a:rPr lang="en-US" sz="1100" kern="0" dirty="0" smtClean="0">
                          <a:solidFill>
                            <a:srgbClr val="000000"/>
                          </a:solidFill>
                          <a:latin typeface="Consolas"/>
                          <a:ea typeface="宋体"/>
                          <a:cs typeface="Times New Roman"/>
                        </a:rPr>
                        <a:t>++;</a:t>
                      </a:r>
                      <a:r>
                        <a:rPr lang="en-US" sz="1100" kern="0" dirty="0">
                          <a:solidFill>
                            <a:srgbClr val="000000"/>
                          </a:solidFill>
                          <a:latin typeface="Consolas"/>
                          <a:ea typeface="宋体"/>
                          <a:cs typeface="Times New Roman"/>
                        </a:rPr>
                        <a:t>			</a:t>
                      </a:r>
                      <a:r>
                        <a:rPr lang="en-US" sz="1100" kern="0" dirty="0">
                          <a:solidFill>
                            <a:srgbClr val="3F7F5F"/>
                          </a:solidFill>
                          <a:latin typeface="Consolas"/>
                          <a:ea typeface="宋体"/>
                          <a:cs typeface="Times New Roman"/>
                        </a:rPr>
                        <a:t>// </a:t>
                      </a:r>
                      <a:r>
                        <a:rPr lang="zh-CN" sz="1100" kern="0" dirty="0">
                          <a:solidFill>
                            <a:srgbClr val="3F7F5F"/>
                          </a:solidFill>
                          <a:latin typeface="Consolas"/>
                          <a:ea typeface="宋体"/>
                          <a:cs typeface="Consolas"/>
                        </a:rPr>
                        <a:t>保存个数自增</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kern="0" dirty="0" err="1">
                          <a:solidFill>
                            <a:srgbClr val="000000"/>
                          </a:solidFill>
                          <a:latin typeface="Consolas"/>
                          <a:ea typeface="宋体"/>
                          <a:cs typeface="Times New Roman"/>
                        </a:rPr>
                        <a:t>System.</a:t>
                      </a:r>
                      <a:r>
                        <a:rPr lang="en-US" sz="1100" b="1" i="1" kern="0" dirty="0" err="1">
                          <a:solidFill>
                            <a:srgbClr val="0000C0"/>
                          </a:solidFill>
                          <a:latin typeface="Consolas"/>
                          <a:ea typeface="宋体"/>
                          <a:cs typeface="Times New Roman"/>
                        </a:rPr>
                        <a:t>out</a:t>
                      </a:r>
                      <a:r>
                        <a:rPr lang="en-US" sz="1100" kern="0" dirty="0" err="1">
                          <a:solidFill>
                            <a:srgbClr val="000000"/>
                          </a:solidFill>
                          <a:latin typeface="Consolas"/>
                          <a:ea typeface="宋体"/>
                          <a:cs typeface="Times New Roman"/>
                        </a:rPr>
                        <a:t>.println</a:t>
                      </a:r>
                      <a:r>
                        <a:rPr lang="en-US" sz="1100" kern="0" dirty="0">
                          <a:solidFill>
                            <a:srgbClr val="000000"/>
                          </a:solidFill>
                          <a:latin typeface="Consolas"/>
                          <a:ea typeface="宋体"/>
                          <a:cs typeface="Times New Roman"/>
                        </a:rPr>
                        <a:t>(</a:t>
                      </a:r>
                      <a:r>
                        <a:rPr lang="en-US" sz="1100" kern="0" dirty="0">
                          <a:solidFill>
                            <a:srgbClr val="2A00FF"/>
                          </a:solidFill>
                          <a:latin typeface="Consolas"/>
                          <a:ea typeface="宋体"/>
                          <a:cs typeface="Times New Roman"/>
                        </a:rPr>
                        <a:t>"</a:t>
                      </a:r>
                      <a:r>
                        <a:rPr lang="zh-CN" sz="1100" kern="0" dirty="0">
                          <a:solidFill>
                            <a:srgbClr val="2A00FF"/>
                          </a:solidFill>
                          <a:latin typeface="Consolas"/>
                          <a:ea typeface="宋体"/>
                          <a:cs typeface="Consolas"/>
                        </a:rPr>
                        <a:t>这是第</a:t>
                      </a:r>
                      <a:r>
                        <a:rPr lang="en-US" sz="1100" kern="0" dirty="0">
                          <a:solidFill>
                            <a:srgbClr val="2A00FF"/>
                          </a:solidFill>
                          <a:latin typeface="Consolas"/>
                          <a:ea typeface="宋体"/>
                          <a:cs typeface="Times New Roman"/>
                        </a:rPr>
                        <a:t>"</a:t>
                      </a:r>
                      <a:r>
                        <a:rPr lang="en-US" sz="1100" kern="0" dirty="0">
                          <a:solidFill>
                            <a:srgbClr val="000000"/>
                          </a:solidFill>
                          <a:latin typeface="Consolas"/>
                          <a:ea typeface="宋体"/>
                          <a:cs typeface="Times New Roman"/>
                        </a:rPr>
                        <a:t> + </a:t>
                      </a:r>
                      <a:r>
                        <a:rPr lang="en-US" sz="1100" i="1" kern="0" dirty="0">
                          <a:solidFill>
                            <a:srgbClr val="0000C0"/>
                          </a:solidFill>
                          <a:latin typeface="Consolas"/>
                          <a:ea typeface="宋体"/>
                          <a:cs typeface="Times New Roman"/>
                        </a:rPr>
                        <a:t>num</a:t>
                      </a:r>
                      <a:r>
                        <a:rPr lang="en-US" sz="1100" kern="0" dirty="0">
                          <a:solidFill>
                            <a:srgbClr val="000000"/>
                          </a:solidFill>
                          <a:latin typeface="Consolas"/>
                          <a:ea typeface="宋体"/>
                          <a:cs typeface="Times New Roman"/>
                        </a:rPr>
                        <a:t> + </a:t>
                      </a:r>
                      <a:r>
                        <a:rPr lang="en-US" sz="1100" kern="0" dirty="0">
                          <a:solidFill>
                            <a:srgbClr val="2A00FF"/>
                          </a:solidFill>
                          <a:latin typeface="Consolas"/>
                          <a:ea typeface="宋体"/>
                          <a:cs typeface="Times New Roman"/>
                        </a:rPr>
                        <a:t>"</a:t>
                      </a:r>
                      <a:r>
                        <a:rPr lang="zh-CN" sz="1100" kern="0" dirty="0">
                          <a:solidFill>
                            <a:srgbClr val="2A00FF"/>
                          </a:solidFill>
                          <a:latin typeface="Consolas"/>
                          <a:ea typeface="宋体"/>
                          <a:cs typeface="Consolas"/>
                        </a:rPr>
                        <a:t>个产生的对象！</a:t>
                      </a:r>
                      <a:r>
                        <a:rPr lang="en-US" sz="1100" kern="0" dirty="0">
                          <a:solidFill>
                            <a:srgbClr val="2A00FF"/>
                          </a:solidFill>
                          <a:latin typeface="Consolas"/>
                          <a:ea typeface="宋体"/>
                          <a:cs typeface="Times New Roman"/>
                        </a:rPr>
                        <a:t>"</a:t>
                      </a:r>
                      <a:r>
                        <a:rPr lang="en-US" sz="1100" kern="0" dirty="0">
                          <a:solidFill>
                            <a:srgbClr val="000000"/>
                          </a:solidFill>
                          <a:latin typeface="Consolas"/>
                          <a:ea typeface="宋体"/>
                          <a:cs typeface="Times New Roman"/>
                        </a:rPr>
                        <a:t>);</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a:t>
                      </a:r>
                      <a:endParaRPr lang="zh-CN" sz="1100" kern="100" dirty="0">
                        <a:latin typeface="Times New Roman"/>
                        <a:ea typeface="宋体"/>
                        <a:cs typeface="Times New Roman"/>
                      </a:endParaRPr>
                    </a:p>
                    <a:p>
                      <a:pPr algn="l">
                        <a:spcAft>
                          <a:spcPts val="0"/>
                        </a:spcAft>
                      </a:pPr>
                      <a:r>
                        <a:rPr lang="en-US" sz="1100" b="1" kern="0" dirty="0">
                          <a:solidFill>
                            <a:srgbClr val="7F0055"/>
                          </a:solidFill>
                          <a:latin typeface="Consolas"/>
                          <a:ea typeface="宋体"/>
                          <a:cs typeface="Times New Roman"/>
                        </a:rPr>
                        <a:t>public</a:t>
                      </a: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class</a:t>
                      </a:r>
                      <a:r>
                        <a:rPr lang="en-US" sz="1100" kern="0" dirty="0">
                          <a:solidFill>
                            <a:srgbClr val="000000"/>
                          </a:solidFill>
                          <a:latin typeface="Consolas"/>
                          <a:ea typeface="宋体"/>
                          <a:cs typeface="Times New Roman"/>
                        </a:rPr>
                        <a:t> </a:t>
                      </a:r>
                      <a:r>
                        <a:rPr lang="en-US" sz="1100" kern="0" dirty="0" err="1">
                          <a:solidFill>
                            <a:srgbClr val="000000"/>
                          </a:solidFill>
                          <a:latin typeface="Consolas"/>
                          <a:ea typeface="宋体"/>
                          <a:cs typeface="Times New Roman"/>
                        </a:rPr>
                        <a:t>TestDemo</a:t>
                      </a:r>
                      <a:r>
                        <a:rPr lang="en-US" sz="1100" kern="0" dirty="0">
                          <a:solidFill>
                            <a:srgbClr val="000000"/>
                          </a:solidFill>
                          <a:latin typeface="Consolas"/>
                          <a:ea typeface="宋体"/>
                          <a:cs typeface="Times New Roman"/>
                        </a:rPr>
                        <a:t> {</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public</a:t>
                      </a: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static</a:t>
                      </a: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void</a:t>
                      </a:r>
                      <a:r>
                        <a:rPr lang="en-US" sz="1100" kern="0" dirty="0">
                          <a:solidFill>
                            <a:srgbClr val="000000"/>
                          </a:solidFill>
                          <a:latin typeface="Consolas"/>
                          <a:ea typeface="宋体"/>
                          <a:cs typeface="Times New Roman"/>
                        </a:rPr>
                        <a:t> main(String </a:t>
                      </a:r>
                      <a:r>
                        <a:rPr lang="en-US" sz="1100" kern="0" dirty="0" err="1">
                          <a:solidFill>
                            <a:srgbClr val="6A3E3E"/>
                          </a:solidFill>
                          <a:latin typeface="Consolas"/>
                          <a:ea typeface="宋体"/>
                          <a:cs typeface="Times New Roman"/>
                        </a:rPr>
                        <a:t>args</a:t>
                      </a:r>
                      <a:r>
                        <a:rPr lang="en-US" sz="1100" kern="0" dirty="0">
                          <a:solidFill>
                            <a:srgbClr val="000000"/>
                          </a:solidFill>
                          <a:latin typeface="Consolas"/>
                          <a:ea typeface="宋体"/>
                          <a:cs typeface="Times New Roman"/>
                        </a:rPr>
                        <a:t>[]) {</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 </a:t>
                      </a:r>
                      <a:r>
                        <a:rPr lang="en-US" sz="1100" b="1" kern="0" dirty="0">
                          <a:solidFill>
                            <a:srgbClr val="7F0055"/>
                          </a:solidFill>
                          <a:latin typeface="Consolas"/>
                          <a:ea typeface="宋体"/>
                          <a:cs typeface="Times New Roman"/>
                        </a:rPr>
                        <a:t>new</a:t>
                      </a:r>
                      <a:r>
                        <a:rPr lang="en-US" sz="1100" kern="0" dirty="0">
                          <a:solidFill>
                            <a:srgbClr val="000000"/>
                          </a:solidFill>
                          <a:latin typeface="Consolas"/>
                          <a:ea typeface="宋体"/>
                          <a:cs typeface="Times New Roman"/>
                        </a:rPr>
                        <a:t> Book();</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	}</a:t>
                      </a:r>
                      <a:endParaRPr lang="zh-CN" sz="1100" kern="100" dirty="0">
                        <a:latin typeface="Times New Roman"/>
                        <a:ea typeface="宋体"/>
                        <a:cs typeface="Times New Roman"/>
                      </a:endParaRPr>
                    </a:p>
                    <a:p>
                      <a:pPr algn="l">
                        <a:spcAft>
                          <a:spcPts val="0"/>
                        </a:spcAft>
                      </a:pPr>
                      <a:r>
                        <a:rPr lang="en-US" sz="1100" kern="0" dirty="0">
                          <a:solidFill>
                            <a:srgbClr val="000000"/>
                          </a:solidFill>
                          <a:latin typeface="Consolas"/>
                          <a:ea typeface="宋体"/>
                          <a:cs typeface="Times New Roman"/>
                        </a:rPr>
                        <a:t>}</a:t>
                      </a:r>
                      <a:endParaRPr lang="zh-CN" sz="11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功能二：</a:t>
            </a:r>
            <a:r>
              <a:rPr lang="zh-CN" altLang="en-US" dirty="0" smtClean="0"/>
              <a:t>实现属性的自动设置</a:t>
            </a:r>
            <a:endParaRPr lang="zh-CN" altLang="en-US" dirty="0"/>
          </a:p>
        </p:txBody>
      </p:sp>
      <p:graphicFrame>
        <p:nvGraphicFramePr>
          <p:cNvPr id="4" name="表格 3"/>
          <p:cNvGraphicFramePr>
            <a:graphicFrameLocks noGrp="1"/>
          </p:cNvGraphicFramePr>
          <p:nvPr/>
        </p:nvGraphicFramePr>
        <p:xfrm>
          <a:off x="357158" y="1471624"/>
          <a:ext cx="8429684" cy="2743200"/>
        </p:xfrm>
        <a:graphic>
          <a:graphicData uri="http://schemas.openxmlformats.org/drawingml/2006/table">
            <a:tbl>
              <a:tblPr/>
              <a:tblGrid>
                <a:gridCol w="8429684"/>
              </a:tblGrid>
              <a:tr h="0">
                <a:tc>
                  <a:txBody>
                    <a:bodyPr/>
                    <a:lstStyle/>
                    <a:p>
                      <a:pPr algn="l">
                        <a:spcAft>
                          <a:spcPts val="0"/>
                        </a:spcAft>
                      </a:pPr>
                      <a:r>
                        <a:rPr lang="en-US" sz="900" b="1" kern="0" dirty="0">
                          <a:solidFill>
                            <a:srgbClr val="7F0055"/>
                          </a:solidFill>
                          <a:latin typeface="Consolas"/>
                          <a:ea typeface="宋体"/>
                          <a:cs typeface="Times New Roman"/>
                        </a:rPr>
                        <a:t>class</a:t>
                      </a:r>
                      <a:r>
                        <a:rPr lang="en-US" sz="900" kern="0" dirty="0">
                          <a:solidFill>
                            <a:srgbClr val="000000"/>
                          </a:solidFill>
                          <a:latin typeface="Consolas"/>
                          <a:ea typeface="宋体"/>
                          <a:cs typeface="Times New Roman"/>
                        </a:rPr>
                        <a:t> Book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private</a:t>
                      </a:r>
                      <a:r>
                        <a:rPr lang="en-US" sz="900" kern="0" dirty="0">
                          <a:solidFill>
                            <a:srgbClr val="000000"/>
                          </a:solidFill>
                          <a:latin typeface="Consolas"/>
                          <a:ea typeface="宋体"/>
                          <a:cs typeface="Times New Roman"/>
                        </a:rPr>
                        <a:t> String </a:t>
                      </a:r>
                      <a:r>
                        <a:rPr lang="en-US" sz="900" kern="0" dirty="0">
                          <a:solidFill>
                            <a:srgbClr val="0000C0"/>
                          </a:solidFill>
                          <a:latin typeface="Consolas"/>
                          <a:ea typeface="宋体"/>
                          <a:cs typeface="Times New Roman"/>
                        </a:rPr>
                        <a:t>title</a:t>
                      </a:r>
                      <a:r>
                        <a:rPr lang="en-US" sz="900" kern="0" dirty="0">
                          <a:solidFill>
                            <a:srgbClr val="000000"/>
                          </a:solidFill>
                          <a:latin typeface="Consolas"/>
                          <a:ea typeface="宋体"/>
                          <a:cs typeface="Times New Roman"/>
                        </a:rPr>
                        <a:t> ;			</a:t>
                      </a:r>
                      <a:r>
                        <a:rPr lang="en-US" sz="900" kern="0" dirty="0" smtClean="0">
                          <a:solidFill>
                            <a:srgbClr val="3F7F5F"/>
                          </a:solidFill>
                          <a:latin typeface="Consolas"/>
                          <a:ea typeface="宋体"/>
                          <a:cs typeface="Times New Roman"/>
                        </a:rPr>
                        <a:t>// </a:t>
                      </a:r>
                      <a:r>
                        <a:rPr lang="en-US" sz="900" kern="0" dirty="0">
                          <a:solidFill>
                            <a:srgbClr val="3F7F5F"/>
                          </a:solidFill>
                          <a:latin typeface="Consolas"/>
                          <a:ea typeface="宋体"/>
                          <a:cs typeface="Times New Roman"/>
                        </a:rPr>
                        <a:t>title</a:t>
                      </a:r>
                      <a:r>
                        <a:rPr lang="zh-CN" sz="900" kern="0" dirty="0">
                          <a:solidFill>
                            <a:srgbClr val="3F7F5F"/>
                          </a:solidFill>
                          <a:latin typeface="Consolas"/>
                          <a:ea typeface="宋体"/>
                          <a:cs typeface="Consolas"/>
                        </a:rPr>
                        <a:t>属性</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private</a:t>
                      </a: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static</a:t>
                      </a:r>
                      <a:r>
                        <a:rPr lang="en-US" sz="900" kern="0" dirty="0">
                          <a:solidFill>
                            <a:srgbClr val="000000"/>
                          </a:solidFill>
                          <a:latin typeface="Consolas"/>
                          <a:ea typeface="宋体"/>
                          <a:cs typeface="Times New Roman"/>
                        </a:rPr>
                        <a:t> </a:t>
                      </a:r>
                      <a:r>
                        <a:rPr lang="en-US" sz="900" b="1" kern="0" dirty="0" err="1">
                          <a:solidFill>
                            <a:srgbClr val="7F0055"/>
                          </a:solidFill>
                          <a:latin typeface="Consolas"/>
                          <a:ea typeface="宋体"/>
                          <a:cs typeface="Times New Roman"/>
                        </a:rPr>
                        <a:t>int</a:t>
                      </a:r>
                      <a:r>
                        <a:rPr lang="en-US" sz="900" kern="0" dirty="0">
                          <a:solidFill>
                            <a:srgbClr val="000000"/>
                          </a:solidFill>
                          <a:latin typeface="Consolas"/>
                          <a:ea typeface="宋体"/>
                          <a:cs typeface="Times New Roman"/>
                        </a:rPr>
                        <a:t> </a:t>
                      </a:r>
                      <a:r>
                        <a:rPr lang="en-US" sz="900" i="1" kern="0" dirty="0">
                          <a:solidFill>
                            <a:srgbClr val="0000C0"/>
                          </a:solidFill>
                          <a:latin typeface="Consolas"/>
                          <a:ea typeface="宋体"/>
                          <a:cs typeface="Times New Roman"/>
                        </a:rPr>
                        <a:t>num</a:t>
                      </a:r>
                      <a:r>
                        <a:rPr lang="en-US" sz="900" kern="0" dirty="0">
                          <a:solidFill>
                            <a:srgbClr val="000000"/>
                          </a:solidFill>
                          <a:latin typeface="Consolas"/>
                          <a:ea typeface="宋体"/>
                          <a:cs typeface="Times New Roman"/>
                        </a:rPr>
                        <a:t> = 0 ;		</a:t>
                      </a:r>
                      <a:r>
                        <a:rPr lang="en-US" sz="900" kern="0" dirty="0" smtClean="0">
                          <a:solidFill>
                            <a:srgbClr val="3F7F5F"/>
                          </a:solidFill>
                          <a:latin typeface="Consolas"/>
                          <a:ea typeface="宋体"/>
                          <a:cs typeface="Times New Roman"/>
                        </a:rPr>
                        <a:t>// </a:t>
                      </a:r>
                      <a:r>
                        <a:rPr lang="zh-CN" sz="900" kern="0" dirty="0">
                          <a:solidFill>
                            <a:srgbClr val="3F7F5F"/>
                          </a:solidFill>
                          <a:latin typeface="Consolas"/>
                          <a:ea typeface="宋体"/>
                          <a:cs typeface="Consolas"/>
                        </a:rPr>
                        <a:t>自动命名索引号</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public</a:t>
                      </a:r>
                      <a:r>
                        <a:rPr lang="en-US" sz="900" kern="0" dirty="0">
                          <a:solidFill>
                            <a:srgbClr val="000000"/>
                          </a:solidFill>
                          <a:latin typeface="Consolas"/>
                          <a:ea typeface="宋体"/>
                          <a:cs typeface="Times New Roman"/>
                        </a:rPr>
                        <a:t> Book() </a:t>
                      </a:r>
                      <a:r>
                        <a:rPr lang="en-US" sz="900" kern="0" dirty="0" smtClean="0">
                          <a:solidFill>
                            <a:srgbClr val="000000"/>
                          </a:solidFill>
                          <a:latin typeface="Consolas"/>
                          <a:ea typeface="宋体"/>
                          <a:cs typeface="Times New Roman"/>
                        </a:rPr>
                        <a:t>{</a:t>
                      </a:r>
                      <a:r>
                        <a:rPr lang="en-US" sz="900" kern="0" dirty="0">
                          <a:solidFill>
                            <a:srgbClr val="000000"/>
                          </a:solidFill>
                          <a:latin typeface="Consolas"/>
                          <a:ea typeface="宋体"/>
                          <a:cs typeface="Times New Roman"/>
                        </a:rPr>
                        <a:t>		</a:t>
                      </a:r>
                      <a:r>
                        <a:rPr lang="en-US" sz="900" kern="0" dirty="0">
                          <a:solidFill>
                            <a:srgbClr val="3F7F5F"/>
                          </a:solidFill>
                          <a:latin typeface="Consolas"/>
                          <a:ea typeface="宋体"/>
                          <a:cs typeface="Times New Roman"/>
                        </a:rPr>
                        <a:t>// </a:t>
                      </a:r>
                      <a:r>
                        <a:rPr lang="zh-CN" sz="900" kern="0" dirty="0">
                          <a:solidFill>
                            <a:srgbClr val="3F7F5F"/>
                          </a:solidFill>
                          <a:latin typeface="Consolas"/>
                          <a:ea typeface="宋体"/>
                          <a:cs typeface="Consolas"/>
                        </a:rPr>
                        <a:t>没有设置</a:t>
                      </a:r>
                      <a:r>
                        <a:rPr lang="en-US" sz="900" kern="0" dirty="0">
                          <a:solidFill>
                            <a:srgbClr val="3F7F5F"/>
                          </a:solidFill>
                          <a:latin typeface="Consolas"/>
                          <a:ea typeface="宋体"/>
                          <a:cs typeface="Times New Roman"/>
                        </a:rPr>
                        <a:t>title</a:t>
                      </a:r>
                      <a:r>
                        <a:rPr lang="zh-CN" sz="900" kern="0" dirty="0">
                          <a:solidFill>
                            <a:srgbClr val="3F7F5F"/>
                          </a:solidFill>
                          <a:latin typeface="Consolas"/>
                          <a:ea typeface="宋体"/>
                          <a:cs typeface="Consolas"/>
                        </a:rPr>
                        <a:t>属性内容</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this</a:t>
                      </a:r>
                      <a:r>
                        <a:rPr lang="en-US" sz="900" kern="0" dirty="0">
                          <a:solidFill>
                            <a:srgbClr val="000000"/>
                          </a:solidFill>
                          <a:latin typeface="Consolas"/>
                          <a:ea typeface="宋体"/>
                          <a:cs typeface="Times New Roman"/>
                        </a:rPr>
                        <a:t>(</a:t>
                      </a:r>
                      <a:r>
                        <a:rPr lang="en-US" sz="900" kern="0" dirty="0">
                          <a:solidFill>
                            <a:srgbClr val="2A00FF"/>
                          </a:solidFill>
                          <a:latin typeface="Consolas"/>
                          <a:ea typeface="宋体"/>
                          <a:cs typeface="Times New Roman"/>
                        </a:rPr>
                        <a:t>"NOTITLE - "</a:t>
                      </a:r>
                      <a:r>
                        <a:rPr lang="en-US" sz="900" kern="0" dirty="0">
                          <a:solidFill>
                            <a:srgbClr val="000000"/>
                          </a:solidFill>
                          <a:latin typeface="Consolas"/>
                          <a:ea typeface="宋体"/>
                          <a:cs typeface="Times New Roman"/>
                        </a:rPr>
                        <a:t> + </a:t>
                      </a:r>
                      <a:r>
                        <a:rPr lang="en-US" sz="900" i="1" kern="0" dirty="0">
                          <a:solidFill>
                            <a:srgbClr val="0000C0"/>
                          </a:solidFill>
                          <a:latin typeface="Consolas"/>
                          <a:ea typeface="宋体"/>
                          <a:cs typeface="Times New Roman"/>
                        </a:rPr>
                        <a:t>num</a:t>
                      </a:r>
                      <a:r>
                        <a:rPr lang="en-US" sz="900" kern="0" dirty="0">
                          <a:solidFill>
                            <a:srgbClr val="000000"/>
                          </a:solidFill>
                          <a:latin typeface="Consolas"/>
                          <a:ea typeface="宋体"/>
                          <a:cs typeface="Times New Roman"/>
                        </a:rPr>
                        <a:t> ++) ;	</a:t>
                      </a:r>
                      <a:r>
                        <a:rPr lang="en-US" sz="900" kern="0" dirty="0" smtClean="0">
                          <a:solidFill>
                            <a:srgbClr val="3F7F5F"/>
                          </a:solidFill>
                          <a:latin typeface="Consolas"/>
                          <a:ea typeface="宋体"/>
                          <a:cs typeface="Times New Roman"/>
                        </a:rPr>
                        <a:t>// </a:t>
                      </a:r>
                      <a:r>
                        <a:rPr lang="zh-CN" sz="900" kern="0" dirty="0">
                          <a:solidFill>
                            <a:srgbClr val="3F7F5F"/>
                          </a:solidFill>
                          <a:latin typeface="Consolas"/>
                          <a:ea typeface="宋体"/>
                          <a:cs typeface="Consolas"/>
                        </a:rPr>
                        <a:t>自动命名</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public</a:t>
                      </a:r>
                      <a:r>
                        <a:rPr lang="en-US" sz="900" kern="0" dirty="0">
                          <a:solidFill>
                            <a:srgbClr val="000000"/>
                          </a:solidFill>
                          <a:latin typeface="Consolas"/>
                          <a:ea typeface="宋体"/>
                          <a:cs typeface="Times New Roman"/>
                        </a:rPr>
                        <a:t> Book(String </a:t>
                      </a:r>
                      <a:r>
                        <a:rPr lang="en-US" sz="900" kern="0" dirty="0">
                          <a:solidFill>
                            <a:srgbClr val="6A3E3E"/>
                          </a:solidFill>
                          <a:latin typeface="Consolas"/>
                          <a:ea typeface="宋体"/>
                          <a:cs typeface="Times New Roman"/>
                        </a:rPr>
                        <a:t>title</a:t>
                      </a:r>
                      <a:r>
                        <a:rPr lang="en-US" sz="900" kern="0" dirty="0">
                          <a:solidFill>
                            <a:srgbClr val="000000"/>
                          </a:solidFill>
                          <a:latin typeface="Consolas"/>
                          <a:ea typeface="宋体"/>
                          <a:cs typeface="Times New Roman"/>
                        </a:rPr>
                        <a:t>){		</a:t>
                      </a:r>
                      <a:r>
                        <a:rPr lang="en-US" sz="900" kern="0" dirty="0" smtClean="0">
                          <a:solidFill>
                            <a:srgbClr val="3F7F5F"/>
                          </a:solidFill>
                          <a:latin typeface="Consolas"/>
                          <a:ea typeface="宋体"/>
                          <a:cs typeface="Times New Roman"/>
                        </a:rPr>
                        <a:t>// </a:t>
                      </a:r>
                      <a:r>
                        <a:rPr lang="zh-CN" sz="900" kern="0" dirty="0">
                          <a:solidFill>
                            <a:srgbClr val="3F7F5F"/>
                          </a:solidFill>
                          <a:latin typeface="Consolas"/>
                          <a:ea typeface="宋体"/>
                          <a:cs typeface="Consolas"/>
                        </a:rPr>
                        <a:t>设置</a:t>
                      </a:r>
                      <a:r>
                        <a:rPr lang="en-US" sz="900" kern="0" dirty="0">
                          <a:solidFill>
                            <a:srgbClr val="3F7F5F"/>
                          </a:solidFill>
                          <a:latin typeface="Consolas"/>
                          <a:ea typeface="宋体"/>
                          <a:cs typeface="Times New Roman"/>
                        </a:rPr>
                        <a:t>title</a:t>
                      </a:r>
                      <a:r>
                        <a:rPr lang="zh-CN" sz="900" kern="0" dirty="0">
                          <a:solidFill>
                            <a:srgbClr val="3F7F5F"/>
                          </a:solidFill>
                          <a:latin typeface="Consolas"/>
                          <a:ea typeface="宋体"/>
                          <a:cs typeface="Consolas"/>
                        </a:rPr>
                        <a:t>属性内容</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err="1">
                          <a:solidFill>
                            <a:srgbClr val="7F0055"/>
                          </a:solidFill>
                          <a:latin typeface="Consolas"/>
                          <a:ea typeface="宋体"/>
                          <a:cs typeface="Times New Roman"/>
                        </a:rPr>
                        <a:t>this</a:t>
                      </a:r>
                      <a:r>
                        <a:rPr lang="en-US" sz="900" kern="0" dirty="0" err="1">
                          <a:solidFill>
                            <a:srgbClr val="000000"/>
                          </a:solidFill>
                          <a:latin typeface="Consolas"/>
                          <a:ea typeface="宋体"/>
                          <a:cs typeface="Times New Roman"/>
                        </a:rPr>
                        <a:t>.</a:t>
                      </a:r>
                      <a:r>
                        <a:rPr lang="en-US" sz="900" kern="0" dirty="0" err="1">
                          <a:solidFill>
                            <a:srgbClr val="0000C0"/>
                          </a:solidFill>
                          <a:latin typeface="Consolas"/>
                          <a:ea typeface="宋体"/>
                          <a:cs typeface="Times New Roman"/>
                        </a:rPr>
                        <a:t>title</a:t>
                      </a:r>
                      <a:r>
                        <a:rPr lang="en-US" sz="900" kern="0" dirty="0">
                          <a:solidFill>
                            <a:srgbClr val="000000"/>
                          </a:solidFill>
                          <a:latin typeface="Consolas"/>
                          <a:ea typeface="宋体"/>
                          <a:cs typeface="Times New Roman"/>
                        </a:rPr>
                        <a:t> = </a:t>
                      </a:r>
                      <a:r>
                        <a:rPr lang="en-US" sz="900" kern="0" dirty="0">
                          <a:solidFill>
                            <a:srgbClr val="6A3E3E"/>
                          </a:solidFill>
                          <a:latin typeface="Consolas"/>
                          <a:ea typeface="宋体"/>
                          <a:cs typeface="Times New Roman"/>
                        </a:rPr>
                        <a: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public</a:t>
                      </a:r>
                      <a:r>
                        <a:rPr lang="en-US" sz="900" kern="0" dirty="0">
                          <a:solidFill>
                            <a:srgbClr val="000000"/>
                          </a:solidFill>
                          <a:latin typeface="Consolas"/>
                          <a:ea typeface="宋体"/>
                          <a:cs typeface="Times New Roman"/>
                        </a:rPr>
                        <a:t> String </a:t>
                      </a:r>
                      <a:r>
                        <a:rPr lang="en-US" sz="900" kern="0" dirty="0" err="1">
                          <a:solidFill>
                            <a:srgbClr val="000000"/>
                          </a:solidFill>
                          <a:latin typeface="Consolas"/>
                          <a:ea typeface="宋体"/>
                          <a:cs typeface="Times New Roman"/>
                        </a:rPr>
                        <a:t>getTitle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return</a:t>
                      </a:r>
                      <a:r>
                        <a:rPr lang="en-US" sz="900" kern="0" dirty="0">
                          <a:solidFill>
                            <a:srgbClr val="000000"/>
                          </a:solidFill>
                          <a:latin typeface="Consolas"/>
                          <a:ea typeface="宋体"/>
                          <a:cs typeface="Times New Roman"/>
                        </a:rPr>
                        <a:t> </a:t>
                      </a:r>
                      <a:r>
                        <a:rPr lang="en-US" sz="900" b="1" kern="0" dirty="0" err="1">
                          <a:solidFill>
                            <a:srgbClr val="7F0055"/>
                          </a:solidFill>
                          <a:latin typeface="Consolas"/>
                          <a:ea typeface="宋体"/>
                          <a:cs typeface="Times New Roman"/>
                        </a:rPr>
                        <a:t>this</a:t>
                      </a:r>
                      <a:r>
                        <a:rPr lang="en-US" sz="900" kern="0" dirty="0" err="1">
                          <a:solidFill>
                            <a:srgbClr val="000000"/>
                          </a:solidFill>
                          <a:latin typeface="Consolas"/>
                          <a:ea typeface="宋体"/>
                          <a:cs typeface="Times New Roman"/>
                        </a:rPr>
                        <a:t>.</a:t>
                      </a:r>
                      <a:r>
                        <a:rPr lang="en-US" sz="900" kern="0" dirty="0" err="1">
                          <a:solidFill>
                            <a:srgbClr val="0000C0"/>
                          </a:solidFill>
                          <a:latin typeface="Consolas"/>
                          <a:ea typeface="宋体"/>
                          <a:cs typeface="Times New Roman"/>
                        </a:rPr>
                        <a: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a:t>
                      </a:r>
                      <a:endParaRPr lang="zh-CN" sz="1050" kern="100" dirty="0">
                        <a:latin typeface="Times New Roman"/>
                        <a:ea typeface="宋体"/>
                        <a:cs typeface="Times New Roman"/>
                      </a:endParaRPr>
                    </a:p>
                    <a:p>
                      <a:pPr algn="l">
                        <a:spcAft>
                          <a:spcPts val="0"/>
                        </a:spcAft>
                      </a:pPr>
                      <a:r>
                        <a:rPr lang="en-US" sz="900" b="1" kern="0" dirty="0">
                          <a:solidFill>
                            <a:srgbClr val="7F0055"/>
                          </a:solidFill>
                          <a:latin typeface="Consolas"/>
                          <a:ea typeface="宋体"/>
                          <a:cs typeface="Times New Roman"/>
                        </a:rPr>
                        <a:t>public</a:t>
                      </a: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class</a:t>
                      </a:r>
                      <a:r>
                        <a:rPr lang="en-US" sz="900" kern="0" dirty="0">
                          <a:solidFill>
                            <a:srgbClr val="000000"/>
                          </a:solidFill>
                          <a:latin typeface="Consolas"/>
                          <a:ea typeface="宋体"/>
                          <a:cs typeface="Times New Roman"/>
                        </a:rPr>
                        <a:t> </a:t>
                      </a:r>
                      <a:r>
                        <a:rPr lang="en-US" sz="900" kern="0" dirty="0" err="1">
                          <a:solidFill>
                            <a:srgbClr val="000000"/>
                          </a:solidFill>
                          <a:latin typeface="Consolas"/>
                          <a:ea typeface="宋体"/>
                          <a:cs typeface="Times New Roman"/>
                        </a:rPr>
                        <a:t>TestDemo</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public</a:t>
                      </a: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static</a:t>
                      </a:r>
                      <a:r>
                        <a:rPr lang="en-US" sz="900" kern="0" dirty="0">
                          <a:solidFill>
                            <a:srgbClr val="000000"/>
                          </a:solidFill>
                          <a:latin typeface="Consolas"/>
                          <a:ea typeface="宋体"/>
                          <a:cs typeface="Times New Roman"/>
                        </a:rPr>
                        <a:t> </a:t>
                      </a:r>
                      <a:r>
                        <a:rPr lang="en-US" sz="900" b="1" kern="0" dirty="0">
                          <a:solidFill>
                            <a:srgbClr val="7F0055"/>
                          </a:solidFill>
                          <a:latin typeface="Consolas"/>
                          <a:ea typeface="宋体"/>
                          <a:cs typeface="Times New Roman"/>
                        </a:rPr>
                        <a:t>void</a:t>
                      </a:r>
                      <a:r>
                        <a:rPr lang="en-US" sz="900" kern="0" dirty="0">
                          <a:solidFill>
                            <a:srgbClr val="000000"/>
                          </a:solidFill>
                          <a:latin typeface="Consolas"/>
                          <a:ea typeface="宋体"/>
                          <a:cs typeface="Times New Roman"/>
                        </a:rPr>
                        <a:t> main(String </a:t>
                      </a:r>
                      <a:r>
                        <a:rPr lang="en-US" sz="900" kern="0" dirty="0" err="1">
                          <a:solidFill>
                            <a:srgbClr val="6A3E3E"/>
                          </a:solidFill>
                          <a:latin typeface="Consolas"/>
                          <a:ea typeface="宋体"/>
                          <a:cs typeface="Times New Roman"/>
                        </a:rPr>
                        <a:t>args</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kern="0" dirty="0" err="1">
                          <a:solidFill>
                            <a:srgbClr val="000000"/>
                          </a:solidFill>
                          <a:latin typeface="Consolas"/>
                          <a:ea typeface="宋体"/>
                          <a:cs typeface="Times New Roman"/>
                        </a:rPr>
                        <a:t>System.</a:t>
                      </a:r>
                      <a:r>
                        <a:rPr lang="en-US" sz="900" b="1" i="1" kern="0" dirty="0" err="1">
                          <a:solidFill>
                            <a:srgbClr val="0000C0"/>
                          </a:solidFill>
                          <a:latin typeface="Consolas"/>
                          <a:ea typeface="宋体"/>
                          <a:cs typeface="Times New Roman"/>
                        </a:rPr>
                        <a:t>out</a:t>
                      </a:r>
                      <a:r>
                        <a:rPr lang="en-US" sz="900" kern="0" dirty="0" err="1">
                          <a:solidFill>
                            <a:srgbClr val="000000"/>
                          </a:solidFill>
                          <a:latin typeface="Consolas"/>
                          <a:ea typeface="宋体"/>
                          <a:cs typeface="Times New Roman"/>
                        </a:rPr>
                        <a:t>.println</a:t>
                      </a:r>
                      <a:r>
                        <a:rPr lang="en-US" sz="900" kern="0" dirty="0">
                          <a:solidFill>
                            <a:srgbClr val="000000"/>
                          </a:solidFill>
                          <a:latin typeface="Consolas"/>
                          <a:ea typeface="宋体"/>
                          <a:cs typeface="Times New Roman"/>
                        </a:rPr>
                        <a:t>(</a:t>
                      </a:r>
                      <a:r>
                        <a:rPr lang="en-US" sz="900" b="1" kern="0" dirty="0">
                          <a:solidFill>
                            <a:srgbClr val="7F0055"/>
                          </a:solidFill>
                          <a:latin typeface="Consolas"/>
                          <a:ea typeface="宋体"/>
                          <a:cs typeface="Times New Roman"/>
                        </a:rPr>
                        <a:t>new</a:t>
                      </a:r>
                      <a:r>
                        <a:rPr lang="en-US" sz="900" kern="0" dirty="0">
                          <a:solidFill>
                            <a:srgbClr val="000000"/>
                          </a:solidFill>
                          <a:latin typeface="Consolas"/>
                          <a:ea typeface="宋体"/>
                          <a:cs typeface="Times New Roman"/>
                        </a:rPr>
                        <a:t> Book(</a:t>
                      </a:r>
                      <a:r>
                        <a:rPr lang="en-US" sz="900" kern="0" dirty="0">
                          <a:solidFill>
                            <a:srgbClr val="2A00FF"/>
                          </a:solidFill>
                          <a:latin typeface="Consolas"/>
                          <a:ea typeface="宋体"/>
                          <a:cs typeface="Times New Roman"/>
                        </a:rPr>
                        <a:t>"Java"</a:t>
                      </a:r>
                      <a:r>
                        <a:rPr lang="en-US" sz="900" kern="0" dirty="0">
                          <a:solidFill>
                            <a:srgbClr val="000000"/>
                          </a:solidFill>
                          <a:latin typeface="Consolas"/>
                          <a:ea typeface="宋体"/>
                          <a:cs typeface="Times New Roman"/>
                        </a:rPr>
                        <a:t>).</a:t>
                      </a:r>
                      <a:r>
                        <a:rPr lang="en-US" sz="900" kern="0" dirty="0" err="1">
                          <a:solidFill>
                            <a:srgbClr val="000000"/>
                          </a:solidFill>
                          <a:latin typeface="Consolas"/>
                          <a:ea typeface="宋体"/>
                          <a:cs typeface="Times New Roman"/>
                        </a:rPr>
                        <a:t>getTitle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kern="0" dirty="0" err="1">
                          <a:solidFill>
                            <a:srgbClr val="000000"/>
                          </a:solidFill>
                          <a:latin typeface="Consolas"/>
                          <a:ea typeface="宋体"/>
                          <a:cs typeface="Times New Roman"/>
                        </a:rPr>
                        <a:t>System.</a:t>
                      </a:r>
                      <a:r>
                        <a:rPr lang="en-US" sz="900" b="1" i="1" kern="0" dirty="0" err="1">
                          <a:solidFill>
                            <a:srgbClr val="0000C0"/>
                          </a:solidFill>
                          <a:latin typeface="Consolas"/>
                          <a:ea typeface="宋体"/>
                          <a:cs typeface="Times New Roman"/>
                        </a:rPr>
                        <a:t>out</a:t>
                      </a:r>
                      <a:r>
                        <a:rPr lang="en-US" sz="900" kern="0" dirty="0" err="1">
                          <a:solidFill>
                            <a:srgbClr val="000000"/>
                          </a:solidFill>
                          <a:latin typeface="Consolas"/>
                          <a:ea typeface="宋体"/>
                          <a:cs typeface="Times New Roman"/>
                        </a:rPr>
                        <a:t>.println</a:t>
                      </a:r>
                      <a:r>
                        <a:rPr lang="en-US" sz="900" kern="0" dirty="0">
                          <a:solidFill>
                            <a:srgbClr val="000000"/>
                          </a:solidFill>
                          <a:latin typeface="Consolas"/>
                          <a:ea typeface="宋体"/>
                          <a:cs typeface="Times New Roman"/>
                        </a:rPr>
                        <a:t>(</a:t>
                      </a:r>
                      <a:r>
                        <a:rPr lang="en-US" sz="900" b="1" kern="0" dirty="0">
                          <a:solidFill>
                            <a:srgbClr val="7F0055"/>
                          </a:solidFill>
                          <a:latin typeface="Consolas"/>
                          <a:ea typeface="宋体"/>
                          <a:cs typeface="Times New Roman"/>
                        </a:rPr>
                        <a:t>new</a:t>
                      </a:r>
                      <a:r>
                        <a:rPr lang="en-US" sz="900" kern="0" dirty="0">
                          <a:solidFill>
                            <a:srgbClr val="000000"/>
                          </a:solidFill>
                          <a:latin typeface="Consolas"/>
                          <a:ea typeface="宋体"/>
                          <a:cs typeface="Times New Roman"/>
                        </a:rPr>
                        <a:t> Book().</a:t>
                      </a:r>
                      <a:r>
                        <a:rPr lang="en-US" sz="900" kern="0" dirty="0" err="1">
                          <a:solidFill>
                            <a:srgbClr val="000000"/>
                          </a:solidFill>
                          <a:latin typeface="Consolas"/>
                          <a:ea typeface="宋体"/>
                          <a:cs typeface="Times New Roman"/>
                        </a:rPr>
                        <a:t>getTitle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r>
                        <a:rPr lang="en-US" sz="900" kern="0" dirty="0" err="1">
                          <a:solidFill>
                            <a:srgbClr val="000000"/>
                          </a:solidFill>
                          <a:latin typeface="Consolas"/>
                          <a:ea typeface="宋体"/>
                          <a:cs typeface="Times New Roman"/>
                        </a:rPr>
                        <a:t>System.</a:t>
                      </a:r>
                      <a:r>
                        <a:rPr lang="en-US" sz="900" b="1" i="1" kern="0" dirty="0" err="1">
                          <a:solidFill>
                            <a:srgbClr val="0000C0"/>
                          </a:solidFill>
                          <a:latin typeface="Consolas"/>
                          <a:ea typeface="宋体"/>
                          <a:cs typeface="Times New Roman"/>
                        </a:rPr>
                        <a:t>out</a:t>
                      </a:r>
                      <a:r>
                        <a:rPr lang="en-US" sz="900" kern="0" dirty="0" err="1">
                          <a:solidFill>
                            <a:srgbClr val="000000"/>
                          </a:solidFill>
                          <a:latin typeface="Consolas"/>
                          <a:ea typeface="宋体"/>
                          <a:cs typeface="Times New Roman"/>
                        </a:rPr>
                        <a:t>.println</a:t>
                      </a:r>
                      <a:r>
                        <a:rPr lang="en-US" sz="900" kern="0" dirty="0">
                          <a:solidFill>
                            <a:srgbClr val="000000"/>
                          </a:solidFill>
                          <a:latin typeface="Consolas"/>
                          <a:ea typeface="宋体"/>
                          <a:cs typeface="Times New Roman"/>
                        </a:rPr>
                        <a:t>(</a:t>
                      </a:r>
                      <a:r>
                        <a:rPr lang="en-US" sz="900" b="1" kern="0" dirty="0">
                          <a:solidFill>
                            <a:srgbClr val="7F0055"/>
                          </a:solidFill>
                          <a:latin typeface="Consolas"/>
                          <a:ea typeface="宋体"/>
                          <a:cs typeface="Times New Roman"/>
                        </a:rPr>
                        <a:t>new</a:t>
                      </a:r>
                      <a:r>
                        <a:rPr lang="en-US" sz="900" kern="0" dirty="0">
                          <a:solidFill>
                            <a:srgbClr val="000000"/>
                          </a:solidFill>
                          <a:latin typeface="Consolas"/>
                          <a:ea typeface="宋体"/>
                          <a:cs typeface="Times New Roman"/>
                        </a:rPr>
                        <a:t> Book().</a:t>
                      </a:r>
                      <a:r>
                        <a:rPr lang="en-US" sz="900" kern="0" dirty="0" err="1">
                          <a:solidFill>
                            <a:srgbClr val="000000"/>
                          </a:solidFill>
                          <a:latin typeface="Consolas"/>
                          <a:ea typeface="宋体"/>
                          <a:cs typeface="Times New Roman"/>
                        </a:rPr>
                        <a:t>getTitle</a:t>
                      </a: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	}</a:t>
                      </a:r>
                      <a:endParaRPr lang="zh-CN" sz="1050" kern="100" dirty="0">
                        <a:latin typeface="Times New Roman"/>
                        <a:ea typeface="宋体"/>
                        <a:cs typeface="Times New Roman"/>
                      </a:endParaRPr>
                    </a:p>
                    <a:p>
                      <a:pPr algn="l">
                        <a:spcAft>
                          <a:spcPts val="0"/>
                        </a:spcAft>
                      </a:pPr>
                      <a:r>
                        <a:rPr lang="en-US" sz="900" kern="0" dirty="0">
                          <a:solidFill>
                            <a:srgbClr val="000000"/>
                          </a:solidFill>
                          <a:latin typeface="Consolas"/>
                          <a:ea typeface="宋体"/>
                          <a:cs typeface="Times New Roman"/>
                        </a:rPr>
                        <a:t>}</a:t>
                      </a:r>
                      <a:endParaRPr lang="zh-CN" sz="105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理解面向对象三大主要特征；</a:t>
            </a:r>
          </a:p>
          <a:p>
            <a:r>
              <a:rPr lang="zh-CN" altLang="en-US" smtClean="0"/>
              <a:t>掌握类与对象的区别与使用；</a:t>
            </a:r>
          </a:p>
          <a:p>
            <a:r>
              <a:rPr lang="zh-CN" altLang="en-US" smtClean="0"/>
              <a:t>掌握类中封装性的基础实现；</a:t>
            </a:r>
          </a:p>
          <a:p>
            <a:r>
              <a:rPr lang="zh-CN" altLang="en-US" smtClean="0"/>
              <a:t>掌握类中构造方法以及构造方法重载的概念及使用；</a:t>
            </a:r>
          </a:p>
          <a:p>
            <a:r>
              <a:rPr lang="zh-CN" altLang="en-US" smtClean="0"/>
              <a:t>掌握数组的使用以及初始化操作；</a:t>
            </a:r>
          </a:p>
          <a:p>
            <a:r>
              <a:rPr lang="zh-CN" altLang="en-US" smtClean="0"/>
              <a:t>掌握引用数据类型的特点以及引用传递操作分析方法；</a:t>
            </a:r>
          </a:p>
          <a:p>
            <a:r>
              <a:rPr lang="zh-CN" altLang="en-US" smtClean="0"/>
              <a:t>掌握</a:t>
            </a:r>
            <a:r>
              <a:rPr lang="en-US" altLang="zh-CN" smtClean="0"/>
              <a:t>String</a:t>
            </a:r>
            <a:r>
              <a:rPr lang="zh-CN" altLang="en-US" smtClean="0"/>
              <a:t>类的特点以及</a:t>
            </a:r>
            <a:r>
              <a:rPr lang="en-US" altLang="zh-CN" smtClean="0"/>
              <a:t>String</a:t>
            </a:r>
            <a:r>
              <a:rPr lang="zh-CN" altLang="en-US" smtClean="0"/>
              <a:t>类中常用方法的使用；</a:t>
            </a:r>
          </a:p>
          <a:p>
            <a:r>
              <a:rPr lang="zh-CN" altLang="en-US" smtClean="0"/>
              <a:t>掌握</a:t>
            </a:r>
            <a:r>
              <a:rPr lang="en-US" altLang="zh-CN" smtClean="0"/>
              <a:t>this</a:t>
            </a:r>
            <a:r>
              <a:rPr lang="zh-CN" altLang="en-US" smtClean="0"/>
              <a:t>、</a:t>
            </a:r>
            <a:r>
              <a:rPr lang="en-US" altLang="zh-CN" smtClean="0"/>
              <a:t>static</a:t>
            </a:r>
            <a:r>
              <a:rPr lang="zh-CN" altLang="en-US" smtClean="0"/>
              <a:t>关键字的使用；</a:t>
            </a:r>
          </a:p>
          <a:p>
            <a:r>
              <a:rPr lang="zh-CN" altLang="en-US" smtClean="0"/>
              <a:t>掌握内部类的特点以及使用形式；</a:t>
            </a:r>
          </a:p>
          <a:p>
            <a:r>
              <a:rPr lang="zh-CN" altLang="en-US" smtClean="0"/>
              <a:t>理解链表操作的实现原理以及常用操作方法。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smtClean="0"/>
              <a:t>主要作用</a:t>
            </a:r>
            <a:endParaRPr lang="zh-CN" altLang="en-US" dirty="0"/>
          </a:p>
        </p:txBody>
      </p:sp>
      <p:sp>
        <p:nvSpPr>
          <p:cNvPr id="3" name="内容占位符 2"/>
          <p:cNvSpPr>
            <a:spLocks noGrp="1"/>
          </p:cNvSpPr>
          <p:nvPr>
            <p:ph idx="1"/>
          </p:nvPr>
        </p:nvSpPr>
        <p:spPr/>
        <p:txBody>
          <a:bodyPr/>
          <a:lstStyle/>
          <a:p>
            <a:r>
              <a:rPr lang="zh-CN" altLang="en-US" dirty="0" smtClean="0"/>
              <a:t>常见定义结构：</a:t>
            </a:r>
            <a:r>
              <a:rPr lang="en-US" altLang="zh-CN" dirty="0" smtClean="0"/>
              <a:t>public static void main()</a:t>
            </a:r>
            <a:r>
              <a:rPr lang="zh-CN" altLang="en-US" dirty="0" smtClean="0"/>
              <a:t>；</a:t>
            </a:r>
            <a:endParaRPr lang="en-US" dirty="0" smtClean="0"/>
          </a:p>
          <a:p>
            <a:r>
              <a:rPr lang="en-US" dirty="0" smtClean="0"/>
              <a:t>static</a:t>
            </a:r>
            <a:r>
              <a:rPr lang="zh-CN" altLang="en-US" dirty="0" smtClean="0"/>
              <a:t>关键字可以用于定义属性及</a:t>
            </a:r>
            <a:r>
              <a:rPr lang="zh-CN" altLang="en-US" dirty="0" smtClean="0"/>
              <a:t>方法；</a:t>
            </a:r>
            <a:endParaRPr lang="en-US" altLang="zh-CN"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static</a:t>
            </a:r>
            <a:r>
              <a:rPr lang="zh-CN" altLang="en-US" dirty="0" smtClean="0"/>
              <a:t>定义属性</a:t>
            </a:r>
            <a:endParaRPr lang="zh-CN" altLang="en-US" dirty="0"/>
          </a:p>
        </p:txBody>
      </p:sp>
      <p:sp>
        <p:nvSpPr>
          <p:cNvPr id="3" name="内容占位符 2"/>
          <p:cNvSpPr>
            <a:spLocks noGrp="1"/>
          </p:cNvSpPr>
          <p:nvPr>
            <p:ph idx="1"/>
          </p:nvPr>
        </p:nvSpPr>
        <p:spPr/>
        <p:txBody>
          <a:bodyPr/>
          <a:lstStyle/>
          <a:p>
            <a:r>
              <a:rPr lang="zh-CN" altLang="en-US" dirty="0" smtClean="0"/>
              <a:t>在一个类之中，主要的组成就是属性和方法（分为构造方法与普通方法两种），而每一个对象都分别拥有各自的属性内容（不同对象的属性保存在不同的堆内存之中），如果现在类中的某个属性希望定义为公共属性（所有对象都可以使用的属性）则可以在声明属性前加上</a:t>
            </a:r>
            <a:r>
              <a:rPr lang="en-US" dirty="0" smtClean="0"/>
              <a:t>static</a:t>
            </a:r>
            <a:r>
              <a:rPr lang="zh-CN" altLang="en-US" dirty="0" smtClean="0"/>
              <a:t>关键字。</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范例：</a:t>
            </a:r>
            <a:r>
              <a:rPr lang="zh-CN" altLang="en-US" dirty="0" smtClean="0"/>
              <a:t>定义程序</a:t>
            </a:r>
            <a:endParaRPr lang="zh-CN" altLang="en-US" dirty="0"/>
          </a:p>
        </p:txBody>
      </p:sp>
      <p:graphicFrame>
        <p:nvGraphicFramePr>
          <p:cNvPr id="4" name="表格 3"/>
          <p:cNvGraphicFramePr>
            <a:graphicFrameLocks noGrp="1"/>
          </p:cNvGraphicFramePr>
          <p:nvPr/>
        </p:nvGraphicFramePr>
        <p:xfrm>
          <a:off x="500034" y="1357304"/>
          <a:ext cx="8286808" cy="3169920"/>
        </p:xfrm>
        <a:graphic>
          <a:graphicData uri="http://schemas.openxmlformats.org/drawingml/2006/table">
            <a:tbl>
              <a:tblPr/>
              <a:tblGrid>
                <a:gridCol w="1355076"/>
                <a:gridCol w="6931732"/>
              </a:tblGrid>
              <a:tr h="1811180">
                <a:tc gridSpan="2">
                  <a:txBody>
                    <a:bodyPr/>
                    <a:lstStyle/>
                    <a:p>
                      <a:pPr algn="l">
                        <a:spcAft>
                          <a:spcPts val="0"/>
                        </a:spcAft>
                      </a:pPr>
                      <a:r>
                        <a:rPr lang="en-US" sz="800" b="1" kern="0" dirty="0">
                          <a:solidFill>
                            <a:srgbClr val="7F0055"/>
                          </a:solidFill>
                          <a:latin typeface="Consolas"/>
                          <a:ea typeface="宋体"/>
                          <a:cs typeface="Times New Roman"/>
                        </a:rPr>
                        <a:t>class</a:t>
                      </a:r>
                      <a:r>
                        <a:rPr lang="en-US" sz="800" kern="0" dirty="0">
                          <a:solidFill>
                            <a:srgbClr val="000000"/>
                          </a:solidFill>
                          <a:latin typeface="Consolas"/>
                          <a:ea typeface="宋体"/>
                          <a:cs typeface="Times New Roman"/>
                        </a:rPr>
                        <a:t> Book {	</a:t>
                      </a:r>
                      <a:r>
                        <a:rPr lang="en-US" sz="800" kern="0" dirty="0" smtClean="0">
                          <a:solidFill>
                            <a:srgbClr val="3F7F5F"/>
                          </a:solidFill>
                          <a:latin typeface="Consolas"/>
                          <a:ea typeface="宋体"/>
                          <a:cs typeface="Times New Roman"/>
                        </a:rPr>
                        <a:t>// </a:t>
                      </a:r>
                      <a:r>
                        <a:rPr lang="zh-CN" sz="800" kern="0" dirty="0">
                          <a:solidFill>
                            <a:srgbClr val="3F7F5F"/>
                          </a:solidFill>
                          <a:latin typeface="Consolas"/>
                          <a:ea typeface="宋体"/>
                          <a:cs typeface="Consolas"/>
                        </a:rPr>
                        <a:t>描述的是同一个出版社的信息</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private</a:t>
                      </a:r>
                      <a:r>
                        <a:rPr lang="en-US" sz="800" kern="0" dirty="0">
                          <a:solidFill>
                            <a:srgbClr val="000000"/>
                          </a:solidFill>
                          <a:latin typeface="Consolas"/>
                          <a:ea typeface="宋体"/>
                          <a:cs typeface="Times New Roman"/>
                        </a:rPr>
                        <a:t> String </a:t>
                      </a:r>
                      <a:r>
                        <a:rPr lang="en-US" sz="800" kern="0" dirty="0">
                          <a:solidFill>
                            <a:srgbClr val="0000C0"/>
                          </a:solidFill>
                          <a:latin typeface="Consolas"/>
                          <a:ea typeface="宋体"/>
                          <a:cs typeface="Times New Roman"/>
                        </a:rPr>
                        <a:t>title</a:t>
                      </a:r>
                      <a:r>
                        <a:rPr lang="en-US" sz="800" kern="0" dirty="0">
                          <a:solidFill>
                            <a:srgbClr val="000000"/>
                          </a:solidFill>
                          <a:latin typeface="Consolas"/>
                          <a:ea typeface="宋体"/>
                          <a:cs typeface="Times New Roman"/>
                        </a:rPr>
                        <a:t> ;			</a:t>
                      </a:r>
                      <a:r>
                        <a:rPr lang="en-US" sz="800" kern="0" dirty="0" smtClean="0">
                          <a:solidFill>
                            <a:srgbClr val="3F7F5F"/>
                          </a:solidFill>
                          <a:latin typeface="Consolas"/>
                          <a:ea typeface="宋体"/>
                          <a:cs typeface="Times New Roman"/>
                        </a:rPr>
                        <a:t>// </a:t>
                      </a:r>
                      <a:r>
                        <a:rPr lang="zh-CN" sz="800" kern="0" dirty="0">
                          <a:solidFill>
                            <a:srgbClr val="3F7F5F"/>
                          </a:solidFill>
                          <a:latin typeface="Consolas"/>
                          <a:ea typeface="宋体"/>
                          <a:cs typeface="Consolas"/>
                        </a:rPr>
                        <a:t>普通属性</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private</a:t>
                      </a: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double</a:t>
                      </a:r>
                      <a:r>
                        <a:rPr lang="en-US" sz="800" kern="0" dirty="0">
                          <a:solidFill>
                            <a:srgbClr val="000000"/>
                          </a:solidFill>
                          <a:latin typeface="Consolas"/>
                          <a:ea typeface="宋体"/>
                          <a:cs typeface="Times New Roman"/>
                        </a:rPr>
                        <a:t> </a:t>
                      </a:r>
                      <a:r>
                        <a:rPr lang="en-US" sz="800" kern="0" dirty="0">
                          <a:solidFill>
                            <a:srgbClr val="0000C0"/>
                          </a:solidFill>
                          <a:latin typeface="Consolas"/>
                          <a:ea typeface="宋体"/>
                          <a:cs typeface="Times New Roman"/>
                        </a:rPr>
                        <a:t>price</a:t>
                      </a:r>
                      <a:r>
                        <a:rPr lang="en-US" sz="800" kern="0" dirty="0">
                          <a:solidFill>
                            <a:srgbClr val="000000"/>
                          </a:solidFill>
                          <a:latin typeface="Consolas"/>
                          <a:ea typeface="宋体"/>
                          <a:cs typeface="Times New Roman"/>
                        </a:rPr>
                        <a:t> ;			</a:t>
                      </a:r>
                      <a:r>
                        <a:rPr lang="en-US" sz="800" kern="0" dirty="0" smtClean="0">
                          <a:solidFill>
                            <a:srgbClr val="3F7F5F"/>
                          </a:solidFill>
                          <a:latin typeface="Consolas"/>
                          <a:ea typeface="宋体"/>
                          <a:cs typeface="Times New Roman"/>
                        </a:rPr>
                        <a:t>// </a:t>
                      </a:r>
                      <a:r>
                        <a:rPr lang="zh-CN" sz="800" kern="0" dirty="0">
                          <a:solidFill>
                            <a:srgbClr val="3F7F5F"/>
                          </a:solidFill>
                          <a:latin typeface="Consolas"/>
                          <a:ea typeface="宋体"/>
                          <a:cs typeface="Consolas"/>
                        </a:rPr>
                        <a:t>普通属性</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u="sng" kern="0" dirty="0">
                          <a:solidFill>
                            <a:srgbClr val="7F0055"/>
                          </a:solidFill>
                          <a:latin typeface="Consolas"/>
                          <a:ea typeface="宋体"/>
                          <a:cs typeface="Times New Roman"/>
                        </a:rPr>
                        <a:t>static</a:t>
                      </a:r>
                      <a:r>
                        <a:rPr lang="en-US" sz="800" u="sng" kern="0" dirty="0">
                          <a:solidFill>
                            <a:srgbClr val="000000"/>
                          </a:solidFill>
                          <a:latin typeface="Consolas"/>
                          <a:ea typeface="宋体"/>
                          <a:cs typeface="Times New Roman"/>
                        </a:rPr>
                        <a:t> String </a:t>
                      </a:r>
                      <a:r>
                        <a:rPr lang="en-US" sz="800" i="1" u="sng" kern="0" dirty="0">
                          <a:solidFill>
                            <a:srgbClr val="0000C0"/>
                          </a:solidFill>
                          <a:latin typeface="Consolas"/>
                          <a:ea typeface="宋体"/>
                          <a:cs typeface="Times New Roman"/>
                        </a:rPr>
                        <a:t>pub</a:t>
                      </a:r>
                      <a:r>
                        <a:rPr lang="en-US" sz="800" u="sng" kern="0" dirty="0">
                          <a:solidFill>
                            <a:srgbClr val="000000"/>
                          </a:solidFill>
                          <a:latin typeface="Consolas"/>
                          <a:ea typeface="宋体"/>
                          <a:cs typeface="Times New Roman"/>
                        </a:rPr>
                        <a:t> = </a:t>
                      </a:r>
                      <a:r>
                        <a:rPr lang="en-US" sz="800" u="sng" kern="0" dirty="0">
                          <a:solidFill>
                            <a:srgbClr val="2A00FF"/>
                          </a:solidFill>
                          <a:latin typeface="Consolas"/>
                          <a:ea typeface="宋体"/>
                          <a:cs typeface="Times New Roman"/>
                        </a:rPr>
                        <a:t>"</a:t>
                      </a:r>
                      <a:r>
                        <a:rPr lang="zh-CN" sz="800" u="sng" kern="0" dirty="0">
                          <a:solidFill>
                            <a:srgbClr val="2A00FF"/>
                          </a:solidFill>
                          <a:latin typeface="Consolas"/>
                          <a:ea typeface="宋体"/>
                          <a:cs typeface="Consolas"/>
                        </a:rPr>
                        <a:t>清华大学出版社</a:t>
                      </a:r>
                      <a:r>
                        <a:rPr lang="en-US" sz="800" u="sng"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 ;	 	</a:t>
                      </a:r>
                      <a:r>
                        <a:rPr lang="en-US" sz="800" kern="0" dirty="0">
                          <a:solidFill>
                            <a:srgbClr val="3F7F5F"/>
                          </a:solidFill>
                          <a:latin typeface="Consolas"/>
                          <a:ea typeface="宋体"/>
                          <a:cs typeface="Times New Roman"/>
                        </a:rPr>
                        <a:t>// </a:t>
                      </a:r>
                      <a:r>
                        <a:rPr lang="zh-CN" sz="800" kern="0" dirty="0">
                          <a:solidFill>
                            <a:srgbClr val="3F7F5F"/>
                          </a:solidFill>
                          <a:latin typeface="Consolas"/>
                          <a:ea typeface="宋体"/>
                          <a:cs typeface="Consolas"/>
                        </a:rPr>
                        <a:t>定义一个描述出版社信息的属性，为操作方便，暂不封装</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public</a:t>
                      </a:r>
                      <a:r>
                        <a:rPr lang="en-US" sz="800" kern="0" dirty="0">
                          <a:solidFill>
                            <a:srgbClr val="000000"/>
                          </a:solidFill>
                          <a:latin typeface="Consolas"/>
                          <a:ea typeface="宋体"/>
                          <a:cs typeface="Times New Roman"/>
                        </a:rPr>
                        <a:t> Book(String </a:t>
                      </a:r>
                      <a:r>
                        <a:rPr lang="en-US" sz="800" kern="0" dirty="0" err="1">
                          <a:solidFill>
                            <a:srgbClr val="6A3E3E"/>
                          </a:solidFill>
                          <a:latin typeface="Consolas"/>
                          <a:ea typeface="宋体"/>
                          <a:cs typeface="Times New Roman"/>
                        </a:rPr>
                        <a:t>title</a:t>
                      </a:r>
                      <a:r>
                        <a:rPr lang="en-US" sz="800" kern="0" dirty="0" err="1">
                          <a:solidFill>
                            <a:srgbClr val="000000"/>
                          </a:solidFill>
                          <a:latin typeface="Consolas"/>
                          <a:ea typeface="宋体"/>
                          <a:cs typeface="Times New Roman"/>
                        </a:rPr>
                        <a:t>,</a:t>
                      </a:r>
                      <a:r>
                        <a:rPr lang="en-US" sz="800" b="1" kern="0" dirty="0" err="1">
                          <a:solidFill>
                            <a:srgbClr val="7F0055"/>
                          </a:solidFill>
                          <a:latin typeface="Consolas"/>
                          <a:ea typeface="宋体"/>
                          <a:cs typeface="Times New Roman"/>
                        </a:rPr>
                        <a:t>double</a:t>
                      </a:r>
                      <a:r>
                        <a:rPr lang="en-US" sz="800" kern="0" dirty="0">
                          <a:solidFill>
                            <a:srgbClr val="000000"/>
                          </a:solidFill>
                          <a:latin typeface="Consolas"/>
                          <a:ea typeface="宋体"/>
                          <a:cs typeface="Times New Roman"/>
                        </a:rPr>
                        <a:t> </a:t>
                      </a:r>
                      <a:r>
                        <a:rPr lang="en-US" sz="800" kern="0" dirty="0">
                          <a:solidFill>
                            <a:srgbClr val="6A3E3E"/>
                          </a:solidFill>
                          <a:latin typeface="Consolas"/>
                          <a:ea typeface="宋体"/>
                          <a:cs typeface="Times New Roman"/>
                        </a:rPr>
                        <a:t>price</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err="1">
                          <a:solidFill>
                            <a:srgbClr val="7F0055"/>
                          </a:solidFill>
                          <a:latin typeface="Consolas"/>
                          <a:ea typeface="宋体"/>
                          <a:cs typeface="Times New Roman"/>
                        </a:rPr>
                        <a:t>this</a:t>
                      </a:r>
                      <a:r>
                        <a:rPr lang="en-US" sz="800" kern="0" dirty="0" err="1">
                          <a:solidFill>
                            <a:srgbClr val="000000"/>
                          </a:solidFill>
                          <a:latin typeface="Consolas"/>
                          <a:ea typeface="宋体"/>
                          <a:cs typeface="Times New Roman"/>
                        </a:rPr>
                        <a:t>.</a:t>
                      </a:r>
                      <a:r>
                        <a:rPr lang="en-US" sz="800" kern="0" dirty="0" err="1">
                          <a:solidFill>
                            <a:srgbClr val="0000C0"/>
                          </a:solidFill>
                          <a:latin typeface="Consolas"/>
                          <a:ea typeface="宋体"/>
                          <a:cs typeface="Times New Roman"/>
                        </a:rPr>
                        <a:t>title</a:t>
                      </a:r>
                      <a:r>
                        <a:rPr lang="en-US" sz="800" kern="0" dirty="0">
                          <a:solidFill>
                            <a:srgbClr val="000000"/>
                          </a:solidFill>
                          <a:latin typeface="Consolas"/>
                          <a:ea typeface="宋体"/>
                          <a:cs typeface="Times New Roman"/>
                        </a:rPr>
                        <a:t> = </a:t>
                      </a:r>
                      <a:r>
                        <a:rPr lang="en-US" sz="800" kern="0" dirty="0">
                          <a:solidFill>
                            <a:srgbClr val="6A3E3E"/>
                          </a:solidFill>
                          <a:latin typeface="Consolas"/>
                          <a:ea typeface="宋体"/>
                          <a:cs typeface="Times New Roman"/>
                        </a:rPr>
                        <a:t>title</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err="1">
                          <a:solidFill>
                            <a:srgbClr val="7F0055"/>
                          </a:solidFill>
                          <a:latin typeface="Consolas"/>
                          <a:ea typeface="宋体"/>
                          <a:cs typeface="Times New Roman"/>
                        </a:rPr>
                        <a:t>this</a:t>
                      </a:r>
                      <a:r>
                        <a:rPr lang="en-US" sz="800" kern="0" dirty="0" err="1">
                          <a:solidFill>
                            <a:srgbClr val="000000"/>
                          </a:solidFill>
                          <a:latin typeface="Consolas"/>
                          <a:ea typeface="宋体"/>
                          <a:cs typeface="Times New Roman"/>
                        </a:rPr>
                        <a:t>.</a:t>
                      </a:r>
                      <a:r>
                        <a:rPr lang="en-US" sz="800" kern="0" dirty="0" err="1">
                          <a:solidFill>
                            <a:srgbClr val="0000C0"/>
                          </a:solidFill>
                          <a:latin typeface="Consolas"/>
                          <a:ea typeface="宋体"/>
                          <a:cs typeface="Times New Roman"/>
                        </a:rPr>
                        <a:t>price</a:t>
                      </a:r>
                      <a:r>
                        <a:rPr lang="en-US" sz="800" kern="0" dirty="0">
                          <a:solidFill>
                            <a:srgbClr val="000000"/>
                          </a:solidFill>
                          <a:latin typeface="Consolas"/>
                          <a:ea typeface="宋体"/>
                          <a:cs typeface="Times New Roman"/>
                        </a:rPr>
                        <a:t> = </a:t>
                      </a:r>
                      <a:r>
                        <a:rPr lang="en-US" sz="800" kern="0" dirty="0">
                          <a:solidFill>
                            <a:srgbClr val="6A3E3E"/>
                          </a:solidFill>
                          <a:latin typeface="Consolas"/>
                          <a:ea typeface="宋体"/>
                          <a:cs typeface="Times New Roman"/>
                        </a:rPr>
                        <a:t>price</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public</a:t>
                      </a:r>
                      <a:r>
                        <a:rPr lang="en-US" sz="800" kern="0" dirty="0">
                          <a:solidFill>
                            <a:srgbClr val="000000"/>
                          </a:solidFill>
                          <a:latin typeface="Consolas"/>
                          <a:ea typeface="宋体"/>
                          <a:cs typeface="Times New Roman"/>
                        </a:rPr>
                        <a:t> String </a:t>
                      </a:r>
                      <a:r>
                        <a:rPr lang="en-US" sz="800" kern="0" dirty="0" err="1">
                          <a:solidFill>
                            <a:srgbClr val="000000"/>
                          </a:solidFill>
                          <a:latin typeface="Consolas"/>
                          <a:ea typeface="宋体"/>
                          <a:cs typeface="Times New Roman"/>
                        </a:rPr>
                        <a:t>getInfo</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return</a:t>
                      </a:r>
                      <a:r>
                        <a:rPr lang="en-US" sz="800" kern="0" dirty="0">
                          <a:solidFill>
                            <a:srgbClr val="000000"/>
                          </a:solidFill>
                          <a:latin typeface="Consolas"/>
                          <a:ea typeface="宋体"/>
                          <a:cs typeface="Times New Roman"/>
                        </a:rPr>
                        <a:t> </a:t>
                      </a:r>
                      <a:r>
                        <a:rPr lang="en-US" sz="800" kern="0" dirty="0">
                          <a:solidFill>
                            <a:srgbClr val="2A00FF"/>
                          </a:solidFill>
                          <a:latin typeface="Consolas"/>
                          <a:ea typeface="宋体"/>
                          <a:cs typeface="Times New Roman"/>
                        </a:rPr>
                        <a:t>"</a:t>
                      </a:r>
                      <a:r>
                        <a:rPr lang="zh-CN" sz="800" kern="0" dirty="0">
                          <a:solidFill>
                            <a:srgbClr val="2A00FF"/>
                          </a:solidFill>
                          <a:latin typeface="Consolas"/>
                          <a:ea typeface="宋体"/>
                          <a:cs typeface="Consolas"/>
                        </a:rPr>
                        <a:t>图书名称：</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 + </a:t>
                      </a:r>
                      <a:r>
                        <a:rPr lang="en-US" sz="800" b="1" kern="0" dirty="0" err="1">
                          <a:solidFill>
                            <a:srgbClr val="7F0055"/>
                          </a:solidFill>
                          <a:latin typeface="Consolas"/>
                          <a:ea typeface="宋体"/>
                          <a:cs typeface="Times New Roman"/>
                        </a:rPr>
                        <a:t>this</a:t>
                      </a:r>
                      <a:r>
                        <a:rPr lang="en-US" sz="800" kern="0" dirty="0" err="1">
                          <a:solidFill>
                            <a:srgbClr val="000000"/>
                          </a:solidFill>
                          <a:latin typeface="Consolas"/>
                          <a:ea typeface="宋体"/>
                          <a:cs typeface="Times New Roman"/>
                        </a:rPr>
                        <a:t>.</a:t>
                      </a:r>
                      <a:r>
                        <a:rPr lang="en-US" sz="800" kern="0" dirty="0" err="1">
                          <a:solidFill>
                            <a:srgbClr val="0000C0"/>
                          </a:solidFill>
                          <a:latin typeface="Consolas"/>
                          <a:ea typeface="宋体"/>
                          <a:cs typeface="Times New Roman"/>
                        </a:rPr>
                        <a:t>title</a:t>
                      </a:r>
                      <a:r>
                        <a:rPr lang="en-US" sz="800" kern="0" dirty="0">
                          <a:solidFill>
                            <a:srgbClr val="000000"/>
                          </a:solidFill>
                          <a:latin typeface="Consolas"/>
                          <a:ea typeface="宋体"/>
                          <a:cs typeface="Times New Roman"/>
                        </a:rPr>
                        <a:t> + </a:t>
                      </a:r>
                      <a:r>
                        <a:rPr lang="en-US" sz="800" kern="0" dirty="0">
                          <a:solidFill>
                            <a:srgbClr val="2A00FF"/>
                          </a:solidFill>
                          <a:latin typeface="Consolas"/>
                          <a:ea typeface="宋体"/>
                          <a:cs typeface="Times New Roman"/>
                        </a:rPr>
                        <a:t>"</a:t>
                      </a:r>
                      <a:r>
                        <a:rPr lang="zh-CN" sz="800" kern="0" dirty="0">
                          <a:solidFill>
                            <a:srgbClr val="2A00FF"/>
                          </a:solidFill>
                          <a:latin typeface="Consolas"/>
                          <a:ea typeface="宋体"/>
                          <a:cs typeface="Consolas"/>
                        </a:rPr>
                        <a:t>，价格：</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 + </a:t>
                      </a:r>
                      <a:r>
                        <a:rPr lang="en-US" sz="800" b="1" kern="0" dirty="0" err="1">
                          <a:solidFill>
                            <a:srgbClr val="7F0055"/>
                          </a:solidFill>
                          <a:latin typeface="Consolas"/>
                          <a:ea typeface="宋体"/>
                          <a:cs typeface="Times New Roman"/>
                        </a:rPr>
                        <a:t>this</a:t>
                      </a:r>
                      <a:r>
                        <a:rPr lang="en-US" sz="800" kern="0" dirty="0" err="1">
                          <a:solidFill>
                            <a:srgbClr val="000000"/>
                          </a:solidFill>
                          <a:latin typeface="Consolas"/>
                          <a:ea typeface="宋体"/>
                          <a:cs typeface="Times New Roman"/>
                        </a:rPr>
                        <a:t>.</a:t>
                      </a:r>
                      <a:r>
                        <a:rPr lang="en-US" sz="800" kern="0" dirty="0" err="1">
                          <a:solidFill>
                            <a:srgbClr val="0000C0"/>
                          </a:solidFill>
                          <a:latin typeface="Consolas"/>
                          <a:ea typeface="宋体"/>
                          <a:cs typeface="Times New Roman"/>
                        </a:rPr>
                        <a:t>price</a:t>
                      </a:r>
                      <a:r>
                        <a:rPr lang="en-US" sz="800" kern="0" dirty="0">
                          <a:solidFill>
                            <a:srgbClr val="000000"/>
                          </a:solidFill>
                          <a:latin typeface="Consolas"/>
                          <a:ea typeface="宋体"/>
                          <a:cs typeface="Times New Roman"/>
                        </a:rPr>
                        <a:t> + </a:t>
                      </a:r>
                      <a:r>
                        <a:rPr lang="en-US" sz="800" kern="0" dirty="0">
                          <a:solidFill>
                            <a:srgbClr val="2A00FF"/>
                          </a:solidFill>
                          <a:latin typeface="Consolas"/>
                          <a:ea typeface="宋体"/>
                          <a:cs typeface="Times New Roman"/>
                        </a:rPr>
                        <a:t>"</a:t>
                      </a:r>
                      <a:r>
                        <a:rPr lang="zh-CN" sz="800" kern="0" dirty="0">
                          <a:solidFill>
                            <a:srgbClr val="2A00FF"/>
                          </a:solidFill>
                          <a:latin typeface="Consolas"/>
                          <a:ea typeface="宋体"/>
                          <a:cs typeface="Consolas"/>
                        </a:rPr>
                        <a:t>，出版社：</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 + </a:t>
                      </a:r>
                      <a:r>
                        <a:rPr lang="en-US" sz="800" b="1" kern="0" dirty="0">
                          <a:solidFill>
                            <a:srgbClr val="7F0055"/>
                          </a:solidFill>
                          <a:latin typeface="Consolas"/>
                          <a:ea typeface="宋体"/>
                          <a:cs typeface="Times New Roman"/>
                        </a:rPr>
                        <a:t>this</a:t>
                      </a:r>
                      <a:r>
                        <a:rPr lang="en-US" sz="800" kern="0" dirty="0">
                          <a:solidFill>
                            <a:srgbClr val="000000"/>
                          </a:solidFill>
                          <a:latin typeface="Consolas"/>
                          <a:ea typeface="宋体"/>
                          <a:cs typeface="Times New Roman"/>
                        </a:rPr>
                        <a:t>.</a:t>
                      </a:r>
                      <a:r>
                        <a:rPr lang="en-US" sz="800" i="1" u="sng" kern="0" dirty="0">
                          <a:solidFill>
                            <a:srgbClr val="0000C0"/>
                          </a:solidFill>
                          <a:latin typeface="Consolas"/>
                          <a:ea typeface="宋体"/>
                          <a:cs typeface="Times New Roman"/>
                        </a:rPr>
                        <a:t>pub</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a:t>
                      </a:r>
                      <a:endParaRPr lang="zh-CN" sz="900" kern="100" dirty="0">
                        <a:latin typeface="Times New Roman"/>
                        <a:ea typeface="宋体"/>
                        <a:cs typeface="Times New Roman"/>
                      </a:endParaRPr>
                    </a:p>
                    <a:p>
                      <a:pPr algn="l">
                        <a:spcAft>
                          <a:spcPts val="0"/>
                        </a:spcAft>
                      </a:pPr>
                      <a:r>
                        <a:rPr lang="en-US" sz="800" b="1" kern="0" dirty="0">
                          <a:solidFill>
                            <a:srgbClr val="7F0055"/>
                          </a:solidFill>
                          <a:latin typeface="Consolas"/>
                          <a:ea typeface="宋体"/>
                          <a:cs typeface="Times New Roman"/>
                        </a:rPr>
                        <a:t>public</a:t>
                      </a: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class</a:t>
                      </a:r>
                      <a:r>
                        <a:rPr lang="en-US" sz="800" kern="0" dirty="0">
                          <a:solidFill>
                            <a:srgbClr val="000000"/>
                          </a:solidFill>
                          <a:latin typeface="Consolas"/>
                          <a:ea typeface="宋体"/>
                          <a:cs typeface="Times New Roman"/>
                        </a:rPr>
                        <a:t> </a:t>
                      </a:r>
                      <a:r>
                        <a:rPr lang="en-US" sz="800" kern="0" dirty="0" err="1">
                          <a:solidFill>
                            <a:srgbClr val="000000"/>
                          </a:solidFill>
                          <a:latin typeface="Consolas"/>
                          <a:ea typeface="宋体"/>
                          <a:cs typeface="Times New Roman"/>
                        </a:rPr>
                        <a:t>TestDemo</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public</a:t>
                      </a: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static</a:t>
                      </a:r>
                      <a:r>
                        <a:rPr lang="en-US" sz="800" kern="0" dirty="0">
                          <a:solidFill>
                            <a:srgbClr val="000000"/>
                          </a:solidFill>
                          <a:latin typeface="Consolas"/>
                          <a:ea typeface="宋体"/>
                          <a:cs typeface="Times New Roman"/>
                        </a:rPr>
                        <a:t> </a:t>
                      </a:r>
                      <a:r>
                        <a:rPr lang="en-US" sz="800" b="1" kern="0" dirty="0">
                          <a:solidFill>
                            <a:srgbClr val="7F0055"/>
                          </a:solidFill>
                          <a:latin typeface="Consolas"/>
                          <a:ea typeface="宋体"/>
                          <a:cs typeface="Times New Roman"/>
                        </a:rPr>
                        <a:t>void</a:t>
                      </a:r>
                      <a:r>
                        <a:rPr lang="en-US" sz="800" kern="0" dirty="0">
                          <a:solidFill>
                            <a:srgbClr val="000000"/>
                          </a:solidFill>
                          <a:latin typeface="Consolas"/>
                          <a:ea typeface="宋体"/>
                          <a:cs typeface="Times New Roman"/>
                        </a:rPr>
                        <a:t> main(String </a:t>
                      </a:r>
                      <a:r>
                        <a:rPr lang="en-US" sz="800" kern="0" dirty="0" err="1">
                          <a:solidFill>
                            <a:srgbClr val="6A3E3E"/>
                          </a:solidFill>
                          <a:latin typeface="Consolas"/>
                          <a:ea typeface="宋体"/>
                          <a:cs typeface="Times New Roman"/>
                        </a:rPr>
                        <a:t>args</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Book </a:t>
                      </a:r>
                      <a:r>
                        <a:rPr lang="en-US" sz="800" kern="0" dirty="0" err="1">
                          <a:solidFill>
                            <a:srgbClr val="6A3E3E"/>
                          </a:solidFill>
                          <a:latin typeface="Consolas"/>
                          <a:ea typeface="宋体"/>
                          <a:cs typeface="Times New Roman"/>
                        </a:rPr>
                        <a:t>ba</a:t>
                      </a:r>
                      <a:r>
                        <a:rPr lang="en-US" sz="800" kern="0" dirty="0">
                          <a:solidFill>
                            <a:srgbClr val="000000"/>
                          </a:solidFill>
                          <a:latin typeface="Consolas"/>
                          <a:ea typeface="宋体"/>
                          <a:cs typeface="Times New Roman"/>
                        </a:rPr>
                        <a:t> = </a:t>
                      </a:r>
                      <a:r>
                        <a:rPr lang="en-US" sz="800" b="1" kern="0" dirty="0">
                          <a:solidFill>
                            <a:srgbClr val="7F0055"/>
                          </a:solidFill>
                          <a:latin typeface="Consolas"/>
                          <a:ea typeface="宋体"/>
                          <a:cs typeface="Times New Roman"/>
                        </a:rPr>
                        <a:t>new</a:t>
                      </a:r>
                      <a:r>
                        <a:rPr lang="en-US" sz="800" kern="0" dirty="0">
                          <a:solidFill>
                            <a:srgbClr val="000000"/>
                          </a:solidFill>
                          <a:latin typeface="Consolas"/>
                          <a:ea typeface="宋体"/>
                          <a:cs typeface="Times New Roman"/>
                        </a:rPr>
                        <a:t> Book(</a:t>
                      </a:r>
                      <a:r>
                        <a:rPr lang="en-US" sz="800" kern="0" dirty="0">
                          <a:solidFill>
                            <a:srgbClr val="2A00FF"/>
                          </a:solidFill>
                          <a:latin typeface="Consolas"/>
                          <a:ea typeface="宋体"/>
                          <a:cs typeface="Times New Roman"/>
                        </a:rPr>
                        <a:t>"Java</a:t>
                      </a:r>
                      <a:r>
                        <a:rPr lang="zh-CN" sz="800" kern="0" dirty="0">
                          <a:solidFill>
                            <a:srgbClr val="2A00FF"/>
                          </a:solidFill>
                          <a:latin typeface="Consolas"/>
                          <a:ea typeface="宋体"/>
                          <a:cs typeface="Consolas"/>
                        </a:rPr>
                        <a:t>开发</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,10.2) ;	</a:t>
                      </a:r>
                      <a:r>
                        <a:rPr lang="en-US" sz="800" kern="0" dirty="0" smtClean="0">
                          <a:solidFill>
                            <a:srgbClr val="3F7F5F"/>
                          </a:solidFill>
                          <a:latin typeface="Consolas"/>
                          <a:ea typeface="宋体"/>
                          <a:cs typeface="Times New Roman"/>
                        </a:rPr>
                        <a:t>// </a:t>
                      </a:r>
                      <a:r>
                        <a:rPr lang="zh-CN" sz="800" kern="0" dirty="0">
                          <a:solidFill>
                            <a:srgbClr val="3F7F5F"/>
                          </a:solidFill>
                          <a:latin typeface="Consolas"/>
                          <a:ea typeface="宋体"/>
                          <a:cs typeface="Consolas"/>
                        </a:rPr>
                        <a:t>实例化</a:t>
                      </a:r>
                      <a:r>
                        <a:rPr lang="en-US" sz="800" kern="0" dirty="0">
                          <a:solidFill>
                            <a:srgbClr val="3F7F5F"/>
                          </a:solidFill>
                          <a:latin typeface="Consolas"/>
                          <a:ea typeface="宋体"/>
                          <a:cs typeface="Times New Roman"/>
                        </a:rPr>
                        <a:t>Book</a:t>
                      </a:r>
                      <a:r>
                        <a:rPr lang="zh-CN" sz="800" kern="0" dirty="0">
                          <a:solidFill>
                            <a:srgbClr val="3F7F5F"/>
                          </a:solidFill>
                          <a:latin typeface="Consolas"/>
                          <a:ea typeface="宋体"/>
                          <a:cs typeface="Consolas"/>
                        </a:rPr>
                        <a:t>类对象</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Book </a:t>
                      </a:r>
                      <a:r>
                        <a:rPr lang="en-US" sz="800" kern="0" dirty="0">
                          <a:solidFill>
                            <a:srgbClr val="6A3E3E"/>
                          </a:solidFill>
                          <a:latin typeface="Consolas"/>
                          <a:ea typeface="宋体"/>
                          <a:cs typeface="Times New Roman"/>
                        </a:rPr>
                        <a:t>bb</a:t>
                      </a:r>
                      <a:r>
                        <a:rPr lang="en-US" sz="800" kern="0" dirty="0">
                          <a:solidFill>
                            <a:srgbClr val="000000"/>
                          </a:solidFill>
                          <a:latin typeface="Consolas"/>
                          <a:ea typeface="宋体"/>
                          <a:cs typeface="Times New Roman"/>
                        </a:rPr>
                        <a:t> = </a:t>
                      </a:r>
                      <a:r>
                        <a:rPr lang="en-US" sz="800" b="1" kern="0" dirty="0">
                          <a:solidFill>
                            <a:srgbClr val="7F0055"/>
                          </a:solidFill>
                          <a:latin typeface="Consolas"/>
                          <a:ea typeface="宋体"/>
                          <a:cs typeface="Times New Roman"/>
                        </a:rPr>
                        <a:t>new</a:t>
                      </a:r>
                      <a:r>
                        <a:rPr lang="en-US" sz="800" kern="0" dirty="0">
                          <a:solidFill>
                            <a:srgbClr val="000000"/>
                          </a:solidFill>
                          <a:latin typeface="Consolas"/>
                          <a:ea typeface="宋体"/>
                          <a:cs typeface="Times New Roman"/>
                        </a:rPr>
                        <a:t> Book(</a:t>
                      </a:r>
                      <a:r>
                        <a:rPr lang="en-US" sz="800" kern="0" dirty="0">
                          <a:solidFill>
                            <a:srgbClr val="2A00FF"/>
                          </a:solidFill>
                          <a:latin typeface="Consolas"/>
                          <a:ea typeface="宋体"/>
                          <a:cs typeface="Times New Roman"/>
                        </a:rPr>
                        <a:t>"Android</a:t>
                      </a:r>
                      <a:r>
                        <a:rPr lang="zh-CN" sz="800" kern="0" dirty="0">
                          <a:solidFill>
                            <a:srgbClr val="2A00FF"/>
                          </a:solidFill>
                          <a:latin typeface="Consolas"/>
                          <a:ea typeface="宋体"/>
                          <a:cs typeface="Consolas"/>
                        </a:rPr>
                        <a:t>开发</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,11.2) ;	</a:t>
                      </a:r>
                      <a:r>
                        <a:rPr lang="en-US" sz="800" kern="0" dirty="0">
                          <a:solidFill>
                            <a:srgbClr val="3F7F5F"/>
                          </a:solidFill>
                          <a:latin typeface="Consolas"/>
                          <a:ea typeface="宋体"/>
                          <a:cs typeface="Times New Roman"/>
                        </a:rPr>
                        <a:t>// </a:t>
                      </a:r>
                      <a:r>
                        <a:rPr lang="zh-CN" sz="800" kern="0" dirty="0">
                          <a:solidFill>
                            <a:srgbClr val="3F7F5F"/>
                          </a:solidFill>
                          <a:latin typeface="Consolas"/>
                          <a:ea typeface="宋体"/>
                          <a:cs typeface="Consolas"/>
                        </a:rPr>
                        <a:t>实例化</a:t>
                      </a:r>
                      <a:r>
                        <a:rPr lang="en-US" sz="800" kern="0" dirty="0">
                          <a:solidFill>
                            <a:srgbClr val="3F7F5F"/>
                          </a:solidFill>
                          <a:latin typeface="Consolas"/>
                          <a:ea typeface="宋体"/>
                          <a:cs typeface="Times New Roman"/>
                        </a:rPr>
                        <a:t>Book</a:t>
                      </a:r>
                      <a:r>
                        <a:rPr lang="zh-CN" sz="800" kern="0" dirty="0">
                          <a:solidFill>
                            <a:srgbClr val="3F7F5F"/>
                          </a:solidFill>
                          <a:latin typeface="Consolas"/>
                          <a:ea typeface="宋体"/>
                          <a:cs typeface="Consolas"/>
                        </a:rPr>
                        <a:t>类对象</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Book </a:t>
                      </a:r>
                      <a:r>
                        <a:rPr lang="en-US" sz="800" kern="0" dirty="0" err="1">
                          <a:solidFill>
                            <a:srgbClr val="6A3E3E"/>
                          </a:solidFill>
                          <a:latin typeface="Consolas"/>
                          <a:ea typeface="宋体"/>
                          <a:cs typeface="Times New Roman"/>
                        </a:rPr>
                        <a:t>bc</a:t>
                      </a:r>
                      <a:r>
                        <a:rPr lang="en-US" sz="800" kern="0" dirty="0">
                          <a:solidFill>
                            <a:srgbClr val="000000"/>
                          </a:solidFill>
                          <a:latin typeface="Consolas"/>
                          <a:ea typeface="宋体"/>
                          <a:cs typeface="Times New Roman"/>
                        </a:rPr>
                        <a:t> = </a:t>
                      </a:r>
                      <a:r>
                        <a:rPr lang="en-US" sz="800" b="1" kern="0" dirty="0">
                          <a:solidFill>
                            <a:srgbClr val="7F0055"/>
                          </a:solidFill>
                          <a:latin typeface="Consolas"/>
                          <a:ea typeface="宋体"/>
                          <a:cs typeface="Times New Roman"/>
                        </a:rPr>
                        <a:t>new</a:t>
                      </a:r>
                      <a:r>
                        <a:rPr lang="en-US" sz="800" kern="0" dirty="0">
                          <a:solidFill>
                            <a:srgbClr val="000000"/>
                          </a:solidFill>
                          <a:latin typeface="Consolas"/>
                          <a:ea typeface="宋体"/>
                          <a:cs typeface="Times New Roman"/>
                        </a:rPr>
                        <a:t> Book(</a:t>
                      </a:r>
                      <a:r>
                        <a:rPr lang="en-US" sz="800" kern="0" dirty="0">
                          <a:solidFill>
                            <a:srgbClr val="2A00FF"/>
                          </a:solidFill>
                          <a:latin typeface="Consolas"/>
                          <a:ea typeface="宋体"/>
                          <a:cs typeface="Times New Roman"/>
                        </a:rPr>
                        <a:t>"Oracle</a:t>
                      </a:r>
                      <a:r>
                        <a:rPr lang="zh-CN" sz="800" kern="0" dirty="0">
                          <a:solidFill>
                            <a:srgbClr val="2A00FF"/>
                          </a:solidFill>
                          <a:latin typeface="Consolas"/>
                          <a:ea typeface="宋体"/>
                          <a:cs typeface="Consolas"/>
                        </a:rPr>
                        <a:t>开发</a:t>
                      </a:r>
                      <a:r>
                        <a:rPr lang="en-US" sz="800"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,12.2) ;	</a:t>
                      </a:r>
                      <a:r>
                        <a:rPr lang="en-US" sz="800" kern="0" dirty="0">
                          <a:solidFill>
                            <a:srgbClr val="3F7F5F"/>
                          </a:solidFill>
                          <a:latin typeface="Consolas"/>
                          <a:ea typeface="宋体"/>
                          <a:cs typeface="Times New Roman"/>
                        </a:rPr>
                        <a:t>// </a:t>
                      </a:r>
                      <a:r>
                        <a:rPr lang="zh-CN" sz="800" kern="0" dirty="0">
                          <a:solidFill>
                            <a:srgbClr val="3F7F5F"/>
                          </a:solidFill>
                          <a:latin typeface="Consolas"/>
                          <a:ea typeface="宋体"/>
                          <a:cs typeface="Consolas"/>
                        </a:rPr>
                        <a:t>实例化</a:t>
                      </a:r>
                      <a:r>
                        <a:rPr lang="en-US" sz="800" kern="0" dirty="0">
                          <a:solidFill>
                            <a:srgbClr val="3F7F5F"/>
                          </a:solidFill>
                          <a:latin typeface="Consolas"/>
                          <a:ea typeface="宋体"/>
                          <a:cs typeface="Times New Roman"/>
                        </a:rPr>
                        <a:t>Book</a:t>
                      </a:r>
                      <a:r>
                        <a:rPr lang="zh-CN" sz="800" kern="0" dirty="0">
                          <a:solidFill>
                            <a:srgbClr val="3F7F5F"/>
                          </a:solidFill>
                          <a:latin typeface="Consolas"/>
                          <a:ea typeface="宋体"/>
                          <a:cs typeface="Consolas"/>
                        </a:rPr>
                        <a:t>类对象</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b="1" u="sng" kern="0" dirty="0">
                          <a:solidFill>
                            <a:srgbClr val="6A3E3E"/>
                          </a:solidFill>
                          <a:latin typeface="Consolas"/>
                          <a:ea typeface="宋体"/>
                          <a:cs typeface="Times New Roman"/>
                        </a:rPr>
                        <a:t>ba</a:t>
                      </a:r>
                      <a:r>
                        <a:rPr lang="en-US" sz="800" b="1" u="sng" kern="0" dirty="0">
                          <a:solidFill>
                            <a:srgbClr val="000000"/>
                          </a:solidFill>
                          <a:latin typeface="Consolas"/>
                          <a:ea typeface="宋体"/>
                          <a:cs typeface="Times New Roman"/>
                        </a:rPr>
                        <a:t>.</a:t>
                      </a:r>
                      <a:r>
                        <a:rPr lang="en-US" sz="800" b="1" i="1" u="sng" kern="0" dirty="0">
                          <a:solidFill>
                            <a:srgbClr val="0000C0"/>
                          </a:solidFill>
                          <a:latin typeface="Consolas"/>
                          <a:ea typeface="宋体"/>
                          <a:cs typeface="Times New Roman"/>
                        </a:rPr>
                        <a:t>pub</a:t>
                      </a:r>
                      <a:r>
                        <a:rPr lang="en-US" sz="800" b="1" u="sng" kern="0" dirty="0">
                          <a:solidFill>
                            <a:srgbClr val="000000"/>
                          </a:solidFill>
                          <a:latin typeface="Consolas"/>
                          <a:ea typeface="宋体"/>
                          <a:cs typeface="Times New Roman"/>
                        </a:rPr>
                        <a:t> = </a:t>
                      </a:r>
                      <a:r>
                        <a:rPr lang="en-US" sz="800" b="1" u="sng" kern="0" dirty="0">
                          <a:solidFill>
                            <a:srgbClr val="2A00FF"/>
                          </a:solidFill>
                          <a:latin typeface="Consolas"/>
                          <a:ea typeface="宋体"/>
                          <a:cs typeface="Times New Roman"/>
                        </a:rPr>
                        <a:t>"</a:t>
                      </a:r>
                      <a:r>
                        <a:rPr lang="zh-CN" sz="800" b="1" u="sng" kern="0" dirty="0">
                          <a:solidFill>
                            <a:srgbClr val="2A00FF"/>
                          </a:solidFill>
                          <a:latin typeface="Consolas"/>
                          <a:ea typeface="宋体"/>
                          <a:cs typeface="Consolas"/>
                        </a:rPr>
                        <a:t>北京大学出版社</a:t>
                      </a:r>
                      <a:r>
                        <a:rPr lang="en-US" sz="800" b="1" u="sng" kern="0" dirty="0">
                          <a:solidFill>
                            <a:srgbClr val="2A00FF"/>
                          </a:solidFill>
                          <a:latin typeface="Consolas"/>
                          <a:ea typeface="宋体"/>
                          <a:cs typeface="Times New Roman"/>
                        </a:rPr>
                        <a:t>"</a:t>
                      </a:r>
                      <a:r>
                        <a:rPr lang="en-US" sz="800" kern="0" dirty="0">
                          <a:solidFill>
                            <a:srgbClr val="000000"/>
                          </a:solidFill>
                          <a:latin typeface="Consolas"/>
                          <a:ea typeface="宋体"/>
                          <a:cs typeface="Times New Roman"/>
                        </a:rPr>
                        <a:t> ;		</a:t>
                      </a:r>
                      <a:r>
                        <a:rPr lang="en-US" sz="800" kern="0" dirty="0" smtClean="0">
                          <a:solidFill>
                            <a:srgbClr val="3F7F5F"/>
                          </a:solidFill>
                          <a:latin typeface="Consolas"/>
                          <a:ea typeface="宋体"/>
                          <a:cs typeface="Times New Roman"/>
                        </a:rPr>
                        <a:t>// </a:t>
                      </a:r>
                      <a:r>
                        <a:rPr lang="zh-CN" sz="800" kern="0" dirty="0">
                          <a:solidFill>
                            <a:srgbClr val="3F7F5F"/>
                          </a:solidFill>
                          <a:latin typeface="Consolas"/>
                          <a:ea typeface="宋体"/>
                          <a:cs typeface="Consolas"/>
                        </a:rPr>
                        <a:t>修改了一个属性的内容</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kern="0" dirty="0" err="1">
                          <a:solidFill>
                            <a:srgbClr val="000000"/>
                          </a:solidFill>
                          <a:latin typeface="Consolas"/>
                          <a:ea typeface="宋体"/>
                          <a:cs typeface="Times New Roman"/>
                        </a:rPr>
                        <a:t>System.</a:t>
                      </a:r>
                      <a:r>
                        <a:rPr lang="en-US" sz="800" b="1" i="1" kern="0" dirty="0" err="1">
                          <a:solidFill>
                            <a:srgbClr val="0000C0"/>
                          </a:solidFill>
                          <a:latin typeface="Consolas"/>
                          <a:ea typeface="宋体"/>
                          <a:cs typeface="Times New Roman"/>
                        </a:rPr>
                        <a:t>out</a:t>
                      </a:r>
                      <a:r>
                        <a:rPr lang="en-US" sz="800" kern="0" dirty="0" err="1">
                          <a:solidFill>
                            <a:srgbClr val="000000"/>
                          </a:solidFill>
                          <a:latin typeface="Consolas"/>
                          <a:ea typeface="宋体"/>
                          <a:cs typeface="Times New Roman"/>
                        </a:rPr>
                        <a:t>.println</a:t>
                      </a:r>
                      <a:r>
                        <a:rPr lang="en-US" sz="800" kern="0" dirty="0">
                          <a:solidFill>
                            <a:srgbClr val="000000"/>
                          </a:solidFill>
                          <a:latin typeface="Consolas"/>
                          <a:ea typeface="宋体"/>
                          <a:cs typeface="Times New Roman"/>
                        </a:rPr>
                        <a:t>(</a:t>
                      </a:r>
                      <a:r>
                        <a:rPr lang="en-US" sz="800" kern="0" dirty="0" err="1">
                          <a:solidFill>
                            <a:srgbClr val="6A3E3E"/>
                          </a:solidFill>
                          <a:latin typeface="Consolas"/>
                          <a:ea typeface="宋体"/>
                          <a:cs typeface="Times New Roman"/>
                        </a:rPr>
                        <a:t>ba</a:t>
                      </a:r>
                      <a:r>
                        <a:rPr lang="en-US" sz="800" kern="0" dirty="0" err="1">
                          <a:solidFill>
                            <a:srgbClr val="000000"/>
                          </a:solidFill>
                          <a:latin typeface="Consolas"/>
                          <a:ea typeface="宋体"/>
                          <a:cs typeface="Times New Roman"/>
                        </a:rPr>
                        <a:t>.getInfo</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kern="0" dirty="0" err="1">
                          <a:solidFill>
                            <a:srgbClr val="000000"/>
                          </a:solidFill>
                          <a:latin typeface="Consolas"/>
                          <a:ea typeface="宋体"/>
                          <a:cs typeface="Times New Roman"/>
                        </a:rPr>
                        <a:t>System.</a:t>
                      </a:r>
                      <a:r>
                        <a:rPr lang="en-US" sz="800" b="1" i="1" kern="0" dirty="0" err="1">
                          <a:solidFill>
                            <a:srgbClr val="0000C0"/>
                          </a:solidFill>
                          <a:latin typeface="Consolas"/>
                          <a:ea typeface="宋体"/>
                          <a:cs typeface="Times New Roman"/>
                        </a:rPr>
                        <a:t>out</a:t>
                      </a:r>
                      <a:r>
                        <a:rPr lang="en-US" sz="800" kern="0" dirty="0" err="1">
                          <a:solidFill>
                            <a:srgbClr val="000000"/>
                          </a:solidFill>
                          <a:latin typeface="Consolas"/>
                          <a:ea typeface="宋体"/>
                          <a:cs typeface="Times New Roman"/>
                        </a:rPr>
                        <a:t>.println</a:t>
                      </a:r>
                      <a:r>
                        <a:rPr lang="en-US" sz="800" kern="0" dirty="0">
                          <a:solidFill>
                            <a:srgbClr val="000000"/>
                          </a:solidFill>
                          <a:latin typeface="Consolas"/>
                          <a:ea typeface="宋体"/>
                          <a:cs typeface="Times New Roman"/>
                        </a:rPr>
                        <a:t>(</a:t>
                      </a:r>
                      <a:r>
                        <a:rPr lang="en-US" sz="800" kern="0" dirty="0" err="1">
                          <a:solidFill>
                            <a:srgbClr val="6A3E3E"/>
                          </a:solidFill>
                          <a:latin typeface="Consolas"/>
                          <a:ea typeface="宋体"/>
                          <a:cs typeface="Times New Roman"/>
                        </a:rPr>
                        <a:t>bb</a:t>
                      </a:r>
                      <a:r>
                        <a:rPr lang="en-US" sz="800" kern="0" dirty="0" err="1">
                          <a:solidFill>
                            <a:srgbClr val="000000"/>
                          </a:solidFill>
                          <a:latin typeface="Consolas"/>
                          <a:ea typeface="宋体"/>
                          <a:cs typeface="Times New Roman"/>
                        </a:rPr>
                        <a:t>.getInfo</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r>
                        <a:rPr lang="en-US" sz="800" kern="0" dirty="0" err="1">
                          <a:solidFill>
                            <a:srgbClr val="000000"/>
                          </a:solidFill>
                          <a:latin typeface="Consolas"/>
                          <a:ea typeface="宋体"/>
                          <a:cs typeface="Times New Roman"/>
                        </a:rPr>
                        <a:t>System.</a:t>
                      </a:r>
                      <a:r>
                        <a:rPr lang="en-US" sz="800" b="1" i="1" kern="0" dirty="0" err="1">
                          <a:solidFill>
                            <a:srgbClr val="0000C0"/>
                          </a:solidFill>
                          <a:latin typeface="Consolas"/>
                          <a:ea typeface="宋体"/>
                          <a:cs typeface="Times New Roman"/>
                        </a:rPr>
                        <a:t>out</a:t>
                      </a:r>
                      <a:r>
                        <a:rPr lang="en-US" sz="800" kern="0" dirty="0" err="1">
                          <a:solidFill>
                            <a:srgbClr val="000000"/>
                          </a:solidFill>
                          <a:latin typeface="Consolas"/>
                          <a:ea typeface="宋体"/>
                          <a:cs typeface="Times New Roman"/>
                        </a:rPr>
                        <a:t>.println</a:t>
                      </a:r>
                      <a:r>
                        <a:rPr lang="en-US" sz="800" kern="0" dirty="0">
                          <a:solidFill>
                            <a:srgbClr val="000000"/>
                          </a:solidFill>
                          <a:latin typeface="Consolas"/>
                          <a:ea typeface="宋体"/>
                          <a:cs typeface="Times New Roman"/>
                        </a:rPr>
                        <a:t>(</a:t>
                      </a:r>
                      <a:r>
                        <a:rPr lang="en-US" sz="800" kern="0" dirty="0" err="1">
                          <a:solidFill>
                            <a:srgbClr val="6A3E3E"/>
                          </a:solidFill>
                          <a:latin typeface="Consolas"/>
                          <a:ea typeface="宋体"/>
                          <a:cs typeface="Times New Roman"/>
                        </a:rPr>
                        <a:t>bc</a:t>
                      </a:r>
                      <a:r>
                        <a:rPr lang="en-US" sz="800" kern="0" dirty="0" err="1">
                          <a:solidFill>
                            <a:srgbClr val="000000"/>
                          </a:solidFill>
                          <a:latin typeface="Consolas"/>
                          <a:ea typeface="宋体"/>
                          <a:cs typeface="Times New Roman"/>
                        </a:rPr>
                        <a:t>.getInfo</a:t>
                      </a: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	}</a:t>
                      </a:r>
                      <a:endParaRPr lang="zh-CN" sz="900" kern="100" dirty="0">
                        <a:latin typeface="Times New Roman"/>
                        <a:ea typeface="宋体"/>
                        <a:cs typeface="Times New Roman"/>
                      </a:endParaRPr>
                    </a:p>
                    <a:p>
                      <a:pPr algn="l">
                        <a:spcAft>
                          <a:spcPts val="0"/>
                        </a:spcAft>
                      </a:pPr>
                      <a:r>
                        <a:rPr lang="en-US" sz="800" kern="0" dirty="0">
                          <a:solidFill>
                            <a:srgbClr val="000000"/>
                          </a:solidFill>
                          <a:latin typeface="Consolas"/>
                          <a:ea typeface="宋体"/>
                          <a:cs typeface="Times New Roman"/>
                        </a:rPr>
                        <a:t>}</a:t>
                      </a:r>
                      <a:endParaRPr lang="zh-CN" sz="900" kern="100" dirty="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81118">
                <a:tc>
                  <a:txBody>
                    <a:bodyPr/>
                    <a:lstStyle/>
                    <a:p>
                      <a:pPr algn="l">
                        <a:spcAft>
                          <a:spcPts val="0"/>
                        </a:spcAft>
                      </a:pPr>
                      <a:r>
                        <a:rPr lang="zh-CN" sz="800" b="1" kern="0">
                          <a:solidFill>
                            <a:srgbClr val="7F0055"/>
                          </a:solidFill>
                          <a:latin typeface="Consolas"/>
                          <a:ea typeface="宋体"/>
                          <a:cs typeface="Consolas"/>
                        </a:rPr>
                        <a:t>程序执行结果：</a:t>
                      </a:r>
                      <a:endParaRPr lang="zh-CN" sz="900" kern="10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800" kern="0" dirty="0">
                          <a:solidFill>
                            <a:srgbClr val="000000"/>
                          </a:solidFill>
                          <a:latin typeface="Consolas"/>
                          <a:ea typeface="宋体"/>
                          <a:cs typeface="Consolas"/>
                        </a:rPr>
                        <a:t>图书名称：</a:t>
                      </a:r>
                      <a:r>
                        <a:rPr lang="en-US" sz="800" kern="0" dirty="0">
                          <a:solidFill>
                            <a:srgbClr val="000000"/>
                          </a:solidFill>
                          <a:latin typeface="Consolas"/>
                          <a:ea typeface="宋体"/>
                          <a:cs typeface="Times New Roman"/>
                        </a:rPr>
                        <a:t>Java</a:t>
                      </a:r>
                      <a:r>
                        <a:rPr lang="zh-CN" sz="800" kern="0" dirty="0">
                          <a:solidFill>
                            <a:srgbClr val="000000"/>
                          </a:solidFill>
                          <a:latin typeface="Consolas"/>
                          <a:ea typeface="宋体"/>
                          <a:cs typeface="Consolas"/>
                        </a:rPr>
                        <a:t>开发，价格：</a:t>
                      </a:r>
                      <a:r>
                        <a:rPr lang="en-US" sz="800" kern="0" dirty="0">
                          <a:solidFill>
                            <a:srgbClr val="000000"/>
                          </a:solidFill>
                          <a:latin typeface="Consolas"/>
                          <a:ea typeface="宋体"/>
                          <a:cs typeface="Times New Roman"/>
                        </a:rPr>
                        <a:t>10.2</a:t>
                      </a:r>
                      <a:r>
                        <a:rPr lang="zh-CN" sz="800" kern="0" dirty="0">
                          <a:solidFill>
                            <a:srgbClr val="000000"/>
                          </a:solidFill>
                          <a:latin typeface="Consolas"/>
                          <a:ea typeface="宋体"/>
                          <a:cs typeface="Consolas"/>
                        </a:rPr>
                        <a:t>，出版社：</a:t>
                      </a:r>
                      <a:r>
                        <a:rPr lang="zh-CN" sz="800" b="1" u="sng" kern="0" dirty="0">
                          <a:solidFill>
                            <a:srgbClr val="000000"/>
                          </a:solidFill>
                          <a:latin typeface="Consolas"/>
                          <a:ea typeface="宋体"/>
                          <a:cs typeface="Consolas"/>
                        </a:rPr>
                        <a:t>北京大学出版社</a:t>
                      </a:r>
                      <a:endParaRPr lang="zh-CN" sz="900" kern="100" dirty="0">
                        <a:latin typeface="Times New Roman"/>
                        <a:ea typeface="宋体"/>
                        <a:cs typeface="Times New Roman"/>
                      </a:endParaRPr>
                    </a:p>
                    <a:p>
                      <a:pPr marL="266700" indent="-266700" algn="l">
                        <a:spcAft>
                          <a:spcPts val="0"/>
                        </a:spcAft>
                      </a:pPr>
                      <a:r>
                        <a:rPr lang="zh-CN" sz="800" kern="0" dirty="0">
                          <a:solidFill>
                            <a:srgbClr val="000000"/>
                          </a:solidFill>
                          <a:latin typeface="Consolas"/>
                          <a:ea typeface="宋体"/>
                          <a:cs typeface="Consolas"/>
                        </a:rPr>
                        <a:t>图书名称：</a:t>
                      </a:r>
                      <a:r>
                        <a:rPr lang="en-US" sz="800" kern="0" dirty="0">
                          <a:solidFill>
                            <a:srgbClr val="000000"/>
                          </a:solidFill>
                          <a:latin typeface="Consolas"/>
                          <a:ea typeface="宋体"/>
                          <a:cs typeface="Times New Roman"/>
                        </a:rPr>
                        <a:t>Android</a:t>
                      </a:r>
                      <a:r>
                        <a:rPr lang="zh-CN" sz="800" kern="0" dirty="0">
                          <a:solidFill>
                            <a:srgbClr val="000000"/>
                          </a:solidFill>
                          <a:latin typeface="Consolas"/>
                          <a:ea typeface="宋体"/>
                          <a:cs typeface="Consolas"/>
                        </a:rPr>
                        <a:t>开发，价格：</a:t>
                      </a:r>
                      <a:r>
                        <a:rPr lang="en-US" sz="800" kern="0" dirty="0">
                          <a:solidFill>
                            <a:srgbClr val="000000"/>
                          </a:solidFill>
                          <a:latin typeface="Consolas"/>
                          <a:ea typeface="宋体"/>
                          <a:cs typeface="Times New Roman"/>
                        </a:rPr>
                        <a:t>11.2</a:t>
                      </a:r>
                      <a:r>
                        <a:rPr lang="zh-CN" sz="800" kern="0" dirty="0">
                          <a:solidFill>
                            <a:srgbClr val="000000"/>
                          </a:solidFill>
                          <a:latin typeface="Consolas"/>
                          <a:ea typeface="宋体"/>
                          <a:cs typeface="Consolas"/>
                        </a:rPr>
                        <a:t>，出版社：</a:t>
                      </a:r>
                      <a:r>
                        <a:rPr lang="zh-CN" sz="800" b="1" u="sng" kern="0" dirty="0">
                          <a:solidFill>
                            <a:srgbClr val="000000"/>
                          </a:solidFill>
                          <a:latin typeface="Consolas"/>
                          <a:ea typeface="宋体"/>
                          <a:cs typeface="Consolas"/>
                        </a:rPr>
                        <a:t>北京大学出版社</a:t>
                      </a:r>
                      <a:endParaRPr lang="zh-CN" sz="900" kern="100" dirty="0">
                        <a:latin typeface="Times New Roman"/>
                        <a:ea typeface="宋体"/>
                        <a:cs typeface="Times New Roman"/>
                      </a:endParaRPr>
                    </a:p>
                    <a:p>
                      <a:pPr algn="l">
                        <a:spcAft>
                          <a:spcPts val="0"/>
                        </a:spcAft>
                      </a:pPr>
                      <a:r>
                        <a:rPr lang="zh-CN" sz="800" kern="0" dirty="0">
                          <a:solidFill>
                            <a:srgbClr val="000000"/>
                          </a:solidFill>
                          <a:latin typeface="Consolas"/>
                          <a:ea typeface="宋体"/>
                          <a:cs typeface="Consolas"/>
                        </a:rPr>
                        <a:t>图书名称：</a:t>
                      </a:r>
                      <a:r>
                        <a:rPr lang="en-US" sz="800" kern="0" dirty="0">
                          <a:solidFill>
                            <a:srgbClr val="000000"/>
                          </a:solidFill>
                          <a:latin typeface="Consolas"/>
                          <a:ea typeface="宋体"/>
                          <a:cs typeface="Times New Roman"/>
                        </a:rPr>
                        <a:t>Oracle</a:t>
                      </a:r>
                      <a:r>
                        <a:rPr lang="zh-CN" sz="800" kern="0" dirty="0">
                          <a:solidFill>
                            <a:srgbClr val="000000"/>
                          </a:solidFill>
                          <a:latin typeface="Consolas"/>
                          <a:ea typeface="宋体"/>
                          <a:cs typeface="Consolas"/>
                        </a:rPr>
                        <a:t>开发，价格：</a:t>
                      </a:r>
                      <a:r>
                        <a:rPr lang="en-US" sz="800" kern="0" dirty="0">
                          <a:solidFill>
                            <a:srgbClr val="000000"/>
                          </a:solidFill>
                          <a:latin typeface="Consolas"/>
                          <a:ea typeface="宋体"/>
                          <a:cs typeface="Times New Roman"/>
                        </a:rPr>
                        <a:t>12.2</a:t>
                      </a:r>
                      <a:r>
                        <a:rPr lang="zh-CN" sz="800" kern="0" dirty="0">
                          <a:solidFill>
                            <a:srgbClr val="000000"/>
                          </a:solidFill>
                          <a:latin typeface="Consolas"/>
                          <a:ea typeface="宋体"/>
                          <a:cs typeface="Consolas"/>
                        </a:rPr>
                        <a:t>，出版社：</a:t>
                      </a:r>
                      <a:r>
                        <a:rPr lang="zh-CN" sz="800" b="1" u="sng" kern="0" dirty="0">
                          <a:solidFill>
                            <a:srgbClr val="000000"/>
                          </a:solidFill>
                          <a:latin typeface="Consolas"/>
                          <a:ea typeface="宋体"/>
                          <a:cs typeface="Consolas"/>
                        </a:rPr>
                        <a:t>北京大学出版社</a:t>
                      </a:r>
                      <a:endParaRPr lang="zh-CN" sz="900" kern="100" dirty="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static</a:t>
            </a:r>
            <a:r>
              <a:rPr lang="zh-CN" altLang="en-US" dirty="0" smtClean="0"/>
              <a:t>属性保存</a:t>
            </a: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1142976" y="1500180"/>
            <a:ext cx="6429420" cy="1738595"/>
          </a:xfrm>
          <a:prstGeom prst="rect">
            <a:avLst/>
          </a:prstGeom>
          <a:noFill/>
          <a:ln w="9525">
            <a:noFill/>
            <a:miter lim="800000"/>
            <a:headEnd/>
            <a:tailEnd/>
          </a:ln>
        </p:spPr>
      </p:pic>
      <p:sp>
        <p:nvSpPr>
          <p:cNvPr id="5" name="矩形 4"/>
          <p:cNvSpPr/>
          <p:nvPr/>
        </p:nvSpPr>
        <p:spPr>
          <a:xfrm>
            <a:off x="285720" y="3429006"/>
            <a:ext cx="8429684" cy="1200329"/>
          </a:xfrm>
          <a:prstGeom prst="rect">
            <a:avLst/>
          </a:prstGeom>
        </p:spPr>
        <p:txBody>
          <a:bodyPr wrap="square">
            <a:spAutoFit/>
          </a:bodyPr>
          <a:lstStyle/>
          <a:p>
            <a:r>
              <a:rPr lang="en-US" dirty="0" smtClean="0"/>
              <a:t>static</a:t>
            </a:r>
            <a:r>
              <a:rPr lang="zh-CN" altLang="en-US" dirty="0" smtClean="0"/>
              <a:t>是一个公共属性的概念，那么如果只是简单的由一个对象去修改</a:t>
            </a:r>
            <a:r>
              <a:rPr lang="en-US" dirty="0" smtClean="0"/>
              <a:t>static</a:t>
            </a:r>
            <a:r>
              <a:rPr lang="zh-CN" altLang="en-US" dirty="0" smtClean="0"/>
              <a:t>属性的做法很不合适，那么最好的做法是由所有对象的公共的代表来进行访问，那么就是类，所以来讲利用</a:t>
            </a:r>
            <a:r>
              <a:rPr lang="en-US" dirty="0" smtClean="0"/>
              <a:t>static</a:t>
            </a:r>
            <a:r>
              <a:rPr lang="zh-CN" altLang="en-US" dirty="0" smtClean="0"/>
              <a:t>定义的属性是可以由类名称直接调用的</a:t>
            </a:r>
            <a:r>
              <a:rPr lang="zh-CN" altLang="en-US" dirty="0" smtClean="0"/>
              <a:t>。</a:t>
            </a:r>
            <a:endParaRPr lang="en-US" altLang="zh-CN" dirty="0" smtClean="0"/>
          </a:p>
          <a:p>
            <a:r>
              <a:rPr lang="en-US" altLang="zh-CN" dirty="0" smtClean="0"/>
              <a:t>	</a:t>
            </a:r>
            <a:r>
              <a:rPr lang="en-US" dirty="0" smtClean="0"/>
              <a:t>Book.pub = "</a:t>
            </a:r>
            <a:r>
              <a:rPr lang="zh-CN" altLang="en-US" dirty="0" smtClean="0"/>
              <a:t>北京大学出版社</a:t>
            </a:r>
            <a:r>
              <a:rPr lang="en-US" dirty="0" smtClean="0"/>
              <a:t>"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范例：</a:t>
            </a:r>
            <a:r>
              <a:rPr lang="zh-CN" altLang="en-US" dirty="0" smtClean="0"/>
              <a:t>在没有实例化对象产生时直接操作</a:t>
            </a:r>
            <a:r>
              <a:rPr lang="en-US" dirty="0" smtClean="0"/>
              <a:t>static</a:t>
            </a:r>
            <a:r>
              <a:rPr lang="zh-CN" altLang="en-US" dirty="0" smtClean="0"/>
              <a:t>属性</a:t>
            </a:r>
            <a:endParaRPr lang="zh-CN" altLang="en-US" dirty="0"/>
          </a:p>
        </p:txBody>
      </p:sp>
      <p:graphicFrame>
        <p:nvGraphicFramePr>
          <p:cNvPr id="4" name="表格 3"/>
          <p:cNvGraphicFramePr>
            <a:graphicFrameLocks noGrp="1"/>
          </p:cNvGraphicFramePr>
          <p:nvPr/>
        </p:nvGraphicFramePr>
        <p:xfrm>
          <a:off x="285720" y="1571618"/>
          <a:ext cx="8429684" cy="2143140"/>
        </p:xfrm>
        <a:graphic>
          <a:graphicData uri="http://schemas.openxmlformats.org/drawingml/2006/table">
            <a:tbl>
              <a:tblPr/>
              <a:tblGrid>
                <a:gridCol w="1498669"/>
                <a:gridCol w="6931015"/>
              </a:tblGrid>
              <a:tr h="1714512">
                <a:tc gridSpan="2">
                  <a:txBody>
                    <a:bodyPr/>
                    <a:lstStyle/>
                    <a:p>
                      <a:pPr algn="l">
                        <a:spcAft>
                          <a:spcPts val="0"/>
                        </a:spcAft>
                      </a:pPr>
                      <a:r>
                        <a:rPr lang="en-US" sz="1000" b="1" kern="0" dirty="0">
                          <a:solidFill>
                            <a:srgbClr val="7F0055"/>
                          </a:solidFill>
                          <a:latin typeface="Consolas"/>
                          <a:ea typeface="宋体"/>
                          <a:cs typeface="Times New Roman"/>
                        </a:rPr>
                        <a:t>public</a:t>
                      </a:r>
                      <a:r>
                        <a:rPr lang="en-US" sz="1000" kern="0" dirty="0">
                          <a:solidFill>
                            <a:srgbClr val="000000"/>
                          </a:solidFill>
                          <a:latin typeface="Consolas"/>
                          <a:ea typeface="宋体"/>
                          <a:cs typeface="Times New Roman"/>
                        </a:rPr>
                        <a:t> </a:t>
                      </a:r>
                      <a:r>
                        <a:rPr lang="en-US" sz="1000" b="1" kern="0" dirty="0">
                          <a:solidFill>
                            <a:srgbClr val="7F0055"/>
                          </a:solidFill>
                          <a:latin typeface="Consolas"/>
                          <a:ea typeface="宋体"/>
                          <a:cs typeface="Times New Roman"/>
                        </a:rPr>
                        <a:t>class</a:t>
                      </a:r>
                      <a:r>
                        <a:rPr lang="en-US" sz="1000" kern="0" dirty="0">
                          <a:solidFill>
                            <a:srgbClr val="000000"/>
                          </a:solidFill>
                          <a:latin typeface="Consolas"/>
                          <a:ea typeface="宋体"/>
                          <a:cs typeface="Times New Roman"/>
                        </a:rPr>
                        <a:t> </a:t>
                      </a:r>
                      <a:r>
                        <a:rPr lang="en-US" sz="1000" kern="0" dirty="0" err="1">
                          <a:solidFill>
                            <a:srgbClr val="000000"/>
                          </a:solidFill>
                          <a:latin typeface="Consolas"/>
                          <a:ea typeface="宋体"/>
                          <a:cs typeface="Times New Roman"/>
                        </a:rPr>
                        <a:t>TestDemo</a:t>
                      </a:r>
                      <a:r>
                        <a:rPr lang="en-US" sz="1000" kern="0" dirty="0">
                          <a:solidFill>
                            <a:srgbClr val="000000"/>
                          </a:solidFill>
                          <a:latin typeface="Consolas"/>
                          <a:ea typeface="宋体"/>
                          <a:cs typeface="Times New Roman"/>
                        </a:rPr>
                        <a:t> {</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a:t>
                      </a:r>
                      <a:r>
                        <a:rPr lang="en-US" sz="1000" b="1" kern="0" dirty="0">
                          <a:solidFill>
                            <a:srgbClr val="7F0055"/>
                          </a:solidFill>
                          <a:latin typeface="Consolas"/>
                          <a:ea typeface="宋体"/>
                          <a:cs typeface="Times New Roman"/>
                        </a:rPr>
                        <a:t>public</a:t>
                      </a:r>
                      <a:r>
                        <a:rPr lang="en-US" sz="1000" kern="0" dirty="0">
                          <a:solidFill>
                            <a:srgbClr val="000000"/>
                          </a:solidFill>
                          <a:latin typeface="Consolas"/>
                          <a:ea typeface="宋体"/>
                          <a:cs typeface="Times New Roman"/>
                        </a:rPr>
                        <a:t> </a:t>
                      </a:r>
                      <a:r>
                        <a:rPr lang="en-US" sz="1000" b="1" kern="0" dirty="0">
                          <a:solidFill>
                            <a:srgbClr val="7F0055"/>
                          </a:solidFill>
                          <a:latin typeface="Consolas"/>
                          <a:ea typeface="宋体"/>
                          <a:cs typeface="Times New Roman"/>
                        </a:rPr>
                        <a:t>static</a:t>
                      </a:r>
                      <a:r>
                        <a:rPr lang="en-US" sz="1000" kern="0" dirty="0">
                          <a:solidFill>
                            <a:srgbClr val="000000"/>
                          </a:solidFill>
                          <a:latin typeface="Consolas"/>
                          <a:ea typeface="宋体"/>
                          <a:cs typeface="Times New Roman"/>
                        </a:rPr>
                        <a:t> </a:t>
                      </a:r>
                      <a:r>
                        <a:rPr lang="en-US" sz="1000" b="1" kern="0" dirty="0">
                          <a:solidFill>
                            <a:srgbClr val="7F0055"/>
                          </a:solidFill>
                          <a:latin typeface="Consolas"/>
                          <a:ea typeface="宋体"/>
                          <a:cs typeface="Times New Roman"/>
                        </a:rPr>
                        <a:t>void</a:t>
                      </a:r>
                      <a:r>
                        <a:rPr lang="en-US" sz="1000" kern="0" dirty="0">
                          <a:solidFill>
                            <a:srgbClr val="000000"/>
                          </a:solidFill>
                          <a:latin typeface="Consolas"/>
                          <a:ea typeface="宋体"/>
                          <a:cs typeface="Times New Roman"/>
                        </a:rPr>
                        <a:t> main(String </a:t>
                      </a:r>
                      <a:r>
                        <a:rPr lang="en-US" sz="1000" kern="0" dirty="0" err="1">
                          <a:solidFill>
                            <a:srgbClr val="6A3E3E"/>
                          </a:solidFill>
                          <a:latin typeface="Consolas"/>
                          <a:ea typeface="宋体"/>
                          <a:cs typeface="Times New Roman"/>
                        </a:rPr>
                        <a:t>args</a:t>
                      </a:r>
                      <a:r>
                        <a:rPr lang="en-US" sz="1000" kern="0" dirty="0">
                          <a:solidFill>
                            <a:srgbClr val="000000"/>
                          </a:solidFill>
                          <a:latin typeface="Consolas"/>
                          <a:ea typeface="宋体"/>
                          <a:cs typeface="Times New Roman"/>
                        </a:rPr>
                        <a:t>[]) {</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a:t>
                      </a:r>
                      <a:r>
                        <a:rPr lang="en-US" sz="1000" kern="0" dirty="0" err="1">
                          <a:solidFill>
                            <a:srgbClr val="000000"/>
                          </a:solidFill>
                          <a:latin typeface="Consolas"/>
                          <a:ea typeface="宋体"/>
                          <a:cs typeface="Times New Roman"/>
                        </a:rPr>
                        <a:t>System.</a:t>
                      </a:r>
                      <a:r>
                        <a:rPr lang="en-US" sz="1000" b="1" i="1" kern="0" dirty="0" err="1">
                          <a:solidFill>
                            <a:srgbClr val="0000C0"/>
                          </a:solidFill>
                          <a:latin typeface="Consolas"/>
                          <a:ea typeface="宋体"/>
                          <a:cs typeface="Times New Roman"/>
                        </a:rPr>
                        <a:t>out</a:t>
                      </a:r>
                      <a:r>
                        <a:rPr lang="en-US" sz="1000" kern="0" dirty="0" err="1">
                          <a:solidFill>
                            <a:srgbClr val="000000"/>
                          </a:solidFill>
                          <a:latin typeface="Consolas"/>
                          <a:ea typeface="宋体"/>
                          <a:cs typeface="Times New Roman"/>
                        </a:rPr>
                        <a:t>.println</a:t>
                      </a:r>
                      <a:r>
                        <a:rPr lang="en-US" sz="1000" kern="0" dirty="0">
                          <a:solidFill>
                            <a:srgbClr val="000000"/>
                          </a:solidFill>
                          <a:latin typeface="Consolas"/>
                          <a:ea typeface="宋体"/>
                          <a:cs typeface="Times New Roman"/>
                        </a:rPr>
                        <a:t>(Book.</a:t>
                      </a:r>
                      <a:r>
                        <a:rPr lang="en-US" sz="1000" i="1" kern="0" dirty="0">
                          <a:solidFill>
                            <a:srgbClr val="0000C0"/>
                          </a:solidFill>
                          <a:latin typeface="Consolas"/>
                          <a:ea typeface="宋体"/>
                          <a:cs typeface="Times New Roman"/>
                        </a:rPr>
                        <a:t>pub</a:t>
                      </a:r>
                      <a:r>
                        <a:rPr lang="en-US" sz="1000" kern="0" dirty="0">
                          <a:solidFill>
                            <a:srgbClr val="000000"/>
                          </a:solidFill>
                          <a:latin typeface="Consolas"/>
                          <a:ea typeface="宋体"/>
                          <a:cs typeface="Times New Roman"/>
                        </a:rPr>
                        <a:t>) ;	</a:t>
                      </a:r>
                      <a:r>
                        <a:rPr lang="en-US" sz="1000" kern="0" dirty="0" smtClean="0">
                          <a:solidFill>
                            <a:srgbClr val="3F7F5F"/>
                          </a:solidFill>
                          <a:latin typeface="Consolas"/>
                          <a:ea typeface="宋体"/>
                          <a:cs typeface="Times New Roman"/>
                        </a:rPr>
                        <a:t>// </a:t>
                      </a:r>
                      <a:r>
                        <a:rPr lang="zh-CN" sz="1000" kern="0" dirty="0">
                          <a:solidFill>
                            <a:srgbClr val="3F7F5F"/>
                          </a:solidFill>
                          <a:latin typeface="Consolas"/>
                          <a:ea typeface="宋体"/>
                          <a:cs typeface="Consolas"/>
                        </a:rPr>
                        <a:t>在没有实例化对象的情况下直接输出属性内容</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Book.</a:t>
                      </a:r>
                      <a:r>
                        <a:rPr lang="en-US" sz="1000" i="1" kern="0" dirty="0">
                          <a:solidFill>
                            <a:srgbClr val="0000C0"/>
                          </a:solidFill>
                          <a:latin typeface="Consolas"/>
                          <a:ea typeface="宋体"/>
                          <a:cs typeface="Times New Roman"/>
                        </a:rPr>
                        <a:t>pub</a:t>
                      </a:r>
                      <a:r>
                        <a:rPr lang="en-US" sz="1000" kern="0" dirty="0">
                          <a:solidFill>
                            <a:srgbClr val="000000"/>
                          </a:solidFill>
                          <a:latin typeface="Consolas"/>
                          <a:ea typeface="宋体"/>
                          <a:cs typeface="Times New Roman"/>
                        </a:rPr>
                        <a:t> = </a:t>
                      </a:r>
                      <a:r>
                        <a:rPr lang="en-US" sz="1000" kern="0" dirty="0">
                          <a:solidFill>
                            <a:srgbClr val="2A00FF"/>
                          </a:solidFill>
                          <a:latin typeface="Consolas"/>
                          <a:ea typeface="宋体"/>
                          <a:cs typeface="Times New Roman"/>
                        </a:rPr>
                        <a:t>"</a:t>
                      </a:r>
                      <a:r>
                        <a:rPr lang="zh-CN" sz="1000" kern="0" dirty="0">
                          <a:solidFill>
                            <a:srgbClr val="2A00FF"/>
                          </a:solidFill>
                          <a:latin typeface="Consolas"/>
                          <a:ea typeface="宋体"/>
                          <a:cs typeface="Consolas"/>
                        </a:rPr>
                        <a:t>北京大学出版社</a:t>
                      </a:r>
                      <a:r>
                        <a:rPr lang="en-US" sz="1000" kern="0" dirty="0">
                          <a:solidFill>
                            <a:srgbClr val="2A00FF"/>
                          </a:solidFill>
                          <a:latin typeface="Consolas"/>
                          <a:ea typeface="宋体"/>
                          <a:cs typeface="Times New Roman"/>
                        </a:rPr>
                        <a:t>"</a:t>
                      </a:r>
                      <a:r>
                        <a:rPr lang="en-US" sz="1000" kern="0" dirty="0">
                          <a:solidFill>
                            <a:srgbClr val="000000"/>
                          </a:solidFill>
                          <a:latin typeface="Consolas"/>
                          <a:ea typeface="宋体"/>
                          <a:cs typeface="Times New Roman"/>
                        </a:rPr>
                        <a:t> ;		</a:t>
                      </a:r>
                      <a:r>
                        <a:rPr lang="en-US" sz="1000" kern="0" dirty="0" smtClean="0">
                          <a:solidFill>
                            <a:srgbClr val="3F7F5F"/>
                          </a:solidFill>
                          <a:latin typeface="Consolas"/>
                          <a:ea typeface="宋体"/>
                          <a:cs typeface="Times New Roman"/>
                        </a:rPr>
                        <a:t>// </a:t>
                      </a:r>
                      <a:r>
                        <a:rPr lang="zh-CN" sz="1000" kern="0" dirty="0">
                          <a:solidFill>
                            <a:srgbClr val="3F7F5F"/>
                          </a:solidFill>
                          <a:latin typeface="Consolas"/>
                          <a:ea typeface="宋体"/>
                          <a:cs typeface="Consolas"/>
                        </a:rPr>
                        <a:t>修改</a:t>
                      </a:r>
                      <a:r>
                        <a:rPr lang="en-US" sz="1000" kern="0" dirty="0">
                          <a:solidFill>
                            <a:srgbClr val="3F7F5F"/>
                          </a:solidFill>
                          <a:latin typeface="Consolas"/>
                          <a:ea typeface="宋体"/>
                          <a:cs typeface="Times New Roman"/>
                        </a:rPr>
                        <a:t>static</a:t>
                      </a:r>
                      <a:r>
                        <a:rPr lang="zh-CN" sz="1000" kern="0" dirty="0">
                          <a:solidFill>
                            <a:srgbClr val="3F7F5F"/>
                          </a:solidFill>
                          <a:latin typeface="Consolas"/>
                          <a:ea typeface="宋体"/>
                          <a:cs typeface="Consolas"/>
                        </a:rPr>
                        <a:t>属性内容</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Book </a:t>
                      </a:r>
                      <a:r>
                        <a:rPr lang="en-US" sz="1000" kern="0" dirty="0" err="1">
                          <a:solidFill>
                            <a:srgbClr val="6A3E3E"/>
                          </a:solidFill>
                          <a:latin typeface="Consolas"/>
                          <a:ea typeface="宋体"/>
                          <a:cs typeface="Times New Roman"/>
                        </a:rPr>
                        <a:t>ba</a:t>
                      </a:r>
                      <a:r>
                        <a:rPr lang="en-US" sz="1000" kern="0" dirty="0">
                          <a:solidFill>
                            <a:srgbClr val="000000"/>
                          </a:solidFill>
                          <a:latin typeface="Consolas"/>
                          <a:ea typeface="宋体"/>
                          <a:cs typeface="Times New Roman"/>
                        </a:rPr>
                        <a:t> = </a:t>
                      </a:r>
                      <a:r>
                        <a:rPr lang="en-US" sz="1000" b="1" kern="0" dirty="0">
                          <a:solidFill>
                            <a:srgbClr val="7F0055"/>
                          </a:solidFill>
                          <a:latin typeface="Consolas"/>
                          <a:ea typeface="宋体"/>
                          <a:cs typeface="Times New Roman"/>
                        </a:rPr>
                        <a:t>new</a:t>
                      </a:r>
                      <a:r>
                        <a:rPr lang="en-US" sz="1000" kern="0" dirty="0">
                          <a:solidFill>
                            <a:srgbClr val="000000"/>
                          </a:solidFill>
                          <a:latin typeface="Consolas"/>
                          <a:ea typeface="宋体"/>
                          <a:cs typeface="Times New Roman"/>
                        </a:rPr>
                        <a:t> Book(</a:t>
                      </a:r>
                      <a:r>
                        <a:rPr lang="en-US" sz="1000" kern="0" dirty="0">
                          <a:solidFill>
                            <a:srgbClr val="2A00FF"/>
                          </a:solidFill>
                          <a:latin typeface="Consolas"/>
                          <a:ea typeface="宋体"/>
                          <a:cs typeface="Times New Roman"/>
                        </a:rPr>
                        <a:t>"Java</a:t>
                      </a:r>
                      <a:r>
                        <a:rPr lang="zh-CN" sz="1000" kern="0" dirty="0">
                          <a:solidFill>
                            <a:srgbClr val="2A00FF"/>
                          </a:solidFill>
                          <a:latin typeface="Consolas"/>
                          <a:ea typeface="宋体"/>
                          <a:cs typeface="Consolas"/>
                        </a:rPr>
                        <a:t>开发</a:t>
                      </a:r>
                      <a:r>
                        <a:rPr lang="en-US" sz="1000" kern="0" dirty="0">
                          <a:solidFill>
                            <a:srgbClr val="2A00FF"/>
                          </a:solidFill>
                          <a:latin typeface="Consolas"/>
                          <a:ea typeface="宋体"/>
                          <a:cs typeface="Times New Roman"/>
                        </a:rPr>
                        <a:t>"</a:t>
                      </a:r>
                      <a:r>
                        <a:rPr lang="en-US" sz="1000" kern="0" dirty="0">
                          <a:solidFill>
                            <a:srgbClr val="000000"/>
                          </a:solidFill>
                          <a:latin typeface="Consolas"/>
                          <a:ea typeface="宋体"/>
                          <a:cs typeface="Times New Roman"/>
                        </a:rPr>
                        <a:t>,10.9) ;	</a:t>
                      </a:r>
                      <a:r>
                        <a:rPr lang="en-US" sz="1000" kern="0" dirty="0">
                          <a:solidFill>
                            <a:srgbClr val="3F7F5F"/>
                          </a:solidFill>
                          <a:latin typeface="Consolas"/>
                          <a:ea typeface="宋体"/>
                          <a:cs typeface="Times New Roman"/>
                        </a:rPr>
                        <a:t>// </a:t>
                      </a:r>
                      <a:r>
                        <a:rPr lang="zh-CN" sz="1000" kern="0" dirty="0">
                          <a:solidFill>
                            <a:srgbClr val="3F7F5F"/>
                          </a:solidFill>
                          <a:latin typeface="Consolas"/>
                          <a:ea typeface="宋体"/>
                          <a:cs typeface="Consolas"/>
                        </a:rPr>
                        <a:t>实例化</a:t>
                      </a:r>
                      <a:r>
                        <a:rPr lang="en-US" sz="1000" kern="0" dirty="0">
                          <a:solidFill>
                            <a:srgbClr val="3F7F5F"/>
                          </a:solidFill>
                          <a:latin typeface="Consolas"/>
                          <a:ea typeface="宋体"/>
                          <a:cs typeface="Times New Roman"/>
                        </a:rPr>
                        <a:t>Book</a:t>
                      </a:r>
                      <a:r>
                        <a:rPr lang="zh-CN" sz="1000" kern="0" dirty="0">
                          <a:solidFill>
                            <a:srgbClr val="3F7F5F"/>
                          </a:solidFill>
                          <a:latin typeface="Consolas"/>
                          <a:ea typeface="宋体"/>
                          <a:cs typeface="Consolas"/>
                        </a:rPr>
                        <a:t>类对象</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a:t>
                      </a:r>
                      <a:r>
                        <a:rPr lang="en-US" sz="1000" kern="0" dirty="0" err="1">
                          <a:solidFill>
                            <a:srgbClr val="000000"/>
                          </a:solidFill>
                          <a:latin typeface="Consolas"/>
                          <a:ea typeface="宋体"/>
                          <a:cs typeface="Times New Roman"/>
                        </a:rPr>
                        <a:t>System.</a:t>
                      </a:r>
                      <a:r>
                        <a:rPr lang="en-US" sz="1000" b="1" i="1" kern="0" dirty="0" err="1">
                          <a:solidFill>
                            <a:srgbClr val="0000C0"/>
                          </a:solidFill>
                          <a:latin typeface="Consolas"/>
                          <a:ea typeface="宋体"/>
                          <a:cs typeface="Times New Roman"/>
                        </a:rPr>
                        <a:t>out</a:t>
                      </a:r>
                      <a:r>
                        <a:rPr lang="en-US" sz="1000" kern="0" dirty="0" err="1">
                          <a:solidFill>
                            <a:srgbClr val="000000"/>
                          </a:solidFill>
                          <a:latin typeface="Consolas"/>
                          <a:ea typeface="宋体"/>
                          <a:cs typeface="Times New Roman"/>
                        </a:rPr>
                        <a:t>.println</a:t>
                      </a:r>
                      <a:r>
                        <a:rPr lang="en-US" sz="1000" kern="0" dirty="0">
                          <a:solidFill>
                            <a:srgbClr val="000000"/>
                          </a:solidFill>
                          <a:latin typeface="Consolas"/>
                          <a:ea typeface="宋体"/>
                          <a:cs typeface="Times New Roman"/>
                        </a:rPr>
                        <a:t>(</a:t>
                      </a:r>
                      <a:r>
                        <a:rPr lang="en-US" sz="1000" kern="0" dirty="0" err="1">
                          <a:solidFill>
                            <a:srgbClr val="6A3E3E"/>
                          </a:solidFill>
                          <a:latin typeface="Consolas"/>
                          <a:ea typeface="宋体"/>
                          <a:cs typeface="Times New Roman"/>
                        </a:rPr>
                        <a:t>ba</a:t>
                      </a:r>
                      <a:r>
                        <a:rPr lang="en-US" sz="1000" kern="0" dirty="0" err="1">
                          <a:solidFill>
                            <a:srgbClr val="000000"/>
                          </a:solidFill>
                          <a:latin typeface="Consolas"/>
                          <a:ea typeface="宋体"/>
                          <a:cs typeface="Times New Roman"/>
                        </a:rPr>
                        <a:t>.getInfo</a:t>
                      </a:r>
                      <a:r>
                        <a:rPr lang="en-US" sz="1000" kern="0" dirty="0">
                          <a:solidFill>
                            <a:srgbClr val="000000"/>
                          </a:solidFill>
                          <a:latin typeface="Consolas"/>
                          <a:ea typeface="宋体"/>
                          <a:cs typeface="Times New Roman"/>
                        </a:rPr>
                        <a:t>()) ;	</a:t>
                      </a:r>
                      <a:r>
                        <a:rPr lang="en-US" sz="1000" kern="0" dirty="0">
                          <a:solidFill>
                            <a:srgbClr val="3F7F5F"/>
                          </a:solidFill>
                          <a:latin typeface="Consolas"/>
                          <a:ea typeface="宋体"/>
                          <a:cs typeface="Times New Roman"/>
                        </a:rPr>
                        <a:t>// </a:t>
                      </a:r>
                      <a:r>
                        <a:rPr lang="zh-CN" sz="1000" kern="0" dirty="0">
                          <a:solidFill>
                            <a:srgbClr val="3F7F5F"/>
                          </a:solidFill>
                          <a:latin typeface="Consolas"/>
                          <a:ea typeface="宋体"/>
                          <a:cs typeface="Consolas"/>
                        </a:rPr>
                        <a:t>输出</a:t>
                      </a:r>
                      <a:r>
                        <a:rPr lang="en-US" sz="1000" kern="0" dirty="0">
                          <a:solidFill>
                            <a:srgbClr val="3F7F5F"/>
                          </a:solidFill>
                          <a:latin typeface="Consolas"/>
                          <a:ea typeface="宋体"/>
                          <a:cs typeface="Times New Roman"/>
                        </a:rPr>
                        <a:t>Book</a:t>
                      </a:r>
                      <a:r>
                        <a:rPr lang="zh-CN" sz="1000" kern="0" dirty="0">
                          <a:solidFill>
                            <a:srgbClr val="3F7F5F"/>
                          </a:solidFill>
                          <a:latin typeface="Consolas"/>
                          <a:ea typeface="宋体"/>
                          <a:cs typeface="Consolas"/>
                        </a:rPr>
                        <a:t>类对象信息</a:t>
                      </a:r>
                      <a:endParaRPr lang="zh-CN" sz="1000" kern="100" dirty="0">
                        <a:latin typeface="Times New Roman"/>
                        <a:ea typeface="宋体"/>
                        <a:cs typeface="Times New Roman"/>
                      </a:endParaRPr>
                    </a:p>
                    <a:p>
                      <a:pPr algn="l">
                        <a:spcAft>
                          <a:spcPts val="0"/>
                        </a:spcAft>
                      </a:pPr>
                      <a:r>
                        <a:rPr lang="en-US" sz="1000" kern="0" dirty="0">
                          <a:solidFill>
                            <a:srgbClr val="000000"/>
                          </a:solidFill>
                          <a:latin typeface="Consolas"/>
                          <a:ea typeface="宋体"/>
                          <a:cs typeface="Times New Roman"/>
                        </a:rPr>
                        <a:t>	}</a:t>
                      </a:r>
                      <a:endParaRPr lang="zh-CN" sz="1000" kern="100" dirty="0">
                        <a:latin typeface="Times New Roman"/>
                        <a:ea typeface="宋体"/>
                        <a:cs typeface="Times New Roman"/>
                      </a:endParaRPr>
                    </a:p>
                    <a:p>
                      <a:pPr algn="just">
                        <a:spcAft>
                          <a:spcPts val="0"/>
                        </a:spcAft>
                      </a:pPr>
                      <a:r>
                        <a:rPr lang="en-US" sz="1000" kern="0" dirty="0">
                          <a:solidFill>
                            <a:srgbClr val="000000"/>
                          </a:solidFill>
                          <a:latin typeface="Consolas"/>
                          <a:ea typeface="宋体"/>
                          <a:cs typeface="Times New Roman"/>
                        </a:rPr>
                        <a:t>}</a:t>
                      </a: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428628">
                <a:tc>
                  <a:txBody>
                    <a:bodyPr/>
                    <a:lstStyle/>
                    <a:p>
                      <a:pPr algn="l">
                        <a:spcAft>
                          <a:spcPts val="0"/>
                        </a:spcAft>
                      </a:pPr>
                      <a:r>
                        <a:rPr lang="zh-CN" sz="1000" b="1" kern="0">
                          <a:solidFill>
                            <a:srgbClr val="7F0055"/>
                          </a:solidFill>
                          <a:latin typeface="Consolas"/>
                          <a:ea typeface="宋体"/>
                          <a:cs typeface="Consolas"/>
                        </a:rPr>
                        <a:t>程序执行结果：</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latin typeface="Consolas"/>
                          <a:ea typeface="宋体"/>
                          <a:cs typeface="Consolas"/>
                        </a:rPr>
                        <a:t>清华大学出版社</a:t>
                      </a:r>
                      <a:endParaRPr lang="zh-CN" sz="1000" kern="100" dirty="0">
                        <a:latin typeface="Times New Roman"/>
                        <a:ea typeface="宋体"/>
                        <a:cs typeface="Times New Roman"/>
                      </a:endParaRPr>
                    </a:p>
                    <a:p>
                      <a:pPr algn="l">
                        <a:spcAft>
                          <a:spcPts val="0"/>
                        </a:spcAft>
                      </a:pPr>
                      <a:r>
                        <a:rPr lang="zh-CN" sz="1000" kern="0" dirty="0">
                          <a:solidFill>
                            <a:srgbClr val="000000"/>
                          </a:solidFill>
                          <a:latin typeface="Consolas"/>
                          <a:ea typeface="宋体"/>
                          <a:cs typeface="Consolas"/>
                        </a:rPr>
                        <a:t>图书名称：</a:t>
                      </a:r>
                      <a:r>
                        <a:rPr lang="en-US" sz="1000" kern="0" dirty="0">
                          <a:solidFill>
                            <a:srgbClr val="000000"/>
                          </a:solidFill>
                          <a:latin typeface="Consolas"/>
                          <a:ea typeface="宋体"/>
                          <a:cs typeface="Times New Roman"/>
                        </a:rPr>
                        <a:t>Java</a:t>
                      </a:r>
                      <a:r>
                        <a:rPr lang="zh-CN" sz="1000" kern="0" dirty="0">
                          <a:solidFill>
                            <a:srgbClr val="000000"/>
                          </a:solidFill>
                          <a:latin typeface="Consolas"/>
                          <a:ea typeface="宋体"/>
                          <a:cs typeface="Consolas"/>
                        </a:rPr>
                        <a:t>开发，价格：</a:t>
                      </a:r>
                      <a:r>
                        <a:rPr lang="en-US" sz="1000" kern="0" dirty="0">
                          <a:solidFill>
                            <a:srgbClr val="000000"/>
                          </a:solidFill>
                          <a:latin typeface="Consolas"/>
                          <a:ea typeface="宋体"/>
                          <a:cs typeface="Times New Roman"/>
                        </a:rPr>
                        <a:t>10.9</a:t>
                      </a:r>
                      <a:r>
                        <a:rPr lang="zh-CN" sz="1000" kern="0" dirty="0">
                          <a:solidFill>
                            <a:srgbClr val="000000"/>
                          </a:solidFill>
                          <a:latin typeface="Consolas"/>
                          <a:ea typeface="宋体"/>
                          <a:cs typeface="Consolas"/>
                        </a:rPr>
                        <a:t>，出版社：北京大学出版社</a:t>
                      </a:r>
                      <a:endParaRPr lang="zh-CN" sz="1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static</a:t>
            </a:r>
            <a:r>
              <a:rPr lang="zh-CN" altLang="en-US" dirty="0" smtClean="0"/>
              <a:t>定义方法</a:t>
            </a:r>
            <a:endParaRPr lang="zh-CN" altLang="en-US" dirty="0"/>
          </a:p>
        </p:txBody>
      </p:sp>
      <p:sp>
        <p:nvSpPr>
          <p:cNvPr id="3" name="内容占位符 2"/>
          <p:cNvSpPr>
            <a:spLocks noGrp="1"/>
          </p:cNvSpPr>
          <p:nvPr>
            <p:ph idx="1"/>
          </p:nvPr>
        </p:nvSpPr>
        <p:spPr/>
        <p:txBody>
          <a:bodyPr/>
          <a:lstStyle/>
          <a:p>
            <a:r>
              <a:rPr lang="zh-CN" altLang="en-US" dirty="0" smtClean="0"/>
              <a:t>在定义类的普通方法时也可以使用</a:t>
            </a:r>
            <a:r>
              <a:rPr lang="en-US" dirty="0" smtClean="0"/>
              <a:t>static</a:t>
            </a:r>
            <a:r>
              <a:rPr lang="zh-CN" altLang="en-US" dirty="0" smtClean="0"/>
              <a:t>进行定义，那么很明显，使用</a:t>
            </a:r>
            <a:r>
              <a:rPr lang="en-US" dirty="0" smtClean="0"/>
              <a:t>static</a:t>
            </a:r>
            <a:r>
              <a:rPr lang="zh-CN" altLang="en-US" dirty="0" smtClean="0"/>
              <a:t>定义的方法也可以在没有实例化对象产生的情况下由类名称直接进行调用。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范例：</a:t>
            </a:r>
            <a:r>
              <a:rPr lang="zh-CN" altLang="en-US" dirty="0" smtClean="0"/>
              <a:t>使用</a:t>
            </a:r>
            <a:r>
              <a:rPr lang="en-US" dirty="0" smtClean="0"/>
              <a:t>static</a:t>
            </a:r>
            <a:r>
              <a:rPr lang="zh-CN" altLang="en-US" dirty="0" smtClean="0"/>
              <a:t>定义方法</a:t>
            </a:r>
            <a:endParaRPr lang="zh-CN" altLang="en-US" dirty="0"/>
          </a:p>
        </p:txBody>
      </p:sp>
      <p:graphicFrame>
        <p:nvGraphicFramePr>
          <p:cNvPr id="4" name="表格 3"/>
          <p:cNvGraphicFramePr>
            <a:graphicFrameLocks noGrp="1"/>
          </p:cNvGraphicFramePr>
          <p:nvPr/>
        </p:nvGraphicFramePr>
        <p:xfrm>
          <a:off x="571472" y="1406856"/>
          <a:ext cx="8072494" cy="3093720"/>
        </p:xfrm>
        <a:graphic>
          <a:graphicData uri="http://schemas.openxmlformats.org/drawingml/2006/table">
            <a:tbl>
              <a:tblPr/>
              <a:tblGrid>
                <a:gridCol w="1559498"/>
                <a:gridCol w="6512996"/>
              </a:tblGrid>
              <a:tr h="2705592">
                <a:tc gridSpan="2">
                  <a:txBody>
                    <a:bodyPr/>
                    <a:lstStyle/>
                    <a:p>
                      <a:pPr algn="l">
                        <a:spcAft>
                          <a:spcPts val="0"/>
                        </a:spcAft>
                      </a:pPr>
                      <a:r>
                        <a:rPr lang="en-US" sz="700" b="1" kern="0" dirty="0">
                          <a:solidFill>
                            <a:srgbClr val="7F0055"/>
                          </a:solidFill>
                          <a:latin typeface="Consolas"/>
                          <a:ea typeface="宋体"/>
                          <a:cs typeface="Times New Roman"/>
                        </a:rPr>
                        <a:t>class</a:t>
                      </a:r>
                      <a:r>
                        <a:rPr lang="en-US" sz="700" kern="0" dirty="0">
                          <a:solidFill>
                            <a:srgbClr val="000000"/>
                          </a:solidFill>
                          <a:latin typeface="Consolas"/>
                          <a:ea typeface="宋体"/>
                          <a:cs typeface="Times New Roman"/>
                        </a:rPr>
                        <a:t> Book {		</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描述的是同一个出版社的信息</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private</a:t>
                      </a:r>
                      <a:r>
                        <a:rPr lang="en-US" sz="700" kern="0" dirty="0">
                          <a:solidFill>
                            <a:srgbClr val="000000"/>
                          </a:solidFill>
                          <a:latin typeface="Consolas"/>
                          <a:ea typeface="宋体"/>
                          <a:cs typeface="Times New Roman"/>
                        </a:rPr>
                        <a:t> String </a:t>
                      </a:r>
                      <a:r>
                        <a:rPr lang="en-US" sz="700" kern="0" dirty="0">
                          <a:solidFill>
                            <a:srgbClr val="0000C0"/>
                          </a:solidFill>
                          <a:latin typeface="Consolas"/>
                          <a:ea typeface="宋体"/>
                          <a:cs typeface="Times New Roman"/>
                        </a:rPr>
                        <a:t>title</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private</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double</a:t>
                      </a:r>
                      <a:r>
                        <a:rPr lang="en-US" sz="700" kern="0" dirty="0">
                          <a:solidFill>
                            <a:srgbClr val="000000"/>
                          </a:solidFill>
                          <a:latin typeface="Consolas"/>
                          <a:ea typeface="宋体"/>
                          <a:cs typeface="Times New Roman"/>
                        </a:rPr>
                        <a:t> </a:t>
                      </a:r>
                      <a:r>
                        <a:rPr lang="en-US" sz="700" kern="0" dirty="0">
                          <a:solidFill>
                            <a:srgbClr val="0000C0"/>
                          </a:solidFill>
                          <a:latin typeface="Consolas"/>
                          <a:ea typeface="宋体"/>
                          <a:cs typeface="Times New Roman"/>
                        </a:rPr>
                        <a:t>price</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private</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static</a:t>
                      </a:r>
                      <a:r>
                        <a:rPr lang="en-US" sz="700" kern="0" dirty="0">
                          <a:solidFill>
                            <a:srgbClr val="000000"/>
                          </a:solidFill>
                          <a:latin typeface="Consolas"/>
                          <a:ea typeface="宋体"/>
                          <a:cs typeface="Times New Roman"/>
                        </a:rPr>
                        <a:t> String </a:t>
                      </a:r>
                      <a:r>
                        <a:rPr lang="en-US" sz="700" i="1" kern="0" dirty="0">
                          <a:solidFill>
                            <a:srgbClr val="0000C0"/>
                          </a:solidFill>
                          <a:latin typeface="Consolas"/>
                          <a:ea typeface="宋体"/>
                          <a:cs typeface="Times New Roman"/>
                        </a:rPr>
                        <a:t>pub</a:t>
                      </a:r>
                      <a:r>
                        <a:rPr lang="en-US" sz="700" kern="0" dirty="0">
                          <a:solidFill>
                            <a:srgbClr val="000000"/>
                          </a:solidFill>
                          <a:latin typeface="Consolas"/>
                          <a:ea typeface="宋体"/>
                          <a:cs typeface="Times New Roman"/>
                        </a:rPr>
                        <a:t> = </a:t>
                      </a:r>
                      <a:r>
                        <a:rPr lang="en-US" sz="700" kern="0" dirty="0">
                          <a:solidFill>
                            <a:srgbClr val="2A00FF"/>
                          </a:solidFill>
                          <a:latin typeface="Consolas"/>
                          <a:ea typeface="宋体"/>
                          <a:cs typeface="Times New Roman"/>
                        </a:rPr>
                        <a:t>"</a:t>
                      </a:r>
                      <a:r>
                        <a:rPr lang="zh-CN" sz="700" kern="0" dirty="0">
                          <a:solidFill>
                            <a:srgbClr val="2A00FF"/>
                          </a:solidFill>
                          <a:latin typeface="Consolas"/>
                          <a:ea typeface="宋体"/>
                          <a:cs typeface="Consolas"/>
                        </a:rPr>
                        <a:t>清华大学出版社</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 </a:t>
                      </a:r>
                      <a:r>
                        <a:rPr lang="en-US" sz="700" kern="0" dirty="0" smtClean="0">
                          <a:solidFill>
                            <a:srgbClr val="000000"/>
                          </a:solidFill>
                          <a:latin typeface="Consolas"/>
                          <a:ea typeface="宋体"/>
                          <a:cs typeface="Times New Roman"/>
                        </a:rPr>
                        <a:t> </a:t>
                      </a:r>
                      <a:r>
                        <a:rPr lang="en-US" sz="700" kern="0" dirty="0">
                          <a:solidFill>
                            <a:srgbClr val="3F7F5F"/>
                          </a:solidFill>
                          <a:latin typeface="Consolas"/>
                          <a:ea typeface="宋体"/>
                          <a:cs typeface="Times New Roman"/>
                        </a:rPr>
                        <a:t>// </a:t>
                      </a:r>
                      <a:r>
                        <a:rPr lang="zh-CN" sz="700" kern="0" dirty="0">
                          <a:solidFill>
                            <a:srgbClr val="3F7F5F"/>
                          </a:solidFill>
                          <a:latin typeface="Consolas"/>
                          <a:ea typeface="宋体"/>
                          <a:cs typeface="Consolas"/>
                        </a:rPr>
                        <a:t>定义一个描述出版社信息的属性</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public</a:t>
                      </a:r>
                      <a:r>
                        <a:rPr lang="en-US" sz="700" kern="0" dirty="0">
                          <a:solidFill>
                            <a:srgbClr val="000000"/>
                          </a:solidFill>
                          <a:latin typeface="Consolas"/>
                          <a:ea typeface="宋体"/>
                          <a:cs typeface="Times New Roman"/>
                        </a:rPr>
                        <a:t> Book(String </a:t>
                      </a:r>
                      <a:r>
                        <a:rPr lang="en-US" sz="700" kern="0" dirty="0" err="1">
                          <a:solidFill>
                            <a:srgbClr val="6A3E3E"/>
                          </a:solidFill>
                          <a:latin typeface="Consolas"/>
                          <a:ea typeface="宋体"/>
                          <a:cs typeface="Times New Roman"/>
                        </a:rPr>
                        <a:t>title</a:t>
                      </a:r>
                      <a:r>
                        <a:rPr lang="en-US" sz="700" kern="0" dirty="0" err="1">
                          <a:solidFill>
                            <a:srgbClr val="000000"/>
                          </a:solidFill>
                          <a:latin typeface="Consolas"/>
                          <a:ea typeface="宋体"/>
                          <a:cs typeface="Times New Roman"/>
                        </a:rPr>
                        <a:t>,</a:t>
                      </a:r>
                      <a:r>
                        <a:rPr lang="en-US" sz="700" b="1" kern="0" dirty="0" err="1">
                          <a:solidFill>
                            <a:srgbClr val="7F0055"/>
                          </a:solidFill>
                          <a:latin typeface="Consolas"/>
                          <a:ea typeface="宋体"/>
                          <a:cs typeface="Times New Roman"/>
                        </a:rPr>
                        <a:t>double</a:t>
                      </a:r>
                      <a:r>
                        <a:rPr lang="en-US" sz="700" kern="0" dirty="0">
                          <a:solidFill>
                            <a:srgbClr val="000000"/>
                          </a:solidFill>
                          <a:latin typeface="Consolas"/>
                          <a:ea typeface="宋体"/>
                          <a:cs typeface="Times New Roman"/>
                        </a:rPr>
                        <a:t> </a:t>
                      </a:r>
                      <a:r>
                        <a:rPr lang="en-US" sz="700" kern="0" dirty="0">
                          <a:solidFill>
                            <a:srgbClr val="6A3E3E"/>
                          </a:solidFill>
                          <a:latin typeface="Consolas"/>
                          <a:ea typeface="宋体"/>
                          <a:cs typeface="Times New Roman"/>
                        </a:rPr>
                        <a:t>price</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err="1">
                          <a:solidFill>
                            <a:srgbClr val="7F0055"/>
                          </a:solidFill>
                          <a:latin typeface="Consolas"/>
                          <a:ea typeface="宋体"/>
                          <a:cs typeface="Times New Roman"/>
                        </a:rPr>
                        <a:t>this</a:t>
                      </a:r>
                      <a:r>
                        <a:rPr lang="en-US" sz="700" kern="0" dirty="0" err="1">
                          <a:solidFill>
                            <a:srgbClr val="000000"/>
                          </a:solidFill>
                          <a:latin typeface="Consolas"/>
                          <a:ea typeface="宋体"/>
                          <a:cs typeface="Times New Roman"/>
                        </a:rPr>
                        <a:t>.</a:t>
                      </a:r>
                      <a:r>
                        <a:rPr lang="en-US" sz="700" kern="0" dirty="0" err="1">
                          <a:solidFill>
                            <a:srgbClr val="0000C0"/>
                          </a:solidFill>
                          <a:latin typeface="Consolas"/>
                          <a:ea typeface="宋体"/>
                          <a:cs typeface="Times New Roman"/>
                        </a:rPr>
                        <a:t>title</a:t>
                      </a:r>
                      <a:r>
                        <a:rPr lang="en-US" sz="700" kern="0" dirty="0">
                          <a:solidFill>
                            <a:srgbClr val="000000"/>
                          </a:solidFill>
                          <a:latin typeface="Consolas"/>
                          <a:ea typeface="宋体"/>
                          <a:cs typeface="Times New Roman"/>
                        </a:rPr>
                        <a:t> = </a:t>
                      </a:r>
                      <a:r>
                        <a:rPr lang="en-US" sz="700" kern="0" dirty="0">
                          <a:solidFill>
                            <a:srgbClr val="6A3E3E"/>
                          </a:solidFill>
                          <a:latin typeface="Consolas"/>
                          <a:ea typeface="宋体"/>
                          <a:cs typeface="Times New Roman"/>
                        </a:rPr>
                        <a:t>title</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err="1">
                          <a:solidFill>
                            <a:srgbClr val="7F0055"/>
                          </a:solidFill>
                          <a:latin typeface="Consolas"/>
                          <a:ea typeface="宋体"/>
                          <a:cs typeface="Times New Roman"/>
                        </a:rPr>
                        <a:t>this</a:t>
                      </a:r>
                      <a:r>
                        <a:rPr lang="en-US" sz="700" kern="0" dirty="0" err="1">
                          <a:solidFill>
                            <a:srgbClr val="000000"/>
                          </a:solidFill>
                          <a:latin typeface="Consolas"/>
                          <a:ea typeface="宋体"/>
                          <a:cs typeface="Times New Roman"/>
                        </a:rPr>
                        <a:t>.</a:t>
                      </a:r>
                      <a:r>
                        <a:rPr lang="en-US" sz="700" kern="0" dirty="0" err="1">
                          <a:solidFill>
                            <a:srgbClr val="0000C0"/>
                          </a:solidFill>
                          <a:latin typeface="Consolas"/>
                          <a:ea typeface="宋体"/>
                          <a:cs typeface="Times New Roman"/>
                        </a:rPr>
                        <a:t>price</a:t>
                      </a:r>
                      <a:r>
                        <a:rPr lang="en-US" sz="700" kern="0" dirty="0">
                          <a:solidFill>
                            <a:srgbClr val="000000"/>
                          </a:solidFill>
                          <a:latin typeface="Consolas"/>
                          <a:ea typeface="宋体"/>
                          <a:cs typeface="Times New Roman"/>
                        </a:rPr>
                        <a:t> = </a:t>
                      </a:r>
                      <a:r>
                        <a:rPr lang="en-US" sz="700" kern="0" dirty="0">
                          <a:solidFill>
                            <a:srgbClr val="6A3E3E"/>
                          </a:solidFill>
                          <a:latin typeface="Consolas"/>
                          <a:ea typeface="宋体"/>
                          <a:cs typeface="Times New Roman"/>
                        </a:rPr>
                        <a:t>price</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public</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static</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void</a:t>
                      </a: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setPub</a:t>
                      </a:r>
                      <a:r>
                        <a:rPr lang="en-US" sz="700" kern="0" dirty="0">
                          <a:solidFill>
                            <a:srgbClr val="000000"/>
                          </a:solidFill>
                          <a:latin typeface="Consolas"/>
                          <a:ea typeface="宋体"/>
                          <a:cs typeface="Times New Roman"/>
                        </a:rPr>
                        <a:t>(String </a:t>
                      </a:r>
                      <a:r>
                        <a:rPr lang="en-US" sz="700" kern="0" dirty="0">
                          <a:solidFill>
                            <a:srgbClr val="6A3E3E"/>
                          </a:solidFill>
                          <a:latin typeface="Consolas"/>
                          <a:ea typeface="宋体"/>
                          <a:cs typeface="Times New Roman"/>
                        </a:rPr>
                        <a:t>p</a:t>
                      </a:r>
                      <a:r>
                        <a:rPr lang="en-US" sz="700" kern="0" dirty="0">
                          <a:solidFill>
                            <a:srgbClr val="000000"/>
                          </a:solidFill>
                          <a:latin typeface="Consolas"/>
                          <a:ea typeface="宋体"/>
                          <a:cs typeface="Times New Roman"/>
                        </a:rPr>
                        <a:t>) {	</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定义</a:t>
                      </a:r>
                      <a:r>
                        <a:rPr lang="en-US" sz="700" kern="0" dirty="0">
                          <a:solidFill>
                            <a:srgbClr val="3F7F5F"/>
                          </a:solidFill>
                          <a:latin typeface="Consolas"/>
                          <a:ea typeface="宋体"/>
                          <a:cs typeface="Times New Roman"/>
                        </a:rPr>
                        <a:t>static</a:t>
                      </a:r>
                      <a:r>
                        <a:rPr lang="zh-CN" sz="700" kern="0" dirty="0">
                          <a:solidFill>
                            <a:srgbClr val="3F7F5F"/>
                          </a:solidFill>
                          <a:latin typeface="Consolas"/>
                          <a:ea typeface="宋体"/>
                          <a:cs typeface="Consolas"/>
                        </a:rPr>
                        <a:t>方法可以由类名称直接调用</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i="1" kern="0" dirty="0">
                          <a:solidFill>
                            <a:srgbClr val="0000C0"/>
                          </a:solidFill>
                          <a:latin typeface="Consolas"/>
                          <a:ea typeface="宋体"/>
                          <a:cs typeface="Times New Roman"/>
                        </a:rPr>
                        <a:t>pub</a:t>
                      </a:r>
                      <a:r>
                        <a:rPr lang="en-US" sz="700" kern="0" dirty="0">
                          <a:solidFill>
                            <a:srgbClr val="000000"/>
                          </a:solidFill>
                          <a:latin typeface="Consolas"/>
                          <a:ea typeface="宋体"/>
                          <a:cs typeface="Times New Roman"/>
                        </a:rPr>
                        <a:t> = </a:t>
                      </a:r>
                      <a:r>
                        <a:rPr lang="en-US" sz="700" kern="0" dirty="0">
                          <a:solidFill>
                            <a:srgbClr val="6A3E3E"/>
                          </a:solidFill>
                          <a:latin typeface="Consolas"/>
                          <a:ea typeface="宋体"/>
                          <a:cs typeface="Times New Roman"/>
                        </a:rPr>
                        <a:t>p</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public</a:t>
                      </a:r>
                      <a:r>
                        <a:rPr lang="en-US" sz="700" kern="0" dirty="0">
                          <a:solidFill>
                            <a:srgbClr val="000000"/>
                          </a:solidFill>
                          <a:latin typeface="Consolas"/>
                          <a:ea typeface="宋体"/>
                          <a:cs typeface="Times New Roman"/>
                        </a:rPr>
                        <a:t> String </a:t>
                      </a:r>
                      <a:r>
                        <a:rPr lang="en-US" sz="700" kern="0" dirty="0" err="1">
                          <a:solidFill>
                            <a:srgbClr val="000000"/>
                          </a:solidFill>
                          <a:latin typeface="Consolas"/>
                          <a:ea typeface="宋体"/>
                          <a:cs typeface="Times New Roman"/>
                        </a:rPr>
                        <a:t>getInfo</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return</a:t>
                      </a:r>
                      <a:r>
                        <a:rPr lang="en-US" sz="700" kern="0" dirty="0">
                          <a:solidFill>
                            <a:srgbClr val="000000"/>
                          </a:solidFill>
                          <a:latin typeface="Consolas"/>
                          <a:ea typeface="宋体"/>
                          <a:cs typeface="Times New Roman"/>
                        </a:rPr>
                        <a:t> </a:t>
                      </a:r>
                      <a:r>
                        <a:rPr lang="en-US" sz="700" kern="0" dirty="0">
                          <a:solidFill>
                            <a:srgbClr val="2A00FF"/>
                          </a:solidFill>
                          <a:latin typeface="Consolas"/>
                          <a:ea typeface="宋体"/>
                          <a:cs typeface="Times New Roman"/>
                        </a:rPr>
                        <a:t>"</a:t>
                      </a:r>
                      <a:r>
                        <a:rPr lang="zh-CN" sz="700" kern="0" dirty="0">
                          <a:solidFill>
                            <a:srgbClr val="2A00FF"/>
                          </a:solidFill>
                          <a:latin typeface="Consolas"/>
                          <a:ea typeface="宋体"/>
                          <a:cs typeface="Consolas"/>
                        </a:rPr>
                        <a:t>图书名称：</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 + </a:t>
                      </a:r>
                      <a:r>
                        <a:rPr lang="en-US" sz="700" b="1" kern="0" dirty="0" err="1">
                          <a:solidFill>
                            <a:srgbClr val="7F0055"/>
                          </a:solidFill>
                          <a:latin typeface="Consolas"/>
                          <a:ea typeface="宋体"/>
                          <a:cs typeface="Times New Roman"/>
                        </a:rPr>
                        <a:t>this</a:t>
                      </a:r>
                      <a:r>
                        <a:rPr lang="en-US" sz="700" kern="0" dirty="0" err="1">
                          <a:solidFill>
                            <a:srgbClr val="000000"/>
                          </a:solidFill>
                          <a:latin typeface="Consolas"/>
                          <a:ea typeface="宋体"/>
                          <a:cs typeface="Times New Roman"/>
                        </a:rPr>
                        <a:t>.</a:t>
                      </a:r>
                      <a:r>
                        <a:rPr lang="en-US" sz="700" kern="0" dirty="0" err="1">
                          <a:solidFill>
                            <a:srgbClr val="0000C0"/>
                          </a:solidFill>
                          <a:latin typeface="Consolas"/>
                          <a:ea typeface="宋体"/>
                          <a:cs typeface="Times New Roman"/>
                        </a:rPr>
                        <a:t>title</a:t>
                      </a:r>
                      <a:r>
                        <a:rPr lang="en-US" sz="700" kern="0" dirty="0">
                          <a:solidFill>
                            <a:srgbClr val="000000"/>
                          </a:solidFill>
                          <a:latin typeface="Consolas"/>
                          <a:ea typeface="宋体"/>
                          <a:cs typeface="Times New Roman"/>
                        </a:rPr>
                        <a:t> + </a:t>
                      </a:r>
                      <a:r>
                        <a:rPr lang="en-US" sz="700" kern="0" dirty="0">
                          <a:solidFill>
                            <a:srgbClr val="2A00FF"/>
                          </a:solidFill>
                          <a:latin typeface="Consolas"/>
                          <a:ea typeface="宋体"/>
                          <a:cs typeface="Times New Roman"/>
                        </a:rPr>
                        <a:t>"</a:t>
                      </a:r>
                      <a:r>
                        <a:rPr lang="zh-CN" sz="700" kern="0" dirty="0">
                          <a:solidFill>
                            <a:srgbClr val="2A00FF"/>
                          </a:solidFill>
                          <a:latin typeface="Consolas"/>
                          <a:ea typeface="宋体"/>
                          <a:cs typeface="Consolas"/>
                        </a:rPr>
                        <a:t>，价格：</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 + </a:t>
                      </a:r>
                      <a:r>
                        <a:rPr lang="en-US" sz="700" b="1" kern="0" dirty="0" err="1">
                          <a:solidFill>
                            <a:srgbClr val="7F0055"/>
                          </a:solidFill>
                          <a:latin typeface="Consolas"/>
                          <a:ea typeface="宋体"/>
                          <a:cs typeface="Times New Roman"/>
                        </a:rPr>
                        <a:t>this</a:t>
                      </a:r>
                      <a:r>
                        <a:rPr lang="en-US" sz="700" kern="0" dirty="0" err="1">
                          <a:solidFill>
                            <a:srgbClr val="000000"/>
                          </a:solidFill>
                          <a:latin typeface="Consolas"/>
                          <a:ea typeface="宋体"/>
                          <a:cs typeface="Times New Roman"/>
                        </a:rPr>
                        <a:t>.</a:t>
                      </a:r>
                      <a:r>
                        <a:rPr lang="en-US" sz="700" kern="0" dirty="0" err="1">
                          <a:solidFill>
                            <a:srgbClr val="0000C0"/>
                          </a:solidFill>
                          <a:latin typeface="Consolas"/>
                          <a:ea typeface="宋体"/>
                          <a:cs typeface="Times New Roman"/>
                        </a:rPr>
                        <a:t>price</a:t>
                      </a:r>
                      <a:r>
                        <a:rPr lang="en-US" sz="700" kern="0" dirty="0">
                          <a:solidFill>
                            <a:srgbClr val="000000"/>
                          </a:solidFill>
                          <a:latin typeface="Consolas"/>
                          <a:ea typeface="宋体"/>
                          <a:cs typeface="Times New Roman"/>
                        </a:rPr>
                        <a:t> + </a:t>
                      </a:r>
                      <a:r>
                        <a:rPr lang="en-US" sz="700" kern="0" dirty="0">
                          <a:solidFill>
                            <a:srgbClr val="2A00FF"/>
                          </a:solidFill>
                          <a:latin typeface="Consolas"/>
                          <a:ea typeface="宋体"/>
                          <a:cs typeface="Times New Roman"/>
                        </a:rPr>
                        <a:t>"</a:t>
                      </a:r>
                      <a:r>
                        <a:rPr lang="zh-CN" sz="700" kern="0" dirty="0">
                          <a:solidFill>
                            <a:srgbClr val="2A00FF"/>
                          </a:solidFill>
                          <a:latin typeface="Consolas"/>
                          <a:ea typeface="宋体"/>
                          <a:cs typeface="Consolas"/>
                        </a:rPr>
                        <a:t>，出版社：</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 + </a:t>
                      </a:r>
                      <a:r>
                        <a:rPr lang="en-US" sz="700" b="1" kern="0" dirty="0">
                          <a:solidFill>
                            <a:srgbClr val="7F0055"/>
                          </a:solidFill>
                          <a:latin typeface="Consolas"/>
                          <a:ea typeface="宋体"/>
                          <a:cs typeface="Times New Roman"/>
                        </a:rPr>
                        <a:t>this</a:t>
                      </a:r>
                      <a:r>
                        <a:rPr lang="en-US" sz="700" kern="0" dirty="0">
                          <a:solidFill>
                            <a:srgbClr val="000000"/>
                          </a:solidFill>
                          <a:latin typeface="Consolas"/>
                          <a:ea typeface="宋体"/>
                          <a:cs typeface="Times New Roman"/>
                        </a:rPr>
                        <a:t>.</a:t>
                      </a:r>
                      <a:r>
                        <a:rPr lang="en-US" sz="700" i="1" u="sng" kern="0" dirty="0">
                          <a:solidFill>
                            <a:srgbClr val="0000C0"/>
                          </a:solidFill>
                          <a:latin typeface="Consolas"/>
                          <a:ea typeface="宋体"/>
                          <a:cs typeface="Times New Roman"/>
                        </a:rPr>
                        <a:t>pub</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a:t>
                      </a:r>
                      <a:endParaRPr lang="zh-CN" sz="700" kern="100" dirty="0">
                        <a:latin typeface="Times New Roman"/>
                        <a:ea typeface="宋体"/>
                        <a:cs typeface="Times New Roman"/>
                      </a:endParaRPr>
                    </a:p>
                    <a:p>
                      <a:pPr algn="l">
                        <a:spcAft>
                          <a:spcPts val="0"/>
                        </a:spcAft>
                      </a:pPr>
                      <a:r>
                        <a:rPr lang="en-US" sz="700" b="1" kern="0" dirty="0">
                          <a:solidFill>
                            <a:srgbClr val="7F0055"/>
                          </a:solidFill>
                          <a:latin typeface="Consolas"/>
                          <a:ea typeface="宋体"/>
                          <a:cs typeface="Times New Roman"/>
                        </a:rPr>
                        <a:t>public</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class</a:t>
                      </a: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TestDemo</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public</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static</a:t>
                      </a:r>
                      <a:r>
                        <a:rPr lang="en-US" sz="700" kern="0" dirty="0">
                          <a:solidFill>
                            <a:srgbClr val="000000"/>
                          </a:solidFill>
                          <a:latin typeface="Consolas"/>
                          <a:ea typeface="宋体"/>
                          <a:cs typeface="Times New Roman"/>
                        </a:rPr>
                        <a:t> </a:t>
                      </a:r>
                      <a:r>
                        <a:rPr lang="en-US" sz="700" b="1" kern="0" dirty="0">
                          <a:solidFill>
                            <a:srgbClr val="7F0055"/>
                          </a:solidFill>
                          <a:latin typeface="Consolas"/>
                          <a:ea typeface="宋体"/>
                          <a:cs typeface="Times New Roman"/>
                        </a:rPr>
                        <a:t>void</a:t>
                      </a:r>
                      <a:r>
                        <a:rPr lang="en-US" sz="700" kern="0" dirty="0">
                          <a:solidFill>
                            <a:srgbClr val="000000"/>
                          </a:solidFill>
                          <a:latin typeface="Consolas"/>
                          <a:ea typeface="宋体"/>
                          <a:cs typeface="Times New Roman"/>
                        </a:rPr>
                        <a:t> main(String </a:t>
                      </a:r>
                      <a:r>
                        <a:rPr lang="en-US" sz="700" kern="0" dirty="0" err="1">
                          <a:solidFill>
                            <a:srgbClr val="6A3E3E"/>
                          </a:solidFill>
                          <a:latin typeface="Consolas"/>
                          <a:ea typeface="宋体"/>
                          <a:cs typeface="Times New Roman"/>
                        </a:rPr>
                        <a:t>args</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Book.</a:t>
                      </a:r>
                      <a:r>
                        <a:rPr lang="en-US" sz="700" i="1" kern="0" dirty="0" err="1">
                          <a:solidFill>
                            <a:srgbClr val="000000"/>
                          </a:solidFill>
                          <a:latin typeface="Consolas"/>
                          <a:ea typeface="宋体"/>
                          <a:cs typeface="Times New Roman"/>
                        </a:rPr>
                        <a:t>setPub</a:t>
                      </a:r>
                      <a:r>
                        <a:rPr lang="en-US" sz="700" kern="0" dirty="0">
                          <a:solidFill>
                            <a:srgbClr val="000000"/>
                          </a:solidFill>
                          <a:latin typeface="Consolas"/>
                          <a:ea typeface="宋体"/>
                          <a:cs typeface="Times New Roman"/>
                        </a:rPr>
                        <a:t>(</a:t>
                      </a:r>
                      <a:r>
                        <a:rPr lang="en-US" sz="700" kern="0" dirty="0">
                          <a:solidFill>
                            <a:srgbClr val="2A00FF"/>
                          </a:solidFill>
                          <a:latin typeface="Consolas"/>
                          <a:ea typeface="宋体"/>
                          <a:cs typeface="Times New Roman"/>
                        </a:rPr>
                        <a:t>"</a:t>
                      </a:r>
                      <a:r>
                        <a:rPr lang="zh-CN" sz="700" kern="0" dirty="0">
                          <a:solidFill>
                            <a:srgbClr val="2A00FF"/>
                          </a:solidFill>
                          <a:latin typeface="Consolas"/>
                          <a:ea typeface="宋体"/>
                          <a:cs typeface="Consolas"/>
                        </a:rPr>
                        <a:t>北京大学出版社</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 ;	</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在没有对象产生的时候进行调用</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Book </a:t>
                      </a:r>
                      <a:r>
                        <a:rPr lang="en-US" sz="700" kern="0" dirty="0" err="1">
                          <a:solidFill>
                            <a:srgbClr val="6A3E3E"/>
                          </a:solidFill>
                          <a:latin typeface="Consolas"/>
                          <a:ea typeface="宋体"/>
                          <a:cs typeface="Times New Roman"/>
                        </a:rPr>
                        <a:t>ba</a:t>
                      </a:r>
                      <a:r>
                        <a:rPr lang="en-US" sz="700" kern="0" dirty="0">
                          <a:solidFill>
                            <a:srgbClr val="000000"/>
                          </a:solidFill>
                          <a:latin typeface="Consolas"/>
                          <a:ea typeface="宋体"/>
                          <a:cs typeface="Times New Roman"/>
                        </a:rPr>
                        <a:t> = </a:t>
                      </a:r>
                      <a:r>
                        <a:rPr lang="en-US" sz="700" b="1" kern="0" dirty="0">
                          <a:solidFill>
                            <a:srgbClr val="7F0055"/>
                          </a:solidFill>
                          <a:latin typeface="Consolas"/>
                          <a:ea typeface="宋体"/>
                          <a:cs typeface="Times New Roman"/>
                        </a:rPr>
                        <a:t>new</a:t>
                      </a:r>
                      <a:r>
                        <a:rPr lang="en-US" sz="700" kern="0" dirty="0">
                          <a:solidFill>
                            <a:srgbClr val="000000"/>
                          </a:solidFill>
                          <a:latin typeface="Consolas"/>
                          <a:ea typeface="宋体"/>
                          <a:cs typeface="Times New Roman"/>
                        </a:rPr>
                        <a:t> Book(</a:t>
                      </a:r>
                      <a:r>
                        <a:rPr lang="en-US" sz="700" kern="0" dirty="0">
                          <a:solidFill>
                            <a:srgbClr val="2A00FF"/>
                          </a:solidFill>
                          <a:latin typeface="Consolas"/>
                          <a:ea typeface="宋体"/>
                          <a:cs typeface="Times New Roman"/>
                        </a:rPr>
                        <a:t>"Java</a:t>
                      </a:r>
                      <a:r>
                        <a:rPr lang="zh-CN" sz="700" kern="0" dirty="0">
                          <a:solidFill>
                            <a:srgbClr val="2A00FF"/>
                          </a:solidFill>
                          <a:latin typeface="Consolas"/>
                          <a:ea typeface="宋体"/>
                          <a:cs typeface="Consolas"/>
                        </a:rPr>
                        <a:t>开发</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,10.2) ;	</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实例化</a:t>
                      </a:r>
                      <a:r>
                        <a:rPr lang="en-US" sz="700" kern="0" dirty="0">
                          <a:solidFill>
                            <a:srgbClr val="3F7F5F"/>
                          </a:solidFill>
                          <a:latin typeface="Consolas"/>
                          <a:ea typeface="宋体"/>
                          <a:cs typeface="Times New Roman"/>
                        </a:rPr>
                        <a:t>Book</a:t>
                      </a:r>
                      <a:r>
                        <a:rPr lang="zh-CN" sz="700" kern="0" dirty="0">
                          <a:solidFill>
                            <a:srgbClr val="3F7F5F"/>
                          </a:solidFill>
                          <a:latin typeface="Consolas"/>
                          <a:ea typeface="宋体"/>
                          <a:cs typeface="Consolas"/>
                        </a:rPr>
                        <a:t>类对象</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Book </a:t>
                      </a:r>
                      <a:r>
                        <a:rPr lang="en-US" sz="700" kern="0" dirty="0">
                          <a:solidFill>
                            <a:srgbClr val="6A3E3E"/>
                          </a:solidFill>
                          <a:latin typeface="Consolas"/>
                          <a:ea typeface="宋体"/>
                          <a:cs typeface="Times New Roman"/>
                        </a:rPr>
                        <a:t>bb</a:t>
                      </a:r>
                      <a:r>
                        <a:rPr lang="en-US" sz="700" kern="0" dirty="0">
                          <a:solidFill>
                            <a:srgbClr val="000000"/>
                          </a:solidFill>
                          <a:latin typeface="Consolas"/>
                          <a:ea typeface="宋体"/>
                          <a:cs typeface="Times New Roman"/>
                        </a:rPr>
                        <a:t> = </a:t>
                      </a:r>
                      <a:r>
                        <a:rPr lang="en-US" sz="700" b="1" kern="0" dirty="0">
                          <a:solidFill>
                            <a:srgbClr val="7F0055"/>
                          </a:solidFill>
                          <a:latin typeface="Consolas"/>
                          <a:ea typeface="宋体"/>
                          <a:cs typeface="Times New Roman"/>
                        </a:rPr>
                        <a:t>new</a:t>
                      </a:r>
                      <a:r>
                        <a:rPr lang="en-US" sz="700" kern="0" dirty="0">
                          <a:solidFill>
                            <a:srgbClr val="000000"/>
                          </a:solidFill>
                          <a:latin typeface="Consolas"/>
                          <a:ea typeface="宋体"/>
                          <a:cs typeface="Times New Roman"/>
                        </a:rPr>
                        <a:t> Book(</a:t>
                      </a:r>
                      <a:r>
                        <a:rPr lang="en-US" sz="700" kern="0" dirty="0">
                          <a:solidFill>
                            <a:srgbClr val="2A00FF"/>
                          </a:solidFill>
                          <a:latin typeface="Consolas"/>
                          <a:ea typeface="宋体"/>
                          <a:cs typeface="Times New Roman"/>
                        </a:rPr>
                        <a:t>"Android</a:t>
                      </a:r>
                      <a:r>
                        <a:rPr lang="zh-CN" sz="700" kern="0" dirty="0">
                          <a:solidFill>
                            <a:srgbClr val="2A00FF"/>
                          </a:solidFill>
                          <a:latin typeface="Consolas"/>
                          <a:ea typeface="宋体"/>
                          <a:cs typeface="Consolas"/>
                        </a:rPr>
                        <a:t>开发</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,11.2) </a:t>
                      </a:r>
                      <a:r>
                        <a:rPr lang="en-US" sz="700" kern="0" dirty="0" smtClean="0">
                          <a:solidFill>
                            <a:srgbClr val="000000"/>
                          </a:solidFill>
                          <a:latin typeface="Consolas"/>
                          <a:ea typeface="宋体"/>
                          <a:cs typeface="Times New Roman"/>
                        </a:rPr>
                        <a:t>;</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实例化</a:t>
                      </a:r>
                      <a:r>
                        <a:rPr lang="en-US" sz="700" kern="0" dirty="0">
                          <a:solidFill>
                            <a:srgbClr val="3F7F5F"/>
                          </a:solidFill>
                          <a:latin typeface="Consolas"/>
                          <a:ea typeface="宋体"/>
                          <a:cs typeface="Times New Roman"/>
                        </a:rPr>
                        <a:t>Book</a:t>
                      </a:r>
                      <a:r>
                        <a:rPr lang="zh-CN" sz="700" kern="0" dirty="0">
                          <a:solidFill>
                            <a:srgbClr val="3F7F5F"/>
                          </a:solidFill>
                          <a:latin typeface="Consolas"/>
                          <a:ea typeface="宋体"/>
                          <a:cs typeface="Consolas"/>
                        </a:rPr>
                        <a:t>类对象</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Book </a:t>
                      </a:r>
                      <a:r>
                        <a:rPr lang="en-US" sz="700" kern="0" dirty="0" err="1">
                          <a:solidFill>
                            <a:srgbClr val="6A3E3E"/>
                          </a:solidFill>
                          <a:latin typeface="Consolas"/>
                          <a:ea typeface="宋体"/>
                          <a:cs typeface="Times New Roman"/>
                        </a:rPr>
                        <a:t>bc</a:t>
                      </a:r>
                      <a:r>
                        <a:rPr lang="en-US" sz="700" kern="0" dirty="0">
                          <a:solidFill>
                            <a:srgbClr val="000000"/>
                          </a:solidFill>
                          <a:latin typeface="Consolas"/>
                          <a:ea typeface="宋体"/>
                          <a:cs typeface="Times New Roman"/>
                        </a:rPr>
                        <a:t> = </a:t>
                      </a:r>
                      <a:r>
                        <a:rPr lang="en-US" sz="700" b="1" kern="0" dirty="0">
                          <a:solidFill>
                            <a:srgbClr val="7F0055"/>
                          </a:solidFill>
                          <a:latin typeface="Consolas"/>
                          <a:ea typeface="宋体"/>
                          <a:cs typeface="Times New Roman"/>
                        </a:rPr>
                        <a:t>new</a:t>
                      </a:r>
                      <a:r>
                        <a:rPr lang="en-US" sz="700" kern="0" dirty="0">
                          <a:solidFill>
                            <a:srgbClr val="000000"/>
                          </a:solidFill>
                          <a:latin typeface="Consolas"/>
                          <a:ea typeface="宋体"/>
                          <a:cs typeface="Times New Roman"/>
                        </a:rPr>
                        <a:t> Book(</a:t>
                      </a:r>
                      <a:r>
                        <a:rPr lang="en-US" sz="700" kern="0" dirty="0">
                          <a:solidFill>
                            <a:srgbClr val="2A00FF"/>
                          </a:solidFill>
                          <a:latin typeface="Consolas"/>
                          <a:ea typeface="宋体"/>
                          <a:cs typeface="Times New Roman"/>
                        </a:rPr>
                        <a:t>"Oracle</a:t>
                      </a:r>
                      <a:r>
                        <a:rPr lang="zh-CN" sz="700" kern="0" dirty="0">
                          <a:solidFill>
                            <a:srgbClr val="2A00FF"/>
                          </a:solidFill>
                          <a:latin typeface="Consolas"/>
                          <a:ea typeface="宋体"/>
                          <a:cs typeface="Consolas"/>
                        </a:rPr>
                        <a:t>开发</a:t>
                      </a:r>
                      <a:r>
                        <a:rPr lang="en-US" sz="700" kern="0" dirty="0">
                          <a:solidFill>
                            <a:srgbClr val="2A00FF"/>
                          </a:solidFill>
                          <a:latin typeface="Consolas"/>
                          <a:ea typeface="宋体"/>
                          <a:cs typeface="Times New Roman"/>
                        </a:rPr>
                        <a:t>"</a:t>
                      </a:r>
                      <a:r>
                        <a:rPr lang="en-US" sz="700" kern="0" dirty="0">
                          <a:solidFill>
                            <a:srgbClr val="000000"/>
                          </a:solidFill>
                          <a:latin typeface="Consolas"/>
                          <a:ea typeface="宋体"/>
                          <a:cs typeface="Times New Roman"/>
                        </a:rPr>
                        <a:t>,12.2) </a:t>
                      </a:r>
                      <a:r>
                        <a:rPr lang="en-US" sz="700" kern="0" dirty="0" smtClean="0">
                          <a:solidFill>
                            <a:srgbClr val="000000"/>
                          </a:solidFill>
                          <a:latin typeface="Consolas"/>
                          <a:ea typeface="宋体"/>
                          <a:cs typeface="Times New Roman"/>
                        </a:rPr>
                        <a:t>;</a:t>
                      </a:r>
                      <a:r>
                        <a:rPr lang="en-US" sz="700" kern="0" dirty="0" smtClean="0">
                          <a:solidFill>
                            <a:srgbClr val="3F7F5F"/>
                          </a:solidFill>
                          <a:latin typeface="Consolas"/>
                          <a:ea typeface="宋体"/>
                          <a:cs typeface="Times New Roman"/>
                        </a:rPr>
                        <a:t>// </a:t>
                      </a:r>
                      <a:r>
                        <a:rPr lang="zh-CN" sz="700" kern="0" dirty="0">
                          <a:solidFill>
                            <a:srgbClr val="3F7F5F"/>
                          </a:solidFill>
                          <a:latin typeface="Consolas"/>
                          <a:ea typeface="宋体"/>
                          <a:cs typeface="Consolas"/>
                        </a:rPr>
                        <a:t>实例化</a:t>
                      </a:r>
                      <a:r>
                        <a:rPr lang="en-US" sz="700" kern="0" dirty="0">
                          <a:solidFill>
                            <a:srgbClr val="3F7F5F"/>
                          </a:solidFill>
                          <a:latin typeface="Consolas"/>
                          <a:ea typeface="宋体"/>
                          <a:cs typeface="Times New Roman"/>
                        </a:rPr>
                        <a:t>Book</a:t>
                      </a:r>
                      <a:r>
                        <a:rPr lang="zh-CN" sz="700" kern="0" dirty="0">
                          <a:solidFill>
                            <a:srgbClr val="3F7F5F"/>
                          </a:solidFill>
                          <a:latin typeface="Consolas"/>
                          <a:ea typeface="宋体"/>
                          <a:cs typeface="Consolas"/>
                        </a:rPr>
                        <a:t>类对象</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System.</a:t>
                      </a:r>
                      <a:r>
                        <a:rPr lang="en-US" sz="700" b="1" i="1" kern="0" dirty="0" err="1">
                          <a:solidFill>
                            <a:srgbClr val="0000C0"/>
                          </a:solidFill>
                          <a:latin typeface="Consolas"/>
                          <a:ea typeface="宋体"/>
                          <a:cs typeface="Times New Roman"/>
                        </a:rPr>
                        <a:t>out</a:t>
                      </a:r>
                      <a:r>
                        <a:rPr lang="en-US" sz="700" kern="0" dirty="0" err="1">
                          <a:solidFill>
                            <a:srgbClr val="000000"/>
                          </a:solidFill>
                          <a:latin typeface="Consolas"/>
                          <a:ea typeface="宋体"/>
                          <a:cs typeface="Times New Roman"/>
                        </a:rPr>
                        <a:t>.println</a:t>
                      </a:r>
                      <a:r>
                        <a:rPr lang="en-US" sz="700" kern="0" dirty="0">
                          <a:solidFill>
                            <a:srgbClr val="000000"/>
                          </a:solidFill>
                          <a:latin typeface="Consolas"/>
                          <a:ea typeface="宋体"/>
                          <a:cs typeface="Times New Roman"/>
                        </a:rPr>
                        <a:t>(</a:t>
                      </a:r>
                      <a:r>
                        <a:rPr lang="en-US" sz="700" kern="0" dirty="0" err="1">
                          <a:solidFill>
                            <a:srgbClr val="6A3E3E"/>
                          </a:solidFill>
                          <a:latin typeface="Consolas"/>
                          <a:ea typeface="宋体"/>
                          <a:cs typeface="Times New Roman"/>
                        </a:rPr>
                        <a:t>ba</a:t>
                      </a:r>
                      <a:r>
                        <a:rPr lang="en-US" sz="700" kern="0" dirty="0" err="1">
                          <a:solidFill>
                            <a:srgbClr val="000000"/>
                          </a:solidFill>
                          <a:latin typeface="Consolas"/>
                          <a:ea typeface="宋体"/>
                          <a:cs typeface="Times New Roman"/>
                        </a:rPr>
                        <a:t>.getInfo</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System.</a:t>
                      </a:r>
                      <a:r>
                        <a:rPr lang="en-US" sz="700" b="1" i="1" kern="0" dirty="0" err="1">
                          <a:solidFill>
                            <a:srgbClr val="0000C0"/>
                          </a:solidFill>
                          <a:latin typeface="Consolas"/>
                          <a:ea typeface="宋体"/>
                          <a:cs typeface="Times New Roman"/>
                        </a:rPr>
                        <a:t>out</a:t>
                      </a:r>
                      <a:r>
                        <a:rPr lang="en-US" sz="700" kern="0" dirty="0" err="1">
                          <a:solidFill>
                            <a:srgbClr val="000000"/>
                          </a:solidFill>
                          <a:latin typeface="Consolas"/>
                          <a:ea typeface="宋体"/>
                          <a:cs typeface="Times New Roman"/>
                        </a:rPr>
                        <a:t>.println</a:t>
                      </a:r>
                      <a:r>
                        <a:rPr lang="en-US" sz="700" kern="0" dirty="0">
                          <a:solidFill>
                            <a:srgbClr val="000000"/>
                          </a:solidFill>
                          <a:latin typeface="Consolas"/>
                          <a:ea typeface="宋体"/>
                          <a:cs typeface="Times New Roman"/>
                        </a:rPr>
                        <a:t>(</a:t>
                      </a:r>
                      <a:r>
                        <a:rPr lang="en-US" sz="700" kern="0" dirty="0" err="1">
                          <a:solidFill>
                            <a:srgbClr val="6A3E3E"/>
                          </a:solidFill>
                          <a:latin typeface="Consolas"/>
                          <a:ea typeface="宋体"/>
                          <a:cs typeface="Times New Roman"/>
                        </a:rPr>
                        <a:t>bb</a:t>
                      </a:r>
                      <a:r>
                        <a:rPr lang="en-US" sz="700" kern="0" dirty="0" err="1">
                          <a:solidFill>
                            <a:srgbClr val="000000"/>
                          </a:solidFill>
                          <a:latin typeface="Consolas"/>
                          <a:ea typeface="宋体"/>
                          <a:cs typeface="Times New Roman"/>
                        </a:rPr>
                        <a:t>.getInfo</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r>
                        <a:rPr lang="en-US" sz="700" kern="0" dirty="0" err="1">
                          <a:solidFill>
                            <a:srgbClr val="000000"/>
                          </a:solidFill>
                          <a:latin typeface="Consolas"/>
                          <a:ea typeface="宋体"/>
                          <a:cs typeface="Times New Roman"/>
                        </a:rPr>
                        <a:t>System.</a:t>
                      </a:r>
                      <a:r>
                        <a:rPr lang="en-US" sz="700" b="1" i="1" kern="0" dirty="0" err="1">
                          <a:solidFill>
                            <a:srgbClr val="0000C0"/>
                          </a:solidFill>
                          <a:latin typeface="Consolas"/>
                          <a:ea typeface="宋体"/>
                          <a:cs typeface="Times New Roman"/>
                        </a:rPr>
                        <a:t>out</a:t>
                      </a:r>
                      <a:r>
                        <a:rPr lang="en-US" sz="700" kern="0" dirty="0" err="1">
                          <a:solidFill>
                            <a:srgbClr val="000000"/>
                          </a:solidFill>
                          <a:latin typeface="Consolas"/>
                          <a:ea typeface="宋体"/>
                          <a:cs typeface="Times New Roman"/>
                        </a:rPr>
                        <a:t>.println</a:t>
                      </a:r>
                      <a:r>
                        <a:rPr lang="en-US" sz="700" kern="0" dirty="0">
                          <a:solidFill>
                            <a:srgbClr val="000000"/>
                          </a:solidFill>
                          <a:latin typeface="Consolas"/>
                          <a:ea typeface="宋体"/>
                          <a:cs typeface="Times New Roman"/>
                        </a:rPr>
                        <a:t>(</a:t>
                      </a:r>
                      <a:r>
                        <a:rPr lang="en-US" sz="700" kern="0" dirty="0" err="1">
                          <a:solidFill>
                            <a:srgbClr val="6A3E3E"/>
                          </a:solidFill>
                          <a:latin typeface="Consolas"/>
                          <a:ea typeface="宋体"/>
                          <a:cs typeface="Times New Roman"/>
                        </a:rPr>
                        <a:t>bc</a:t>
                      </a:r>
                      <a:r>
                        <a:rPr lang="en-US" sz="700" kern="0" dirty="0" err="1">
                          <a:solidFill>
                            <a:srgbClr val="000000"/>
                          </a:solidFill>
                          <a:latin typeface="Consolas"/>
                          <a:ea typeface="宋体"/>
                          <a:cs typeface="Times New Roman"/>
                        </a:rPr>
                        <a:t>.getInfo</a:t>
                      </a: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	}</a:t>
                      </a:r>
                      <a:endParaRPr lang="zh-CN" sz="700" kern="100" dirty="0">
                        <a:latin typeface="Times New Roman"/>
                        <a:ea typeface="宋体"/>
                        <a:cs typeface="Times New Roman"/>
                      </a:endParaRPr>
                    </a:p>
                    <a:p>
                      <a:pPr algn="l">
                        <a:spcAft>
                          <a:spcPts val="0"/>
                        </a:spcAft>
                      </a:pPr>
                      <a:r>
                        <a:rPr lang="en-US" sz="700" kern="0" dirty="0">
                          <a:solidFill>
                            <a:srgbClr val="000000"/>
                          </a:solidFill>
                          <a:latin typeface="Consolas"/>
                          <a:ea typeface="宋体"/>
                          <a:cs typeface="Times New Roman"/>
                        </a:rPr>
                        <a:t>}</a:t>
                      </a:r>
                      <a:endParaRPr lang="zh-CN" sz="700" kern="100" dirty="0">
                        <a:latin typeface="Times New Roman"/>
                        <a:ea typeface="宋体"/>
                        <a:cs typeface="Times New Roman"/>
                      </a:endParaRPr>
                    </a:p>
                  </a:txBody>
                  <a:tcPr marL="54919" marR="54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0786">
                <a:tc>
                  <a:txBody>
                    <a:bodyPr/>
                    <a:lstStyle/>
                    <a:p>
                      <a:pPr algn="l">
                        <a:spcAft>
                          <a:spcPts val="0"/>
                        </a:spcAft>
                      </a:pPr>
                      <a:r>
                        <a:rPr lang="zh-CN" sz="700" b="1" kern="0">
                          <a:solidFill>
                            <a:srgbClr val="7F0055"/>
                          </a:solidFill>
                          <a:latin typeface="Consolas"/>
                          <a:ea typeface="宋体"/>
                          <a:cs typeface="Consolas"/>
                        </a:rPr>
                        <a:t>程序执行结果：</a:t>
                      </a:r>
                      <a:endParaRPr lang="zh-CN" sz="700" kern="100">
                        <a:latin typeface="Times New Roman"/>
                        <a:ea typeface="宋体"/>
                        <a:cs typeface="Times New Roman"/>
                      </a:endParaRPr>
                    </a:p>
                  </a:txBody>
                  <a:tcPr marL="54919" marR="54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700" kern="0" dirty="0">
                          <a:solidFill>
                            <a:srgbClr val="000000"/>
                          </a:solidFill>
                          <a:latin typeface="Consolas"/>
                          <a:ea typeface="宋体"/>
                          <a:cs typeface="Consolas"/>
                        </a:rPr>
                        <a:t>图书名称：</a:t>
                      </a:r>
                      <a:r>
                        <a:rPr lang="en-US" sz="700" kern="0" dirty="0">
                          <a:solidFill>
                            <a:srgbClr val="000000"/>
                          </a:solidFill>
                          <a:latin typeface="Consolas"/>
                          <a:ea typeface="宋体"/>
                          <a:cs typeface="Times New Roman"/>
                        </a:rPr>
                        <a:t>Java</a:t>
                      </a:r>
                      <a:r>
                        <a:rPr lang="zh-CN" sz="700" kern="0" dirty="0">
                          <a:solidFill>
                            <a:srgbClr val="000000"/>
                          </a:solidFill>
                          <a:latin typeface="Consolas"/>
                          <a:ea typeface="宋体"/>
                          <a:cs typeface="Consolas"/>
                        </a:rPr>
                        <a:t>开发，价格：</a:t>
                      </a:r>
                      <a:r>
                        <a:rPr lang="en-US" sz="700" kern="0" dirty="0">
                          <a:solidFill>
                            <a:srgbClr val="000000"/>
                          </a:solidFill>
                          <a:latin typeface="Consolas"/>
                          <a:ea typeface="宋体"/>
                          <a:cs typeface="Times New Roman"/>
                        </a:rPr>
                        <a:t>10.2</a:t>
                      </a:r>
                      <a:r>
                        <a:rPr lang="zh-CN" sz="700" kern="0" dirty="0">
                          <a:solidFill>
                            <a:srgbClr val="000000"/>
                          </a:solidFill>
                          <a:latin typeface="Consolas"/>
                          <a:ea typeface="宋体"/>
                          <a:cs typeface="Consolas"/>
                        </a:rPr>
                        <a:t>，出版社：北京大学出版社</a:t>
                      </a:r>
                      <a:endParaRPr lang="zh-CN" sz="700" kern="100" dirty="0">
                        <a:latin typeface="Times New Roman"/>
                        <a:ea typeface="宋体"/>
                        <a:cs typeface="Times New Roman"/>
                      </a:endParaRPr>
                    </a:p>
                    <a:p>
                      <a:pPr algn="l">
                        <a:spcAft>
                          <a:spcPts val="0"/>
                        </a:spcAft>
                      </a:pPr>
                      <a:r>
                        <a:rPr lang="zh-CN" sz="700" kern="0" dirty="0">
                          <a:solidFill>
                            <a:srgbClr val="000000"/>
                          </a:solidFill>
                          <a:latin typeface="Consolas"/>
                          <a:ea typeface="宋体"/>
                          <a:cs typeface="Consolas"/>
                        </a:rPr>
                        <a:t>图书名称：</a:t>
                      </a:r>
                      <a:r>
                        <a:rPr lang="en-US" sz="700" kern="0" dirty="0">
                          <a:solidFill>
                            <a:srgbClr val="000000"/>
                          </a:solidFill>
                          <a:latin typeface="Consolas"/>
                          <a:ea typeface="宋体"/>
                          <a:cs typeface="Times New Roman"/>
                        </a:rPr>
                        <a:t>Android</a:t>
                      </a:r>
                      <a:r>
                        <a:rPr lang="zh-CN" sz="700" kern="0" dirty="0">
                          <a:solidFill>
                            <a:srgbClr val="000000"/>
                          </a:solidFill>
                          <a:latin typeface="Consolas"/>
                          <a:ea typeface="宋体"/>
                          <a:cs typeface="Consolas"/>
                        </a:rPr>
                        <a:t>开发，价格：</a:t>
                      </a:r>
                      <a:r>
                        <a:rPr lang="en-US" sz="700" kern="0" dirty="0">
                          <a:solidFill>
                            <a:srgbClr val="000000"/>
                          </a:solidFill>
                          <a:latin typeface="Consolas"/>
                          <a:ea typeface="宋体"/>
                          <a:cs typeface="Times New Roman"/>
                        </a:rPr>
                        <a:t>11.2</a:t>
                      </a:r>
                      <a:r>
                        <a:rPr lang="zh-CN" sz="700" kern="0" dirty="0">
                          <a:solidFill>
                            <a:srgbClr val="000000"/>
                          </a:solidFill>
                          <a:latin typeface="Consolas"/>
                          <a:ea typeface="宋体"/>
                          <a:cs typeface="Consolas"/>
                        </a:rPr>
                        <a:t>，出版社：北京大学出版社</a:t>
                      </a:r>
                      <a:endParaRPr lang="zh-CN" sz="700" kern="100" dirty="0">
                        <a:latin typeface="Times New Roman"/>
                        <a:ea typeface="宋体"/>
                        <a:cs typeface="Times New Roman"/>
                      </a:endParaRPr>
                    </a:p>
                    <a:p>
                      <a:pPr algn="l">
                        <a:spcAft>
                          <a:spcPts val="0"/>
                        </a:spcAft>
                      </a:pPr>
                      <a:r>
                        <a:rPr lang="zh-CN" sz="700" kern="0" dirty="0">
                          <a:solidFill>
                            <a:srgbClr val="000000"/>
                          </a:solidFill>
                          <a:latin typeface="Consolas"/>
                          <a:ea typeface="宋体"/>
                          <a:cs typeface="Consolas"/>
                        </a:rPr>
                        <a:t>图书名称：</a:t>
                      </a:r>
                      <a:r>
                        <a:rPr lang="en-US" sz="700" kern="0" dirty="0">
                          <a:solidFill>
                            <a:srgbClr val="000000"/>
                          </a:solidFill>
                          <a:latin typeface="Consolas"/>
                          <a:ea typeface="宋体"/>
                          <a:cs typeface="Times New Roman"/>
                        </a:rPr>
                        <a:t>Oracle</a:t>
                      </a:r>
                      <a:r>
                        <a:rPr lang="zh-CN" sz="700" kern="0" dirty="0">
                          <a:solidFill>
                            <a:srgbClr val="000000"/>
                          </a:solidFill>
                          <a:latin typeface="Consolas"/>
                          <a:ea typeface="宋体"/>
                          <a:cs typeface="Consolas"/>
                        </a:rPr>
                        <a:t>开发，价格：</a:t>
                      </a:r>
                      <a:r>
                        <a:rPr lang="en-US" sz="700" kern="0" dirty="0">
                          <a:solidFill>
                            <a:srgbClr val="000000"/>
                          </a:solidFill>
                          <a:latin typeface="Consolas"/>
                          <a:ea typeface="宋体"/>
                          <a:cs typeface="Times New Roman"/>
                        </a:rPr>
                        <a:t>12.2</a:t>
                      </a:r>
                      <a:r>
                        <a:rPr lang="zh-CN" sz="700" kern="0" dirty="0">
                          <a:solidFill>
                            <a:srgbClr val="000000"/>
                          </a:solidFill>
                          <a:latin typeface="Consolas"/>
                          <a:ea typeface="宋体"/>
                          <a:cs typeface="Consolas"/>
                        </a:rPr>
                        <a:t>，出版社：北京大学出版社</a:t>
                      </a:r>
                      <a:endParaRPr lang="zh-CN" sz="700" kern="100" dirty="0">
                        <a:latin typeface="Times New Roman"/>
                        <a:ea typeface="宋体"/>
                        <a:cs typeface="Times New Roman"/>
                      </a:endParaRPr>
                    </a:p>
                  </a:txBody>
                  <a:tcPr marL="54919" marR="54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752</Words>
  <PresentationFormat>全屏显示(16:9)</PresentationFormat>
  <Paragraphs>157</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李兴华Java培训系列课程</vt:lpstr>
      <vt:lpstr>本章学习目标</vt:lpstr>
      <vt:lpstr>static主要作用</vt:lpstr>
      <vt:lpstr>static定义属性</vt:lpstr>
      <vt:lpstr>范例：定义程序</vt:lpstr>
      <vt:lpstr>static属性保存</vt:lpstr>
      <vt:lpstr>范例：在没有实例化对象产生时直接操作static属性</vt:lpstr>
      <vt:lpstr>static定义方法</vt:lpstr>
      <vt:lpstr>范例：使用static定义方法</vt:lpstr>
      <vt:lpstr>static方法限制</vt:lpstr>
      <vt:lpstr>主方法</vt:lpstr>
      <vt:lpstr>范例：得到参数</vt:lpstr>
      <vt:lpstr>功能一：实现类实例化对象个数的统计</vt:lpstr>
      <vt:lpstr>功能二：实现属性的自动设置</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323</cp:revision>
  <dcterms:created xsi:type="dcterms:W3CDTF">2015-01-02T11:02:54Z</dcterms:created>
  <dcterms:modified xsi:type="dcterms:W3CDTF">2016-12-30T13:06:08Z</dcterms:modified>
</cp:coreProperties>
</file>