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3" r:id="rId3"/>
    <p:sldId id="274" r:id="rId4"/>
    <p:sldId id="275" r:id="rId5"/>
    <p:sldId id="276" r:id="rId6"/>
    <p:sldId id="277" r:id="rId7"/>
    <p:sldId id="278" r:id="rId8"/>
    <p:sldId id="279" r:id="rId9"/>
    <p:sldId id="281" r:id="rId10"/>
    <p:sldId id="280" r:id="rId11"/>
    <p:sldId id="282" r:id="rId12"/>
    <p:sldId id="272" r:id="rId1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2764" autoAdjust="0"/>
  </p:normalViewPr>
  <p:slideViewPr>
    <p:cSldViewPr>
      <p:cViewPr varScale="1">
        <p:scale>
          <a:sx n="87" d="100"/>
          <a:sy n="87" d="100"/>
        </p:scale>
        <p:origin x="-87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2017/2/7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5A2B5-6DC9-4C76-A68B-791856E4AFDC}" type="datetimeFigureOut">
              <a:rPr lang="zh-CN" altLang="en-US" smtClean="0"/>
              <a:pPr/>
              <a:t>2017/2/7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A7D0-3C33-4392-8B18-F6D42A276B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2016起新资料\极限程序员训练营\20160229_极限IT - PPT模版\PPT2016 - yootk.jpg"/>
          <p:cNvPicPr>
            <a:picLocks noChangeAspect="1" noChangeArrowheads="1"/>
          </p:cNvPicPr>
          <p:nvPr userDrawn="1"/>
        </p:nvPicPr>
        <p:blipFill>
          <a:blip r:embed="rId2"/>
          <a:srcRect/>
          <a:stretch>
            <a:fillRect/>
          </a:stretch>
        </p:blipFill>
        <p:spPr bwMode="auto">
          <a:xfrm>
            <a:off x="-1" y="-18"/>
            <a:ext cx="9148463" cy="5143499"/>
          </a:xfrm>
          <a:prstGeom prst="rect">
            <a:avLst/>
          </a:prstGeom>
          <a:noFill/>
        </p:spPr>
      </p:pic>
      <p:sp>
        <p:nvSpPr>
          <p:cNvPr id="2" name="标题 1"/>
          <p:cNvSpPr>
            <a:spLocks noGrp="1"/>
          </p:cNvSpPr>
          <p:nvPr>
            <p:ph type="ctrTitle"/>
          </p:nvPr>
        </p:nvSpPr>
        <p:spPr>
          <a:xfrm>
            <a:off x="3286115" y="2125349"/>
            <a:ext cx="5143537" cy="732153"/>
          </a:xfrm>
          <a:solidFill>
            <a:schemeClr val="bg1"/>
          </a:solidFill>
          <a:ln>
            <a:noFill/>
          </a:ln>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286117" y="2857502"/>
            <a:ext cx="5143568" cy="500066"/>
          </a:xfrm>
          <a:solidFill>
            <a:schemeClr val="bg1"/>
          </a:solidFill>
          <a:ln>
            <a:noFill/>
          </a:ln>
        </p:spPr>
        <p:txBody>
          <a:bodyPr>
            <a:normAutofit/>
          </a:bodyPr>
          <a:lstStyle>
            <a:lvl1pPr marL="0" indent="0" algn="l">
              <a:buNone/>
              <a:defRPr sz="20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OOTK\Desktop\ppt2016-2 - yootk.jpg"/>
          <p:cNvPicPr>
            <a:picLocks noChangeAspect="1" noChangeArrowheads="1"/>
          </p:cNvPicPr>
          <p:nvPr userDrawn="1"/>
        </p:nvPicPr>
        <p:blipFill>
          <a:blip r:embed="rId13"/>
          <a:srcRect/>
          <a:stretch>
            <a:fillRect/>
          </a:stretch>
        </p:blipFill>
        <p:spPr bwMode="auto">
          <a:xfrm>
            <a:off x="0" y="0"/>
            <a:ext cx="9148465" cy="5143500"/>
          </a:xfrm>
          <a:prstGeom prst="rect">
            <a:avLst/>
          </a:prstGeom>
          <a:noFill/>
        </p:spPr>
      </p:pic>
      <p:sp>
        <p:nvSpPr>
          <p:cNvPr id="8" name="矩形 7"/>
          <p:cNvSpPr/>
          <p:nvPr userDrawn="1"/>
        </p:nvSpPr>
        <p:spPr>
          <a:xfrm>
            <a:off x="142876" y="714362"/>
            <a:ext cx="8858280" cy="4000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14282" y="785800"/>
            <a:ext cx="8715436" cy="583407"/>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4282" y="1428742"/>
            <a:ext cx="8715436" cy="321471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4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mtClean="0"/>
              <a:t>李兴华</a:t>
            </a:r>
            <a:r>
              <a:rPr lang="en-US" altLang="zh-CN" smtClean="0"/>
              <a:t>Java</a:t>
            </a:r>
            <a:r>
              <a:rPr lang="zh-CN" altLang="en-US" smtClean="0"/>
              <a:t>培训系列课程</a:t>
            </a:r>
            <a:endParaRPr lang="zh-CN" altLang="en-US" dirty="0"/>
          </a:p>
        </p:txBody>
      </p:sp>
      <p:sp>
        <p:nvSpPr>
          <p:cNvPr id="3" name="副标题 2"/>
          <p:cNvSpPr>
            <a:spLocks noGrp="1"/>
          </p:cNvSpPr>
          <p:nvPr>
            <p:ph type="subTitle" idx="1"/>
          </p:nvPr>
        </p:nvSpPr>
        <p:spPr/>
        <p:txBody>
          <a:bodyPr/>
          <a:lstStyle/>
          <a:p>
            <a:r>
              <a:rPr lang="zh-CN" altLang="en-US" smtClean="0"/>
              <a:t>覆写</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属性的覆盖</a:t>
            </a:r>
            <a:endParaRPr lang="zh-CN" altLang="en-US"/>
          </a:p>
        </p:txBody>
      </p:sp>
      <p:sp>
        <p:nvSpPr>
          <p:cNvPr id="3" name="内容占位符 2"/>
          <p:cNvSpPr>
            <a:spLocks noGrp="1"/>
          </p:cNvSpPr>
          <p:nvPr>
            <p:ph idx="1"/>
          </p:nvPr>
        </p:nvSpPr>
        <p:spPr/>
        <p:txBody>
          <a:bodyPr>
            <a:normAutofit/>
          </a:bodyPr>
          <a:lstStyle/>
          <a:p>
            <a:r>
              <a:rPr lang="zh-CN" altLang="en-US" sz="1800" smtClean="0"/>
              <a:t>如果说现在子类定义了和父类完全相同的属性名称的时候，就称为属性的覆盖。</a:t>
            </a:r>
            <a:endParaRPr lang="zh-CN" altLang="en-US" sz="1800"/>
          </a:p>
        </p:txBody>
      </p:sp>
      <p:graphicFrame>
        <p:nvGraphicFramePr>
          <p:cNvPr id="4" name="表格 3"/>
          <p:cNvGraphicFramePr>
            <a:graphicFrameLocks noGrp="1"/>
          </p:cNvGraphicFramePr>
          <p:nvPr/>
        </p:nvGraphicFramePr>
        <p:xfrm>
          <a:off x="428596" y="1928808"/>
          <a:ext cx="8286808" cy="2468880"/>
        </p:xfrm>
        <a:graphic>
          <a:graphicData uri="http://schemas.openxmlformats.org/drawingml/2006/table">
            <a:tbl>
              <a:tblPr/>
              <a:tblGrid>
                <a:gridCol w="1724247"/>
                <a:gridCol w="6562561"/>
              </a:tblGrid>
              <a:tr h="0">
                <a:tc gridSpan="2">
                  <a:txBody>
                    <a:bodyPr/>
                    <a:lstStyle/>
                    <a:p>
                      <a:pPr algn="l">
                        <a:spcAft>
                          <a:spcPts val="0"/>
                        </a:spcAft>
                      </a:pP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A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String </a:t>
                      </a:r>
                      <a:r>
                        <a:rPr lang="en-US" sz="900" kern="0">
                          <a:solidFill>
                            <a:srgbClr val="0000C0"/>
                          </a:solidFill>
                          <a:latin typeface="Consolas"/>
                          <a:ea typeface="宋体"/>
                          <a:cs typeface="Consolas"/>
                        </a:rPr>
                        <a:t>info</a:t>
                      </a:r>
                      <a:r>
                        <a:rPr lang="en-US" sz="900" kern="0">
                          <a:solidFill>
                            <a:srgbClr val="000000"/>
                          </a:solidFill>
                          <a:latin typeface="Consolas"/>
                          <a:ea typeface="宋体"/>
                          <a:cs typeface="Consolas"/>
                        </a:rPr>
                        <a:t> = </a:t>
                      </a:r>
                      <a:r>
                        <a:rPr lang="en-US" sz="900" kern="0">
                          <a:solidFill>
                            <a:srgbClr val="2A00FF"/>
                          </a:solidFill>
                          <a:latin typeface="Consolas"/>
                          <a:ea typeface="宋体"/>
                          <a:cs typeface="Consolas"/>
                        </a:rPr>
                        <a:t>"Hello"</a:t>
                      </a:r>
                      <a:r>
                        <a:rPr lang="en-US" sz="900" kern="0">
                          <a:solidFill>
                            <a:srgbClr val="000000"/>
                          </a:solidFill>
                          <a:latin typeface="Consolas"/>
                          <a:ea typeface="宋体"/>
                          <a:cs typeface="Consolas"/>
                        </a:rPr>
                        <a:t>;</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定义属性，暂不封装</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B </a:t>
                      </a:r>
                      <a:r>
                        <a:rPr lang="en-US" sz="900" b="1" kern="0">
                          <a:solidFill>
                            <a:srgbClr val="7F0055"/>
                          </a:solidFill>
                          <a:latin typeface="Consolas"/>
                          <a:ea typeface="宋体"/>
                          <a:cs typeface="Consolas"/>
                        </a:rPr>
                        <a:t>extends</a:t>
                      </a:r>
                      <a:r>
                        <a:rPr lang="en-US" sz="900" kern="0">
                          <a:solidFill>
                            <a:srgbClr val="000000"/>
                          </a:solidFill>
                          <a:latin typeface="Consolas"/>
                          <a:ea typeface="宋体"/>
                          <a:cs typeface="Consolas"/>
                        </a:rPr>
                        <a:t> A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int</a:t>
                      </a:r>
                      <a:r>
                        <a:rPr lang="en-US" sz="900" kern="0">
                          <a:solidFill>
                            <a:srgbClr val="000000"/>
                          </a:solidFill>
                          <a:latin typeface="Consolas"/>
                          <a:ea typeface="宋体"/>
                          <a:cs typeface="Consolas"/>
                        </a:rPr>
                        <a:t> </a:t>
                      </a:r>
                      <a:r>
                        <a:rPr lang="en-US" sz="900" kern="0">
                          <a:solidFill>
                            <a:srgbClr val="0000C0"/>
                          </a:solidFill>
                          <a:latin typeface="Consolas"/>
                          <a:ea typeface="宋体"/>
                          <a:cs typeface="Consolas"/>
                        </a:rPr>
                        <a:t>info</a:t>
                      </a:r>
                      <a:r>
                        <a:rPr lang="en-US" sz="900" kern="0">
                          <a:solidFill>
                            <a:srgbClr val="000000"/>
                          </a:solidFill>
                          <a:latin typeface="Consolas"/>
                          <a:ea typeface="宋体"/>
                          <a:cs typeface="Consolas"/>
                        </a:rPr>
                        <a:t> = 100;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名称相同，发生属性覆盖</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print()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System.</a:t>
                      </a:r>
                      <a:r>
                        <a:rPr lang="en-US" sz="900" b="1" i="1" kern="0">
                          <a:solidFill>
                            <a:srgbClr val="0000C0"/>
                          </a:solidFill>
                          <a:latin typeface="Consolas"/>
                          <a:ea typeface="宋体"/>
                          <a:cs typeface="Consolas"/>
                        </a:rPr>
                        <a:t>out</a:t>
                      </a:r>
                      <a:r>
                        <a:rPr lang="en-US" sz="900" kern="0">
                          <a:solidFill>
                            <a:srgbClr val="000000"/>
                          </a:solidFill>
                          <a:latin typeface="Consolas"/>
                          <a:ea typeface="宋体"/>
                          <a:cs typeface="Consolas"/>
                        </a:rPr>
                        <a:t>.println(</a:t>
                      </a:r>
                      <a:r>
                        <a:rPr lang="en-US" sz="900" b="1" kern="0">
                          <a:solidFill>
                            <a:srgbClr val="7F0055"/>
                          </a:solidFill>
                          <a:latin typeface="Consolas"/>
                          <a:ea typeface="宋体"/>
                          <a:cs typeface="Consolas"/>
                        </a:rPr>
                        <a:t>super</a:t>
                      </a:r>
                      <a:r>
                        <a:rPr lang="en-US" sz="900" kern="0">
                          <a:solidFill>
                            <a:srgbClr val="000000"/>
                          </a:solidFill>
                          <a:latin typeface="Consolas"/>
                          <a:ea typeface="宋体"/>
                          <a:cs typeface="Consolas"/>
                        </a:rPr>
                        <a:t>.</a:t>
                      </a:r>
                      <a:r>
                        <a:rPr lang="en-US" sz="900" kern="0">
                          <a:solidFill>
                            <a:srgbClr val="0000C0"/>
                          </a:solidFill>
                          <a:latin typeface="Consolas"/>
                          <a:ea typeface="宋体"/>
                          <a:cs typeface="Consolas"/>
                        </a:rPr>
                        <a:t>info</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System.</a:t>
                      </a:r>
                      <a:r>
                        <a:rPr lang="en-US" sz="900" b="1" i="1" kern="0">
                          <a:solidFill>
                            <a:srgbClr val="0000C0"/>
                          </a:solidFill>
                          <a:latin typeface="Consolas"/>
                          <a:ea typeface="宋体"/>
                          <a:cs typeface="Consolas"/>
                        </a:rPr>
                        <a:t>out</a:t>
                      </a:r>
                      <a:r>
                        <a:rPr lang="en-US" sz="900" kern="0">
                          <a:solidFill>
                            <a:srgbClr val="000000"/>
                          </a:solidFill>
                          <a:latin typeface="Consolas"/>
                          <a:ea typeface="宋体"/>
                          <a:cs typeface="Consolas"/>
                        </a:rPr>
                        <a:t>.println(</a:t>
                      </a:r>
                      <a:r>
                        <a:rPr lang="en-US" sz="900" b="1" kern="0">
                          <a:solidFill>
                            <a:srgbClr val="7F0055"/>
                          </a:solidFill>
                          <a:latin typeface="Consolas"/>
                          <a:ea typeface="宋体"/>
                          <a:cs typeface="Consolas"/>
                        </a:rPr>
                        <a:t>this</a:t>
                      </a:r>
                      <a:r>
                        <a:rPr lang="en-US" sz="900" kern="0">
                          <a:solidFill>
                            <a:srgbClr val="000000"/>
                          </a:solidFill>
                          <a:latin typeface="Consolas"/>
                          <a:ea typeface="宋体"/>
                          <a:cs typeface="Consolas"/>
                        </a:rPr>
                        <a:t>.</a:t>
                      </a:r>
                      <a:r>
                        <a:rPr lang="en-US" sz="900" kern="0">
                          <a:solidFill>
                            <a:srgbClr val="0000C0"/>
                          </a:solidFill>
                          <a:latin typeface="Consolas"/>
                          <a:ea typeface="宋体"/>
                          <a:cs typeface="Consolas"/>
                        </a:rPr>
                        <a:t>info</a:t>
                      </a: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TestDemo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static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main(String </a:t>
                      </a:r>
                      <a:r>
                        <a:rPr lang="en-US" sz="900" kern="0">
                          <a:solidFill>
                            <a:srgbClr val="6A3E3E"/>
                          </a:solidFill>
                          <a:latin typeface="Consolas"/>
                          <a:ea typeface="宋体"/>
                          <a:cs typeface="Consolas"/>
                        </a:rPr>
                        <a:t>args</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B </a:t>
                      </a:r>
                      <a:r>
                        <a:rPr lang="en-US" sz="900" kern="0">
                          <a:solidFill>
                            <a:srgbClr val="6A3E3E"/>
                          </a:solidFill>
                          <a:latin typeface="Consolas"/>
                          <a:ea typeface="宋体"/>
                          <a:cs typeface="Consolas"/>
                        </a:rPr>
                        <a:t>b</a:t>
                      </a:r>
                      <a:r>
                        <a:rPr lang="en-US" sz="900" kern="0">
                          <a:solidFill>
                            <a:srgbClr val="000000"/>
                          </a:solidFill>
                          <a:latin typeface="Consolas"/>
                          <a:ea typeface="宋体"/>
                          <a:cs typeface="Consolas"/>
                        </a:rPr>
                        <a:t> = </a:t>
                      </a:r>
                      <a:r>
                        <a:rPr lang="en-US" sz="900" b="1" kern="0">
                          <a:solidFill>
                            <a:srgbClr val="7F0055"/>
                          </a:solidFill>
                          <a:latin typeface="Consolas"/>
                          <a:ea typeface="宋体"/>
                          <a:cs typeface="Consolas"/>
                        </a:rPr>
                        <a:t>new</a:t>
                      </a:r>
                      <a:r>
                        <a:rPr lang="en-US" sz="900" kern="0">
                          <a:solidFill>
                            <a:srgbClr val="000000"/>
                          </a:solidFill>
                          <a:latin typeface="Consolas"/>
                          <a:ea typeface="宋体"/>
                          <a:cs typeface="Consolas"/>
                        </a:rPr>
                        <a:t> B();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实例化子类对象</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6A3E3E"/>
                          </a:solidFill>
                          <a:latin typeface="Consolas"/>
                          <a:ea typeface="宋体"/>
                          <a:cs typeface="Consolas"/>
                        </a:rPr>
                        <a:t>b</a:t>
                      </a:r>
                      <a:r>
                        <a:rPr lang="en-US" sz="900" kern="0">
                          <a:solidFill>
                            <a:srgbClr val="000000"/>
                          </a:solidFill>
                          <a:latin typeface="Consolas"/>
                          <a:ea typeface="宋体"/>
                          <a:cs typeface="Consolas"/>
                        </a:rPr>
                        <a:t>.print();</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900" b="1" kern="0">
                          <a:solidFill>
                            <a:srgbClr val="7F0055"/>
                          </a:solidFill>
                          <a:latin typeface="Consolas"/>
                          <a:ea typeface="宋体"/>
                          <a:cs typeface="Consolas"/>
                        </a:rPr>
                        <a:t>程序执行结果：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900" kern="0">
                          <a:solidFill>
                            <a:srgbClr val="000000"/>
                          </a:solidFill>
                          <a:latin typeface="Consolas"/>
                          <a:ea typeface="宋体"/>
                          <a:cs typeface="Consolas"/>
                        </a:rPr>
                        <a:t>Hello</a:t>
                      </a:r>
                      <a:r>
                        <a:rPr lang="zh-CN" sz="900" kern="0">
                          <a:solidFill>
                            <a:srgbClr val="000000"/>
                          </a:solidFill>
                          <a:latin typeface="Consolas"/>
                          <a:ea typeface="宋体"/>
                          <a:cs typeface="Consolas"/>
                        </a:rPr>
                        <a:t>（子类中“</a:t>
                      </a:r>
                      <a:r>
                        <a:rPr lang="en-US" sz="900" b="1" kern="0">
                          <a:solidFill>
                            <a:srgbClr val="7F0055"/>
                          </a:solidFill>
                          <a:latin typeface="Consolas"/>
                          <a:ea typeface="宋体"/>
                          <a:cs typeface="Consolas"/>
                        </a:rPr>
                        <a:t>super</a:t>
                      </a:r>
                      <a:r>
                        <a:rPr lang="en-US" sz="900" kern="0">
                          <a:solidFill>
                            <a:srgbClr val="000000"/>
                          </a:solidFill>
                          <a:latin typeface="Consolas"/>
                          <a:ea typeface="宋体"/>
                          <a:cs typeface="Consolas"/>
                        </a:rPr>
                        <a:t>.</a:t>
                      </a:r>
                      <a:r>
                        <a:rPr lang="en-US" sz="900" kern="0">
                          <a:solidFill>
                            <a:srgbClr val="0000C0"/>
                          </a:solidFill>
                          <a:latin typeface="Consolas"/>
                          <a:ea typeface="宋体"/>
                          <a:cs typeface="Consolas"/>
                        </a:rPr>
                        <a:t>info</a:t>
                      </a:r>
                      <a:r>
                        <a:rPr lang="zh-CN" sz="900" kern="0">
                          <a:solidFill>
                            <a:srgbClr val="000000"/>
                          </a:solidFill>
                          <a:latin typeface="Consolas"/>
                          <a:ea typeface="宋体"/>
                          <a:cs typeface="Consolas"/>
                        </a:rPr>
                        <a:t>”语句执行结果）</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100</a:t>
                      </a:r>
                      <a:r>
                        <a:rPr lang="zh-CN" sz="900" kern="0">
                          <a:solidFill>
                            <a:srgbClr val="000000"/>
                          </a:solidFill>
                          <a:latin typeface="Consolas"/>
                          <a:ea typeface="宋体"/>
                          <a:cs typeface="Consolas"/>
                        </a:rPr>
                        <a:t>（子类中“</a:t>
                      </a:r>
                      <a:r>
                        <a:rPr lang="en-US" sz="900" b="1" kern="0">
                          <a:solidFill>
                            <a:srgbClr val="7F0055"/>
                          </a:solidFill>
                          <a:latin typeface="Consolas"/>
                          <a:ea typeface="宋体"/>
                          <a:cs typeface="Consolas"/>
                        </a:rPr>
                        <a:t>this</a:t>
                      </a:r>
                      <a:r>
                        <a:rPr lang="en-US" sz="900" kern="0">
                          <a:solidFill>
                            <a:srgbClr val="000000"/>
                          </a:solidFill>
                          <a:latin typeface="Consolas"/>
                          <a:ea typeface="宋体"/>
                          <a:cs typeface="Consolas"/>
                        </a:rPr>
                        <a:t>.</a:t>
                      </a:r>
                      <a:r>
                        <a:rPr lang="en-US" sz="900" kern="0">
                          <a:solidFill>
                            <a:srgbClr val="0000C0"/>
                          </a:solidFill>
                          <a:latin typeface="Consolas"/>
                          <a:ea typeface="宋体"/>
                          <a:cs typeface="Consolas"/>
                        </a:rPr>
                        <a:t>info</a:t>
                      </a:r>
                      <a:r>
                        <a:rPr lang="zh-CN" sz="900" kern="0">
                          <a:solidFill>
                            <a:srgbClr val="000000"/>
                          </a:solidFill>
                          <a:latin typeface="Consolas"/>
                          <a:ea typeface="宋体"/>
                          <a:cs typeface="Consolas"/>
                        </a:rPr>
                        <a:t>”语句执行结果）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this</a:t>
            </a:r>
            <a:r>
              <a:rPr lang="zh-CN" altLang="en-US" smtClean="0"/>
              <a:t>与</a:t>
            </a:r>
            <a:r>
              <a:rPr lang="en-US" smtClean="0"/>
              <a:t>super</a:t>
            </a:r>
            <a:r>
              <a:rPr lang="zh-CN" altLang="en-US" smtClean="0"/>
              <a:t>的区别</a:t>
            </a:r>
            <a:endParaRPr lang="zh-CN" altLang="en-US"/>
          </a:p>
        </p:txBody>
      </p:sp>
      <p:graphicFrame>
        <p:nvGraphicFramePr>
          <p:cNvPr id="4" name="表格 3"/>
          <p:cNvGraphicFramePr>
            <a:graphicFrameLocks noGrp="1"/>
          </p:cNvGraphicFramePr>
          <p:nvPr/>
        </p:nvGraphicFramePr>
        <p:xfrm>
          <a:off x="428596" y="1643056"/>
          <a:ext cx="8286808" cy="2571768"/>
        </p:xfrm>
        <a:graphic>
          <a:graphicData uri="http://schemas.openxmlformats.org/drawingml/2006/table">
            <a:tbl>
              <a:tblPr/>
              <a:tblGrid>
                <a:gridCol w="494968"/>
                <a:gridCol w="1231342"/>
                <a:gridCol w="3279815"/>
                <a:gridCol w="3280683"/>
              </a:tblGrid>
              <a:tr h="428628">
                <a:tc>
                  <a:txBody>
                    <a:bodyPr/>
                    <a:lstStyle/>
                    <a:p>
                      <a:pPr algn="ctr">
                        <a:spcAft>
                          <a:spcPts val="0"/>
                        </a:spcAft>
                      </a:pPr>
                      <a:r>
                        <a:rPr lang="en-US" sz="1400" b="1" kern="100">
                          <a:latin typeface="Times New Roman"/>
                          <a:ea typeface="宋体"/>
                          <a:cs typeface="Times New Roman"/>
                        </a:rPr>
                        <a:t>No.</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a:latin typeface="Times New Roman"/>
                          <a:ea typeface="宋体"/>
                          <a:cs typeface="Times New Roman"/>
                        </a:rPr>
                        <a:t>区别</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宋体"/>
                          <a:cs typeface="Times New Roman"/>
                        </a:rPr>
                        <a:t>this</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宋体"/>
                          <a:cs typeface="Times New Roman"/>
                        </a:rPr>
                        <a:t>super</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8">
                <a:tc>
                  <a:txBody>
                    <a:bodyPr/>
                    <a:lstStyle/>
                    <a:p>
                      <a:pPr algn="ctr">
                        <a:spcAft>
                          <a:spcPts val="0"/>
                        </a:spcAft>
                      </a:pPr>
                      <a:r>
                        <a:rPr lang="en-US" sz="1400" kern="100">
                          <a:latin typeface="Times New Roman"/>
                          <a:ea typeface="宋体"/>
                          <a:cs typeface="Times New Roman"/>
                        </a:rPr>
                        <a:t>1</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功能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调用本类构造、本类方法、本类属性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子类调用父类构造、父类方法、父类属性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5884">
                <a:tc>
                  <a:txBody>
                    <a:bodyPr/>
                    <a:lstStyle/>
                    <a:p>
                      <a:pPr algn="ctr">
                        <a:spcAft>
                          <a:spcPts val="0"/>
                        </a:spcAft>
                      </a:pPr>
                      <a:r>
                        <a:rPr lang="en-US" sz="1400" kern="100">
                          <a:latin typeface="Times New Roman"/>
                          <a:ea typeface="宋体"/>
                          <a:cs typeface="Times New Roman"/>
                        </a:rPr>
                        <a:t>2</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形式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先查找本类中是否存在有指定的调用结构，如果有则直接调用，如果没有则调用父类定义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不查找子类，直接调用父类操作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8">
                <a:tc>
                  <a:txBody>
                    <a:bodyPr/>
                    <a:lstStyle/>
                    <a:p>
                      <a:pPr algn="ctr">
                        <a:spcAft>
                          <a:spcPts val="0"/>
                        </a:spcAft>
                      </a:pPr>
                      <a:r>
                        <a:rPr lang="en-US" sz="1400" kern="100">
                          <a:latin typeface="Times New Roman"/>
                          <a:ea typeface="宋体"/>
                          <a:cs typeface="Times New Roman"/>
                        </a:rPr>
                        <a:t>3</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特殊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Times New Roman"/>
                          <a:ea typeface="宋体"/>
                          <a:cs typeface="Times New Roman"/>
                        </a:rPr>
                        <a:t>表示本类的当前对象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宋体"/>
                          <a:cs typeface="Times New Roman"/>
                        </a:rPr>
                        <a:t>-</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OTK\Desktop\jixianit.jpg"/>
          <p:cNvPicPr>
            <a:picLocks noChangeAspect="1" noChangeArrowheads="1"/>
          </p:cNvPicPr>
          <p:nvPr/>
        </p:nvPicPr>
        <p:blipFill>
          <a:blip r:embed="rId2"/>
          <a:srcRect/>
          <a:stretch>
            <a:fillRect/>
          </a:stretch>
        </p:blipFill>
        <p:spPr bwMode="auto">
          <a:xfrm>
            <a:off x="4714876" y="714362"/>
            <a:ext cx="4000528" cy="4000528"/>
          </a:xfrm>
          <a:prstGeom prst="rect">
            <a:avLst/>
          </a:prstGeom>
          <a:noFill/>
        </p:spPr>
      </p:pic>
      <p:sp>
        <p:nvSpPr>
          <p:cNvPr id="10" name="矩形 9"/>
          <p:cNvSpPr/>
          <p:nvPr/>
        </p:nvSpPr>
        <p:spPr>
          <a:xfrm>
            <a:off x="459061" y="1714494"/>
            <a:ext cx="3517438" cy="461665"/>
          </a:xfrm>
          <a:prstGeom prst="rect">
            <a:avLst/>
          </a:prstGeom>
        </p:spPr>
        <p:txBody>
          <a:bodyPr wrap="none">
            <a:spAutoFit/>
          </a:bodyPr>
          <a:lstStyle/>
          <a:p>
            <a:r>
              <a:rPr lang="zh-CN" altLang="en-US" sz="2400" b="1" dirty="0" smtClean="0"/>
              <a:t>官方网站：</a:t>
            </a:r>
            <a:r>
              <a:rPr lang="en-US" altLang="zh-CN" sz="2400" b="1" dirty="0" err="1" smtClean="0"/>
              <a:t>www.mldn.cn</a:t>
            </a:r>
            <a:endParaRPr lang="zh-CN" altLang="en-US" sz="2400" b="1" dirty="0"/>
          </a:p>
        </p:txBody>
      </p:sp>
      <p:sp>
        <p:nvSpPr>
          <p:cNvPr id="11" name="矩形 10"/>
          <p:cNvSpPr/>
          <p:nvPr/>
        </p:nvSpPr>
        <p:spPr>
          <a:xfrm>
            <a:off x="459061" y="2457392"/>
            <a:ext cx="4037580" cy="461665"/>
          </a:xfrm>
          <a:prstGeom prst="rect">
            <a:avLst/>
          </a:prstGeom>
        </p:spPr>
        <p:txBody>
          <a:bodyPr wrap="none">
            <a:spAutoFit/>
          </a:bodyPr>
          <a:lstStyle/>
          <a:p>
            <a:r>
              <a:rPr lang="zh-CN" altLang="en-US" sz="2400" b="1" dirty="0" smtClean="0"/>
              <a:t>面授培训：</a:t>
            </a:r>
            <a:r>
              <a:rPr lang="en-US" altLang="zh-CN" sz="2400" b="1" dirty="0" err="1" smtClean="0"/>
              <a:t>www.mldnjava.cn</a:t>
            </a:r>
            <a:endParaRPr lang="zh-CN" altLang="en-US" sz="2400" b="1" dirty="0"/>
          </a:p>
        </p:txBody>
      </p:sp>
      <p:sp>
        <p:nvSpPr>
          <p:cNvPr id="12" name="矩形 11"/>
          <p:cNvSpPr/>
          <p:nvPr/>
        </p:nvSpPr>
        <p:spPr>
          <a:xfrm>
            <a:off x="459061" y="3243210"/>
            <a:ext cx="3980833" cy="461665"/>
          </a:xfrm>
          <a:prstGeom prst="rect">
            <a:avLst/>
          </a:prstGeom>
        </p:spPr>
        <p:txBody>
          <a:bodyPr wrap="none">
            <a:spAutoFit/>
          </a:bodyPr>
          <a:lstStyle/>
          <a:p>
            <a:r>
              <a:rPr lang="zh-CN" altLang="en-US" sz="2400" b="1" dirty="0" smtClean="0"/>
              <a:t>在线学习：</a:t>
            </a:r>
            <a:r>
              <a:rPr lang="en-US" altLang="zh-CN" sz="2400" b="1" dirty="0" err="1" smtClean="0"/>
              <a:t>www.jixianit.com</a:t>
            </a:r>
            <a:endParaRPr lang="zh-CN" altLang="en-US" sz="2400" b="1" dirty="0"/>
          </a:p>
        </p:txBody>
      </p:sp>
      <p:sp>
        <p:nvSpPr>
          <p:cNvPr id="14" name="矩形 13"/>
          <p:cNvSpPr/>
          <p:nvPr/>
        </p:nvSpPr>
        <p:spPr>
          <a:xfrm>
            <a:off x="469945" y="4000510"/>
            <a:ext cx="3244799" cy="461665"/>
          </a:xfrm>
          <a:prstGeom prst="rect">
            <a:avLst/>
          </a:prstGeom>
        </p:spPr>
        <p:txBody>
          <a:bodyPr wrap="none">
            <a:spAutoFit/>
          </a:bodyPr>
          <a:lstStyle/>
          <a:p>
            <a:r>
              <a:rPr lang="zh-CN" altLang="en-US" sz="2400" b="1" dirty="0" smtClean="0"/>
              <a:t>官方</a:t>
            </a:r>
            <a:r>
              <a:rPr lang="en-US" altLang="zh-CN" sz="2400" b="1" dirty="0" err="1" smtClean="0"/>
              <a:t>QQ</a:t>
            </a:r>
            <a:r>
              <a:rPr lang="zh-CN" altLang="en-US" sz="2400" b="1" dirty="0" smtClean="0"/>
              <a:t>群：</a:t>
            </a:r>
            <a:r>
              <a:rPr lang="en-US" altLang="zh-CN" sz="2400" b="1" dirty="0" smtClean="0"/>
              <a:t>498822927</a:t>
            </a:r>
            <a:endParaRPr lang="zh-CN" altLang="en-US" sz="2400" b="1" dirty="0"/>
          </a:p>
        </p:txBody>
      </p:sp>
      <p:sp>
        <p:nvSpPr>
          <p:cNvPr id="8" name="TextBox 7"/>
          <p:cNvSpPr txBox="1"/>
          <p:nvPr/>
        </p:nvSpPr>
        <p:spPr>
          <a:xfrm>
            <a:off x="214282" y="905522"/>
            <a:ext cx="3775393" cy="523220"/>
          </a:xfrm>
          <a:prstGeom prst="rect">
            <a:avLst/>
          </a:prstGeom>
          <a:noFill/>
        </p:spPr>
        <p:txBody>
          <a:bodyPr wrap="none" rtlCol="0">
            <a:spAutoFit/>
          </a:bodyPr>
          <a:lstStyle/>
          <a:p>
            <a:r>
              <a:rPr lang="zh-CN" altLang="en-US" sz="2800" b="1" dirty="0" smtClean="0">
                <a:solidFill>
                  <a:srgbClr val="FF0000"/>
                </a:solidFill>
                <a:latin typeface="微软雅黑" pitchFamily="34" charset="-122"/>
                <a:ea typeface="微软雅黑" pitchFamily="34" charset="-122"/>
              </a:rPr>
              <a:t>免费学习资料扫码下载</a:t>
            </a:r>
            <a:endParaRPr lang="zh-CN" altLang="en-US" sz="2800" b="1" dirty="0">
              <a:solidFill>
                <a:srgbClr val="FF0000"/>
              </a:solidFill>
              <a:latin typeface="微软雅黑" pitchFamily="34" charset="-122"/>
              <a:ea typeface="微软雅黑" pitchFamily="34" charset="-122"/>
            </a:endParaRPr>
          </a:p>
        </p:txBody>
      </p:sp>
      <p:sp>
        <p:nvSpPr>
          <p:cNvPr id="13" name="虚尾箭头 12"/>
          <p:cNvSpPr/>
          <p:nvPr/>
        </p:nvSpPr>
        <p:spPr>
          <a:xfrm rot="892845">
            <a:off x="4092093" y="1274378"/>
            <a:ext cx="489252" cy="220889"/>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本章学习目标</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掌握继承性的主要作用、实现、使用限制；</a:t>
            </a:r>
            <a:endParaRPr lang="en-US" altLang="zh-CN" dirty="0" smtClean="0"/>
          </a:p>
          <a:p>
            <a:r>
              <a:rPr lang="zh-CN" altLang="en-US" dirty="0" smtClean="0"/>
              <a:t>掌握方法覆写的操作；</a:t>
            </a:r>
            <a:endParaRPr lang="en-US" altLang="zh-CN" dirty="0" smtClean="0"/>
          </a:p>
          <a:p>
            <a:r>
              <a:rPr lang="zh-CN" altLang="en-US" dirty="0" smtClean="0"/>
              <a:t>掌握</a:t>
            </a:r>
            <a:r>
              <a:rPr lang="en-US" dirty="0" smtClean="0"/>
              <a:t>final</a:t>
            </a:r>
            <a:r>
              <a:rPr lang="zh-CN" altLang="en-US" dirty="0" smtClean="0"/>
              <a:t>关键字的使用；</a:t>
            </a:r>
            <a:endParaRPr lang="en-US" altLang="zh-CN" dirty="0" smtClean="0"/>
          </a:p>
          <a:p>
            <a:r>
              <a:rPr lang="zh-CN" altLang="en-US" dirty="0" smtClean="0"/>
              <a:t>掌握对象多态性的概念以及对象转型的操作；</a:t>
            </a:r>
            <a:endParaRPr lang="en-US" altLang="zh-CN" dirty="0" smtClean="0"/>
          </a:p>
          <a:p>
            <a:r>
              <a:rPr lang="zh-CN" altLang="en-US" dirty="0" smtClean="0"/>
              <a:t>掌握抽象类和接口的定义、使用、常见设计模式；</a:t>
            </a:r>
            <a:endParaRPr lang="en-US" altLang="zh-CN" dirty="0" smtClean="0"/>
          </a:p>
          <a:p>
            <a:r>
              <a:rPr lang="zh-CN" altLang="en-US" dirty="0" smtClean="0"/>
              <a:t>掌握</a:t>
            </a:r>
            <a:r>
              <a:rPr lang="en-US" dirty="0" smtClean="0"/>
              <a:t>Object</a:t>
            </a:r>
            <a:r>
              <a:rPr lang="zh-CN" altLang="en-US" dirty="0" smtClean="0"/>
              <a:t>类的主要特点及实际应用；</a:t>
            </a:r>
            <a:endParaRPr lang="en-US" altLang="zh-CN" dirty="0" smtClean="0"/>
          </a:p>
          <a:p>
            <a:r>
              <a:rPr lang="zh-CN" altLang="en-US" dirty="0" smtClean="0"/>
              <a:t>掌握匿名内部类的使用；</a:t>
            </a:r>
            <a:endParaRPr lang="en-US" altLang="zh-CN" dirty="0" smtClean="0"/>
          </a:p>
          <a:p>
            <a:r>
              <a:rPr lang="zh-CN" altLang="en-US" dirty="0" smtClean="0"/>
              <a:t>掌握基本数据类型包装类的使用。</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覆写</a:t>
            </a:r>
            <a:endParaRPr lang="zh-CN" altLang="en-US"/>
          </a:p>
        </p:txBody>
      </p:sp>
      <p:sp>
        <p:nvSpPr>
          <p:cNvPr id="3" name="内容占位符 2"/>
          <p:cNvSpPr>
            <a:spLocks noGrp="1"/>
          </p:cNvSpPr>
          <p:nvPr>
            <p:ph idx="1"/>
          </p:nvPr>
        </p:nvSpPr>
        <p:spPr/>
        <p:txBody>
          <a:bodyPr/>
          <a:lstStyle/>
          <a:p>
            <a:r>
              <a:rPr lang="zh-CN" altLang="en-US" smtClean="0"/>
              <a:t>继承性的主要特征是子类可以根据父类已有的功能进行功能的扩展，但是在子类定义属性或方法的时候有可能出现定义的属性或方法与父类同名的情况，这样的操作就称为覆写。</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方法的覆写</a:t>
            </a:r>
            <a:endParaRPr lang="zh-CN" altLang="en-US"/>
          </a:p>
        </p:txBody>
      </p:sp>
      <p:sp>
        <p:nvSpPr>
          <p:cNvPr id="3" name="内容占位符 2"/>
          <p:cNvSpPr>
            <a:spLocks noGrp="1"/>
          </p:cNvSpPr>
          <p:nvPr>
            <p:ph idx="1"/>
          </p:nvPr>
        </p:nvSpPr>
        <p:spPr/>
        <p:txBody>
          <a:bodyPr/>
          <a:lstStyle/>
          <a:p>
            <a:r>
              <a:rPr lang="zh-CN" altLang="en-US" smtClean="0"/>
              <a:t>当子类定义了和父类在方法名称、返回值类型、参数类型及个数完全相同的方法的时候，称为方法的覆写。</a:t>
            </a:r>
            <a:endParaRPr lang="zh-CN" altLang="en-US"/>
          </a:p>
        </p:txBody>
      </p:sp>
      <p:graphicFrame>
        <p:nvGraphicFramePr>
          <p:cNvPr id="5" name="表格 4"/>
          <p:cNvGraphicFramePr>
            <a:graphicFrameLocks noGrp="1"/>
          </p:cNvGraphicFramePr>
          <p:nvPr/>
        </p:nvGraphicFramePr>
        <p:xfrm>
          <a:off x="357158" y="2240294"/>
          <a:ext cx="8501122" cy="2331720"/>
        </p:xfrm>
        <a:graphic>
          <a:graphicData uri="http://schemas.openxmlformats.org/drawingml/2006/table">
            <a:tbl>
              <a:tblPr/>
              <a:tblGrid>
                <a:gridCol w="2018983"/>
                <a:gridCol w="6482139"/>
              </a:tblGrid>
              <a:tr h="0">
                <a:tc gridSpan="2">
                  <a:txBody>
                    <a:bodyPr/>
                    <a:lstStyle/>
                    <a:p>
                      <a:pPr algn="l">
                        <a:spcAft>
                          <a:spcPts val="0"/>
                        </a:spcAft>
                      </a:pP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A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fun()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在父类中定义的方法</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System.</a:t>
                      </a:r>
                      <a:r>
                        <a:rPr lang="en-US" sz="900" b="1" i="1" kern="0">
                          <a:solidFill>
                            <a:srgbClr val="0000C0"/>
                          </a:solidFill>
                          <a:latin typeface="Consolas"/>
                          <a:ea typeface="宋体"/>
                          <a:cs typeface="Consolas"/>
                        </a:rPr>
                        <a:t>out</a:t>
                      </a:r>
                      <a:r>
                        <a:rPr lang="en-US" sz="900" kern="0">
                          <a:solidFill>
                            <a:srgbClr val="000000"/>
                          </a:solidFill>
                          <a:latin typeface="Consolas"/>
                          <a:ea typeface="宋体"/>
                          <a:cs typeface="Consolas"/>
                        </a:rPr>
                        <a:t>.println(</a:t>
                      </a:r>
                      <a:r>
                        <a:rPr lang="en-US" sz="900" kern="0">
                          <a:solidFill>
                            <a:srgbClr val="2A00FF"/>
                          </a:solidFill>
                          <a:latin typeface="Consolas"/>
                          <a:ea typeface="宋体"/>
                          <a:cs typeface="Consolas"/>
                        </a:rPr>
                        <a:t>"A</a:t>
                      </a:r>
                      <a:r>
                        <a:rPr lang="zh-CN" sz="900" kern="0">
                          <a:solidFill>
                            <a:srgbClr val="2A00FF"/>
                          </a:solidFill>
                          <a:latin typeface="Consolas"/>
                          <a:ea typeface="宋体"/>
                          <a:cs typeface="Consolas"/>
                        </a:rPr>
                        <a:t>类中的</a:t>
                      </a:r>
                      <a:r>
                        <a:rPr lang="en-US" sz="900" kern="0">
                          <a:solidFill>
                            <a:srgbClr val="2A00FF"/>
                          </a:solidFill>
                          <a:latin typeface="Consolas"/>
                          <a:ea typeface="宋体"/>
                          <a:cs typeface="Consolas"/>
                        </a:rPr>
                        <a:t>fun()</a:t>
                      </a:r>
                      <a:r>
                        <a:rPr lang="zh-CN" sz="900" kern="0">
                          <a:solidFill>
                            <a:srgbClr val="2A00FF"/>
                          </a:solidFill>
                          <a:latin typeface="Consolas"/>
                          <a:ea typeface="宋体"/>
                          <a:cs typeface="Consolas"/>
                        </a:rPr>
                        <a:t>方法。</a:t>
                      </a:r>
                      <a:r>
                        <a:rPr lang="en-US" sz="900" kern="0">
                          <a:solidFill>
                            <a:srgbClr val="2A00FF"/>
                          </a:solidFill>
                          <a:latin typeface="Consolas"/>
                          <a:ea typeface="宋体"/>
                          <a:cs typeface="Consolas"/>
                        </a:rPr>
                        <a:t>"</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B </a:t>
                      </a:r>
                      <a:r>
                        <a:rPr lang="en-US" sz="900" b="1" kern="0">
                          <a:solidFill>
                            <a:srgbClr val="7F0055"/>
                          </a:solidFill>
                          <a:latin typeface="Consolas"/>
                          <a:ea typeface="宋体"/>
                          <a:cs typeface="Consolas"/>
                        </a:rPr>
                        <a:t>extends</a:t>
                      </a:r>
                      <a:r>
                        <a:rPr lang="en-US" sz="900" kern="0">
                          <a:solidFill>
                            <a:srgbClr val="000000"/>
                          </a:solidFill>
                          <a:latin typeface="Consolas"/>
                          <a:ea typeface="宋体"/>
                          <a:cs typeface="Consolas"/>
                        </a:rPr>
                        <a:t> A {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定义子类，此时没有覆写任何方法</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fun()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此处为覆写</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System.</a:t>
                      </a:r>
                      <a:r>
                        <a:rPr lang="en-US" sz="900" b="1" i="1" kern="0">
                          <a:solidFill>
                            <a:srgbClr val="0000C0"/>
                          </a:solidFill>
                          <a:latin typeface="Consolas"/>
                          <a:ea typeface="宋体"/>
                          <a:cs typeface="Consolas"/>
                        </a:rPr>
                        <a:t>out</a:t>
                      </a:r>
                      <a:r>
                        <a:rPr lang="en-US" sz="900" kern="0">
                          <a:solidFill>
                            <a:srgbClr val="000000"/>
                          </a:solidFill>
                          <a:latin typeface="Consolas"/>
                          <a:ea typeface="宋体"/>
                          <a:cs typeface="Consolas"/>
                        </a:rPr>
                        <a:t>.println(</a:t>
                      </a:r>
                      <a:r>
                        <a:rPr lang="en-US" sz="900" kern="0">
                          <a:solidFill>
                            <a:srgbClr val="2A00FF"/>
                          </a:solidFill>
                          <a:latin typeface="Consolas"/>
                          <a:ea typeface="宋体"/>
                          <a:cs typeface="Consolas"/>
                        </a:rPr>
                        <a:t>"B</a:t>
                      </a:r>
                      <a:r>
                        <a:rPr lang="zh-CN" sz="900" kern="0">
                          <a:solidFill>
                            <a:srgbClr val="2A00FF"/>
                          </a:solidFill>
                          <a:latin typeface="Consolas"/>
                          <a:ea typeface="宋体"/>
                          <a:cs typeface="Consolas"/>
                        </a:rPr>
                        <a:t>类中的</a:t>
                      </a:r>
                      <a:r>
                        <a:rPr lang="en-US" sz="900" kern="0">
                          <a:solidFill>
                            <a:srgbClr val="2A00FF"/>
                          </a:solidFill>
                          <a:latin typeface="Consolas"/>
                          <a:ea typeface="宋体"/>
                          <a:cs typeface="Consolas"/>
                        </a:rPr>
                        <a:t>fun()</a:t>
                      </a:r>
                      <a:r>
                        <a:rPr lang="zh-CN" sz="900" kern="0">
                          <a:solidFill>
                            <a:srgbClr val="2A00FF"/>
                          </a:solidFill>
                          <a:latin typeface="Consolas"/>
                          <a:ea typeface="宋体"/>
                          <a:cs typeface="Consolas"/>
                        </a:rPr>
                        <a:t>方法。</a:t>
                      </a:r>
                      <a:r>
                        <a:rPr lang="en-US" sz="900" kern="0">
                          <a:solidFill>
                            <a:srgbClr val="2A00FF"/>
                          </a:solidFill>
                          <a:latin typeface="Consolas"/>
                          <a:ea typeface="宋体"/>
                          <a:cs typeface="Consolas"/>
                        </a:rPr>
                        <a:t>"</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TestDemo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static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main(String </a:t>
                      </a:r>
                      <a:r>
                        <a:rPr lang="en-US" sz="900" kern="0">
                          <a:solidFill>
                            <a:srgbClr val="6A3E3E"/>
                          </a:solidFill>
                          <a:latin typeface="Consolas"/>
                          <a:ea typeface="宋体"/>
                          <a:cs typeface="Consolas"/>
                        </a:rPr>
                        <a:t>args</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B </a:t>
                      </a:r>
                      <a:r>
                        <a:rPr lang="en-US" sz="900" kern="0">
                          <a:solidFill>
                            <a:srgbClr val="6A3E3E"/>
                          </a:solidFill>
                          <a:latin typeface="Consolas"/>
                          <a:ea typeface="宋体"/>
                          <a:cs typeface="Consolas"/>
                        </a:rPr>
                        <a:t>b</a:t>
                      </a:r>
                      <a:r>
                        <a:rPr lang="en-US" sz="900" kern="0">
                          <a:solidFill>
                            <a:srgbClr val="000000"/>
                          </a:solidFill>
                          <a:latin typeface="Consolas"/>
                          <a:ea typeface="宋体"/>
                          <a:cs typeface="Consolas"/>
                        </a:rPr>
                        <a:t> = </a:t>
                      </a:r>
                      <a:r>
                        <a:rPr lang="en-US" sz="900" b="1" kern="0">
                          <a:solidFill>
                            <a:srgbClr val="7F0055"/>
                          </a:solidFill>
                          <a:latin typeface="Consolas"/>
                          <a:ea typeface="宋体"/>
                          <a:cs typeface="Consolas"/>
                        </a:rPr>
                        <a:t>new</a:t>
                      </a:r>
                      <a:r>
                        <a:rPr lang="en-US" sz="900" kern="0">
                          <a:solidFill>
                            <a:srgbClr val="000000"/>
                          </a:solidFill>
                          <a:latin typeface="Consolas"/>
                          <a:ea typeface="宋体"/>
                          <a:cs typeface="Consolas"/>
                        </a:rPr>
                        <a:t> B()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实例化子类对象</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6A3E3E"/>
                          </a:solidFill>
                          <a:latin typeface="Consolas"/>
                          <a:ea typeface="宋体"/>
                          <a:cs typeface="Consolas"/>
                        </a:rPr>
                        <a:t>b</a:t>
                      </a:r>
                      <a:r>
                        <a:rPr lang="en-US" sz="900" kern="0">
                          <a:solidFill>
                            <a:srgbClr val="000000"/>
                          </a:solidFill>
                          <a:latin typeface="Consolas"/>
                          <a:ea typeface="宋体"/>
                          <a:cs typeface="Consolas"/>
                        </a:rPr>
                        <a:t>.fun() ;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调用</a:t>
                      </a:r>
                      <a:r>
                        <a:rPr lang="en-US" sz="900" kern="0">
                          <a:solidFill>
                            <a:srgbClr val="3F7F5F"/>
                          </a:solidFill>
                          <a:latin typeface="Consolas"/>
                          <a:ea typeface="宋体"/>
                          <a:cs typeface="Consolas"/>
                        </a:rPr>
                        <a:t>fun()</a:t>
                      </a:r>
                      <a:r>
                        <a:rPr lang="zh-CN" sz="900" kern="0">
                          <a:solidFill>
                            <a:srgbClr val="3F7F5F"/>
                          </a:solidFill>
                          <a:latin typeface="Consolas"/>
                          <a:ea typeface="宋体"/>
                          <a:cs typeface="Consolas"/>
                        </a:rPr>
                        <a:t>方法，此时方法被覆写所以调用被覆写过的方法</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900" b="1" kern="0">
                          <a:solidFill>
                            <a:srgbClr val="7F0055"/>
                          </a:solidFill>
                          <a:latin typeface="Consolas"/>
                          <a:ea typeface="宋体"/>
                          <a:cs typeface="Consolas"/>
                        </a:rPr>
                        <a:t>程序执行结果：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900" kern="0">
                          <a:solidFill>
                            <a:srgbClr val="000000"/>
                          </a:solidFill>
                          <a:latin typeface="Consolas"/>
                          <a:ea typeface="宋体"/>
                          <a:cs typeface="Consolas"/>
                        </a:rPr>
                        <a:t>B</a:t>
                      </a:r>
                      <a:r>
                        <a:rPr lang="zh-CN" sz="900" kern="0">
                          <a:solidFill>
                            <a:srgbClr val="000000"/>
                          </a:solidFill>
                          <a:latin typeface="Consolas"/>
                          <a:ea typeface="宋体"/>
                          <a:cs typeface="Consolas"/>
                        </a:rPr>
                        <a:t>类中的</a:t>
                      </a:r>
                      <a:r>
                        <a:rPr lang="en-US" sz="900" kern="0">
                          <a:solidFill>
                            <a:srgbClr val="000000"/>
                          </a:solidFill>
                          <a:latin typeface="Consolas"/>
                          <a:ea typeface="宋体"/>
                          <a:cs typeface="Consolas"/>
                        </a:rPr>
                        <a:t>fun()</a:t>
                      </a:r>
                      <a:r>
                        <a:rPr lang="zh-CN" sz="900" kern="0">
                          <a:solidFill>
                            <a:srgbClr val="000000"/>
                          </a:solidFill>
                          <a:latin typeface="Consolas"/>
                          <a:ea typeface="宋体"/>
                          <a:cs typeface="Consolas"/>
                        </a:rPr>
                        <a:t>方法。</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覆写规定</a:t>
            </a:r>
            <a:endParaRPr lang="zh-CN" altLang="en-US"/>
          </a:p>
        </p:txBody>
      </p:sp>
      <p:sp>
        <p:nvSpPr>
          <p:cNvPr id="3" name="内容占位符 2"/>
          <p:cNvSpPr>
            <a:spLocks noGrp="1"/>
          </p:cNvSpPr>
          <p:nvPr>
            <p:ph idx="1"/>
          </p:nvPr>
        </p:nvSpPr>
        <p:spPr/>
        <p:txBody>
          <a:bodyPr>
            <a:normAutofit lnSpcReduction="10000"/>
          </a:bodyPr>
          <a:lstStyle/>
          <a:p>
            <a:r>
              <a:rPr lang="zh-CN" altLang="en-US" smtClean="0"/>
              <a:t>在覆写的过程之中，还必须考虑到权限问题，即：</a:t>
            </a:r>
            <a:r>
              <a:rPr lang="zh-CN" altLang="en-US" b="1" smtClean="0"/>
              <a:t>被子类所覆写的方法不能够拥有比父类更严格的访问控制</a:t>
            </a:r>
            <a:r>
              <a:rPr lang="zh-CN" altLang="en-US" b="1" smtClean="0"/>
              <a:t>权限</a:t>
            </a:r>
            <a:r>
              <a:rPr lang="zh-CN" altLang="en-US" b="1" smtClean="0"/>
              <a:t>。</a:t>
            </a:r>
            <a:endParaRPr lang="en-US" altLang="zh-CN" b="1" smtClean="0"/>
          </a:p>
          <a:p>
            <a:r>
              <a:rPr lang="zh-CN" altLang="en-US" smtClean="0"/>
              <a:t>对于访问控制权限实际上已经给读者讲解过过三种了，这三种权限由宽到严的顺序是：</a:t>
            </a:r>
            <a:r>
              <a:rPr lang="en-US" smtClean="0"/>
              <a:t>public &gt; default</a:t>
            </a:r>
            <a:r>
              <a:rPr lang="zh-CN" altLang="en-US" smtClean="0"/>
              <a:t>（默认，什么都不写）</a:t>
            </a:r>
            <a:r>
              <a:rPr lang="en-US" smtClean="0"/>
              <a:t> &gt; private</a:t>
            </a:r>
            <a:r>
              <a:rPr lang="zh-CN" altLang="en-US" smtClean="0"/>
              <a:t>，也就是说</a:t>
            </a:r>
            <a:r>
              <a:rPr lang="en-US" smtClean="0"/>
              <a:t>private</a:t>
            </a:r>
            <a:r>
              <a:rPr lang="zh-CN" altLang="en-US" smtClean="0"/>
              <a:t>的访问权限是最严格的（只能够被一个类中所访问）。即：如果父类的方法使用的是</a:t>
            </a:r>
            <a:r>
              <a:rPr lang="en-US" smtClean="0"/>
              <a:t>public</a:t>
            </a:r>
            <a:r>
              <a:rPr lang="zh-CN" altLang="en-US" smtClean="0"/>
              <a:t>声明，那么子类覆写此方法的时候只能是</a:t>
            </a:r>
            <a:r>
              <a:rPr lang="en-US" smtClean="0"/>
              <a:t>public</a:t>
            </a:r>
            <a:r>
              <a:rPr lang="zh-CN" altLang="en-US" smtClean="0"/>
              <a:t>，如果父类的方法是</a:t>
            </a:r>
            <a:r>
              <a:rPr lang="en-US" smtClean="0"/>
              <a:t>default</a:t>
            </a:r>
            <a:r>
              <a:rPr lang="zh-CN" altLang="en-US" smtClean="0"/>
              <a:t>（默认）的话，那么子类覆写方法的时候只能使用</a:t>
            </a:r>
            <a:r>
              <a:rPr lang="en-US" smtClean="0"/>
              <a:t>default</a:t>
            </a:r>
            <a:r>
              <a:rPr lang="zh-CN" altLang="en-US" smtClean="0"/>
              <a:t>或</a:t>
            </a:r>
            <a:r>
              <a:rPr lang="en-US" smtClean="0"/>
              <a:t>public</a:t>
            </a:r>
            <a:r>
              <a:rPr lang="zh-CN" altLang="en-US" smtClean="0"/>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正确的覆写</a:t>
            </a:r>
            <a:endParaRPr lang="zh-CN" altLang="en-US"/>
          </a:p>
        </p:txBody>
      </p:sp>
      <p:graphicFrame>
        <p:nvGraphicFramePr>
          <p:cNvPr id="4" name="表格 3"/>
          <p:cNvGraphicFramePr>
            <a:graphicFrameLocks noGrp="1"/>
          </p:cNvGraphicFramePr>
          <p:nvPr/>
        </p:nvGraphicFramePr>
        <p:xfrm>
          <a:off x="400042" y="1357304"/>
          <a:ext cx="8386800" cy="3291840"/>
        </p:xfrm>
        <a:graphic>
          <a:graphicData uri="http://schemas.openxmlformats.org/drawingml/2006/table">
            <a:tbl>
              <a:tblPr/>
              <a:tblGrid>
                <a:gridCol w="1620217"/>
                <a:gridCol w="6766583"/>
              </a:tblGrid>
              <a:tr h="0">
                <a:tc gridSpan="2">
                  <a:txBody>
                    <a:bodyPr/>
                    <a:lstStyle/>
                    <a:p>
                      <a:pPr algn="l">
                        <a:spcAft>
                          <a:spcPts val="0"/>
                        </a:spcAft>
                      </a:pPr>
                      <a:r>
                        <a:rPr lang="en-US" sz="1200" b="1" kern="0">
                          <a:solidFill>
                            <a:srgbClr val="7F0055"/>
                          </a:solidFill>
                          <a:latin typeface="Consolas"/>
                          <a:ea typeface="宋体"/>
                          <a:cs typeface="Consolas"/>
                        </a:rPr>
                        <a:t>class</a:t>
                      </a:r>
                      <a:r>
                        <a:rPr lang="en-US" sz="1200" kern="0">
                          <a:solidFill>
                            <a:srgbClr val="000000"/>
                          </a:solidFill>
                          <a:latin typeface="Consolas"/>
                          <a:ea typeface="宋体"/>
                          <a:cs typeface="Consolas"/>
                        </a:rPr>
                        <a:t> A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fun()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在父类中定义的方法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.println(</a:t>
                      </a:r>
                      <a:r>
                        <a:rPr lang="en-US" sz="1200" kern="0">
                          <a:solidFill>
                            <a:srgbClr val="2A00FF"/>
                          </a:solidFill>
                          <a:latin typeface="Consolas"/>
                          <a:ea typeface="宋体"/>
                          <a:cs typeface="Consolas"/>
                        </a:rPr>
                        <a:t>"A</a:t>
                      </a:r>
                      <a:r>
                        <a:rPr lang="zh-CN" sz="1200" kern="0">
                          <a:solidFill>
                            <a:srgbClr val="2A00FF"/>
                          </a:solidFill>
                          <a:latin typeface="Consolas"/>
                          <a:ea typeface="宋体"/>
                          <a:cs typeface="Consolas"/>
                        </a:rPr>
                        <a:t>类中的</a:t>
                      </a:r>
                      <a:r>
                        <a:rPr lang="en-US" sz="1200" kern="0">
                          <a:solidFill>
                            <a:srgbClr val="2A00FF"/>
                          </a:solidFill>
                          <a:latin typeface="Consolas"/>
                          <a:ea typeface="宋体"/>
                          <a:cs typeface="Consolas"/>
                        </a:rPr>
                        <a:t>fun()</a:t>
                      </a:r>
                      <a:r>
                        <a:rPr lang="zh-CN" sz="1200" kern="0">
                          <a:solidFill>
                            <a:srgbClr val="2A00FF"/>
                          </a:solidFill>
                          <a:latin typeface="Consolas"/>
                          <a:ea typeface="宋体"/>
                          <a:cs typeface="Consolas"/>
                        </a:rPr>
                        <a:t>方法。</a:t>
                      </a:r>
                      <a:r>
                        <a:rPr lang="en-US" sz="1200" kern="0">
                          <a:solidFill>
                            <a:srgbClr val="2A00FF"/>
                          </a:solidFill>
                          <a:latin typeface="Consolas"/>
                          <a:ea typeface="宋体"/>
                          <a:cs typeface="Consolas"/>
                        </a:rPr>
                        <a:t>"</a:t>
                      </a: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Consolas"/>
                        </a:rPr>
                        <a:t>class</a:t>
                      </a:r>
                      <a:r>
                        <a:rPr lang="en-US" sz="1200" kern="0">
                          <a:solidFill>
                            <a:srgbClr val="000000"/>
                          </a:solidFill>
                          <a:latin typeface="Consolas"/>
                          <a:ea typeface="宋体"/>
                          <a:cs typeface="Consolas"/>
                        </a:rPr>
                        <a:t> B </a:t>
                      </a:r>
                      <a:r>
                        <a:rPr lang="en-US" sz="1200" b="1" kern="0">
                          <a:solidFill>
                            <a:srgbClr val="7F0055"/>
                          </a:solidFill>
                          <a:latin typeface="Consolas"/>
                          <a:ea typeface="宋体"/>
                          <a:cs typeface="Consolas"/>
                        </a:rPr>
                        <a:t>extends</a:t>
                      </a:r>
                      <a:r>
                        <a:rPr lang="en-US" sz="1200" kern="0">
                          <a:solidFill>
                            <a:srgbClr val="000000"/>
                          </a:solidFill>
                          <a:latin typeface="Consolas"/>
                          <a:ea typeface="宋体"/>
                          <a:cs typeface="Consolas"/>
                        </a:rPr>
                        <a:t> A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定义子类，此时没有覆写任何方法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kern="0">
                          <a:solidFill>
                            <a:srgbClr val="3F7F5F"/>
                          </a:solidFill>
                          <a:latin typeface="Consolas"/>
                          <a:ea typeface="宋体"/>
                          <a:cs typeface="Consolas"/>
                        </a:rPr>
                        <a:t>// </a:t>
                      </a:r>
                      <a:r>
                        <a:rPr lang="zh-CN" sz="1200" kern="0">
                          <a:solidFill>
                            <a:srgbClr val="3F7F5F"/>
                          </a:solidFill>
                          <a:latin typeface="Consolas"/>
                          <a:ea typeface="宋体"/>
                          <a:cs typeface="Consolas"/>
                        </a:rPr>
                        <a:t>父类中的</a:t>
                      </a:r>
                      <a:r>
                        <a:rPr lang="en-US" sz="1200" kern="0">
                          <a:solidFill>
                            <a:srgbClr val="3F7F5F"/>
                          </a:solidFill>
                          <a:latin typeface="Consolas"/>
                          <a:ea typeface="宋体"/>
                          <a:cs typeface="Consolas"/>
                        </a:rPr>
                        <a:t>fun()</a:t>
                      </a:r>
                      <a:r>
                        <a:rPr lang="zh-CN" sz="1200" kern="0">
                          <a:solidFill>
                            <a:srgbClr val="3F7F5F"/>
                          </a:solidFill>
                          <a:latin typeface="Consolas"/>
                          <a:ea typeface="宋体"/>
                          <a:cs typeface="Consolas"/>
                        </a:rPr>
                        <a:t>方法权限为</a:t>
                      </a:r>
                      <a:r>
                        <a:rPr lang="en-US" sz="1200" kern="0">
                          <a:solidFill>
                            <a:srgbClr val="3F7F5F"/>
                          </a:solidFill>
                          <a:latin typeface="Consolas"/>
                          <a:ea typeface="宋体"/>
                          <a:cs typeface="Consolas"/>
                        </a:rPr>
                        <a:t>public</a:t>
                      </a:r>
                      <a:r>
                        <a:rPr lang="zh-CN" sz="1200" kern="0">
                          <a:solidFill>
                            <a:srgbClr val="3F7F5F"/>
                          </a:solidFill>
                          <a:latin typeface="Consolas"/>
                          <a:ea typeface="宋体"/>
                          <a:cs typeface="Consolas"/>
                        </a:rPr>
                        <a:t>，此时子类中的方法权限并没有变得严格，而是与父类一致</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fun()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此处为覆写</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System.</a:t>
                      </a:r>
                      <a:r>
                        <a:rPr lang="en-US" sz="1200" b="1" i="1" kern="0">
                          <a:solidFill>
                            <a:srgbClr val="0000C0"/>
                          </a:solidFill>
                          <a:latin typeface="Consolas"/>
                          <a:ea typeface="宋体"/>
                          <a:cs typeface="Consolas"/>
                        </a:rPr>
                        <a:t>out</a:t>
                      </a:r>
                      <a:r>
                        <a:rPr lang="en-US" sz="1200" kern="0">
                          <a:solidFill>
                            <a:srgbClr val="000000"/>
                          </a:solidFill>
                          <a:latin typeface="Consolas"/>
                          <a:ea typeface="宋体"/>
                          <a:cs typeface="Consolas"/>
                        </a:rPr>
                        <a:t>.println(</a:t>
                      </a:r>
                      <a:r>
                        <a:rPr lang="en-US" sz="1200" kern="0">
                          <a:solidFill>
                            <a:srgbClr val="2A00FF"/>
                          </a:solidFill>
                          <a:latin typeface="Consolas"/>
                          <a:ea typeface="宋体"/>
                          <a:cs typeface="Consolas"/>
                        </a:rPr>
                        <a:t>"B</a:t>
                      </a:r>
                      <a:r>
                        <a:rPr lang="zh-CN" sz="1200" kern="0">
                          <a:solidFill>
                            <a:srgbClr val="2A00FF"/>
                          </a:solidFill>
                          <a:latin typeface="Consolas"/>
                          <a:ea typeface="宋体"/>
                          <a:cs typeface="Consolas"/>
                        </a:rPr>
                        <a:t>类中的</a:t>
                      </a:r>
                      <a:r>
                        <a:rPr lang="en-US" sz="1200" kern="0">
                          <a:solidFill>
                            <a:srgbClr val="2A00FF"/>
                          </a:solidFill>
                          <a:latin typeface="Consolas"/>
                          <a:ea typeface="宋体"/>
                          <a:cs typeface="Consolas"/>
                        </a:rPr>
                        <a:t>fun()</a:t>
                      </a:r>
                      <a:r>
                        <a:rPr lang="zh-CN" sz="1200" kern="0">
                          <a:solidFill>
                            <a:srgbClr val="2A00FF"/>
                          </a:solidFill>
                          <a:latin typeface="Consolas"/>
                          <a:ea typeface="宋体"/>
                          <a:cs typeface="Consolas"/>
                        </a:rPr>
                        <a:t>方法。</a:t>
                      </a:r>
                      <a:r>
                        <a:rPr lang="en-US" sz="1200" kern="0">
                          <a:solidFill>
                            <a:srgbClr val="2A00FF"/>
                          </a:solidFill>
                          <a:latin typeface="Consolas"/>
                          <a:ea typeface="宋体"/>
                          <a:cs typeface="Consolas"/>
                        </a:rPr>
                        <a:t>"</a:t>
                      </a: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class</a:t>
                      </a:r>
                      <a:r>
                        <a:rPr lang="en-US" sz="1200" kern="0">
                          <a:solidFill>
                            <a:srgbClr val="000000"/>
                          </a:solidFill>
                          <a:latin typeface="Consolas"/>
                          <a:ea typeface="宋体"/>
                          <a:cs typeface="Consolas"/>
                        </a:rPr>
                        <a:t> TestDemo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public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static</a:t>
                      </a:r>
                      <a:r>
                        <a:rPr lang="en-US" sz="1200" kern="0">
                          <a:solidFill>
                            <a:srgbClr val="000000"/>
                          </a:solidFill>
                          <a:latin typeface="Consolas"/>
                          <a:ea typeface="宋体"/>
                          <a:cs typeface="Consolas"/>
                        </a:rPr>
                        <a:t> </a:t>
                      </a:r>
                      <a:r>
                        <a:rPr lang="en-US" sz="1200" b="1" kern="0">
                          <a:solidFill>
                            <a:srgbClr val="7F0055"/>
                          </a:solidFill>
                          <a:latin typeface="Consolas"/>
                          <a:ea typeface="宋体"/>
                          <a:cs typeface="Consolas"/>
                        </a:rPr>
                        <a:t>void</a:t>
                      </a:r>
                      <a:r>
                        <a:rPr lang="en-US" sz="1200" kern="0">
                          <a:solidFill>
                            <a:srgbClr val="000000"/>
                          </a:solidFill>
                          <a:latin typeface="Consolas"/>
                          <a:ea typeface="宋体"/>
                          <a:cs typeface="Consolas"/>
                        </a:rPr>
                        <a:t> main(String </a:t>
                      </a:r>
                      <a:r>
                        <a:rPr lang="en-US" sz="1200" kern="0">
                          <a:solidFill>
                            <a:srgbClr val="6A3E3E"/>
                          </a:solidFill>
                          <a:latin typeface="Consolas"/>
                          <a:ea typeface="宋体"/>
                          <a:cs typeface="Consolas"/>
                        </a:rPr>
                        <a:t>args</a:t>
                      </a: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B </a:t>
                      </a:r>
                      <a:r>
                        <a:rPr lang="en-US" sz="1200" kern="0">
                          <a:solidFill>
                            <a:srgbClr val="6A3E3E"/>
                          </a:solidFill>
                          <a:latin typeface="Consolas"/>
                          <a:ea typeface="宋体"/>
                          <a:cs typeface="Consolas"/>
                        </a:rPr>
                        <a:t>b</a:t>
                      </a:r>
                      <a:r>
                        <a:rPr lang="en-US" sz="1200" kern="0">
                          <a:solidFill>
                            <a:srgbClr val="000000"/>
                          </a:solidFill>
                          <a:latin typeface="Consolas"/>
                          <a:ea typeface="宋体"/>
                          <a:cs typeface="Consolas"/>
                        </a:rPr>
                        <a:t> = </a:t>
                      </a:r>
                      <a:r>
                        <a:rPr lang="en-US" sz="1200" b="1" kern="0">
                          <a:solidFill>
                            <a:srgbClr val="7F0055"/>
                          </a:solidFill>
                          <a:latin typeface="Consolas"/>
                          <a:ea typeface="宋体"/>
                          <a:cs typeface="Consolas"/>
                        </a:rPr>
                        <a:t>new</a:t>
                      </a:r>
                      <a:r>
                        <a:rPr lang="en-US" sz="1200" kern="0">
                          <a:solidFill>
                            <a:srgbClr val="000000"/>
                          </a:solidFill>
                          <a:latin typeface="Consolas"/>
                          <a:ea typeface="宋体"/>
                          <a:cs typeface="Consolas"/>
                        </a:rPr>
                        <a:t> B</a:t>
                      </a:r>
                      <a:r>
                        <a:rPr lang="en-US" sz="1200" kern="0">
                          <a:solidFill>
                            <a:srgbClr val="000000"/>
                          </a:solidFill>
                          <a:latin typeface="Consolas"/>
                          <a:ea typeface="宋体"/>
                          <a:cs typeface="Consolas"/>
                        </a:rPr>
                        <a:t>() </a:t>
                      </a:r>
                      <a:r>
                        <a:rPr lang="en-US" sz="1200" kern="0" smtClean="0">
                          <a:solidFill>
                            <a:srgbClr val="000000"/>
                          </a:solidFill>
                          <a:latin typeface="Consolas"/>
                          <a:ea typeface="宋体"/>
                          <a:cs typeface="Consolas"/>
                        </a:rPr>
                        <a:t>;</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实例化子类对象</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r>
                        <a:rPr lang="en-US" sz="1200" kern="0">
                          <a:solidFill>
                            <a:srgbClr val="6A3E3E"/>
                          </a:solidFill>
                          <a:latin typeface="Consolas"/>
                          <a:ea typeface="宋体"/>
                          <a:cs typeface="Consolas"/>
                        </a:rPr>
                        <a:t>b</a:t>
                      </a:r>
                      <a:r>
                        <a:rPr lang="en-US" sz="1200" kern="0">
                          <a:solidFill>
                            <a:srgbClr val="000000"/>
                          </a:solidFill>
                          <a:latin typeface="Consolas"/>
                          <a:ea typeface="宋体"/>
                          <a:cs typeface="Consolas"/>
                        </a:rPr>
                        <a:t>.fun() ;</a:t>
                      </a:r>
                      <a:r>
                        <a:rPr lang="en-US" sz="1200" kern="0">
                          <a:solidFill>
                            <a:srgbClr val="000000"/>
                          </a:solidFill>
                          <a:latin typeface="Consolas"/>
                          <a:ea typeface="宋体"/>
                          <a:cs typeface="Consolas"/>
                        </a:rPr>
                        <a:t>	</a:t>
                      </a:r>
                      <a:r>
                        <a:rPr lang="en-US" sz="1200" kern="0" smtClean="0">
                          <a:solidFill>
                            <a:srgbClr val="3F7F5F"/>
                          </a:solidFill>
                          <a:latin typeface="Consolas"/>
                          <a:ea typeface="宋体"/>
                          <a:cs typeface="Consolas"/>
                        </a:rPr>
                        <a:t>// </a:t>
                      </a:r>
                      <a:r>
                        <a:rPr lang="zh-CN" sz="1200" kern="0">
                          <a:solidFill>
                            <a:srgbClr val="3F7F5F"/>
                          </a:solidFill>
                          <a:latin typeface="Consolas"/>
                          <a:ea typeface="宋体"/>
                          <a:cs typeface="Consolas"/>
                        </a:rPr>
                        <a:t>调用</a:t>
                      </a:r>
                      <a:r>
                        <a:rPr lang="en-US" sz="1200" kern="0">
                          <a:solidFill>
                            <a:srgbClr val="3F7F5F"/>
                          </a:solidFill>
                          <a:latin typeface="Consolas"/>
                          <a:ea typeface="宋体"/>
                          <a:cs typeface="Consolas"/>
                        </a:rPr>
                        <a:t>fun()</a:t>
                      </a:r>
                      <a:r>
                        <a:rPr lang="zh-CN" sz="1200" kern="0">
                          <a:solidFill>
                            <a:srgbClr val="3F7F5F"/>
                          </a:solidFill>
                          <a:latin typeface="Consolas"/>
                          <a:ea typeface="宋体"/>
                          <a:cs typeface="Consolas"/>
                        </a:rPr>
                        <a:t>方法，此时方法被覆写所以调用被覆写过的方法</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Consolas"/>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200" b="1" kern="0">
                          <a:solidFill>
                            <a:srgbClr val="7F0055"/>
                          </a:solidFill>
                          <a:latin typeface="Consolas"/>
                          <a:ea typeface="宋体"/>
                          <a:cs typeface="Consolas"/>
                        </a:rPr>
                        <a:t>程序执行结果：</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latin typeface="Consolas"/>
                          <a:ea typeface="宋体"/>
                          <a:cs typeface="Consolas"/>
                        </a:rPr>
                        <a:t>B</a:t>
                      </a:r>
                      <a:r>
                        <a:rPr lang="zh-CN" sz="1200" kern="0">
                          <a:solidFill>
                            <a:srgbClr val="000000"/>
                          </a:solidFill>
                          <a:latin typeface="Consolas"/>
                          <a:ea typeface="宋体"/>
                          <a:cs typeface="Consolas"/>
                        </a:rPr>
                        <a:t>类中的</a:t>
                      </a:r>
                      <a:r>
                        <a:rPr lang="en-US" sz="1200" kern="0">
                          <a:solidFill>
                            <a:srgbClr val="000000"/>
                          </a:solidFill>
                          <a:latin typeface="Consolas"/>
                          <a:ea typeface="宋体"/>
                          <a:cs typeface="Consolas"/>
                        </a:rPr>
                        <a:t>fun()</a:t>
                      </a:r>
                      <a:r>
                        <a:rPr lang="zh-CN" sz="1200" kern="0">
                          <a:solidFill>
                            <a:srgbClr val="000000"/>
                          </a:solidFill>
                          <a:latin typeface="Consolas"/>
                          <a:ea typeface="宋体"/>
                          <a:cs typeface="Consolas"/>
                        </a:rPr>
                        <a:t>方法。</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smtClean="0"/>
              <a:t>范例：</a:t>
            </a:r>
            <a:r>
              <a:rPr lang="zh-CN" altLang="en-US" smtClean="0"/>
              <a:t>正确的方法</a:t>
            </a:r>
            <a:r>
              <a:rPr lang="zh-CN" altLang="en-US" smtClean="0"/>
              <a:t>覆</a:t>
            </a:r>
            <a:r>
              <a:rPr lang="zh-CN" altLang="en-US" smtClean="0"/>
              <a:t>写</a:t>
            </a:r>
            <a:endParaRPr lang="zh-CN" altLang="en-US"/>
          </a:p>
        </p:txBody>
      </p:sp>
      <p:graphicFrame>
        <p:nvGraphicFramePr>
          <p:cNvPr id="4" name="表格 3"/>
          <p:cNvGraphicFramePr>
            <a:graphicFrameLocks noGrp="1"/>
          </p:cNvGraphicFramePr>
          <p:nvPr/>
        </p:nvGraphicFramePr>
        <p:xfrm>
          <a:off x="571472" y="1571618"/>
          <a:ext cx="8215370" cy="2682240"/>
        </p:xfrm>
        <a:graphic>
          <a:graphicData uri="http://schemas.openxmlformats.org/drawingml/2006/table">
            <a:tbl>
              <a:tblPr/>
              <a:tblGrid>
                <a:gridCol w="8215370"/>
              </a:tblGrid>
              <a:tr h="2571768">
                <a:tc>
                  <a:txBody>
                    <a:bodyPr/>
                    <a:lstStyle/>
                    <a:p>
                      <a:pPr algn="l">
                        <a:spcAft>
                          <a:spcPts val="0"/>
                        </a:spcAft>
                      </a:pPr>
                      <a:r>
                        <a:rPr lang="en-US" sz="1600" b="1" kern="0">
                          <a:solidFill>
                            <a:srgbClr val="7F0055"/>
                          </a:solidFill>
                          <a:latin typeface="Consolas"/>
                          <a:ea typeface="宋体"/>
                          <a:cs typeface="Consolas"/>
                        </a:rPr>
                        <a:t>class</a:t>
                      </a:r>
                      <a:r>
                        <a:rPr lang="en-US" sz="1600" kern="0">
                          <a:solidFill>
                            <a:srgbClr val="000000"/>
                          </a:solidFill>
                          <a:latin typeface="Consolas"/>
                          <a:ea typeface="宋体"/>
                          <a:cs typeface="Consolas"/>
                        </a:rPr>
                        <a:t> A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v</a:t>
                      </a:r>
                      <a:r>
                        <a:rPr lang="en-US" sz="1600" b="1" kern="0">
                          <a:solidFill>
                            <a:srgbClr val="7F0055"/>
                          </a:solidFill>
                          <a:latin typeface="Consolas"/>
                          <a:ea typeface="宋体"/>
                          <a:cs typeface="Consolas"/>
                        </a:rPr>
                        <a:t>oid</a:t>
                      </a:r>
                      <a:r>
                        <a:rPr lang="en-US" sz="1600" kern="0">
                          <a:solidFill>
                            <a:srgbClr val="000000"/>
                          </a:solidFill>
                          <a:latin typeface="Consolas"/>
                          <a:ea typeface="宋体"/>
                          <a:cs typeface="Consolas"/>
                        </a:rPr>
                        <a:t> fun() {		</a:t>
                      </a:r>
                      <a:r>
                        <a:rPr lang="en-US" sz="1600" kern="0">
                          <a:solidFill>
                            <a:srgbClr val="000000"/>
                          </a:solidFill>
                          <a:latin typeface="Consolas"/>
                          <a:ea typeface="宋体"/>
                          <a:cs typeface="Consolas"/>
                        </a:rPr>
                        <a:t>	</a:t>
                      </a:r>
                      <a:r>
                        <a:rPr lang="en-US" sz="1600" kern="0" smtClean="0">
                          <a:solidFill>
                            <a:srgbClr val="3F7F5F"/>
                          </a:solidFill>
                          <a:latin typeface="Consolas"/>
                          <a:ea typeface="宋体"/>
                          <a:cs typeface="Consolas"/>
                        </a:rPr>
                        <a:t>// </a:t>
                      </a:r>
                      <a:r>
                        <a:rPr lang="zh-CN" sz="1600" kern="0">
                          <a:solidFill>
                            <a:srgbClr val="3F7F5F"/>
                          </a:solidFill>
                          <a:latin typeface="Consolas"/>
                          <a:ea typeface="宋体"/>
                          <a:cs typeface="Consolas"/>
                        </a:rPr>
                        <a:t>在父类中定义的方法</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System.</a:t>
                      </a:r>
                      <a:r>
                        <a:rPr lang="en-US" sz="1600" b="1" i="1" kern="0">
                          <a:solidFill>
                            <a:srgbClr val="0000C0"/>
                          </a:solidFill>
                          <a:latin typeface="Consolas"/>
                          <a:ea typeface="宋体"/>
                          <a:cs typeface="Consolas"/>
                        </a:rPr>
                        <a:t>out</a:t>
                      </a:r>
                      <a:r>
                        <a:rPr lang="en-US" sz="1600" kern="0">
                          <a:solidFill>
                            <a:srgbClr val="000000"/>
                          </a:solidFill>
                          <a:latin typeface="Consolas"/>
                          <a:ea typeface="宋体"/>
                          <a:cs typeface="Consolas"/>
                        </a:rPr>
                        <a:t>.println(</a:t>
                      </a:r>
                      <a:r>
                        <a:rPr lang="en-US" sz="1600" kern="0">
                          <a:solidFill>
                            <a:srgbClr val="2A00FF"/>
                          </a:solidFill>
                          <a:latin typeface="Consolas"/>
                          <a:ea typeface="宋体"/>
                          <a:cs typeface="Consolas"/>
                        </a:rPr>
                        <a:t>"A</a:t>
                      </a:r>
                      <a:r>
                        <a:rPr lang="zh-CN" sz="1600" kern="0">
                          <a:solidFill>
                            <a:srgbClr val="2A00FF"/>
                          </a:solidFill>
                          <a:latin typeface="Consolas"/>
                          <a:ea typeface="宋体"/>
                          <a:cs typeface="Consolas"/>
                        </a:rPr>
                        <a:t>类中的</a:t>
                      </a:r>
                      <a:r>
                        <a:rPr lang="en-US" sz="1600" kern="0">
                          <a:solidFill>
                            <a:srgbClr val="2A00FF"/>
                          </a:solidFill>
                          <a:latin typeface="Consolas"/>
                          <a:ea typeface="宋体"/>
                          <a:cs typeface="Consolas"/>
                        </a:rPr>
                        <a:t>fun()</a:t>
                      </a:r>
                      <a:r>
                        <a:rPr lang="zh-CN" sz="1600" kern="0">
                          <a:solidFill>
                            <a:srgbClr val="2A00FF"/>
                          </a:solidFill>
                          <a:latin typeface="Consolas"/>
                          <a:ea typeface="宋体"/>
                          <a:cs typeface="Consolas"/>
                        </a:rPr>
                        <a:t>方法。</a:t>
                      </a:r>
                      <a:r>
                        <a:rPr lang="en-US" sz="1600" kern="0">
                          <a:solidFill>
                            <a:srgbClr val="2A00FF"/>
                          </a:solidFill>
                          <a:latin typeface="Consolas"/>
                          <a:ea typeface="宋体"/>
                          <a:cs typeface="Consolas"/>
                        </a:rPr>
                        <a:t>"</a:t>
                      </a:r>
                      <a:r>
                        <a:rPr lang="en-US" sz="1600" kern="0">
                          <a:solidFill>
                            <a:srgbClr val="000000"/>
                          </a:solidFill>
                          <a:latin typeface="Consolas"/>
                          <a:ea typeface="宋体"/>
                          <a:cs typeface="Consolas"/>
                        </a:rPr>
                        <a: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a:t>
                      </a:r>
                      <a:endParaRPr lang="zh-CN" sz="1600" kern="100">
                        <a:latin typeface="Times New Roman"/>
                        <a:ea typeface="宋体"/>
                        <a:cs typeface="Times New Roman"/>
                      </a:endParaRPr>
                    </a:p>
                    <a:p>
                      <a:pPr algn="l">
                        <a:spcAft>
                          <a:spcPts val="0"/>
                        </a:spcAft>
                      </a:pPr>
                      <a:r>
                        <a:rPr lang="en-US" sz="1600" b="1" kern="0">
                          <a:solidFill>
                            <a:srgbClr val="7F0055"/>
                          </a:solidFill>
                          <a:latin typeface="Consolas"/>
                          <a:ea typeface="宋体"/>
                          <a:cs typeface="Consolas"/>
                        </a:rPr>
                        <a:t>class</a:t>
                      </a:r>
                      <a:r>
                        <a:rPr lang="en-US" sz="1600" kern="0">
                          <a:solidFill>
                            <a:srgbClr val="000000"/>
                          </a:solidFill>
                          <a:latin typeface="Consolas"/>
                          <a:ea typeface="宋体"/>
                          <a:cs typeface="Consolas"/>
                        </a:rPr>
                        <a:t> B </a:t>
                      </a:r>
                      <a:r>
                        <a:rPr lang="en-US" sz="1600" b="1" kern="0">
                          <a:solidFill>
                            <a:srgbClr val="7F0055"/>
                          </a:solidFill>
                          <a:latin typeface="Consolas"/>
                          <a:ea typeface="宋体"/>
                          <a:cs typeface="Consolas"/>
                        </a:rPr>
                        <a:t>extends</a:t>
                      </a:r>
                      <a:r>
                        <a:rPr lang="en-US" sz="1600" kern="0">
                          <a:solidFill>
                            <a:srgbClr val="000000"/>
                          </a:solidFill>
                          <a:latin typeface="Consolas"/>
                          <a:ea typeface="宋体"/>
                          <a:cs typeface="Consolas"/>
                        </a:rPr>
                        <a:t> A {	</a:t>
                      </a:r>
                      <a:r>
                        <a:rPr lang="en-US" sz="1600" kern="0">
                          <a:solidFill>
                            <a:srgbClr val="000000"/>
                          </a:solidFill>
                          <a:latin typeface="Consolas"/>
                          <a:ea typeface="宋体"/>
                          <a:cs typeface="Consolas"/>
                        </a:rPr>
                        <a:t>	</a:t>
                      </a:r>
                      <a:r>
                        <a:rPr lang="en-US" sz="1600" kern="0" smtClean="0">
                          <a:solidFill>
                            <a:srgbClr val="3F7F5F"/>
                          </a:solidFill>
                          <a:latin typeface="Consolas"/>
                          <a:ea typeface="宋体"/>
                          <a:cs typeface="Consolas"/>
                        </a:rPr>
                        <a:t>// </a:t>
                      </a:r>
                      <a:r>
                        <a:rPr lang="zh-CN" sz="1600" kern="0">
                          <a:solidFill>
                            <a:srgbClr val="3F7F5F"/>
                          </a:solidFill>
                          <a:latin typeface="Consolas"/>
                          <a:ea typeface="宋体"/>
                          <a:cs typeface="Consolas"/>
                        </a:rPr>
                        <a:t>定义子类，此时没有覆写任何方法</a:t>
                      </a:r>
                      <a:endParaRPr lang="zh-CN" sz="1600" kern="100">
                        <a:latin typeface="Times New Roman"/>
                        <a:ea typeface="宋体"/>
                        <a:cs typeface="Times New Roman"/>
                      </a:endParaRPr>
                    </a:p>
                    <a:p>
                      <a:pPr algn="l">
                        <a:spcAft>
                          <a:spcPts val="0"/>
                        </a:spcAft>
                      </a:pPr>
                      <a:r>
                        <a:rPr lang="en-US" sz="1600" kern="0" smtClean="0">
                          <a:solidFill>
                            <a:srgbClr val="3F7F5F"/>
                          </a:solidFill>
                          <a:latin typeface="Consolas"/>
                          <a:ea typeface="宋体"/>
                          <a:cs typeface="Consolas"/>
                        </a:rPr>
                        <a:t>// </a:t>
                      </a:r>
                      <a:r>
                        <a:rPr lang="zh-CN" sz="1600" kern="0">
                          <a:solidFill>
                            <a:srgbClr val="3F7F5F"/>
                          </a:solidFill>
                          <a:latin typeface="Consolas"/>
                          <a:ea typeface="宋体"/>
                          <a:cs typeface="Consolas"/>
                        </a:rPr>
                        <a:t>父类中的</a:t>
                      </a:r>
                      <a:r>
                        <a:rPr lang="en-US" sz="1600" kern="0">
                          <a:solidFill>
                            <a:srgbClr val="3F7F5F"/>
                          </a:solidFill>
                          <a:latin typeface="Consolas"/>
                          <a:ea typeface="宋体"/>
                          <a:cs typeface="Consolas"/>
                        </a:rPr>
                        <a:t>fun()</a:t>
                      </a:r>
                      <a:r>
                        <a:rPr lang="zh-CN" sz="1600" kern="0">
                          <a:solidFill>
                            <a:srgbClr val="3F7F5F"/>
                          </a:solidFill>
                          <a:latin typeface="Consolas"/>
                          <a:ea typeface="宋体"/>
                          <a:cs typeface="Consolas"/>
                        </a:rPr>
                        <a:t>方法权限为</a:t>
                      </a:r>
                      <a:r>
                        <a:rPr lang="en-US" sz="1600" kern="0">
                          <a:solidFill>
                            <a:srgbClr val="3F7F5F"/>
                          </a:solidFill>
                          <a:latin typeface="Consolas"/>
                          <a:ea typeface="宋体"/>
                          <a:cs typeface="Consolas"/>
                        </a:rPr>
                        <a:t>public</a:t>
                      </a:r>
                      <a:r>
                        <a:rPr lang="zh-CN" sz="1600" kern="0">
                          <a:solidFill>
                            <a:srgbClr val="3F7F5F"/>
                          </a:solidFill>
                          <a:latin typeface="Consolas"/>
                          <a:ea typeface="宋体"/>
                          <a:cs typeface="Consolas"/>
                        </a:rPr>
                        <a:t>，此时子类中的方法权限与父类相比更加宽松</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a:t>
                      </a:r>
                      <a:r>
                        <a:rPr lang="en-US" sz="1600" b="1" kern="0">
                          <a:solidFill>
                            <a:srgbClr val="7F0055"/>
                          </a:solidFill>
                          <a:latin typeface="Consolas"/>
                          <a:ea typeface="宋体"/>
                          <a:cs typeface="Consolas"/>
                        </a:rPr>
                        <a:t>public</a:t>
                      </a:r>
                      <a:r>
                        <a:rPr lang="en-US" sz="1600" kern="0">
                          <a:solidFill>
                            <a:srgbClr val="000000"/>
                          </a:solidFill>
                          <a:latin typeface="Consolas"/>
                          <a:ea typeface="宋体"/>
                          <a:cs typeface="Consolas"/>
                        </a:rPr>
                        <a:t> </a:t>
                      </a:r>
                      <a:r>
                        <a:rPr lang="en-US" sz="1600" b="1" kern="0">
                          <a:solidFill>
                            <a:srgbClr val="7F0055"/>
                          </a:solidFill>
                          <a:latin typeface="Consolas"/>
                          <a:ea typeface="宋体"/>
                          <a:cs typeface="Consolas"/>
                        </a:rPr>
                        <a:t>void</a:t>
                      </a:r>
                      <a:r>
                        <a:rPr lang="en-US" sz="1600" kern="0">
                          <a:solidFill>
                            <a:srgbClr val="000000"/>
                          </a:solidFill>
                          <a:latin typeface="Consolas"/>
                          <a:ea typeface="宋体"/>
                          <a:cs typeface="Consolas"/>
                        </a:rPr>
                        <a:t> fun() {</a:t>
                      </a:r>
                      <a:r>
                        <a:rPr lang="en-US" sz="1600" kern="0">
                          <a:solidFill>
                            <a:srgbClr val="000000"/>
                          </a:solidFill>
                          <a:latin typeface="Consolas"/>
                          <a:ea typeface="宋体"/>
                          <a:cs typeface="Consolas"/>
                        </a:rPr>
                        <a:t>	</a:t>
                      </a:r>
                      <a:r>
                        <a:rPr lang="en-US" sz="1600" kern="0" smtClean="0">
                          <a:solidFill>
                            <a:srgbClr val="3F7F5F"/>
                          </a:solidFill>
                          <a:latin typeface="Consolas"/>
                          <a:ea typeface="宋体"/>
                          <a:cs typeface="Consolas"/>
                        </a:rPr>
                        <a:t>// </a:t>
                      </a:r>
                      <a:r>
                        <a:rPr lang="zh-CN" sz="1600" kern="0">
                          <a:solidFill>
                            <a:srgbClr val="3F7F5F"/>
                          </a:solidFill>
                          <a:latin typeface="Consolas"/>
                          <a:ea typeface="宋体"/>
                          <a:cs typeface="Consolas"/>
                        </a:rPr>
                        <a:t>此处为覆写</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System.</a:t>
                      </a:r>
                      <a:r>
                        <a:rPr lang="en-US" sz="1600" b="1" i="1" kern="0">
                          <a:solidFill>
                            <a:srgbClr val="0000C0"/>
                          </a:solidFill>
                          <a:latin typeface="Consolas"/>
                          <a:ea typeface="宋体"/>
                          <a:cs typeface="Consolas"/>
                        </a:rPr>
                        <a:t>out</a:t>
                      </a:r>
                      <a:r>
                        <a:rPr lang="en-US" sz="1600" kern="0">
                          <a:solidFill>
                            <a:srgbClr val="000000"/>
                          </a:solidFill>
                          <a:latin typeface="Consolas"/>
                          <a:ea typeface="宋体"/>
                          <a:cs typeface="Consolas"/>
                        </a:rPr>
                        <a:t>.println(</a:t>
                      </a:r>
                      <a:r>
                        <a:rPr lang="en-US" sz="1600" kern="0">
                          <a:solidFill>
                            <a:srgbClr val="2A00FF"/>
                          </a:solidFill>
                          <a:latin typeface="Consolas"/>
                          <a:ea typeface="宋体"/>
                          <a:cs typeface="Consolas"/>
                        </a:rPr>
                        <a:t>"B</a:t>
                      </a:r>
                      <a:r>
                        <a:rPr lang="zh-CN" sz="1600" kern="0">
                          <a:solidFill>
                            <a:srgbClr val="2A00FF"/>
                          </a:solidFill>
                          <a:latin typeface="Consolas"/>
                          <a:ea typeface="宋体"/>
                          <a:cs typeface="Consolas"/>
                        </a:rPr>
                        <a:t>类中的</a:t>
                      </a:r>
                      <a:r>
                        <a:rPr lang="en-US" sz="1600" kern="0">
                          <a:solidFill>
                            <a:srgbClr val="2A00FF"/>
                          </a:solidFill>
                          <a:latin typeface="Consolas"/>
                          <a:ea typeface="宋体"/>
                          <a:cs typeface="Consolas"/>
                        </a:rPr>
                        <a:t>fun()</a:t>
                      </a:r>
                      <a:r>
                        <a:rPr lang="zh-CN" sz="1600" kern="0">
                          <a:solidFill>
                            <a:srgbClr val="2A00FF"/>
                          </a:solidFill>
                          <a:latin typeface="Consolas"/>
                          <a:ea typeface="宋体"/>
                          <a:cs typeface="Consolas"/>
                        </a:rPr>
                        <a:t>方法。</a:t>
                      </a:r>
                      <a:r>
                        <a:rPr lang="en-US" sz="1600" kern="0">
                          <a:solidFill>
                            <a:srgbClr val="2A00FF"/>
                          </a:solidFill>
                          <a:latin typeface="Consolas"/>
                          <a:ea typeface="宋体"/>
                          <a:cs typeface="Consolas"/>
                        </a:rPr>
                        <a:t>"</a:t>
                      </a:r>
                      <a:r>
                        <a:rPr lang="en-US" sz="1600" kern="0">
                          <a:solidFill>
                            <a:srgbClr val="000000"/>
                          </a:solidFill>
                          <a:latin typeface="Consolas"/>
                          <a:ea typeface="宋体"/>
                          <a:cs typeface="Consolas"/>
                        </a:rPr>
                        <a: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Consolas"/>
                        </a:rPr>
                        <a:t>}</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利用</a:t>
            </a:r>
            <a:r>
              <a:rPr lang="en-US" smtClean="0"/>
              <a:t>super</a:t>
            </a:r>
            <a:r>
              <a:rPr lang="zh-CN" altLang="en-US" smtClean="0"/>
              <a:t>方法父类中方法</a:t>
            </a:r>
            <a:endParaRPr lang="zh-CN" altLang="en-US"/>
          </a:p>
        </p:txBody>
      </p:sp>
      <p:sp>
        <p:nvSpPr>
          <p:cNvPr id="3" name="内容占位符 2"/>
          <p:cNvSpPr>
            <a:spLocks noGrp="1"/>
          </p:cNvSpPr>
          <p:nvPr>
            <p:ph idx="1"/>
          </p:nvPr>
        </p:nvSpPr>
        <p:spPr/>
        <p:txBody>
          <a:bodyPr>
            <a:normAutofit/>
          </a:bodyPr>
          <a:lstStyle/>
          <a:p>
            <a:r>
              <a:rPr lang="zh-CN" altLang="en-US" sz="1600" smtClean="0"/>
              <a:t>一旦有了覆写之后会发现，默认情况下子类所能够调用的一定是被覆写过的方法。为了能够明确的由子类调用父类中已经被覆写的方法，那么可以使用“</a:t>
            </a:r>
            <a:r>
              <a:rPr lang="en-US" sz="1600" smtClean="0"/>
              <a:t>super.</a:t>
            </a:r>
            <a:r>
              <a:rPr lang="zh-CN" altLang="en-US" sz="1600" smtClean="0"/>
              <a:t>方法</a:t>
            </a:r>
            <a:r>
              <a:rPr lang="en-US" sz="1600" smtClean="0"/>
              <a:t>()</a:t>
            </a:r>
            <a:r>
              <a:rPr lang="zh-CN" altLang="en-US" sz="1600" smtClean="0"/>
              <a:t>”来进行访问。</a:t>
            </a:r>
            <a:endParaRPr lang="zh-CN" altLang="en-US" sz="1600"/>
          </a:p>
        </p:txBody>
      </p:sp>
      <p:graphicFrame>
        <p:nvGraphicFramePr>
          <p:cNvPr id="4" name="表格 3"/>
          <p:cNvGraphicFramePr>
            <a:graphicFrameLocks noGrp="1"/>
          </p:cNvGraphicFramePr>
          <p:nvPr/>
        </p:nvGraphicFramePr>
        <p:xfrm>
          <a:off x="401947" y="2071684"/>
          <a:ext cx="8384895" cy="2606040"/>
        </p:xfrm>
        <a:graphic>
          <a:graphicData uri="http://schemas.openxmlformats.org/drawingml/2006/table">
            <a:tbl>
              <a:tblPr/>
              <a:tblGrid>
                <a:gridCol w="1490707"/>
                <a:gridCol w="6894188"/>
              </a:tblGrid>
              <a:tr h="0">
                <a:tc gridSpan="2">
                  <a:txBody>
                    <a:bodyPr/>
                    <a:lstStyle/>
                    <a:p>
                      <a:pPr algn="l">
                        <a:spcAft>
                          <a:spcPts val="0"/>
                        </a:spcAft>
                      </a:pP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A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print()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System.</a:t>
                      </a:r>
                      <a:r>
                        <a:rPr lang="en-US" sz="900" b="1" i="1" kern="0">
                          <a:solidFill>
                            <a:srgbClr val="0000C0"/>
                          </a:solidFill>
                          <a:latin typeface="Consolas"/>
                          <a:ea typeface="宋体"/>
                          <a:cs typeface="Consolas"/>
                        </a:rPr>
                        <a:t>out</a:t>
                      </a:r>
                      <a:r>
                        <a:rPr lang="en-US" sz="900" kern="0">
                          <a:solidFill>
                            <a:srgbClr val="000000"/>
                          </a:solidFill>
                          <a:latin typeface="Consolas"/>
                          <a:ea typeface="宋体"/>
                          <a:cs typeface="Consolas"/>
                        </a:rPr>
                        <a:t>.println(</a:t>
                      </a:r>
                      <a:r>
                        <a:rPr lang="en-US" sz="900" kern="0">
                          <a:solidFill>
                            <a:srgbClr val="2A00FF"/>
                          </a:solidFill>
                          <a:latin typeface="Consolas"/>
                          <a:ea typeface="宋体"/>
                          <a:cs typeface="Consolas"/>
                        </a:rPr>
                        <a:t>"</a:t>
                      </a:r>
                      <a:r>
                        <a:rPr lang="zh-CN" sz="900" kern="0">
                          <a:solidFill>
                            <a:srgbClr val="2A00FF"/>
                          </a:solidFill>
                          <a:latin typeface="Consolas"/>
                          <a:ea typeface="宋体"/>
                          <a:cs typeface="Consolas"/>
                        </a:rPr>
                        <a:t>更多课程请访问：</a:t>
                      </a:r>
                      <a:r>
                        <a:rPr lang="en-US" sz="900" kern="0">
                          <a:solidFill>
                            <a:srgbClr val="2A00FF"/>
                          </a:solidFill>
                          <a:latin typeface="Consolas"/>
                          <a:ea typeface="宋体"/>
                          <a:cs typeface="Consolas"/>
                        </a:rPr>
                        <a:t>www.mldn.cn"</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B </a:t>
                      </a:r>
                      <a:r>
                        <a:rPr lang="en-US" sz="900" b="1" kern="0">
                          <a:solidFill>
                            <a:srgbClr val="7F0055"/>
                          </a:solidFill>
                          <a:latin typeface="Consolas"/>
                          <a:ea typeface="宋体"/>
                          <a:cs typeface="Consolas"/>
                        </a:rPr>
                        <a:t>extends</a:t>
                      </a:r>
                      <a:r>
                        <a:rPr lang="en-US" sz="900" kern="0">
                          <a:solidFill>
                            <a:srgbClr val="000000"/>
                          </a:solidFill>
                          <a:latin typeface="Consolas"/>
                          <a:ea typeface="宋体"/>
                          <a:cs typeface="Consolas"/>
                        </a:rPr>
                        <a:t> A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print() {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覆写的是</a:t>
                      </a:r>
                      <a:r>
                        <a:rPr lang="en-US" sz="900" kern="0">
                          <a:solidFill>
                            <a:srgbClr val="3F7F5F"/>
                          </a:solidFill>
                          <a:latin typeface="Consolas"/>
                          <a:ea typeface="宋体"/>
                          <a:cs typeface="Consolas"/>
                        </a:rPr>
                        <a:t>print()</a:t>
                      </a:r>
                      <a:r>
                        <a:rPr lang="zh-CN" sz="900" kern="0">
                          <a:solidFill>
                            <a:srgbClr val="3F7F5F"/>
                          </a:solidFill>
                          <a:latin typeface="Consolas"/>
                          <a:ea typeface="宋体"/>
                          <a:cs typeface="Consolas"/>
                        </a:rPr>
                        <a:t>方法</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super</a:t>
                      </a:r>
                      <a:r>
                        <a:rPr lang="en-US" sz="900" kern="0">
                          <a:solidFill>
                            <a:srgbClr val="000000"/>
                          </a:solidFill>
                          <a:latin typeface="Consolas"/>
                          <a:ea typeface="宋体"/>
                          <a:cs typeface="Consolas"/>
                        </a:rPr>
                        <a:t>.print();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访问父类中的</a:t>
                      </a:r>
                      <a:r>
                        <a:rPr lang="en-US" sz="900" kern="0">
                          <a:solidFill>
                            <a:srgbClr val="3F7F5F"/>
                          </a:solidFill>
                          <a:latin typeface="Consolas"/>
                          <a:ea typeface="宋体"/>
                          <a:cs typeface="Consolas"/>
                        </a:rPr>
                        <a:t>print()</a:t>
                      </a:r>
                      <a:r>
                        <a:rPr lang="zh-CN" sz="900" kern="0">
                          <a:solidFill>
                            <a:srgbClr val="3F7F5F"/>
                          </a:solidFill>
                          <a:latin typeface="Consolas"/>
                          <a:ea typeface="宋体"/>
                          <a:cs typeface="Consolas"/>
                        </a:rPr>
                        <a:t>方法</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System.</a:t>
                      </a:r>
                      <a:r>
                        <a:rPr lang="en-US" sz="900" b="1" i="1" kern="0">
                          <a:solidFill>
                            <a:srgbClr val="0000C0"/>
                          </a:solidFill>
                          <a:latin typeface="Consolas"/>
                          <a:ea typeface="宋体"/>
                          <a:cs typeface="Consolas"/>
                        </a:rPr>
                        <a:t>out</a:t>
                      </a:r>
                      <a:r>
                        <a:rPr lang="en-US" sz="900" kern="0">
                          <a:solidFill>
                            <a:srgbClr val="000000"/>
                          </a:solidFill>
                          <a:latin typeface="Consolas"/>
                          <a:ea typeface="宋体"/>
                          <a:cs typeface="Consolas"/>
                        </a:rPr>
                        <a:t>.println(</a:t>
                      </a:r>
                      <a:r>
                        <a:rPr lang="en-US" sz="900" kern="0">
                          <a:solidFill>
                            <a:srgbClr val="2A00FF"/>
                          </a:solidFill>
                          <a:latin typeface="Consolas"/>
                          <a:ea typeface="宋体"/>
                          <a:cs typeface="Consolas"/>
                        </a:rPr>
                        <a:t>"</a:t>
                      </a:r>
                      <a:r>
                        <a:rPr lang="zh-CN" sz="900" kern="0">
                          <a:solidFill>
                            <a:srgbClr val="2A00FF"/>
                          </a:solidFill>
                          <a:latin typeface="Consolas"/>
                          <a:ea typeface="宋体"/>
                          <a:cs typeface="Consolas"/>
                        </a:rPr>
                        <a:t>更多课程请访问：</a:t>
                      </a:r>
                      <a:r>
                        <a:rPr lang="en-US" sz="900" kern="0">
                          <a:solidFill>
                            <a:srgbClr val="2A00FF"/>
                          </a:solidFill>
                          <a:latin typeface="Consolas"/>
                          <a:ea typeface="宋体"/>
                          <a:cs typeface="Consolas"/>
                        </a:rPr>
                        <a:t>www.yootk.com"</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p>
                      <a:pPr algn="l">
                        <a:spcAft>
                          <a:spcPts val="0"/>
                        </a:spcAft>
                      </a:pP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class</a:t>
                      </a:r>
                      <a:r>
                        <a:rPr lang="en-US" sz="900" kern="0">
                          <a:solidFill>
                            <a:srgbClr val="000000"/>
                          </a:solidFill>
                          <a:latin typeface="Consolas"/>
                          <a:ea typeface="宋体"/>
                          <a:cs typeface="Consolas"/>
                        </a:rPr>
                        <a:t> TestDemo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public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static</a:t>
                      </a:r>
                      <a:r>
                        <a:rPr lang="en-US" sz="900" kern="0">
                          <a:solidFill>
                            <a:srgbClr val="000000"/>
                          </a:solidFill>
                          <a:latin typeface="Consolas"/>
                          <a:ea typeface="宋体"/>
                          <a:cs typeface="Consolas"/>
                        </a:rPr>
                        <a:t> </a:t>
                      </a:r>
                      <a:r>
                        <a:rPr lang="en-US" sz="900" b="1" kern="0">
                          <a:solidFill>
                            <a:srgbClr val="7F0055"/>
                          </a:solidFill>
                          <a:latin typeface="Consolas"/>
                          <a:ea typeface="宋体"/>
                          <a:cs typeface="Consolas"/>
                        </a:rPr>
                        <a:t>void</a:t>
                      </a:r>
                      <a:r>
                        <a:rPr lang="en-US" sz="900" kern="0">
                          <a:solidFill>
                            <a:srgbClr val="000000"/>
                          </a:solidFill>
                          <a:latin typeface="Consolas"/>
                          <a:ea typeface="宋体"/>
                          <a:cs typeface="Consolas"/>
                        </a:rPr>
                        <a:t> main(String </a:t>
                      </a:r>
                      <a:r>
                        <a:rPr lang="en-US" sz="900" kern="0">
                          <a:solidFill>
                            <a:srgbClr val="6A3E3E"/>
                          </a:solidFill>
                          <a:latin typeface="Consolas"/>
                          <a:ea typeface="宋体"/>
                          <a:cs typeface="Consolas"/>
                        </a:rPr>
                        <a:t>args</a:t>
                      </a: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B </a:t>
                      </a:r>
                      <a:r>
                        <a:rPr lang="en-US" sz="900" kern="0">
                          <a:solidFill>
                            <a:srgbClr val="6A3E3E"/>
                          </a:solidFill>
                          <a:latin typeface="Consolas"/>
                          <a:ea typeface="宋体"/>
                          <a:cs typeface="Consolas"/>
                        </a:rPr>
                        <a:t>b</a:t>
                      </a:r>
                      <a:r>
                        <a:rPr lang="en-US" sz="900" kern="0">
                          <a:solidFill>
                            <a:srgbClr val="000000"/>
                          </a:solidFill>
                          <a:latin typeface="Consolas"/>
                          <a:ea typeface="宋体"/>
                          <a:cs typeface="Consolas"/>
                        </a:rPr>
                        <a:t> = </a:t>
                      </a:r>
                      <a:r>
                        <a:rPr lang="en-US" sz="900" b="1" kern="0">
                          <a:solidFill>
                            <a:srgbClr val="7F0055"/>
                          </a:solidFill>
                          <a:latin typeface="Consolas"/>
                          <a:ea typeface="宋体"/>
                          <a:cs typeface="Consolas"/>
                        </a:rPr>
                        <a:t>new</a:t>
                      </a:r>
                      <a:r>
                        <a:rPr lang="en-US" sz="900" kern="0">
                          <a:solidFill>
                            <a:srgbClr val="000000"/>
                          </a:solidFill>
                          <a:latin typeface="Consolas"/>
                          <a:ea typeface="宋体"/>
                          <a:cs typeface="Consolas"/>
                        </a:rPr>
                        <a:t> B() ;</a:t>
                      </a:r>
                      <a:r>
                        <a:rPr lang="en-US" sz="900" kern="0">
                          <a:solidFill>
                            <a:srgbClr val="000000"/>
                          </a:solidFill>
                          <a:latin typeface="Consolas"/>
                          <a:ea typeface="宋体"/>
                          <a:cs typeface="Consolas"/>
                        </a:rPr>
                        <a:t>	</a:t>
                      </a:r>
                      <a:r>
                        <a:rPr lang="en-US" sz="900" kern="0" smtClean="0">
                          <a:solidFill>
                            <a:srgbClr val="3F7F5F"/>
                          </a:solidFill>
                          <a:latin typeface="Consolas"/>
                          <a:ea typeface="宋体"/>
                          <a:cs typeface="Consolas"/>
                        </a:rPr>
                        <a:t>// </a:t>
                      </a:r>
                      <a:r>
                        <a:rPr lang="zh-CN" sz="900" kern="0">
                          <a:solidFill>
                            <a:srgbClr val="3F7F5F"/>
                          </a:solidFill>
                          <a:latin typeface="Consolas"/>
                          <a:ea typeface="宋体"/>
                          <a:cs typeface="Consolas"/>
                        </a:rPr>
                        <a:t>实例化子类对象</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r>
                        <a:rPr lang="en-US" sz="900" kern="0">
                          <a:solidFill>
                            <a:srgbClr val="6A3E3E"/>
                          </a:solidFill>
                          <a:latin typeface="Consolas"/>
                          <a:ea typeface="宋体"/>
                          <a:cs typeface="Consolas"/>
                        </a:rPr>
                        <a:t>b</a:t>
                      </a:r>
                      <a:r>
                        <a:rPr lang="en-US" sz="900" kern="0">
                          <a:solidFill>
                            <a:srgbClr val="000000"/>
                          </a:solidFill>
                          <a:latin typeface="Consolas"/>
                          <a:ea typeface="宋体"/>
                          <a:cs typeface="Consolas"/>
                        </a:rPr>
                        <a:t>.print()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	}</a:t>
                      </a:r>
                      <a:endParaRPr lang="zh-CN" sz="1050" kern="100">
                        <a:latin typeface="Times New Roman"/>
                        <a:ea typeface="宋体"/>
                        <a:cs typeface="Times New Roman"/>
                      </a:endParaRPr>
                    </a:p>
                    <a:p>
                      <a:pPr algn="l">
                        <a:spcAft>
                          <a:spcPts val="0"/>
                        </a:spcAft>
                      </a:pPr>
                      <a:r>
                        <a:rPr lang="en-US" sz="900" kern="0">
                          <a:solidFill>
                            <a:srgbClr val="000000"/>
                          </a:solidFill>
                          <a:latin typeface="Consolas"/>
                          <a:ea typeface="宋体"/>
                          <a:cs typeface="Consolas"/>
                        </a:rPr>
                        <a:t>}</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900" b="1" kern="0">
                          <a:solidFill>
                            <a:srgbClr val="7F0055"/>
                          </a:solidFill>
                          <a:latin typeface="Consolas"/>
                          <a:ea typeface="宋体"/>
                          <a:cs typeface="Consolas"/>
                        </a:rPr>
                        <a:t>程序执行结果：</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900" kern="0">
                          <a:solidFill>
                            <a:srgbClr val="000000"/>
                          </a:solidFill>
                          <a:latin typeface="Consolas"/>
                          <a:ea typeface="宋体"/>
                          <a:cs typeface="Consolas"/>
                        </a:rPr>
                        <a:t>更多课程请访问：</a:t>
                      </a:r>
                      <a:r>
                        <a:rPr lang="en-US" sz="900" kern="0">
                          <a:solidFill>
                            <a:srgbClr val="000000"/>
                          </a:solidFill>
                          <a:latin typeface="Consolas"/>
                          <a:ea typeface="宋体"/>
                          <a:cs typeface="Consolas"/>
                        </a:rPr>
                        <a:t>www.mldn.cn</a:t>
                      </a:r>
                      <a:r>
                        <a:rPr lang="zh-CN" sz="900" kern="0">
                          <a:solidFill>
                            <a:srgbClr val="000000"/>
                          </a:solidFill>
                          <a:latin typeface="Consolas"/>
                          <a:ea typeface="宋体"/>
                          <a:cs typeface="Consolas"/>
                        </a:rPr>
                        <a:t>（子类中“</a:t>
                      </a:r>
                      <a:r>
                        <a:rPr lang="en-US" sz="900" b="1" kern="0">
                          <a:solidFill>
                            <a:srgbClr val="7F0055"/>
                          </a:solidFill>
                          <a:latin typeface="Consolas"/>
                          <a:ea typeface="宋体"/>
                          <a:cs typeface="Consolas"/>
                        </a:rPr>
                        <a:t>super</a:t>
                      </a:r>
                      <a:r>
                        <a:rPr lang="en-US" sz="900" kern="0">
                          <a:solidFill>
                            <a:srgbClr val="000000"/>
                          </a:solidFill>
                          <a:latin typeface="Consolas"/>
                          <a:ea typeface="宋体"/>
                          <a:cs typeface="Consolas"/>
                        </a:rPr>
                        <a:t>.print()</a:t>
                      </a:r>
                      <a:r>
                        <a:rPr lang="zh-CN" sz="900" kern="0">
                          <a:solidFill>
                            <a:srgbClr val="000000"/>
                          </a:solidFill>
                          <a:latin typeface="Consolas"/>
                          <a:ea typeface="宋体"/>
                          <a:cs typeface="Consolas"/>
                        </a:rPr>
                        <a:t>”语句执行结果）</a:t>
                      </a:r>
                      <a:endParaRPr lang="zh-CN" sz="1050" kern="100">
                        <a:latin typeface="Times New Roman"/>
                        <a:ea typeface="宋体"/>
                        <a:cs typeface="Times New Roman"/>
                      </a:endParaRPr>
                    </a:p>
                    <a:p>
                      <a:pPr algn="l">
                        <a:spcAft>
                          <a:spcPts val="0"/>
                        </a:spcAft>
                      </a:pPr>
                      <a:r>
                        <a:rPr lang="zh-CN" sz="900" kern="0">
                          <a:solidFill>
                            <a:srgbClr val="000000"/>
                          </a:solidFill>
                          <a:latin typeface="Consolas"/>
                          <a:ea typeface="宋体"/>
                          <a:cs typeface="Consolas"/>
                        </a:rPr>
                        <a:t>更多课程请访问：</a:t>
                      </a:r>
                      <a:r>
                        <a:rPr lang="en-US" sz="900" kern="0">
                          <a:solidFill>
                            <a:srgbClr val="000000"/>
                          </a:solidFill>
                          <a:latin typeface="Consolas"/>
                          <a:ea typeface="宋体"/>
                          <a:cs typeface="Consolas"/>
                        </a:rPr>
                        <a:t>www.yootk.com</a:t>
                      </a:r>
                      <a:endParaRPr lang="zh-CN" sz="105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方法重载与覆写的区别</a:t>
            </a:r>
            <a:endParaRPr lang="zh-CN" altLang="en-US"/>
          </a:p>
        </p:txBody>
      </p:sp>
      <p:graphicFrame>
        <p:nvGraphicFramePr>
          <p:cNvPr id="4" name="表格 3"/>
          <p:cNvGraphicFramePr>
            <a:graphicFrameLocks noGrp="1"/>
          </p:cNvGraphicFramePr>
          <p:nvPr/>
        </p:nvGraphicFramePr>
        <p:xfrm>
          <a:off x="500034" y="1643056"/>
          <a:ext cx="8143932" cy="2000264"/>
        </p:xfrm>
        <a:graphic>
          <a:graphicData uri="http://schemas.openxmlformats.org/drawingml/2006/table">
            <a:tbl>
              <a:tblPr/>
              <a:tblGrid>
                <a:gridCol w="486434"/>
                <a:gridCol w="1210112"/>
                <a:gridCol w="3223266"/>
                <a:gridCol w="3224120"/>
              </a:tblGrid>
              <a:tr h="285752">
                <a:tc>
                  <a:txBody>
                    <a:bodyPr/>
                    <a:lstStyle/>
                    <a:p>
                      <a:pPr algn="ctr">
                        <a:spcAft>
                          <a:spcPts val="0"/>
                        </a:spcAft>
                      </a:pPr>
                      <a:r>
                        <a:rPr lang="en-US" sz="1200" b="1" kern="100">
                          <a:latin typeface="Times New Roman"/>
                          <a:ea typeface="宋体"/>
                          <a:cs typeface="Times New Roman"/>
                        </a:rPr>
                        <a:t>No.</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区别</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重载</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覆写</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a:txBody>
                    <a:bodyPr/>
                    <a:lstStyle/>
                    <a:p>
                      <a:pPr algn="ctr">
                        <a:spcAft>
                          <a:spcPts val="0"/>
                        </a:spcAft>
                      </a:pPr>
                      <a:r>
                        <a:rPr lang="en-US" sz="1200" kern="100">
                          <a:latin typeface="Times New Roman"/>
                          <a:ea typeface="宋体"/>
                          <a:cs typeface="Times New Roman"/>
                        </a:rPr>
                        <a:t>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英文单词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Overloading</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Override</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a:txBody>
                    <a:bodyPr/>
                    <a:lstStyle/>
                    <a:p>
                      <a:pPr algn="ctr">
                        <a:spcAft>
                          <a:spcPts val="0"/>
                        </a:spcAft>
                      </a:pPr>
                      <a:r>
                        <a:rPr lang="en-US" sz="1200" kern="100">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发生范围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发生在一个类里面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发生在继承关系中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a:txBody>
                    <a:bodyPr/>
                    <a:lstStyle/>
                    <a:p>
                      <a:pPr algn="ctr">
                        <a:spcAft>
                          <a:spcPts val="0"/>
                        </a:spcAft>
                      </a:pPr>
                      <a:r>
                        <a:rPr lang="en-US" sz="1200" kern="100">
                          <a:latin typeface="Times New Roman"/>
                          <a:ea typeface="宋体"/>
                          <a:cs typeface="Times New Roman"/>
                        </a:rPr>
                        <a:t>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定义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方法名称相同、参数的类型及个数不同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方法名称相同、参数的类型、个数相同、方法返回值相同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a:txBody>
                    <a:bodyPr/>
                    <a:lstStyle/>
                    <a:p>
                      <a:pPr algn="ctr">
                        <a:spcAft>
                          <a:spcPts val="0"/>
                        </a:spcAft>
                      </a:pPr>
                      <a:r>
                        <a:rPr lang="en-US" sz="1200" kern="100">
                          <a:latin typeface="Times New Roman"/>
                          <a:ea typeface="宋体"/>
                          <a:cs typeface="Times New Roman"/>
                        </a:rPr>
                        <a:t>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权限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没有权限的限制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被覆写的方法不能拥有比父类更为严格的访问控制权限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TotalTime>
  <Words>714</Words>
  <PresentationFormat>全屏显示(16:9)</PresentationFormat>
  <Paragraphs>154</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李兴华Java培训系列课程</vt:lpstr>
      <vt:lpstr>本章学习目标</vt:lpstr>
      <vt:lpstr>覆写</vt:lpstr>
      <vt:lpstr>方法的覆写</vt:lpstr>
      <vt:lpstr>覆写规定</vt:lpstr>
      <vt:lpstr>范例：正确的覆写</vt:lpstr>
      <vt:lpstr>范例：正确的方法覆写</vt:lpstr>
      <vt:lpstr>范例：利用super方法父类中方法</vt:lpstr>
      <vt:lpstr>方法重载与覆写的区别</vt:lpstr>
      <vt:lpstr>属性的覆盖</vt:lpstr>
      <vt:lpstr>this与super的区别</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李兴华</cp:lastModifiedBy>
  <cp:revision>212</cp:revision>
  <dcterms:created xsi:type="dcterms:W3CDTF">2015-01-02T11:02:54Z</dcterms:created>
  <dcterms:modified xsi:type="dcterms:W3CDTF">2017-02-07T12:11:43Z</dcterms:modified>
</cp:coreProperties>
</file>