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3" r:id="rId3"/>
    <p:sldId id="274" r:id="rId4"/>
    <p:sldId id="275" r:id="rId5"/>
    <p:sldId id="277" r:id="rId6"/>
    <p:sldId id="276" r:id="rId7"/>
    <p:sldId id="278" r:id="rId8"/>
    <p:sldId id="279" r:id="rId9"/>
    <p:sldId id="280" r:id="rId10"/>
    <p:sldId id="281" r:id="rId11"/>
    <p:sldId id="282" r:id="rId12"/>
    <p:sldId id="283" r:id="rId13"/>
    <p:sldId id="272"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2764" autoAdjust="0"/>
  </p:normalViewPr>
  <p:slideViewPr>
    <p:cSldViewPr>
      <p:cViewPr varScale="1">
        <p:scale>
          <a:sx n="87" d="100"/>
          <a:sy n="87" d="100"/>
        </p:scale>
        <p:origin x="-87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2017/2/7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2017/2/7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zh-CN" altLang="en-US" smtClean="0"/>
              <a:t>抽象类</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定义人的类</a:t>
            </a:r>
            <a:endParaRPr lang="zh-CN" altLang="en-US"/>
          </a:p>
        </p:txBody>
      </p:sp>
      <p:graphicFrame>
        <p:nvGraphicFramePr>
          <p:cNvPr id="4" name="表格 3"/>
          <p:cNvGraphicFramePr>
            <a:graphicFrameLocks noGrp="1"/>
          </p:cNvGraphicFramePr>
          <p:nvPr/>
        </p:nvGraphicFramePr>
        <p:xfrm>
          <a:off x="428596" y="1571618"/>
          <a:ext cx="8358246" cy="2928958"/>
        </p:xfrm>
        <a:graphic>
          <a:graphicData uri="http://schemas.openxmlformats.org/drawingml/2006/table">
            <a:tbl>
              <a:tblPr/>
              <a:tblGrid>
                <a:gridCol w="8358246"/>
              </a:tblGrid>
              <a:tr h="2928958">
                <a:tc>
                  <a:txBody>
                    <a:bodyPr/>
                    <a:lstStyle/>
                    <a:p>
                      <a:pPr algn="l">
                        <a:spcAft>
                          <a:spcPts val="0"/>
                        </a:spcAft>
                      </a:pPr>
                      <a:r>
                        <a:rPr lang="en-US" sz="1200" b="1" kern="0">
                          <a:solidFill>
                            <a:srgbClr val="7F0055"/>
                          </a:solidFill>
                          <a:latin typeface="Consolas"/>
                          <a:ea typeface="宋体"/>
                          <a:cs typeface="Consolas"/>
                        </a:rPr>
                        <a:t>class</a:t>
                      </a:r>
                      <a:r>
                        <a:rPr lang="en-US" sz="1200" kern="0">
                          <a:solidFill>
                            <a:srgbClr val="000000"/>
                          </a:solidFill>
                          <a:latin typeface="Consolas"/>
                          <a:ea typeface="宋体"/>
                          <a:cs typeface="Consolas"/>
                        </a:rPr>
                        <a:t> Human </a:t>
                      </a:r>
                      <a:r>
                        <a:rPr lang="en-US" sz="1200" b="1" kern="0">
                          <a:solidFill>
                            <a:srgbClr val="7F0055"/>
                          </a:solidFill>
                          <a:latin typeface="Consolas"/>
                          <a:ea typeface="宋体"/>
                          <a:cs typeface="Consolas"/>
                        </a:rPr>
                        <a:t>extends</a:t>
                      </a:r>
                      <a:r>
                        <a:rPr lang="en-US" sz="1200" kern="0">
                          <a:solidFill>
                            <a:srgbClr val="000000"/>
                          </a:solidFill>
                          <a:latin typeface="Consolas"/>
                          <a:ea typeface="宋体"/>
                          <a:cs typeface="Consolas"/>
                        </a:rPr>
                        <a:t> Action {			</a:t>
                      </a:r>
                      <a:r>
                        <a:rPr lang="en-US" sz="1200" kern="0">
                          <a:solidFill>
                            <a:srgbClr val="3F7F5F"/>
                          </a:solidFill>
                          <a:latin typeface="Consolas"/>
                          <a:ea typeface="宋体"/>
                          <a:cs typeface="Consolas"/>
                        </a:rPr>
                        <a:t>// </a:t>
                      </a:r>
                      <a:r>
                        <a:rPr lang="zh-CN" sz="1200" kern="0">
                          <a:solidFill>
                            <a:srgbClr val="3F7F5F"/>
                          </a:solidFill>
                          <a:latin typeface="Consolas"/>
                          <a:ea typeface="宋体"/>
                          <a:cs typeface="Consolas"/>
                        </a:rPr>
                        <a:t>定义人类行为</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eat() {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覆写行为的操作</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2A00FF"/>
                          </a:solidFill>
                          <a:latin typeface="Consolas"/>
                          <a:ea typeface="宋体"/>
                          <a:cs typeface="Consolas"/>
                        </a:rPr>
                        <a:t>"</a:t>
                      </a:r>
                      <a:r>
                        <a:rPr lang="zh-CN" sz="1200" kern="0">
                          <a:solidFill>
                            <a:srgbClr val="2A00FF"/>
                          </a:solidFill>
                          <a:latin typeface="Consolas"/>
                          <a:ea typeface="宋体"/>
                          <a:cs typeface="Consolas"/>
                        </a:rPr>
                        <a:t>人类正在吃饭！</a:t>
                      </a:r>
                      <a:r>
                        <a:rPr lang="en-US" sz="1200" kern="0">
                          <a:solidFill>
                            <a:srgbClr val="2A00FF"/>
                          </a:solidFill>
                          <a:latin typeface="Consolas"/>
                          <a:ea typeface="宋体"/>
                          <a:cs typeface="Consolas"/>
                        </a:rPr>
                        <a:t>"</a:t>
                      </a: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sleep() {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覆写行为的操作</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2A00FF"/>
                          </a:solidFill>
                          <a:latin typeface="Consolas"/>
                          <a:ea typeface="宋体"/>
                          <a:cs typeface="Consolas"/>
                        </a:rPr>
                        <a:t>"</a:t>
                      </a:r>
                      <a:r>
                        <a:rPr lang="zh-CN" sz="1200" kern="0">
                          <a:solidFill>
                            <a:srgbClr val="2A00FF"/>
                          </a:solidFill>
                          <a:latin typeface="Consolas"/>
                          <a:ea typeface="宋体"/>
                          <a:cs typeface="Consolas"/>
                        </a:rPr>
                        <a:t>人类正在睡觉休息！</a:t>
                      </a:r>
                      <a:r>
                        <a:rPr lang="en-US" sz="1200" kern="0">
                          <a:solidFill>
                            <a:srgbClr val="2A00FF"/>
                          </a:solidFill>
                          <a:latin typeface="Consolas"/>
                          <a:ea typeface="宋体"/>
                          <a:cs typeface="Consolas"/>
                        </a:rPr>
                        <a:t>"</a:t>
                      </a: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work() {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覆写行为的操作</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2A00FF"/>
                          </a:solidFill>
                          <a:latin typeface="Consolas"/>
                          <a:ea typeface="宋体"/>
                          <a:cs typeface="Consolas"/>
                        </a:rPr>
                        <a:t>"</a:t>
                      </a:r>
                      <a:r>
                        <a:rPr lang="zh-CN" sz="1200" kern="0">
                          <a:solidFill>
                            <a:srgbClr val="2A00FF"/>
                          </a:solidFill>
                          <a:latin typeface="Consolas"/>
                          <a:ea typeface="宋体"/>
                          <a:cs typeface="Consolas"/>
                        </a:rPr>
                        <a:t>人为了梦想在努力工作！</a:t>
                      </a:r>
                      <a:r>
                        <a:rPr lang="en-US" sz="1200" kern="0">
                          <a:solidFill>
                            <a:srgbClr val="2A00FF"/>
                          </a:solidFill>
                          <a:latin typeface="Consolas"/>
                          <a:ea typeface="宋体"/>
                          <a:cs typeface="Consolas"/>
                        </a:rPr>
                        <a:t>"</a:t>
                      </a: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just">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定义猪的类</a:t>
            </a:r>
            <a:endParaRPr lang="zh-CN" altLang="en-US"/>
          </a:p>
        </p:txBody>
      </p:sp>
      <p:graphicFrame>
        <p:nvGraphicFramePr>
          <p:cNvPr id="4" name="表格 3"/>
          <p:cNvGraphicFramePr>
            <a:graphicFrameLocks noGrp="1"/>
          </p:cNvGraphicFramePr>
          <p:nvPr/>
        </p:nvGraphicFramePr>
        <p:xfrm>
          <a:off x="428596" y="1500180"/>
          <a:ext cx="8358246" cy="2428892"/>
        </p:xfrm>
        <a:graphic>
          <a:graphicData uri="http://schemas.openxmlformats.org/drawingml/2006/table">
            <a:tbl>
              <a:tblPr/>
              <a:tblGrid>
                <a:gridCol w="8358246"/>
              </a:tblGrid>
              <a:tr h="2428892">
                <a:tc>
                  <a:txBody>
                    <a:bodyPr/>
                    <a:lstStyle/>
                    <a:p>
                      <a:pPr algn="l">
                        <a:spcAft>
                          <a:spcPts val="0"/>
                        </a:spcAft>
                      </a:pPr>
                      <a:r>
                        <a:rPr lang="en-US" sz="1400" b="1" kern="0">
                          <a:solidFill>
                            <a:srgbClr val="7F0055"/>
                          </a:solidFill>
                          <a:latin typeface="Consolas"/>
                          <a:ea typeface="宋体"/>
                          <a:cs typeface="Consolas"/>
                        </a:rPr>
                        <a:t>class</a:t>
                      </a:r>
                      <a:r>
                        <a:rPr lang="en-US" sz="1400" kern="0">
                          <a:solidFill>
                            <a:srgbClr val="000000"/>
                          </a:solidFill>
                          <a:latin typeface="Consolas"/>
                          <a:ea typeface="宋体"/>
                          <a:cs typeface="Consolas"/>
                        </a:rPr>
                        <a:t> Pig </a:t>
                      </a:r>
                      <a:r>
                        <a:rPr lang="en-US" sz="1400" b="1" kern="0">
                          <a:solidFill>
                            <a:srgbClr val="7F0055"/>
                          </a:solidFill>
                          <a:latin typeface="Consolas"/>
                          <a:ea typeface="宋体"/>
                          <a:cs typeface="Consolas"/>
                        </a:rPr>
                        <a:t>extends</a:t>
                      </a:r>
                      <a:r>
                        <a:rPr lang="en-US" sz="1400" kern="0">
                          <a:solidFill>
                            <a:srgbClr val="000000"/>
                          </a:solidFill>
                          <a:latin typeface="Consolas"/>
                          <a:ea typeface="宋体"/>
                          <a:cs typeface="Consolas"/>
                        </a:rPr>
                        <a:t> Action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public</a:t>
                      </a: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void</a:t>
                      </a:r>
                      <a:r>
                        <a:rPr lang="en-US" sz="1400" kern="0">
                          <a:solidFill>
                            <a:srgbClr val="000000"/>
                          </a:solidFill>
                          <a:latin typeface="Consolas"/>
                          <a:ea typeface="宋体"/>
                          <a:cs typeface="Consolas"/>
                        </a:rPr>
                        <a:t> eat() { 	</a:t>
                      </a:r>
                      <a:r>
                        <a:rPr lang="en-US" sz="1400" kern="0">
                          <a:solidFill>
                            <a:srgbClr val="000000"/>
                          </a:solidFill>
                          <a:latin typeface="Consolas"/>
                          <a:ea typeface="宋体"/>
                          <a:cs typeface="Consolas"/>
                        </a:rPr>
                        <a:t>	</a:t>
                      </a:r>
                      <a:r>
                        <a:rPr lang="en-US" sz="1400" kern="0" smtClean="0">
                          <a:solidFill>
                            <a:srgbClr val="3F7F5F"/>
                          </a:solidFill>
                          <a:latin typeface="Consolas"/>
                          <a:ea typeface="宋体"/>
                          <a:cs typeface="Consolas"/>
                        </a:rPr>
                        <a:t>// </a:t>
                      </a:r>
                      <a:r>
                        <a:rPr lang="zh-CN" sz="1400" kern="0">
                          <a:solidFill>
                            <a:srgbClr val="3F7F5F"/>
                          </a:solidFill>
                          <a:latin typeface="Consolas"/>
                          <a:ea typeface="宋体"/>
                          <a:cs typeface="Consolas"/>
                        </a:rPr>
                        <a:t>覆写行为的操作</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System.</a:t>
                      </a:r>
                      <a:r>
                        <a:rPr lang="en-US" sz="1400" b="1" i="1" kern="0">
                          <a:solidFill>
                            <a:srgbClr val="0000C0"/>
                          </a:solidFill>
                          <a:latin typeface="Consolas"/>
                          <a:ea typeface="宋体"/>
                          <a:cs typeface="Consolas"/>
                        </a:rPr>
                        <a:t>out</a:t>
                      </a:r>
                      <a:r>
                        <a:rPr lang="en-US" sz="1400" kern="0">
                          <a:solidFill>
                            <a:srgbClr val="000000"/>
                          </a:solidFill>
                          <a:latin typeface="Consolas"/>
                          <a:ea typeface="宋体"/>
                          <a:cs typeface="Consolas"/>
                        </a:rPr>
                        <a:t>.println(</a:t>
                      </a:r>
                      <a:r>
                        <a:rPr lang="en-US" sz="1400" kern="0">
                          <a:solidFill>
                            <a:srgbClr val="2A00FF"/>
                          </a:solidFill>
                          <a:latin typeface="Consolas"/>
                          <a:ea typeface="宋体"/>
                          <a:cs typeface="Consolas"/>
                        </a:rPr>
                        <a:t>"</a:t>
                      </a:r>
                      <a:r>
                        <a:rPr lang="zh-CN" sz="1400" kern="0">
                          <a:solidFill>
                            <a:srgbClr val="2A00FF"/>
                          </a:solidFill>
                          <a:latin typeface="Consolas"/>
                          <a:ea typeface="宋体"/>
                          <a:cs typeface="Consolas"/>
                        </a:rPr>
                        <a:t>猪正在啃食槽！</a:t>
                      </a:r>
                      <a:r>
                        <a:rPr lang="en-US" sz="1400" kern="0">
                          <a:solidFill>
                            <a:srgbClr val="2A00FF"/>
                          </a:solidFill>
                          <a:latin typeface="Consolas"/>
                          <a:ea typeface="宋体"/>
                          <a:cs typeface="Consolas"/>
                        </a:rPr>
                        <a:t>"</a:t>
                      </a: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public</a:t>
                      </a: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void</a:t>
                      </a:r>
                      <a:r>
                        <a:rPr lang="en-US" sz="1400" kern="0">
                          <a:solidFill>
                            <a:srgbClr val="000000"/>
                          </a:solidFill>
                          <a:latin typeface="Consolas"/>
                          <a:ea typeface="宋体"/>
                          <a:cs typeface="Consolas"/>
                        </a:rPr>
                        <a:t> sleep() { 			</a:t>
                      </a:r>
                      <a:r>
                        <a:rPr lang="en-US" sz="1400" kern="0">
                          <a:solidFill>
                            <a:srgbClr val="3F7F5F"/>
                          </a:solidFill>
                          <a:latin typeface="Consolas"/>
                          <a:ea typeface="宋体"/>
                          <a:cs typeface="Consolas"/>
                        </a:rPr>
                        <a:t>// </a:t>
                      </a:r>
                      <a:r>
                        <a:rPr lang="zh-CN" sz="1400" kern="0">
                          <a:solidFill>
                            <a:srgbClr val="3F7F5F"/>
                          </a:solidFill>
                          <a:latin typeface="Consolas"/>
                          <a:ea typeface="宋体"/>
                          <a:cs typeface="Consolas"/>
                        </a:rPr>
                        <a:t>覆写行为的操作</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System.</a:t>
                      </a:r>
                      <a:r>
                        <a:rPr lang="en-US" sz="1400" b="1" i="1" kern="0">
                          <a:solidFill>
                            <a:srgbClr val="0000C0"/>
                          </a:solidFill>
                          <a:latin typeface="Consolas"/>
                          <a:ea typeface="宋体"/>
                          <a:cs typeface="Consolas"/>
                        </a:rPr>
                        <a:t>out</a:t>
                      </a:r>
                      <a:r>
                        <a:rPr lang="en-US" sz="1400" kern="0">
                          <a:solidFill>
                            <a:srgbClr val="000000"/>
                          </a:solidFill>
                          <a:latin typeface="Consolas"/>
                          <a:ea typeface="宋体"/>
                          <a:cs typeface="Consolas"/>
                        </a:rPr>
                        <a:t>.println(</a:t>
                      </a:r>
                      <a:r>
                        <a:rPr lang="en-US" sz="1400" kern="0">
                          <a:solidFill>
                            <a:srgbClr val="2A00FF"/>
                          </a:solidFill>
                          <a:latin typeface="Consolas"/>
                          <a:ea typeface="宋体"/>
                          <a:cs typeface="Consolas"/>
                        </a:rPr>
                        <a:t>"</a:t>
                      </a:r>
                      <a:r>
                        <a:rPr lang="zh-CN" sz="1400" kern="0">
                          <a:solidFill>
                            <a:srgbClr val="2A00FF"/>
                          </a:solidFill>
                          <a:latin typeface="Consolas"/>
                          <a:ea typeface="宋体"/>
                          <a:cs typeface="Consolas"/>
                        </a:rPr>
                        <a:t>猪在睡觉养膘！</a:t>
                      </a:r>
                      <a:r>
                        <a:rPr lang="en-US" sz="1400" kern="0">
                          <a:solidFill>
                            <a:srgbClr val="2A00FF"/>
                          </a:solidFill>
                          <a:latin typeface="Consolas"/>
                          <a:ea typeface="宋体"/>
                          <a:cs typeface="Consolas"/>
                        </a:rPr>
                        <a:t>"</a:t>
                      </a: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public</a:t>
                      </a: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void</a:t>
                      </a:r>
                      <a:r>
                        <a:rPr lang="en-US" sz="1400" kern="0">
                          <a:solidFill>
                            <a:srgbClr val="000000"/>
                          </a:solidFill>
                          <a:latin typeface="Consolas"/>
                          <a:ea typeface="宋体"/>
                          <a:cs typeface="Consolas"/>
                        </a:rPr>
                        <a:t> work() {	</a:t>
                      </a:r>
                      <a:r>
                        <a:rPr lang="en-US" sz="1400" kern="0">
                          <a:solidFill>
                            <a:srgbClr val="000000"/>
                          </a:solidFill>
                          <a:latin typeface="Consolas"/>
                          <a:ea typeface="宋体"/>
                          <a:cs typeface="Consolas"/>
                        </a:rPr>
                        <a:t>	</a:t>
                      </a:r>
                      <a:r>
                        <a:rPr lang="en-US" sz="1400" kern="0" smtClean="0">
                          <a:solidFill>
                            <a:srgbClr val="3F7F5F"/>
                          </a:solidFill>
                          <a:latin typeface="Consolas"/>
                          <a:ea typeface="宋体"/>
                          <a:cs typeface="Consolas"/>
                        </a:rPr>
                        <a:t>// </a:t>
                      </a:r>
                      <a:r>
                        <a:rPr lang="zh-CN" sz="1400" kern="0">
                          <a:solidFill>
                            <a:srgbClr val="3F7F5F"/>
                          </a:solidFill>
                          <a:latin typeface="Consolas"/>
                          <a:ea typeface="宋体"/>
                          <a:cs typeface="Consolas"/>
                        </a:rPr>
                        <a:t>此操作不需要但必覆写，所以方法体为空</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测试行为</a:t>
            </a:r>
            <a:endParaRPr lang="zh-CN" altLang="en-US"/>
          </a:p>
        </p:txBody>
      </p:sp>
      <p:graphicFrame>
        <p:nvGraphicFramePr>
          <p:cNvPr id="4" name="表格 3"/>
          <p:cNvGraphicFramePr>
            <a:graphicFrameLocks noGrp="1"/>
          </p:cNvGraphicFramePr>
          <p:nvPr/>
        </p:nvGraphicFramePr>
        <p:xfrm>
          <a:off x="428596" y="1428742"/>
          <a:ext cx="8215370" cy="3154680"/>
        </p:xfrm>
        <a:graphic>
          <a:graphicData uri="http://schemas.openxmlformats.org/drawingml/2006/table">
            <a:tbl>
              <a:tblPr/>
              <a:tblGrid>
                <a:gridCol w="1709383"/>
                <a:gridCol w="6505987"/>
              </a:tblGrid>
              <a:tr h="0">
                <a:tc gridSpan="2">
                  <a:txBody>
                    <a:bodyPr/>
                    <a:lstStyle/>
                    <a:p>
                      <a:pPr algn="l">
                        <a:spcAft>
                          <a:spcPts val="0"/>
                        </a:spcAft>
                      </a:pP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TestDemo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static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main(String </a:t>
                      </a:r>
                      <a:r>
                        <a:rPr lang="en-US" sz="900" kern="0">
                          <a:solidFill>
                            <a:srgbClr val="6A3E3E"/>
                          </a:solidFill>
                          <a:latin typeface="Consolas"/>
                          <a:ea typeface="宋体"/>
                          <a:cs typeface="Consolas"/>
                        </a:rPr>
                        <a:t>args</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i="1" kern="0">
                          <a:solidFill>
                            <a:srgbClr val="000000"/>
                          </a:solidFill>
                          <a:latin typeface="Consolas"/>
                          <a:ea typeface="宋体"/>
                          <a:cs typeface="Consolas"/>
                        </a:rPr>
                        <a:t>fun</a:t>
                      </a:r>
                      <a:r>
                        <a:rPr lang="en-US" sz="900" kern="0">
                          <a:solidFill>
                            <a:srgbClr val="000000"/>
                          </a:solidFill>
                          <a:latin typeface="Consolas"/>
                          <a:ea typeface="宋体"/>
                          <a:cs typeface="Consolas"/>
                        </a:rPr>
                        <a:t>(</a:t>
                      </a:r>
                      <a:r>
                        <a:rPr lang="en-US" sz="900" b="1" kern="0">
                          <a:solidFill>
                            <a:srgbClr val="7F0055"/>
                          </a:solidFill>
                          <a:latin typeface="Consolas"/>
                          <a:ea typeface="宋体"/>
                          <a:cs typeface="Consolas"/>
                        </a:rPr>
                        <a:t>new</a:t>
                      </a:r>
                      <a:r>
                        <a:rPr lang="en-US" sz="900" kern="0">
                          <a:solidFill>
                            <a:srgbClr val="000000"/>
                          </a:solidFill>
                          <a:latin typeface="Consolas"/>
                          <a:ea typeface="宋体"/>
                          <a:cs typeface="Consolas"/>
                        </a:rPr>
                        <a:t> </a:t>
                      </a:r>
                      <a:r>
                        <a:rPr lang="en-US" sz="900" kern="0">
                          <a:solidFill>
                            <a:srgbClr val="000000"/>
                          </a:solidFill>
                          <a:latin typeface="Consolas"/>
                          <a:ea typeface="宋体"/>
                          <a:cs typeface="Consolas"/>
                        </a:rPr>
                        <a:t>Robot</a:t>
                      </a:r>
                      <a:r>
                        <a:rPr lang="en-US" sz="900" kern="0" smtClean="0">
                          <a:solidFill>
                            <a:srgbClr val="000000"/>
                          </a:solidFill>
                          <a:latin typeface="Consolas"/>
                          <a:ea typeface="宋体"/>
                          <a:cs typeface="Consolas"/>
                        </a:rPr>
                        <a:t>());</a:t>
                      </a: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传递机器人行为子类</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i="1" kern="0">
                          <a:solidFill>
                            <a:srgbClr val="000000"/>
                          </a:solidFill>
                          <a:latin typeface="Consolas"/>
                          <a:ea typeface="宋体"/>
                          <a:cs typeface="Consolas"/>
                        </a:rPr>
                        <a:t>fun</a:t>
                      </a:r>
                      <a:r>
                        <a:rPr lang="en-US" sz="900" kern="0">
                          <a:solidFill>
                            <a:srgbClr val="000000"/>
                          </a:solidFill>
                          <a:latin typeface="Consolas"/>
                          <a:ea typeface="宋体"/>
                          <a:cs typeface="Consolas"/>
                        </a:rPr>
                        <a:t>(</a:t>
                      </a:r>
                      <a:r>
                        <a:rPr lang="en-US" sz="900" b="1" kern="0">
                          <a:solidFill>
                            <a:srgbClr val="7F0055"/>
                          </a:solidFill>
                          <a:latin typeface="Consolas"/>
                          <a:ea typeface="宋体"/>
                          <a:cs typeface="Consolas"/>
                        </a:rPr>
                        <a:t>new</a:t>
                      </a:r>
                      <a:r>
                        <a:rPr lang="en-US" sz="900" kern="0">
                          <a:solidFill>
                            <a:srgbClr val="000000"/>
                          </a:solidFill>
                          <a:latin typeface="Consolas"/>
                          <a:ea typeface="宋体"/>
                          <a:cs typeface="Consolas"/>
                        </a:rPr>
                        <a:t> </a:t>
                      </a:r>
                      <a:r>
                        <a:rPr lang="en-US" sz="900" kern="0">
                          <a:solidFill>
                            <a:srgbClr val="000000"/>
                          </a:solidFill>
                          <a:latin typeface="Consolas"/>
                          <a:ea typeface="宋体"/>
                          <a:cs typeface="Consolas"/>
                        </a:rPr>
                        <a:t>Human</a:t>
                      </a:r>
                      <a:r>
                        <a:rPr lang="en-US" sz="900" kern="0" smtClean="0">
                          <a:solidFill>
                            <a:srgbClr val="000000"/>
                          </a:solidFill>
                          <a:latin typeface="Consolas"/>
                          <a:ea typeface="宋体"/>
                          <a:cs typeface="Consolas"/>
                        </a:rPr>
                        <a:t>());</a:t>
                      </a: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传递人类行为子类</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i="1" kern="0">
                          <a:solidFill>
                            <a:srgbClr val="000000"/>
                          </a:solidFill>
                          <a:latin typeface="Consolas"/>
                          <a:ea typeface="宋体"/>
                          <a:cs typeface="Consolas"/>
                        </a:rPr>
                        <a:t>fun</a:t>
                      </a:r>
                      <a:r>
                        <a:rPr lang="en-US" sz="900" kern="0">
                          <a:solidFill>
                            <a:srgbClr val="000000"/>
                          </a:solidFill>
                          <a:latin typeface="Consolas"/>
                          <a:ea typeface="宋体"/>
                          <a:cs typeface="Consolas"/>
                        </a:rPr>
                        <a:t>(</a:t>
                      </a:r>
                      <a:r>
                        <a:rPr lang="en-US" sz="900" b="1" kern="0">
                          <a:solidFill>
                            <a:srgbClr val="7F0055"/>
                          </a:solidFill>
                          <a:latin typeface="Consolas"/>
                          <a:ea typeface="宋体"/>
                          <a:cs typeface="Consolas"/>
                        </a:rPr>
                        <a:t>new</a:t>
                      </a:r>
                      <a:r>
                        <a:rPr lang="en-US" sz="900" kern="0">
                          <a:solidFill>
                            <a:srgbClr val="000000"/>
                          </a:solidFill>
                          <a:latin typeface="Consolas"/>
                          <a:ea typeface="宋体"/>
                          <a:cs typeface="Consolas"/>
                        </a:rPr>
                        <a:t> Pig());</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传递猪的行为子类</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3F5FBF"/>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 </a:t>
                      </a:r>
                      <a:r>
                        <a:rPr lang="zh-CN" sz="900" kern="0">
                          <a:solidFill>
                            <a:srgbClr val="3F5FBF"/>
                          </a:solidFill>
                          <a:latin typeface="Consolas"/>
                          <a:ea typeface="宋体"/>
                          <a:cs typeface="Consolas"/>
                        </a:rPr>
                        <a:t>执行具体的操作行为，假设本处只执行</a:t>
                      </a:r>
                      <a:r>
                        <a:rPr lang="en-US" sz="900" kern="0">
                          <a:solidFill>
                            <a:srgbClr val="3F5FBF"/>
                          </a:solidFill>
                          <a:latin typeface="Consolas"/>
                          <a:ea typeface="宋体"/>
                          <a:cs typeface="Consolas"/>
                        </a:rPr>
                        <a:t>EAT</a:t>
                      </a:r>
                      <a:r>
                        <a:rPr lang="zh-CN" sz="900" kern="0">
                          <a:solidFill>
                            <a:srgbClr val="3F5FBF"/>
                          </a:solidFill>
                          <a:latin typeface="Consolas"/>
                          <a:ea typeface="宋体"/>
                          <a:cs typeface="Consolas"/>
                        </a:rPr>
                        <a:t>、</a:t>
                      </a:r>
                      <a:r>
                        <a:rPr lang="en-US" sz="900" kern="0">
                          <a:solidFill>
                            <a:srgbClr val="3F5FBF"/>
                          </a:solidFill>
                          <a:latin typeface="Consolas"/>
                          <a:ea typeface="宋体"/>
                          <a:cs typeface="Consolas"/>
                        </a:rPr>
                        <a:t>SLEEP</a:t>
                      </a:r>
                      <a:r>
                        <a:rPr lang="zh-CN" sz="900" kern="0">
                          <a:solidFill>
                            <a:srgbClr val="3F5FBF"/>
                          </a:solidFill>
                          <a:latin typeface="Consolas"/>
                          <a:ea typeface="宋体"/>
                          <a:cs typeface="Consolas"/>
                        </a:rPr>
                        <a:t>、</a:t>
                      </a:r>
                      <a:r>
                        <a:rPr lang="en-US" sz="900" kern="0">
                          <a:solidFill>
                            <a:srgbClr val="3F5FBF"/>
                          </a:solidFill>
                          <a:latin typeface="Consolas"/>
                          <a:ea typeface="宋体"/>
                          <a:cs typeface="Consolas"/>
                        </a:rPr>
                        <a:t>WORK</a:t>
                      </a:r>
                      <a:r>
                        <a:rPr lang="zh-CN" sz="900" kern="0">
                          <a:solidFill>
                            <a:srgbClr val="3F5FBF"/>
                          </a:solidFill>
                          <a:latin typeface="Consolas"/>
                          <a:ea typeface="宋体"/>
                          <a:cs typeface="Consolas"/>
                        </a:rPr>
                        <a:t>三个行为</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 </a:t>
                      </a:r>
                      <a:r>
                        <a:rPr lang="en-US" sz="900" b="1" kern="0">
                          <a:solidFill>
                            <a:srgbClr val="7F9FBF"/>
                          </a:solidFill>
                          <a:latin typeface="Consolas"/>
                          <a:ea typeface="宋体"/>
                          <a:cs typeface="Consolas"/>
                        </a:rPr>
                        <a:t>@param</a:t>
                      </a:r>
                      <a:r>
                        <a:rPr lang="en-US" sz="900" kern="0">
                          <a:solidFill>
                            <a:srgbClr val="3F5FBF"/>
                          </a:solidFill>
                          <a:latin typeface="Consolas"/>
                          <a:ea typeface="宋体"/>
                          <a:cs typeface="Consolas"/>
                        </a:rPr>
                        <a:t> act </a:t>
                      </a:r>
                      <a:r>
                        <a:rPr lang="zh-CN" sz="900" kern="0">
                          <a:solidFill>
                            <a:srgbClr val="3F5FBF"/>
                          </a:solidFill>
                          <a:latin typeface="Consolas"/>
                          <a:ea typeface="宋体"/>
                          <a:cs typeface="Consolas"/>
                        </a:rPr>
                        <a:t>具体的行为对象</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static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fun(Action </a:t>
                      </a:r>
                      <a:r>
                        <a:rPr lang="en-US" sz="900" kern="0">
                          <a:solidFill>
                            <a:srgbClr val="6A3E3E"/>
                          </a:solidFill>
                          <a:latin typeface="Consolas"/>
                          <a:ea typeface="宋体"/>
                          <a:cs typeface="Consolas"/>
                        </a:rPr>
                        <a:t>act</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6A3E3E"/>
                          </a:solidFill>
                          <a:latin typeface="Consolas"/>
                          <a:ea typeface="宋体"/>
                          <a:cs typeface="Consolas"/>
                        </a:rPr>
                        <a:t>act</a:t>
                      </a:r>
                      <a:r>
                        <a:rPr lang="en-US" sz="900" kern="0">
                          <a:solidFill>
                            <a:srgbClr val="000000"/>
                          </a:solidFill>
                          <a:latin typeface="Consolas"/>
                          <a:ea typeface="宋体"/>
                          <a:cs typeface="Consolas"/>
                        </a:rPr>
                        <a:t>.command(Action.</a:t>
                      </a:r>
                      <a:r>
                        <a:rPr lang="en-US" sz="900" b="1" i="1" kern="0">
                          <a:solidFill>
                            <a:srgbClr val="0000C0"/>
                          </a:solidFill>
                          <a:latin typeface="Consolas"/>
                          <a:ea typeface="宋体"/>
                          <a:cs typeface="Consolas"/>
                        </a:rPr>
                        <a:t>EAT</a:t>
                      </a:r>
                      <a:r>
                        <a:rPr lang="en-US" sz="900" kern="0" smtClean="0">
                          <a:solidFill>
                            <a:srgbClr val="000000"/>
                          </a:solidFill>
                          <a:latin typeface="Consolas"/>
                          <a:ea typeface="宋体"/>
                          <a:cs typeface="Consolas"/>
                        </a:rPr>
                        <a:t>);</a:t>
                      </a: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调用</a:t>
                      </a:r>
                      <a:r>
                        <a:rPr lang="en-US" sz="900" kern="0">
                          <a:solidFill>
                            <a:srgbClr val="3F7F5F"/>
                          </a:solidFill>
                          <a:latin typeface="Consolas"/>
                          <a:ea typeface="宋体"/>
                          <a:cs typeface="Consolas"/>
                        </a:rPr>
                        <a:t>“</a:t>
                      </a:r>
                      <a:r>
                        <a:rPr lang="zh-CN" sz="900" kern="0">
                          <a:solidFill>
                            <a:srgbClr val="3F7F5F"/>
                          </a:solidFill>
                          <a:latin typeface="Consolas"/>
                          <a:ea typeface="宋体"/>
                          <a:cs typeface="Consolas"/>
                        </a:rPr>
                        <a:t>吃</a:t>
                      </a:r>
                      <a:r>
                        <a:rPr lang="en-US" sz="900" kern="0">
                          <a:solidFill>
                            <a:srgbClr val="3F7F5F"/>
                          </a:solidFill>
                          <a:latin typeface="Consolas"/>
                          <a:ea typeface="宋体"/>
                          <a:cs typeface="Consolas"/>
                        </a:rPr>
                        <a:t>”</a:t>
                      </a:r>
                      <a:r>
                        <a:rPr lang="zh-CN" sz="900" kern="0">
                          <a:solidFill>
                            <a:srgbClr val="3F7F5F"/>
                          </a:solidFill>
                          <a:latin typeface="Consolas"/>
                          <a:ea typeface="宋体"/>
                          <a:cs typeface="Consolas"/>
                        </a:rPr>
                        <a:t>操作</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6A3E3E"/>
                          </a:solidFill>
                          <a:latin typeface="Consolas"/>
                          <a:ea typeface="宋体"/>
                          <a:cs typeface="Consolas"/>
                        </a:rPr>
                        <a:t>act</a:t>
                      </a:r>
                      <a:r>
                        <a:rPr lang="en-US" sz="900" kern="0">
                          <a:solidFill>
                            <a:srgbClr val="000000"/>
                          </a:solidFill>
                          <a:latin typeface="Consolas"/>
                          <a:ea typeface="宋体"/>
                          <a:cs typeface="Consolas"/>
                        </a:rPr>
                        <a:t>.command(Action.</a:t>
                      </a:r>
                      <a:r>
                        <a:rPr lang="en-US" sz="900" b="1" i="1" kern="0">
                          <a:solidFill>
                            <a:srgbClr val="0000C0"/>
                          </a:solidFill>
                          <a:latin typeface="Consolas"/>
                          <a:ea typeface="宋体"/>
                          <a:cs typeface="Consolas"/>
                        </a:rPr>
                        <a:t>SLEEP</a:t>
                      </a: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调用</a:t>
                      </a:r>
                      <a:r>
                        <a:rPr lang="en-US" sz="900" kern="0">
                          <a:solidFill>
                            <a:srgbClr val="3F7F5F"/>
                          </a:solidFill>
                          <a:latin typeface="Consolas"/>
                          <a:ea typeface="宋体"/>
                          <a:cs typeface="Consolas"/>
                        </a:rPr>
                        <a:t>“</a:t>
                      </a:r>
                      <a:r>
                        <a:rPr lang="zh-CN" sz="900" kern="0">
                          <a:solidFill>
                            <a:srgbClr val="3F7F5F"/>
                          </a:solidFill>
                          <a:latin typeface="Consolas"/>
                          <a:ea typeface="宋体"/>
                          <a:cs typeface="Consolas"/>
                        </a:rPr>
                        <a:t>睡</a:t>
                      </a:r>
                      <a:r>
                        <a:rPr lang="en-US" sz="900" kern="0">
                          <a:solidFill>
                            <a:srgbClr val="3F7F5F"/>
                          </a:solidFill>
                          <a:latin typeface="Consolas"/>
                          <a:ea typeface="宋体"/>
                          <a:cs typeface="Consolas"/>
                        </a:rPr>
                        <a:t>”</a:t>
                      </a:r>
                      <a:r>
                        <a:rPr lang="zh-CN" sz="900" kern="0">
                          <a:solidFill>
                            <a:srgbClr val="3F7F5F"/>
                          </a:solidFill>
                          <a:latin typeface="Consolas"/>
                          <a:ea typeface="宋体"/>
                          <a:cs typeface="Consolas"/>
                        </a:rPr>
                        <a:t>操作</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6A3E3E"/>
                          </a:solidFill>
                          <a:latin typeface="Consolas"/>
                          <a:ea typeface="宋体"/>
                          <a:cs typeface="Consolas"/>
                        </a:rPr>
                        <a:t>act</a:t>
                      </a:r>
                      <a:r>
                        <a:rPr lang="en-US" sz="900" kern="0">
                          <a:solidFill>
                            <a:srgbClr val="000000"/>
                          </a:solidFill>
                          <a:latin typeface="Consolas"/>
                          <a:ea typeface="宋体"/>
                          <a:cs typeface="Consolas"/>
                        </a:rPr>
                        <a:t>.command(Action.</a:t>
                      </a:r>
                      <a:r>
                        <a:rPr lang="en-US" sz="900" b="1" i="1" kern="0">
                          <a:solidFill>
                            <a:srgbClr val="0000C0"/>
                          </a:solidFill>
                          <a:latin typeface="Consolas"/>
                          <a:ea typeface="宋体"/>
                          <a:cs typeface="Consolas"/>
                        </a:rPr>
                        <a:t>WORK</a:t>
                      </a:r>
                      <a:r>
                        <a:rPr lang="en-US" sz="900" kern="0">
                          <a:solidFill>
                            <a:srgbClr val="000000"/>
                          </a:solidFill>
                          <a:latin typeface="Consolas"/>
                          <a:ea typeface="宋体"/>
                          <a:cs typeface="Consolas"/>
                        </a:rPr>
                        <a:t>);</a:t>
                      </a:r>
                      <a:r>
                        <a:rPr lang="en-US" sz="900" kern="0">
                          <a:solidFill>
                            <a:srgbClr val="000000"/>
                          </a:solidFill>
                          <a:latin typeface="Consolas"/>
                          <a:ea typeface="宋体"/>
                          <a:cs typeface="Consolas"/>
                        </a:rPr>
                        <a:t>	</a:t>
                      </a: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调用</a:t>
                      </a:r>
                      <a:r>
                        <a:rPr lang="en-US" sz="900" kern="0">
                          <a:solidFill>
                            <a:srgbClr val="3F7F5F"/>
                          </a:solidFill>
                          <a:latin typeface="Consolas"/>
                          <a:ea typeface="宋体"/>
                          <a:cs typeface="Consolas"/>
                        </a:rPr>
                        <a:t>“</a:t>
                      </a:r>
                      <a:r>
                        <a:rPr lang="zh-CN" sz="900" kern="0">
                          <a:solidFill>
                            <a:srgbClr val="3F7F5F"/>
                          </a:solidFill>
                          <a:latin typeface="Consolas"/>
                          <a:ea typeface="宋体"/>
                          <a:cs typeface="Consolas"/>
                        </a:rPr>
                        <a:t>工作</a:t>
                      </a:r>
                      <a:r>
                        <a:rPr lang="en-US" sz="900" kern="0">
                          <a:solidFill>
                            <a:srgbClr val="3F7F5F"/>
                          </a:solidFill>
                          <a:latin typeface="Consolas"/>
                          <a:ea typeface="宋体"/>
                          <a:cs typeface="Consolas"/>
                        </a:rPr>
                        <a:t>”</a:t>
                      </a:r>
                      <a:r>
                        <a:rPr lang="zh-CN" sz="900" kern="0">
                          <a:solidFill>
                            <a:srgbClr val="3F7F5F"/>
                          </a:solidFill>
                          <a:latin typeface="Consolas"/>
                          <a:ea typeface="宋体"/>
                          <a:cs typeface="Consolas"/>
                        </a:rPr>
                        <a:t>操作</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just">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900" b="1" kern="0">
                          <a:solidFill>
                            <a:srgbClr val="7F0055"/>
                          </a:solidFill>
                          <a:latin typeface="Consolas"/>
                          <a:ea typeface="宋体"/>
                          <a:cs typeface="Consolas"/>
                        </a:rPr>
                        <a:t>程序执行结果：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900" b="1" u="sng" kern="0">
                          <a:solidFill>
                            <a:srgbClr val="000000"/>
                          </a:solidFill>
                          <a:latin typeface="Consolas"/>
                          <a:ea typeface="宋体"/>
                          <a:cs typeface="Consolas"/>
                        </a:rPr>
                        <a:t>机器人补充能量！（机器人行为）</a:t>
                      </a:r>
                      <a:endParaRPr lang="zh-CN" sz="1050" kern="100">
                        <a:latin typeface="Times New Roman"/>
                        <a:ea typeface="宋体"/>
                        <a:cs typeface="Times New Roman"/>
                      </a:endParaRPr>
                    </a:p>
                    <a:p>
                      <a:pPr algn="l">
                        <a:spcAft>
                          <a:spcPts val="0"/>
                        </a:spcAft>
                      </a:pPr>
                      <a:r>
                        <a:rPr lang="zh-CN" sz="900" b="1" u="sng" kern="0">
                          <a:solidFill>
                            <a:srgbClr val="000000"/>
                          </a:solidFill>
                          <a:latin typeface="Consolas"/>
                          <a:ea typeface="宋体"/>
                          <a:cs typeface="Consolas"/>
                        </a:rPr>
                        <a:t>机器人正在努力工作！（机器人行为）</a:t>
                      </a:r>
                      <a:endParaRPr lang="zh-CN" sz="1050" kern="100">
                        <a:latin typeface="Times New Roman"/>
                        <a:ea typeface="宋体"/>
                        <a:cs typeface="Times New Roman"/>
                      </a:endParaRPr>
                    </a:p>
                    <a:p>
                      <a:pPr algn="l">
                        <a:spcAft>
                          <a:spcPts val="0"/>
                        </a:spcAft>
                      </a:pPr>
                      <a:r>
                        <a:rPr lang="zh-CN" sz="900" kern="0">
                          <a:solidFill>
                            <a:srgbClr val="000000"/>
                          </a:solidFill>
                          <a:latin typeface="Consolas"/>
                          <a:ea typeface="宋体"/>
                          <a:cs typeface="Consolas"/>
                        </a:rPr>
                        <a:t>人类正在吃饭！（人类行为）</a:t>
                      </a:r>
                      <a:endParaRPr lang="zh-CN" sz="1050" kern="100">
                        <a:latin typeface="Times New Roman"/>
                        <a:ea typeface="宋体"/>
                        <a:cs typeface="Times New Roman"/>
                      </a:endParaRPr>
                    </a:p>
                    <a:p>
                      <a:pPr algn="l">
                        <a:spcAft>
                          <a:spcPts val="0"/>
                        </a:spcAft>
                      </a:pPr>
                      <a:r>
                        <a:rPr lang="zh-CN" sz="900" kern="0">
                          <a:solidFill>
                            <a:srgbClr val="000000"/>
                          </a:solidFill>
                          <a:latin typeface="Consolas"/>
                          <a:ea typeface="宋体"/>
                          <a:cs typeface="Consolas"/>
                        </a:rPr>
                        <a:t>人类正在睡觉休息！（人类行为）</a:t>
                      </a:r>
                      <a:endParaRPr lang="zh-CN" sz="1050" kern="100">
                        <a:latin typeface="Times New Roman"/>
                        <a:ea typeface="宋体"/>
                        <a:cs typeface="Times New Roman"/>
                      </a:endParaRPr>
                    </a:p>
                    <a:p>
                      <a:pPr algn="l">
                        <a:spcAft>
                          <a:spcPts val="0"/>
                        </a:spcAft>
                      </a:pPr>
                      <a:r>
                        <a:rPr lang="zh-CN" sz="900" kern="0">
                          <a:solidFill>
                            <a:srgbClr val="000000"/>
                          </a:solidFill>
                          <a:latin typeface="Consolas"/>
                          <a:ea typeface="宋体"/>
                          <a:cs typeface="Consolas"/>
                        </a:rPr>
                        <a:t>人为了梦想在努力工作！（人类行为）</a:t>
                      </a:r>
                      <a:endParaRPr lang="zh-CN" sz="1050" kern="100">
                        <a:latin typeface="Times New Roman"/>
                        <a:ea typeface="宋体"/>
                        <a:cs typeface="Times New Roman"/>
                      </a:endParaRPr>
                    </a:p>
                    <a:p>
                      <a:pPr algn="l">
                        <a:spcAft>
                          <a:spcPts val="0"/>
                        </a:spcAft>
                      </a:pPr>
                      <a:r>
                        <a:rPr lang="zh-CN" sz="900" i="1" u="sng" kern="0">
                          <a:solidFill>
                            <a:srgbClr val="000000"/>
                          </a:solidFill>
                          <a:latin typeface="Consolas"/>
                          <a:ea typeface="宋体"/>
                          <a:cs typeface="Consolas"/>
                        </a:rPr>
                        <a:t>猪正在啃食槽！（猪行为）</a:t>
                      </a:r>
                      <a:endParaRPr lang="zh-CN" sz="1050" kern="100">
                        <a:latin typeface="Times New Roman"/>
                        <a:ea typeface="宋体"/>
                        <a:cs typeface="Times New Roman"/>
                      </a:endParaRPr>
                    </a:p>
                    <a:p>
                      <a:pPr algn="l">
                        <a:spcAft>
                          <a:spcPts val="0"/>
                        </a:spcAft>
                      </a:pPr>
                      <a:r>
                        <a:rPr lang="zh-CN" sz="900" i="1" u="sng" kern="0">
                          <a:solidFill>
                            <a:srgbClr val="000000"/>
                          </a:solidFill>
                          <a:latin typeface="Consolas"/>
                          <a:ea typeface="宋体"/>
                          <a:cs typeface="Consolas"/>
                        </a:rPr>
                        <a:t>猪在睡觉养膘！（猪行为）</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err="1"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掌握继承性的主要作用、实现、使用限制；</a:t>
            </a:r>
            <a:endParaRPr lang="en-US" altLang="zh-CN" dirty="0" smtClean="0"/>
          </a:p>
          <a:p>
            <a:r>
              <a:rPr lang="zh-CN" altLang="en-US" dirty="0" smtClean="0"/>
              <a:t>掌握方法覆写的操作；</a:t>
            </a:r>
            <a:endParaRPr lang="en-US" altLang="zh-CN" dirty="0" smtClean="0"/>
          </a:p>
          <a:p>
            <a:r>
              <a:rPr lang="zh-CN" altLang="en-US" dirty="0" smtClean="0"/>
              <a:t>掌握</a:t>
            </a:r>
            <a:r>
              <a:rPr lang="en-US" dirty="0" smtClean="0"/>
              <a:t>final</a:t>
            </a:r>
            <a:r>
              <a:rPr lang="zh-CN" altLang="en-US" dirty="0" smtClean="0"/>
              <a:t>关键字的使用；</a:t>
            </a:r>
            <a:endParaRPr lang="en-US" altLang="zh-CN" dirty="0" smtClean="0"/>
          </a:p>
          <a:p>
            <a:r>
              <a:rPr lang="zh-CN" altLang="en-US" dirty="0" smtClean="0"/>
              <a:t>掌握对象多态性的概念以及对象转型的操作；</a:t>
            </a:r>
            <a:endParaRPr lang="en-US" altLang="zh-CN" dirty="0" smtClean="0"/>
          </a:p>
          <a:p>
            <a:r>
              <a:rPr lang="zh-CN" altLang="en-US" dirty="0" smtClean="0"/>
              <a:t>掌握抽象类和接口的定义、使用、常见设计模式；</a:t>
            </a:r>
            <a:endParaRPr lang="en-US" altLang="zh-CN" dirty="0" smtClean="0"/>
          </a:p>
          <a:p>
            <a:r>
              <a:rPr lang="zh-CN" altLang="en-US" dirty="0" smtClean="0"/>
              <a:t>掌握</a:t>
            </a:r>
            <a:r>
              <a:rPr lang="en-US" dirty="0" smtClean="0"/>
              <a:t>Object</a:t>
            </a:r>
            <a:r>
              <a:rPr lang="zh-CN" altLang="en-US" dirty="0" smtClean="0"/>
              <a:t>类的主要特点及实际应用；</a:t>
            </a:r>
            <a:endParaRPr lang="en-US" altLang="zh-CN" dirty="0" smtClean="0"/>
          </a:p>
          <a:p>
            <a:r>
              <a:rPr lang="zh-CN" altLang="en-US" dirty="0" smtClean="0"/>
              <a:t>掌握匿名内部类的使用；</a:t>
            </a:r>
            <a:endParaRPr lang="en-US" altLang="zh-CN" dirty="0" smtClean="0"/>
          </a:p>
          <a:p>
            <a:r>
              <a:rPr lang="zh-CN" altLang="en-US" dirty="0" smtClean="0"/>
              <a:t>掌握基本数据类型包装类的使用。</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抽象类</a:t>
            </a:r>
            <a:endParaRPr lang="zh-CN" altLang="en-US"/>
          </a:p>
        </p:txBody>
      </p:sp>
      <p:sp>
        <p:nvSpPr>
          <p:cNvPr id="3" name="内容占位符 2"/>
          <p:cNvSpPr>
            <a:spLocks noGrp="1"/>
          </p:cNvSpPr>
          <p:nvPr>
            <p:ph idx="1"/>
          </p:nvPr>
        </p:nvSpPr>
        <p:spPr/>
        <p:txBody>
          <a:bodyPr/>
          <a:lstStyle/>
          <a:p>
            <a:r>
              <a:rPr lang="zh-CN" altLang="en-US" smtClean="0"/>
              <a:t>普通类可以直接产生实例化对象，并且在普通类之中可以包含有构造方法、普通方法、</a:t>
            </a:r>
            <a:r>
              <a:rPr lang="en-US" smtClean="0"/>
              <a:t>static</a:t>
            </a:r>
            <a:r>
              <a:rPr lang="zh-CN" altLang="en-US" smtClean="0"/>
              <a:t>方法、常量、变量的内容。而所谓的抽象类就是指在普通类的结构里面增加抽象方法的组成部分，抽象方法指的是没有方法体的方法，同时抽象方法还必须使用</a:t>
            </a:r>
            <a:r>
              <a:rPr lang="en-US" smtClean="0"/>
              <a:t>abstract</a:t>
            </a:r>
            <a:r>
              <a:rPr lang="zh-CN" altLang="en-US" smtClean="0"/>
              <a:t>关键字进行定义。拥有抽象方法的类一定属于抽象类，抽象类要使用</a:t>
            </a:r>
            <a:r>
              <a:rPr lang="en-US" b="1" smtClean="0"/>
              <a:t>abstract</a:t>
            </a:r>
            <a:r>
              <a:rPr lang="zh-CN" altLang="en-US" smtClean="0"/>
              <a:t>声明。</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定义抽象类</a:t>
            </a:r>
            <a:endParaRPr lang="zh-CN" altLang="en-US"/>
          </a:p>
        </p:txBody>
      </p:sp>
      <p:graphicFrame>
        <p:nvGraphicFramePr>
          <p:cNvPr id="4" name="表格 3"/>
          <p:cNvGraphicFramePr>
            <a:graphicFrameLocks noGrp="1"/>
          </p:cNvGraphicFramePr>
          <p:nvPr/>
        </p:nvGraphicFramePr>
        <p:xfrm>
          <a:off x="571472" y="1428742"/>
          <a:ext cx="8001056" cy="1280160"/>
        </p:xfrm>
        <a:graphic>
          <a:graphicData uri="http://schemas.openxmlformats.org/drawingml/2006/table">
            <a:tbl>
              <a:tblPr/>
              <a:tblGrid>
                <a:gridCol w="8001056"/>
              </a:tblGrid>
              <a:tr h="1071570">
                <a:tc>
                  <a:txBody>
                    <a:bodyPr/>
                    <a:lstStyle/>
                    <a:p>
                      <a:pPr algn="l">
                        <a:spcAft>
                          <a:spcPts val="0"/>
                        </a:spcAft>
                      </a:pPr>
                      <a:r>
                        <a:rPr lang="en-US" sz="1200" b="1" u="sng" kern="0">
                          <a:solidFill>
                            <a:srgbClr val="7F0055"/>
                          </a:solidFill>
                          <a:latin typeface="Consolas"/>
                          <a:ea typeface="宋体"/>
                          <a:cs typeface="Consolas"/>
                        </a:rPr>
                        <a:t>abstract</a:t>
                      </a:r>
                      <a:r>
                        <a:rPr lang="en-US" sz="1200" u="sng" kern="0">
                          <a:solidFill>
                            <a:srgbClr val="000000"/>
                          </a:solidFill>
                          <a:latin typeface="Consolas"/>
                          <a:ea typeface="宋体"/>
                          <a:cs typeface="Consolas"/>
                        </a:rPr>
                        <a:t> </a:t>
                      </a:r>
                      <a:r>
                        <a:rPr lang="en-US" sz="1200" b="1" u="sng" kern="0">
                          <a:solidFill>
                            <a:srgbClr val="7F0055"/>
                          </a:solidFill>
                          <a:latin typeface="Consolas"/>
                          <a:ea typeface="宋体"/>
                          <a:cs typeface="Consolas"/>
                        </a:rPr>
                        <a:t>class</a:t>
                      </a:r>
                      <a:r>
                        <a:rPr lang="en-US" sz="1200" u="sng" kern="0">
                          <a:solidFill>
                            <a:srgbClr val="000000"/>
                          </a:solidFill>
                          <a:latin typeface="Consolas"/>
                          <a:ea typeface="宋体"/>
                          <a:cs typeface="Consolas"/>
                        </a:rPr>
                        <a:t> A</a:t>
                      </a:r>
                      <a:r>
                        <a:rPr lang="en-US" sz="1200" kern="0">
                          <a:solidFill>
                            <a:srgbClr val="000000"/>
                          </a:solidFill>
                          <a:latin typeface="Consolas"/>
                          <a:ea typeface="宋体"/>
                          <a:cs typeface="Consolas"/>
                        </a:rPr>
                        <a:t> {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定义一个抽象类，使用</a:t>
                      </a:r>
                      <a:r>
                        <a:rPr lang="en-US" sz="1200" kern="0">
                          <a:solidFill>
                            <a:srgbClr val="3F7F5F"/>
                          </a:solidFill>
                          <a:latin typeface="Consolas"/>
                          <a:ea typeface="宋体"/>
                          <a:cs typeface="Consolas"/>
                        </a:rPr>
                        <a:t>abstract</a:t>
                      </a:r>
                      <a:r>
                        <a:rPr lang="zh-CN" sz="1200" kern="0">
                          <a:solidFill>
                            <a:srgbClr val="3F7F5F"/>
                          </a:solidFill>
                          <a:latin typeface="Consolas"/>
                          <a:ea typeface="宋体"/>
                          <a:cs typeface="Consolas"/>
                        </a:rPr>
                        <a:t>声明</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fun() {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普通方法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2A00FF"/>
                          </a:solidFill>
                          <a:latin typeface="Consolas"/>
                          <a:ea typeface="宋体"/>
                          <a:cs typeface="Consolas"/>
                        </a:rPr>
                        <a:t>"</a:t>
                      </a:r>
                      <a:r>
                        <a:rPr lang="zh-CN" sz="1200" kern="0">
                          <a:solidFill>
                            <a:srgbClr val="2A00FF"/>
                          </a:solidFill>
                          <a:latin typeface="Consolas"/>
                          <a:ea typeface="宋体"/>
                          <a:cs typeface="Consolas"/>
                        </a:rPr>
                        <a:t>存在有方法体的方法！</a:t>
                      </a:r>
                      <a:r>
                        <a:rPr lang="en-US" sz="1200" kern="0">
                          <a:solidFill>
                            <a:srgbClr val="2A00FF"/>
                          </a:solidFill>
                          <a:latin typeface="Consolas"/>
                          <a:ea typeface="宋体"/>
                          <a:cs typeface="Consolas"/>
                        </a:rPr>
                        <a:t>"</a:t>
                      </a: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kern="0">
                          <a:solidFill>
                            <a:srgbClr val="3F7F5F"/>
                          </a:solidFill>
                          <a:latin typeface="Consolas"/>
                          <a:ea typeface="宋体"/>
                          <a:cs typeface="Consolas"/>
                        </a:rPr>
                        <a:t>// </a:t>
                      </a:r>
                      <a:r>
                        <a:rPr lang="zh-CN" sz="1200" kern="0">
                          <a:solidFill>
                            <a:srgbClr val="3F7F5F"/>
                          </a:solidFill>
                          <a:latin typeface="Consolas"/>
                          <a:ea typeface="宋体"/>
                          <a:cs typeface="Consolas"/>
                        </a:rPr>
                        <a:t>此方法并没有方法体的声明，并且存在有</a:t>
                      </a:r>
                      <a:r>
                        <a:rPr lang="en-US" sz="1200" kern="0">
                          <a:solidFill>
                            <a:srgbClr val="3F7F5F"/>
                          </a:solidFill>
                          <a:latin typeface="Consolas"/>
                          <a:ea typeface="宋体"/>
                          <a:cs typeface="Consolas"/>
                        </a:rPr>
                        <a:t>abstract</a:t>
                      </a:r>
                      <a:r>
                        <a:rPr lang="zh-CN" sz="1200" kern="0">
                          <a:solidFill>
                            <a:srgbClr val="3F7F5F"/>
                          </a:solidFill>
                          <a:latin typeface="Consolas"/>
                          <a:ea typeface="宋体"/>
                          <a:cs typeface="Consolas"/>
                        </a:rPr>
                        <a:t>关键字，表示抽象方法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u="sng" kern="0">
                          <a:solidFill>
                            <a:srgbClr val="7F0055"/>
                          </a:solidFill>
                          <a:latin typeface="Consolas"/>
                          <a:ea typeface="宋体"/>
                          <a:cs typeface="Consolas"/>
                        </a:rPr>
                        <a:t>public</a:t>
                      </a:r>
                      <a:r>
                        <a:rPr lang="en-US" sz="1200" u="sng" kern="0">
                          <a:solidFill>
                            <a:srgbClr val="000000"/>
                          </a:solidFill>
                          <a:latin typeface="Consolas"/>
                          <a:ea typeface="宋体"/>
                          <a:cs typeface="Consolas"/>
                        </a:rPr>
                        <a:t> </a:t>
                      </a:r>
                      <a:r>
                        <a:rPr lang="en-US" sz="1200" b="1" u="sng" kern="0">
                          <a:solidFill>
                            <a:srgbClr val="7F0055"/>
                          </a:solidFill>
                          <a:latin typeface="Consolas"/>
                          <a:ea typeface="宋体"/>
                          <a:cs typeface="Consolas"/>
                        </a:rPr>
                        <a:t>abstract</a:t>
                      </a:r>
                      <a:r>
                        <a:rPr lang="en-US" sz="1200" u="sng" kern="0">
                          <a:solidFill>
                            <a:srgbClr val="000000"/>
                          </a:solidFill>
                          <a:latin typeface="Consolas"/>
                          <a:ea typeface="宋体"/>
                          <a:cs typeface="Consolas"/>
                        </a:rPr>
                        <a:t> </a:t>
                      </a:r>
                      <a:r>
                        <a:rPr lang="en-US" sz="1200" b="1" u="sng" kern="0">
                          <a:solidFill>
                            <a:srgbClr val="7F0055"/>
                          </a:solidFill>
                          <a:latin typeface="Consolas"/>
                          <a:ea typeface="宋体"/>
                          <a:cs typeface="Consolas"/>
                        </a:rPr>
                        <a:t>void</a:t>
                      </a:r>
                      <a:r>
                        <a:rPr lang="en-US" sz="1200" u="sng" kern="0">
                          <a:solidFill>
                            <a:srgbClr val="000000"/>
                          </a:solidFill>
                          <a:latin typeface="Consolas"/>
                          <a:ea typeface="宋体"/>
                          <a:cs typeface="Consolas"/>
                        </a:rPr>
                        <a:t> print();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内容占位符 2"/>
          <p:cNvSpPr>
            <a:spLocks noGrp="1"/>
          </p:cNvSpPr>
          <p:nvPr>
            <p:ph idx="1"/>
          </p:nvPr>
        </p:nvSpPr>
        <p:spPr>
          <a:xfrm>
            <a:off x="214282" y="2786064"/>
            <a:ext cx="8715436" cy="1857388"/>
          </a:xfrm>
        </p:spPr>
        <p:txBody>
          <a:bodyPr>
            <a:normAutofit fontScale="85000" lnSpcReduction="20000"/>
          </a:bodyPr>
          <a:lstStyle/>
          <a:p>
            <a:r>
              <a:rPr lang="zh-CN" altLang="en-US" smtClean="0"/>
              <a:t>此时抽象类已经被成功的定义出来，但是如果要想使用抽象类则必须遵守如下</a:t>
            </a:r>
            <a:r>
              <a:rPr lang="zh-CN" altLang="en-US" smtClean="0"/>
              <a:t>原则</a:t>
            </a:r>
            <a:r>
              <a:rPr lang="zh-CN" altLang="en-US" smtClean="0"/>
              <a:t>：</a:t>
            </a:r>
            <a:endParaRPr lang="en-US" altLang="zh-CN" smtClean="0"/>
          </a:p>
          <a:p>
            <a:pPr lvl="1"/>
            <a:r>
              <a:rPr lang="zh-CN" altLang="en-US" smtClean="0"/>
              <a:t>抽象类必须有子类，即：每一个抽象类一定要被子类所继承（使用</a:t>
            </a:r>
            <a:r>
              <a:rPr lang="en-US" smtClean="0"/>
              <a:t>extends</a:t>
            </a:r>
            <a:r>
              <a:rPr lang="zh-CN" altLang="en-US" smtClean="0"/>
              <a:t>关键字），但是在</a:t>
            </a:r>
            <a:r>
              <a:rPr lang="en-US" smtClean="0"/>
              <a:t>Java</a:t>
            </a:r>
            <a:r>
              <a:rPr lang="zh-CN" altLang="en-US" smtClean="0"/>
              <a:t>中每一个子类只能够继承一个抽象类，所以具备有单继承</a:t>
            </a:r>
            <a:r>
              <a:rPr lang="zh-CN" altLang="en-US" smtClean="0"/>
              <a:t>局限</a:t>
            </a:r>
            <a:r>
              <a:rPr lang="zh-CN" altLang="en-US" smtClean="0"/>
              <a:t>；</a:t>
            </a:r>
            <a:endParaRPr lang="en-US" altLang="zh-CN" smtClean="0"/>
          </a:p>
          <a:p>
            <a:pPr lvl="1"/>
            <a:r>
              <a:rPr lang="zh-CN" altLang="en-US" smtClean="0"/>
              <a:t>抽象类的子类（子类不是抽象类）必须覆写抽象类之中的全部抽象方法（强制子类覆写）；</a:t>
            </a:r>
          </a:p>
          <a:p>
            <a:pPr lvl="1"/>
            <a:r>
              <a:rPr lang="zh-CN" altLang="en-US" smtClean="0"/>
              <a:t>依靠对象的向上转型概念，可以通过抽象类的子类完成抽象类的实例化对象操作。</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正确使用抽象类</a:t>
            </a:r>
            <a:endParaRPr lang="zh-CN" altLang="en-US"/>
          </a:p>
        </p:txBody>
      </p:sp>
      <p:graphicFrame>
        <p:nvGraphicFramePr>
          <p:cNvPr id="4" name="表格 3"/>
          <p:cNvGraphicFramePr>
            <a:graphicFrameLocks noGrp="1"/>
          </p:cNvGraphicFramePr>
          <p:nvPr/>
        </p:nvGraphicFramePr>
        <p:xfrm>
          <a:off x="357158" y="1357304"/>
          <a:ext cx="8501122" cy="3291840"/>
        </p:xfrm>
        <a:graphic>
          <a:graphicData uri="http://schemas.openxmlformats.org/drawingml/2006/table">
            <a:tbl>
              <a:tblPr/>
              <a:tblGrid>
                <a:gridCol w="8501122"/>
              </a:tblGrid>
              <a:tr h="0">
                <a:tc>
                  <a:txBody>
                    <a:bodyPr/>
                    <a:lstStyle/>
                    <a:p>
                      <a:pPr algn="l">
                        <a:spcAft>
                          <a:spcPts val="0"/>
                        </a:spcAft>
                      </a:pPr>
                      <a:r>
                        <a:rPr lang="en-US" sz="1200" b="1" kern="0">
                          <a:solidFill>
                            <a:srgbClr val="7F0055"/>
                          </a:solidFill>
                          <a:latin typeface="Consolas"/>
                          <a:ea typeface="宋体"/>
                          <a:cs typeface="Consolas"/>
                        </a:rPr>
                        <a:t>abstract</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class</a:t>
                      </a:r>
                      <a:r>
                        <a:rPr lang="en-US" sz="1200" kern="0">
                          <a:solidFill>
                            <a:srgbClr val="000000"/>
                          </a:solidFill>
                          <a:latin typeface="Consolas"/>
                          <a:ea typeface="宋体"/>
                          <a:cs typeface="Consolas"/>
                        </a:rPr>
                        <a:t> A {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定义一个抽象类，使用</a:t>
                      </a:r>
                      <a:r>
                        <a:rPr lang="en-US" sz="1200" kern="0">
                          <a:solidFill>
                            <a:srgbClr val="3F7F5F"/>
                          </a:solidFill>
                          <a:latin typeface="Consolas"/>
                          <a:ea typeface="宋体"/>
                          <a:cs typeface="Consolas"/>
                        </a:rPr>
                        <a:t>abstract</a:t>
                      </a:r>
                      <a:r>
                        <a:rPr lang="zh-CN" sz="1200" kern="0">
                          <a:solidFill>
                            <a:srgbClr val="3F7F5F"/>
                          </a:solidFill>
                          <a:latin typeface="Consolas"/>
                          <a:ea typeface="宋体"/>
                          <a:cs typeface="Consolas"/>
                        </a:rPr>
                        <a:t>声明</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fun() {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普通方法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2A00FF"/>
                          </a:solidFill>
                          <a:latin typeface="Consolas"/>
                          <a:ea typeface="宋体"/>
                          <a:cs typeface="Consolas"/>
                        </a:rPr>
                        <a:t>"</a:t>
                      </a:r>
                      <a:r>
                        <a:rPr lang="zh-CN" sz="1200" kern="0">
                          <a:solidFill>
                            <a:srgbClr val="2A00FF"/>
                          </a:solidFill>
                          <a:latin typeface="Consolas"/>
                          <a:ea typeface="宋体"/>
                          <a:cs typeface="Consolas"/>
                        </a:rPr>
                        <a:t>存在有方法体的方法！</a:t>
                      </a:r>
                      <a:r>
                        <a:rPr lang="en-US" sz="1200" kern="0">
                          <a:solidFill>
                            <a:srgbClr val="2A00FF"/>
                          </a:solidFill>
                          <a:latin typeface="Consolas"/>
                          <a:ea typeface="宋体"/>
                          <a:cs typeface="Consolas"/>
                        </a:rPr>
                        <a:t>"</a:t>
                      </a: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kern="0">
                          <a:solidFill>
                            <a:srgbClr val="3F7F5F"/>
                          </a:solidFill>
                          <a:latin typeface="Consolas"/>
                          <a:ea typeface="宋体"/>
                          <a:cs typeface="Consolas"/>
                        </a:rPr>
                        <a:t>// </a:t>
                      </a:r>
                      <a:r>
                        <a:rPr lang="zh-CN" sz="1200" kern="0">
                          <a:solidFill>
                            <a:srgbClr val="3F7F5F"/>
                          </a:solidFill>
                          <a:latin typeface="Consolas"/>
                          <a:ea typeface="宋体"/>
                          <a:cs typeface="Consolas"/>
                        </a:rPr>
                        <a:t>此方法并没有方法体的声明，并且存在有</a:t>
                      </a:r>
                      <a:r>
                        <a:rPr lang="en-US" sz="1200" kern="0">
                          <a:solidFill>
                            <a:srgbClr val="3F7F5F"/>
                          </a:solidFill>
                          <a:latin typeface="Consolas"/>
                          <a:ea typeface="宋体"/>
                          <a:cs typeface="Consolas"/>
                        </a:rPr>
                        <a:t>abstract</a:t>
                      </a:r>
                      <a:r>
                        <a:rPr lang="zh-CN" sz="1200" kern="0">
                          <a:solidFill>
                            <a:srgbClr val="3F7F5F"/>
                          </a:solidFill>
                          <a:latin typeface="Consolas"/>
                          <a:ea typeface="宋体"/>
                          <a:cs typeface="Consolas"/>
                        </a:rPr>
                        <a:t>关键字，表示抽象方法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abstract</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print();</a:t>
                      </a:r>
                      <a:endParaRPr lang="zh-CN" sz="1200" kern="100">
                        <a:latin typeface="Times New Roman"/>
                        <a:ea typeface="宋体"/>
                        <a:cs typeface="Times New Roman"/>
                      </a:endParaRPr>
                    </a:p>
                    <a:p>
                      <a:pPr algn="l">
                        <a:spcAft>
                          <a:spcPts val="0"/>
                        </a:spcAft>
                      </a:pPr>
                      <a:r>
                        <a:rPr lang="en-US" sz="1200" kern="0" smtClean="0">
                          <a:solidFill>
                            <a:srgbClr val="000000"/>
                          </a:solidFill>
                          <a:latin typeface="Consolas"/>
                          <a:ea typeface="宋体"/>
                          <a:cs typeface="Consolas"/>
                        </a:rPr>
                        <a:t>}</a:t>
                      </a:r>
                      <a:r>
                        <a:rPr lang="en-US" sz="1200" kern="0" smtClean="0">
                          <a:solidFill>
                            <a:srgbClr val="3F7F5F"/>
                          </a:solidFill>
                          <a:latin typeface="Consolas"/>
                          <a:ea typeface="宋体"/>
                          <a:cs typeface="Consolas"/>
                        </a:rPr>
                        <a:t>//</a:t>
                      </a:r>
                      <a:r>
                        <a:rPr lang="zh-CN" sz="1200" kern="0">
                          <a:solidFill>
                            <a:srgbClr val="3F7F5F"/>
                          </a:solidFill>
                          <a:latin typeface="Consolas"/>
                          <a:ea typeface="宋体"/>
                          <a:cs typeface="Consolas"/>
                        </a:rPr>
                        <a:t>一个子类只能够继承一个抽象类，属于单继承局限</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Consolas"/>
                        </a:rPr>
                        <a:t>class</a:t>
                      </a:r>
                      <a:r>
                        <a:rPr lang="en-US" sz="1200" kern="0">
                          <a:solidFill>
                            <a:srgbClr val="000000"/>
                          </a:solidFill>
                          <a:latin typeface="Consolas"/>
                          <a:ea typeface="宋体"/>
                          <a:cs typeface="Consolas"/>
                        </a:rPr>
                        <a:t> B </a:t>
                      </a:r>
                      <a:r>
                        <a:rPr lang="en-US" sz="1200" b="1" kern="0">
                          <a:solidFill>
                            <a:srgbClr val="7F0055"/>
                          </a:solidFill>
                          <a:latin typeface="Consolas"/>
                          <a:ea typeface="宋体"/>
                          <a:cs typeface="Consolas"/>
                        </a:rPr>
                        <a:t>extends</a:t>
                      </a:r>
                      <a:r>
                        <a:rPr lang="en-US" sz="1200" kern="0">
                          <a:solidFill>
                            <a:srgbClr val="000000"/>
                          </a:solidFill>
                          <a:latin typeface="Consolas"/>
                          <a:ea typeface="宋体"/>
                          <a:cs typeface="Consolas"/>
                        </a:rPr>
                        <a:t> A {				</a:t>
                      </a:r>
                      <a:r>
                        <a:rPr lang="en-US" sz="1200" kern="0">
                          <a:solidFill>
                            <a:srgbClr val="3F7F5F"/>
                          </a:solidFill>
                          <a:latin typeface="Consolas"/>
                          <a:ea typeface="宋体"/>
                          <a:cs typeface="Consolas"/>
                        </a:rPr>
                        <a:t>// B</a:t>
                      </a:r>
                      <a:r>
                        <a:rPr lang="zh-CN" sz="1200" kern="0">
                          <a:solidFill>
                            <a:srgbClr val="3F7F5F"/>
                          </a:solidFill>
                          <a:latin typeface="Consolas"/>
                          <a:ea typeface="宋体"/>
                          <a:cs typeface="Consolas"/>
                        </a:rPr>
                        <a:t>类是抽象类的子类，并且是一个普通类</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print() {			</a:t>
                      </a:r>
                      <a:r>
                        <a:rPr lang="en-US" sz="1200" kern="0">
                          <a:solidFill>
                            <a:srgbClr val="3F7F5F"/>
                          </a:solidFill>
                          <a:latin typeface="Consolas"/>
                          <a:ea typeface="宋体"/>
                          <a:cs typeface="Consolas"/>
                        </a:rPr>
                        <a:t>// </a:t>
                      </a:r>
                      <a:r>
                        <a:rPr lang="zh-CN" sz="1200" kern="0">
                          <a:solidFill>
                            <a:srgbClr val="3F7F5F"/>
                          </a:solidFill>
                          <a:latin typeface="Consolas"/>
                          <a:ea typeface="宋体"/>
                          <a:cs typeface="Consolas"/>
                        </a:rPr>
                        <a:t>强制要求覆写的方法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2A00FF"/>
                          </a:solidFill>
                          <a:latin typeface="Consolas"/>
                          <a:ea typeface="宋体"/>
                          <a:cs typeface="Consolas"/>
                        </a:rPr>
                        <a:t>"Hello World !"</a:t>
                      </a: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class</a:t>
                      </a:r>
                      <a:r>
                        <a:rPr lang="en-US" sz="1200" kern="0">
                          <a:solidFill>
                            <a:srgbClr val="000000"/>
                          </a:solidFill>
                          <a:latin typeface="Consolas"/>
                          <a:ea typeface="宋体"/>
                          <a:cs typeface="Consolas"/>
                        </a:rPr>
                        <a:t> TestDemo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static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main(String </a:t>
                      </a:r>
                      <a:r>
                        <a:rPr lang="en-US" sz="1200" kern="0">
                          <a:solidFill>
                            <a:srgbClr val="6A3E3E"/>
                          </a:solidFill>
                          <a:latin typeface="Consolas"/>
                          <a:ea typeface="宋体"/>
                          <a:cs typeface="Consolas"/>
                        </a:rPr>
                        <a:t>args</a:t>
                      </a: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 </a:t>
                      </a:r>
                      <a:r>
                        <a:rPr lang="en-US" sz="1200" kern="0">
                          <a:solidFill>
                            <a:srgbClr val="6A3E3E"/>
                          </a:solidFill>
                          <a:latin typeface="Consolas"/>
                          <a:ea typeface="宋体"/>
                          <a:cs typeface="Consolas"/>
                        </a:rPr>
                        <a:t>a</a:t>
                      </a:r>
                      <a:r>
                        <a:rPr lang="en-US" sz="1200" kern="0">
                          <a:solidFill>
                            <a:srgbClr val="000000"/>
                          </a:solidFill>
                          <a:latin typeface="Consolas"/>
                          <a:ea typeface="宋体"/>
                          <a:cs typeface="Consolas"/>
                        </a:rPr>
                        <a:t> = </a:t>
                      </a:r>
                      <a:r>
                        <a:rPr lang="en-US" sz="1200" b="1" kern="0">
                          <a:solidFill>
                            <a:srgbClr val="7F0055"/>
                          </a:solidFill>
                          <a:latin typeface="Consolas"/>
                          <a:ea typeface="宋体"/>
                          <a:cs typeface="Consolas"/>
                        </a:rPr>
                        <a:t>new</a:t>
                      </a:r>
                      <a:r>
                        <a:rPr lang="en-US" sz="1200" kern="0">
                          <a:solidFill>
                            <a:srgbClr val="000000"/>
                          </a:solidFill>
                          <a:latin typeface="Consolas"/>
                          <a:ea typeface="宋体"/>
                          <a:cs typeface="Consolas"/>
                        </a:rPr>
                        <a:t> B() ;			</a:t>
                      </a:r>
                      <a:r>
                        <a:rPr lang="en-US" sz="1200" kern="0">
                          <a:solidFill>
                            <a:srgbClr val="3F7F5F"/>
                          </a:solidFill>
                          <a:latin typeface="Consolas"/>
                          <a:ea typeface="宋体"/>
                          <a:cs typeface="Consolas"/>
                        </a:rPr>
                        <a:t>// </a:t>
                      </a:r>
                      <a:r>
                        <a:rPr lang="zh-CN" sz="1200" kern="0">
                          <a:solidFill>
                            <a:srgbClr val="3F7F5F"/>
                          </a:solidFill>
                          <a:latin typeface="Consolas"/>
                          <a:ea typeface="宋体"/>
                          <a:cs typeface="Consolas"/>
                        </a:rPr>
                        <a:t>向上转型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kern="0">
                          <a:solidFill>
                            <a:srgbClr val="6A3E3E"/>
                          </a:solidFill>
                          <a:latin typeface="Consolas"/>
                          <a:ea typeface="宋体"/>
                          <a:cs typeface="Consolas"/>
                        </a:rPr>
                        <a:t>a</a:t>
                      </a:r>
                      <a:r>
                        <a:rPr lang="en-US" sz="1200" kern="0">
                          <a:solidFill>
                            <a:srgbClr val="000000"/>
                          </a:solidFill>
                          <a:latin typeface="Consolas"/>
                          <a:ea typeface="宋体"/>
                          <a:cs typeface="Consolas"/>
                        </a:rPr>
                        <a:t>.print() ;</a:t>
                      </a:r>
                      <a:r>
                        <a:rPr lang="en-US" sz="1200" kern="0">
                          <a:solidFill>
                            <a:srgbClr val="000000"/>
                          </a:solidFill>
                          <a:latin typeface="Consolas"/>
                          <a:ea typeface="宋体"/>
                          <a:cs typeface="Consolas"/>
                        </a:rPr>
                        <a:t>	</a:t>
                      </a:r>
                      <a:r>
                        <a:rPr lang="en-US" sz="1200" kern="0">
                          <a:solidFill>
                            <a:srgbClr val="000000"/>
                          </a:solidFill>
                          <a:latin typeface="Consolas"/>
                          <a:ea typeface="宋体"/>
                          <a:cs typeface="Consolas"/>
                        </a:rPr>
                        <a:t>	</a:t>
                      </a:r>
                      <a:r>
                        <a:rPr lang="en-US" sz="1200" kern="0">
                          <a:solidFill>
                            <a:srgbClr val="3F7F5F"/>
                          </a:solidFill>
                          <a:latin typeface="Consolas"/>
                          <a:ea typeface="宋体"/>
                          <a:cs typeface="Consolas"/>
                        </a:rPr>
                        <a:t>// </a:t>
                      </a:r>
                      <a:r>
                        <a:rPr lang="zh-CN" sz="1200" kern="0">
                          <a:solidFill>
                            <a:srgbClr val="3F7F5F"/>
                          </a:solidFill>
                          <a:latin typeface="Consolas"/>
                          <a:ea typeface="宋体"/>
                          <a:cs typeface="Consolas"/>
                        </a:rPr>
                        <a:t>被子类所覆写过的方法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抽象类的相关限制</a:t>
            </a:r>
            <a:endParaRPr lang="zh-CN" altLang="en-US"/>
          </a:p>
        </p:txBody>
      </p:sp>
      <p:sp>
        <p:nvSpPr>
          <p:cNvPr id="3" name="内容占位符 2"/>
          <p:cNvSpPr>
            <a:spLocks noGrp="1"/>
          </p:cNvSpPr>
          <p:nvPr>
            <p:ph idx="1"/>
          </p:nvPr>
        </p:nvSpPr>
        <p:spPr/>
        <p:txBody>
          <a:bodyPr>
            <a:normAutofit fontScale="70000" lnSpcReduction="20000"/>
          </a:bodyPr>
          <a:lstStyle/>
          <a:p>
            <a:r>
              <a:rPr lang="zh-CN" altLang="en-US" smtClean="0"/>
              <a:t>抽象类里面由于会存在一些属性，那么在抽象类之中一定会存在构造方法，目的：为属性初始化，并且子类对象实例化的时候依然满足于先执行父类构造，再调用子类构造的</a:t>
            </a:r>
            <a:r>
              <a:rPr lang="zh-CN" altLang="en-US" smtClean="0"/>
              <a:t>情况</a:t>
            </a:r>
            <a:r>
              <a:rPr lang="zh-CN" altLang="en-US" smtClean="0"/>
              <a:t>。</a:t>
            </a:r>
            <a:endParaRPr lang="en-US" altLang="zh-CN" smtClean="0"/>
          </a:p>
          <a:p>
            <a:r>
              <a:rPr lang="zh-CN" altLang="en-US" smtClean="0"/>
              <a:t>抽象类不能够使用</a:t>
            </a:r>
            <a:r>
              <a:rPr lang="en-US" smtClean="0"/>
              <a:t>final</a:t>
            </a:r>
            <a:r>
              <a:rPr lang="zh-CN" altLang="en-US" smtClean="0"/>
              <a:t>定义：因为抽象类必须有子类，而</a:t>
            </a:r>
            <a:r>
              <a:rPr lang="en-US" smtClean="0"/>
              <a:t>final</a:t>
            </a:r>
            <a:r>
              <a:rPr lang="zh-CN" altLang="en-US" smtClean="0"/>
              <a:t>定义的类不能够有子</a:t>
            </a:r>
            <a:r>
              <a:rPr lang="zh-CN" altLang="en-US" smtClean="0"/>
              <a:t>类</a:t>
            </a:r>
            <a:r>
              <a:rPr lang="zh-CN" altLang="en-US" smtClean="0"/>
              <a:t>；</a:t>
            </a:r>
            <a:endParaRPr lang="en-US" altLang="zh-CN" smtClean="0"/>
          </a:p>
          <a:p>
            <a:r>
              <a:rPr lang="zh-CN" altLang="en-US" smtClean="0"/>
              <a:t>抽象类中可以没有任何抽象方法，但是只要是抽象类，那么依然不能够直接使用关键字</a:t>
            </a:r>
            <a:r>
              <a:rPr lang="en-US" smtClean="0"/>
              <a:t>new</a:t>
            </a:r>
            <a:r>
              <a:rPr lang="zh-CN" altLang="en-US" smtClean="0"/>
              <a:t>实例化</a:t>
            </a:r>
            <a:r>
              <a:rPr lang="zh-CN" altLang="en-US" smtClean="0"/>
              <a:t>对象</a:t>
            </a:r>
            <a:r>
              <a:rPr lang="zh-CN" altLang="en-US" smtClean="0"/>
              <a:t>。</a:t>
            </a:r>
            <a:endParaRPr lang="en-US" altLang="zh-CN" smtClean="0"/>
          </a:p>
          <a:p>
            <a:r>
              <a:rPr lang="zh-CN" altLang="en-US" smtClean="0"/>
              <a:t>抽象类中依然可以定义内部的抽象类，而实现的子类也可以根据需要选择是否定义内部类来继承抽象内</a:t>
            </a:r>
            <a:r>
              <a:rPr lang="zh-CN" altLang="en-US" smtClean="0"/>
              <a:t>部类</a:t>
            </a:r>
            <a:r>
              <a:rPr lang="zh-CN" altLang="en-US" smtClean="0"/>
              <a:t>。</a:t>
            </a:r>
            <a:endParaRPr lang="en-US" altLang="zh-CN" smtClean="0"/>
          </a:p>
          <a:p>
            <a:r>
              <a:rPr lang="zh-CN" altLang="en-US" smtClean="0"/>
              <a:t>外部抽象类不允许使用</a:t>
            </a:r>
            <a:r>
              <a:rPr lang="en-US" smtClean="0"/>
              <a:t>static</a:t>
            </a:r>
            <a:r>
              <a:rPr lang="zh-CN" altLang="en-US" smtClean="0"/>
              <a:t>声明，而内部的抽象类允许使用</a:t>
            </a:r>
            <a:r>
              <a:rPr lang="en-US" smtClean="0"/>
              <a:t>static</a:t>
            </a:r>
            <a:r>
              <a:rPr lang="zh-CN" altLang="en-US" smtClean="0"/>
              <a:t>声明，使用</a:t>
            </a:r>
            <a:r>
              <a:rPr lang="en-US" smtClean="0"/>
              <a:t>static</a:t>
            </a:r>
            <a:r>
              <a:rPr lang="zh-CN" altLang="en-US" smtClean="0"/>
              <a:t>声明的内部抽象类就相当于是一个外部抽象类，继承的时候使用“外部类</a:t>
            </a:r>
            <a:r>
              <a:rPr lang="en-US" smtClean="0"/>
              <a:t>.</a:t>
            </a:r>
            <a:r>
              <a:rPr lang="zh-CN" altLang="en-US" smtClean="0"/>
              <a:t>内部类”的形式表示类</a:t>
            </a:r>
            <a:r>
              <a:rPr lang="zh-CN" altLang="en-US" smtClean="0"/>
              <a:t>名称</a:t>
            </a:r>
            <a:r>
              <a:rPr lang="zh-CN" altLang="en-US" smtClean="0"/>
              <a:t>。</a:t>
            </a:r>
            <a:endParaRPr lang="en-US" altLang="zh-CN" smtClean="0"/>
          </a:p>
          <a:p>
            <a:r>
              <a:rPr lang="zh-CN" altLang="en-US" smtClean="0"/>
              <a:t>抽象类中，如果定义有</a:t>
            </a:r>
            <a:r>
              <a:rPr lang="en-US" smtClean="0"/>
              <a:t>static</a:t>
            </a:r>
            <a:r>
              <a:rPr lang="zh-CN" altLang="en-US" smtClean="0"/>
              <a:t>属性或方法的时候，都可以在没有对象的时候直接调用。</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抽象类应用 </a:t>
            </a:r>
            <a:r>
              <a:rPr lang="en-US" altLang="zh-CN" smtClean="0"/>
              <a:t>—— </a:t>
            </a:r>
            <a:r>
              <a:rPr lang="zh-CN" altLang="en-US" smtClean="0"/>
              <a:t>模版设计模式</a:t>
            </a:r>
            <a:endParaRPr lang="zh-CN" altLang="en-US"/>
          </a:p>
        </p:txBody>
      </p:sp>
      <p:sp>
        <p:nvSpPr>
          <p:cNvPr id="3" name="内容占位符 2"/>
          <p:cNvSpPr>
            <a:spLocks noGrp="1"/>
          </p:cNvSpPr>
          <p:nvPr>
            <p:ph idx="1"/>
          </p:nvPr>
        </p:nvSpPr>
        <p:spPr>
          <a:xfrm>
            <a:off x="214282" y="1428742"/>
            <a:ext cx="3571900" cy="3214710"/>
          </a:xfrm>
        </p:spPr>
        <p:txBody>
          <a:bodyPr>
            <a:normAutofit fontScale="92500" lnSpcReduction="20000"/>
          </a:bodyPr>
          <a:lstStyle/>
          <a:p>
            <a:r>
              <a:rPr lang="zh-CN" altLang="en-US" smtClean="0"/>
              <a:t>现在假设有三类现实的事物（或者是更多的事物）： </a:t>
            </a:r>
          </a:p>
          <a:p>
            <a:pPr lvl="1"/>
            <a:r>
              <a:rPr lang="zh-CN" altLang="en-US" smtClean="0"/>
              <a:t>机器人</a:t>
            </a:r>
            <a:r>
              <a:rPr lang="zh-CN" altLang="en-US" smtClean="0"/>
              <a:t>（</a:t>
            </a:r>
            <a:r>
              <a:rPr lang="en-US" smtClean="0"/>
              <a:t>Robot</a:t>
            </a:r>
            <a:r>
              <a:rPr lang="zh-CN" altLang="en-US" smtClean="0"/>
              <a:t>）：具备充电、工作两个基本操作；</a:t>
            </a:r>
          </a:p>
          <a:p>
            <a:pPr lvl="1"/>
            <a:r>
              <a:rPr lang="zh-CN" altLang="en-US" smtClean="0"/>
              <a:t>人类</a:t>
            </a:r>
            <a:r>
              <a:rPr lang="zh-CN" altLang="en-US" smtClean="0"/>
              <a:t>（</a:t>
            </a:r>
            <a:r>
              <a:rPr lang="en-US" smtClean="0"/>
              <a:t>Human</a:t>
            </a:r>
            <a:r>
              <a:rPr lang="zh-CN" altLang="en-US" smtClean="0"/>
              <a:t>）：具备吃饭、工作、睡觉三个基本操作；</a:t>
            </a:r>
          </a:p>
          <a:p>
            <a:pPr lvl="1"/>
            <a:r>
              <a:rPr lang="zh-CN" altLang="en-US" smtClean="0"/>
              <a:t>猪</a:t>
            </a:r>
            <a:r>
              <a:rPr lang="zh-CN" altLang="en-US" smtClean="0"/>
              <a:t>（</a:t>
            </a:r>
            <a:r>
              <a:rPr lang="en-US" smtClean="0"/>
              <a:t>Pig</a:t>
            </a:r>
            <a:r>
              <a:rPr lang="zh-CN" altLang="en-US" smtClean="0"/>
              <a:t>）：具备吃饭、睡觉两个基本操作。</a:t>
            </a:r>
            <a:endParaRPr lang="zh-CN" altLang="en-US"/>
          </a:p>
        </p:txBody>
      </p:sp>
      <p:pic>
        <p:nvPicPr>
          <p:cNvPr id="28674" name="Picture 2"/>
          <p:cNvPicPr>
            <a:picLocks noChangeAspect="1" noChangeArrowheads="1"/>
          </p:cNvPicPr>
          <p:nvPr/>
        </p:nvPicPr>
        <p:blipFill>
          <a:blip r:embed="rId2"/>
          <a:srcRect/>
          <a:stretch>
            <a:fillRect/>
          </a:stretch>
        </p:blipFill>
        <p:spPr bwMode="auto">
          <a:xfrm>
            <a:off x="4000496" y="1571618"/>
            <a:ext cx="4818063" cy="27749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定义的是一个行为类</a:t>
            </a:r>
            <a:endParaRPr lang="zh-CN" altLang="en-US"/>
          </a:p>
        </p:txBody>
      </p:sp>
      <p:graphicFrame>
        <p:nvGraphicFramePr>
          <p:cNvPr id="4" name="表格 3"/>
          <p:cNvGraphicFramePr>
            <a:graphicFrameLocks noGrp="1"/>
          </p:cNvGraphicFramePr>
          <p:nvPr/>
        </p:nvGraphicFramePr>
        <p:xfrm>
          <a:off x="285688" y="1363980"/>
          <a:ext cx="8501154" cy="3169920"/>
        </p:xfrm>
        <a:graphic>
          <a:graphicData uri="http://schemas.openxmlformats.org/drawingml/2006/table">
            <a:tbl>
              <a:tblPr/>
              <a:tblGrid>
                <a:gridCol w="8501154"/>
              </a:tblGrid>
              <a:tr h="2857502">
                <a:tc>
                  <a:txBody>
                    <a:bodyPr/>
                    <a:lstStyle/>
                    <a:p>
                      <a:pPr algn="l">
                        <a:spcAft>
                          <a:spcPts val="0"/>
                        </a:spcAft>
                      </a:pPr>
                      <a:r>
                        <a:rPr lang="en-US" sz="800" b="1" kern="0">
                          <a:solidFill>
                            <a:srgbClr val="7F0055"/>
                          </a:solidFill>
                          <a:latin typeface="Consolas"/>
                          <a:ea typeface="宋体"/>
                          <a:cs typeface="Consolas"/>
                        </a:rPr>
                        <a:t>abstract</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class</a:t>
                      </a:r>
                      <a:r>
                        <a:rPr lang="en-US" sz="800" kern="0">
                          <a:solidFill>
                            <a:srgbClr val="000000"/>
                          </a:solidFill>
                          <a:latin typeface="Consolas"/>
                          <a:ea typeface="宋体"/>
                          <a:cs typeface="Consolas"/>
                        </a:rPr>
                        <a:t> Action {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定义一个抽象的行为类，行为不是具体的</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定义常量时必须保证两个内容相加的结果不是其它行为，例如：</a:t>
                      </a:r>
                      <a:r>
                        <a:rPr lang="en-US" sz="800" kern="0">
                          <a:solidFill>
                            <a:srgbClr val="3F7F5F"/>
                          </a:solidFill>
                          <a:latin typeface="Consolas"/>
                          <a:ea typeface="宋体"/>
                          <a:cs typeface="Consolas"/>
                        </a:rPr>
                        <a:t>EAT + SLEEP</a:t>
                      </a:r>
                      <a:r>
                        <a:rPr lang="zh-CN" sz="800" kern="0">
                          <a:solidFill>
                            <a:srgbClr val="3F7F5F"/>
                          </a:solidFill>
                          <a:latin typeface="Consolas"/>
                          <a:ea typeface="宋体"/>
                          <a:cs typeface="Consolas"/>
                        </a:rPr>
                        <a:t>的结果为</a:t>
                      </a:r>
                      <a:r>
                        <a:rPr lang="en-US" sz="800" kern="0">
                          <a:solidFill>
                            <a:srgbClr val="3F7F5F"/>
                          </a:solidFill>
                          <a:latin typeface="Consolas"/>
                          <a:ea typeface="宋体"/>
                          <a:cs typeface="Consolas"/>
                        </a:rPr>
                        <a:t>6</a:t>
                      </a:r>
                      <a:r>
                        <a:rPr lang="zh-CN" sz="800" kern="0">
                          <a:solidFill>
                            <a:srgbClr val="3F7F5F"/>
                          </a:solidFill>
                          <a:latin typeface="Consolas"/>
                          <a:ea typeface="宋体"/>
                          <a:cs typeface="Consolas"/>
                        </a:rPr>
                        <a:t>不会和其它值冲突</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public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static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final</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int</a:t>
                      </a:r>
                      <a:r>
                        <a:rPr lang="en-US" sz="800" kern="0">
                          <a:solidFill>
                            <a:srgbClr val="000000"/>
                          </a:solidFill>
                          <a:latin typeface="Consolas"/>
                          <a:ea typeface="宋体"/>
                          <a:cs typeface="Consolas"/>
                        </a:rPr>
                        <a:t> </a:t>
                      </a:r>
                      <a:r>
                        <a:rPr lang="en-US" sz="800" b="1" i="1" kern="0">
                          <a:solidFill>
                            <a:srgbClr val="0000C0"/>
                          </a:solidFill>
                          <a:latin typeface="Consolas"/>
                          <a:ea typeface="宋体"/>
                          <a:cs typeface="Consolas"/>
                        </a:rPr>
                        <a:t>EAT</a:t>
                      </a:r>
                      <a:r>
                        <a:rPr lang="en-US" sz="800" kern="0">
                          <a:solidFill>
                            <a:srgbClr val="000000"/>
                          </a:solidFill>
                          <a:latin typeface="Consolas"/>
                          <a:ea typeface="宋体"/>
                          <a:cs typeface="Consolas"/>
                        </a:rPr>
                        <a:t> = 1;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定义吃的命令</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public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static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final</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int</a:t>
                      </a:r>
                      <a:r>
                        <a:rPr lang="en-US" sz="800" kern="0">
                          <a:solidFill>
                            <a:srgbClr val="000000"/>
                          </a:solidFill>
                          <a:latin typeface="Consolas"/>
                          <a:ea typeface="宋体"/>
                          <a:cs typeface="Consolas"/>
                        </a:rPr>
                        <a:t> </a:t>
                      </a:r>
                      <a:r>
                        <a:rPr lang="en-US" sz="800" b="1" i="1" kern="0">
                          <a:solidFill>
                            <a:srgbClr val="0000C0"/>
                          </a:solidFill>
                          <a:latin typeface="Consolas"/>
                          <a:ea typeface="宋体"/>
                          <a:cs typeface="Consolas"/>
                        </a:rPr>
                        <a:t>SLEEP</a:t>
                      </a:r>
                      <a:r>
                        <a:rPr lang="en-US" sz="800" kern="0">
                          <a:solidFill>
                            <a:srgbClr val="000000"/>
                          </a:solidFill>
                          <a:latin typeface="Consolas"/>
                          <a:ea typeface="宋体"/>
                          <a:cs typeface="Consolas"/>
                        </a:rPr>
                        <a:t> = 5;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定义睡的命令</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public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static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final</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int</a:t>
                      </a:r>
                      <a:r>
                        <a:rPr lang="en-US" sz="800" kern="0">
                          <a:solidFill>
                            <a:srgbClr val="000000"/>
                          </a:solidFill>
                          <a:latin typeface="Consolas"/>
                          <a:ea typeface="宋体"/>
                          <a:cs typeface="Consolas"/>
                        </a:rPr>
                        <a:t> </a:t>
                      </a:r>
                      <a:r>
                        <a:rPr lang="en-US" sz="800" b="1" i="1" kern="0">
                          <a:solidFill>
                            <a:srgbClr val="0000C0"/>
                          </a:solidFill>
                          <a:latin typeface="Consolas"/>
                          <a:ea typeface="宋体"/>
                          <a:cs typeface="Consolas"/>
                        </a:rPr>
                        <a:t>WORK</a:t>
                      </a:r>
                      <a:r>
                        <a:rPr lang="en-US" sz="800" kern="0">
                          <a:solidFill>
                            <a:srgbClr val="000000"/>
                          </a:solidFill>
                          <a:latin typeface="Consolas"/>
                          <a:ea typeface="宋体"/>
                          <a:cs typeface="Consolas"/>
                        </a:rPr>
                        <a:t> = 7;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定义工作的命令</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public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void</a:t>
                      </a:r>
                      <a:r>
                        <a:rPr lang="en-US" sz="800" kern="0">
                          <a:solidFill>
                            <a:srgbClr val="000000"/>
                          </a:solidFill>
                          <a:latin typeface="Consolas"/>
                          <a:ea typeface="宋体"/>
                          <a:cs typeface="Consolas"/>
                        </a:rPr>
                        <a:t> command(</a:t>
                      </a:r>
                      <a:r>
                        <a:rPr lang="en-US" sz="800" b="1" kern="0">
                          <a:solidFill>
                            <a:srgbClr val="7F0055"/>
                          </a:solidFill>
                          <a:latin typeface="Consolas"/>
                          <a:ea typeface="宋体"/>
                          <a:cs typeface="Consolas"/>
                        </a:rPr>
                        <a:t>int</a:t>
                      </a:r>
                      <a:r>
                        <a:rPr lang="en-US" sz="800" kern="0">
                          <a:solidFill>
                            <a:srgbClr val="000000"/>
                          </a:solidFill>
                          <a:latin typeface="Consolas"/>
                          <a:ea typeface="宋体"/>
                          <a:cs typeface="Consolas"/>
                        </a:rPr>
                        <a:t> </a:t>
                      </a:r>
                      <a:r>
                        <a:rPr lang="en-US" sz="800" kern="0">
                          <a:solidFill>
                            <a:srgbClr val="6A3E3E"/>
                          </a:solidFill>
                          <a:latin typeface="Consolas"/>
                          <a:ea typeface="宋体"/>
                          <a:cs typeface="Consolas"/>
                        </a:rPr>
                        <a:t>flag</a:t>
                      </a: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switch</a:t>
                      </a:r>
                      <a:r>
                        <a:rPr lang="en-US" sz="800" kern="0">
                          <a:solidFill>
                            <a:srgbClr val="000000"/>
                          </a:solidFill>
                          <a:latin typeface="Consolas"/>
                          <a:ea typeface="宋体"/>
                          <a:cs typeface="Consolas"/>
                        </a:rPr>
                        <a:t> (</a:t>
                      </a:r>
                      <a:r>
                        <a:rPr lang="en-US" sz="800" kern="0">
                          <a:solidFill>
                            <a:srgbClr val="6A3E3E"/>
                          </a:solidFill>
                          <a:latin typeface="Consolas"/>
                          <a:ea typeface="宋体"/>
                          <a:cs typeface="Consolas"/>
                        </a:rPr>
                        <a:t>flag</a:t>
                      </a:r>
                      <a:r>
                        <a:rPr lang="en-US" sz="800" kern="0">
                          <a:solidFill>
                            <a:srgbClr val="000000"/>
                          </a:solidFill>
                          <a:latin typeface="Consolas"/>
                          <a:ea typeface="宋体"/>
                          <a:cs typeface="Consolas"/>
                        </a:rPr>
                        <a:t>) </a:t>
                      </a:r>
                      <a:r>
                        <a:rPr lang="en-US" sz="800" kern="0" smtClean="0">
                          <a:solidFill>
                            <a:srgbClr val="000000"/>
                          </a:solidFill>
                          <a:latin typeface="Consolas"/>
                          <a:ea typeface="宋体"/>
                          <a:cs typeface="Consolas"/>
                        </a:rPr>
                        <a:t>{</a:t>
                      </a:r>
                      <a:r>
                        <a:rPr lang="en-US" sz="800" kern="0">
                          <a:solidFill>
                            <a:srgbClr val="000000"/>
                          </a:solidFill>
                          <a:latin typeface="Consolas"/>
                          <a:ea typeface="宋体"/>
                          <a:cs typeface="Consolas"/>
                        </a:rPr>
                        <a:t>	</a:t>
                      </a:r>
                      <a:r>
                        <a:rPr lang="en-US" sz="800" kern="0">
                          <a:solidFill>
                            <a:srgbClr val="3F7F5F"/>
                          </a:solidFill>
                          <a:latin typeface="Consolas"/>
                          <a:ea typeface="宋体"/>
                          <a:cs typeface="Consolas"/>
                        </a:rPr>
                        <a:t>// switch</a:t>
                      </a:r>
                      <a:r>
                        <a:rPr lang="zh-CN" sz="800" kern="0">
                          <a:solidFill>
                            <a:srgbClr val="3F7F5F"/>
                          </a:solidFill>
                          <a:latin typeface="Consolas"/>
                          <a:ea typeface="宋体"/>
                          <a:cs typeface="Consolas"/>
                        </a:rPr>
                        <a:t>只支持数值判断，而</a:t>
                      </a:r>
                      <a:r>
                        <a:rPr lang="en-US" sz="800" kern="0">
                          <a:solidFill>
                            <a:srgbClr val="3F7F5F"/>
                          </a:solidFill>
                          <a:latin typeface="Consolas"/>
                          <a:ea typeface="宋体"/>
                          <a:cs typeface="Consolas"/>
                        </a:rPr>
                        <a:t>if</a:t>
                      </a:r>
                      <a:r>
                        <a:rPr lang="zh-CN" sz="800" kern="0">
                          <a:solidFill>
                            <a:srgbClr val="3F7F5F"/>
                          </a:solidFill>
                          <a:latin typeface="Consolas"/>
                          <a:ea typeface="宋体"/>
                          <a:cs typeface="Consolas"/>
                        </a:rPr>
                        <a:t>支持条件判断</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case</a:t>
                      </a:r>
                      <a:r>
                        <a:rPr lang="en-US" sz="800" kern="0">
                          <a:solidFill>
                            <a:srgbClr val="000000"/>
                          </a:solidFill>
                          <a:latin typeface="Consolas"/>
                          <a:ea typeface="宋体"/>
                          <a:cs typeface="Consolas"/>
                        </a:rPr>
                        <a:t> </a:t>
                      </a:r>
                      <a:r>
                        <a:rPr lang="en-US" sz="800" b="1" i="1" kern="0">
                          <a:solidFill>
                            <a:srgbClr val="0000C0"/>
                          </a:solidFill>
                          <a:latin typeface="Consolas"/>
                          <a:ea typeface="宋体"/>
                          <a:cs typeface="Consolas"/>
                        </a:rPr>
                        <a:t>EAT</a:t>
                      </a:r>
                      <a:r>
                        <a:rPr lang="en-US" sz="800" kern="0">
                          <a:solidFill>
                            <a:srgbClr val="000000"/>
                          </a:solidFill>
                          <a:latin typeface="Consolas"/>
                          <a:ea typeface="宋体"/>
                          <a:cs typeface="Consolas"/>
                        </a:rPr>
                        <a:t>:</a:t>
                      </a:r>
                      <a:r>
                        <a:rPr lang="en-US" sz="800" kern="0">
                          <a:solidFill>
                            <a:srgbClr val="000000"/>
                          </a:solidFill>
                          <a:latin typeface="Consolas"/>
                          <a:ea typeface="宋体"/>
                          <a:cs typeface="Consolas"/>
                        </a:rPr>
                        <a:t>	</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当前为吃的操作</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this</a:t>
                      </a:r>
                      <a:r>
                        <a:rPr lang="en-US" sz="800" kern="0">
                          <a:solidFill>
                            <a:srgbClr val="000000"/>
                          </a:solidFill>
                          <a:latin typeface="Consolas"/>
                          <a:ea typeface="宋体"/>
                          <a:cs typeface="Consolas"/>
                        </a:rPr>
                        <a:t>.eat</a:t>
                      </a:r>
                      <a:r>
                        <a:rPr lang="en-US" sz="800" kern="0" smtClean="0">
                          <a:solidFill>
                            <a:srgbClr val="000000"/>
                          </a:solidFill>
                          <a:latin typeface="Consolas"/>
                          <a:ea typeface="宋体"/>
                          <a:cs typeface="Consolas"/>
                        </a:rPr>
                        <a:t>();</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调用子类中具体的</a:t>
                      </a:r>
                      <a:r>
                        <a:rPr lang="en-US" sz="800" kern="0">
                          <a:solidFill>
                            <a:srgbClr val="3F7F5F"/>
                          </a:solidFill>
                          <a:latin typeface="Consolas"/>
                          <a:ea typeface="宋体"/>
                          <a:cs typeface="Consolas"/>
                        </a:rPr>
                        <a:t>“</a:t>
                      </a:r>
                      <a:r>
                        <a:rPr lang="zh-CN" sz="800" kern="0">
                          <a:solidFill>
                            <a:srgbClr val="3F7F5F"/>
                          </a:solidFill>
                          <a:latin typeface="Consolas"/>
                          <a:ea typeface="宋体"/>
                          <a:cs typeface="Consolas"/>
                        </a:rPr>
                        <a:t>吃</a:t>
                      </a:r>
                      <a:r>
                        <a:rPr lang="en-US" sz="800" kern="0">
                          <a:solidFill>
                            <a:srgbClr val="3F7F5F"/>
                          </a:solidFill>
                          <a:latin typeface="Consolas"/>
                          <a:ea typeface="宋体"/>
                          <a:cs typeface="Consolas"/>
                        </a:rPr>
                        <a:t>”</a:t>
                      </a:r>
                      <a:r>
                        <a:rPr lang="zh-CN" sz="800" kern="0">
                          <a:solidFill>
                            <a:srgbClr val="3F7F5F"/>
                          </a:solidFill>
                          <a:latin typeface="Consolas"/>
                          <a:ea typeface="宋体"/>
                          <a:cs typeface="Consolas"/>
                        </a:rPr>
                        <a:t>方法</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kern="0">
                          <a:solidFill>
                            <a:srgbClr val="000000"/>
                          </a:solidFill>
                          <a:latin typeface="Consolas"/>
                          <a:ea typeface="宋体"/>
                          <a:cs typeface="Consolas"/>
                        </a:rPr>
                        <a:t>	</a:t>
                      </a:r>
                      <a:r>
                        <a:rPr lang="en-US" sz="800" b="1" kern="0" smtClean="0">
                          <a:solidFill>
                            <a:srgbClr val="7F0055"/>
                          </a:solidFill>
                          <a:latin typeface="Consolas"/>
                          <a:ea typeface="宋体"/>
                          <a:cs typeface="Consolas"/>
                        </a:rPr>
                        <a:t>break</a:t>
                      </a:r>
                      <a:r>
                        <a:rPr lang="en-US" sz="800" kern="0" smtClean="0">
                          <a:solidFill>
                            <a:srgbClr val="000000"/>
                          </a:solidFill>
                          <a:latin typeface="Consolas"/>
                          <a:ea typeface="宋体"/>
                          <a:cs typeface="Consolas"/>
                        </a:rPr>
                        <a:t>;</a:t>
                      </a:r>
                      <a:endParaRPr lang="zh-CN" sz="800" kern="100" smtClean="0">
                        <a:latin typeface="Times New Roman"/>
                        <a:ea typeface="宋体"/>
                        <a:cs typeface="Times New Roman"/>
                      </a:endParaRPr>
                    </a:p>
                    <a:p>
                      <a:pPr algn="l">
                        <a:spcAft>
                          <a:spcPts val="0"/>
                        </a:spcAft>
                      </a:pPr>
                      <a:r>
                        <a:rPr lang="en-US" sz="800" kern="0" smtClean="0">
                          <a:solidFill>
                            <a:srgbClr val="000000"/>
                          </a:solidFill>
                          <a:latin typeface="Consolas"/>
                          <a:ea typeface="宋体"/>
                          <a:cs typeface="Consolas"/>
                        </a:rPr>
                        <a:t>		</a:t>
                      </a:r>
                      <a:r>
                        <a:rPr lang="en-US" sz="800" b="1" kern="0" smtClean="0">
                          <a:solidFill>
                            <a:srgbClr val="7F0055"/>
                          </a:solidFill>
                          <a:latin typeface="Consolas"/>
                          <a:ea typeface="宋体"/>
                          <a:cs typeface="Consolas"/>
                        </a:rPr>
                        <a:t>case</a:t>
                      </a:r>
                      <a:r>
                        <a:rPr lang="en-US" sz="800" kern="0" smtClean="0">
                          <a:solidFill>
                            <a:srgbClr val="000000"/>
                          </a:solidFill>
                          <a:latin typeface="Consolas"/>
                          <a:ea typeface="宋体"/>
                          <a:cs typeface="Consolas"/>
                        </a:rPr>
                        <a:t> </a:t>
                      </a:r>
                      <a:r>
                        <a:rPr lang="en-US" sz="800" b="1" i="1" kern="0" smtClean="0">
                          <a:solidFill>
                            <a:srgbClr val="0000C0"/>
                          </a:solidFill>
                          <a:latin typeface="Consolas"/>
                          <a:ea typeface="宋体"/>
                          <a:cs typeface="Consolas"/>
                        </a:rPr>
                        <a:t>SLEEP</a:t>
                      </a:r>
                      <a:r>
                        <a:rPr lang="en-US" sz="800" kern="0" smtClean="0">
                          <a:solidFill>
                            <a:srgbClr val="000000"/>
                          </a:solidFill>
                          <a:latin typeface="Consolas"/>
                          <a:ea typeface="宋体"/>
                          <a:cs typeface="Consolas"/>
                        </a:rPr>
                        <a:t>:	</a:t>
                      </a:r>
                      <a:r>
                        <a:rPr lang="en-US" sz="800" kern="0" smtClean="0">
                          <a:solidFill>
                            <a:srgbClr val="3F7F5F"/>
                          </a:solidFill>
                          <a:latin typeface="Consolas"/>
                          <a:ea typeface="宋体"/>
                          <a:cs typeface="Consolas"/>
                        </a:rPr>
                        <a:t>// </a:t>
                      </a:r>
                      <a:r>
                        <a:rPr lang="zh-CN" sz="800" kern="0" smtClean="0">
                          <a:solidFill>
                            <a:srgbClr val="3F7F5F"/>
                          </a:solidFill>
                          <a:latin typeface="Consolas"/>
                          <a:ea typeface="宋体"/>
                          <a:cs typeface="Consolas"/>
                        </a:rPr>
                        <a:t>当前为睡的操作</a:t>
                      </a:r>
                      <a:endParaRPr lang="zh-CN" sz="800" kern="100" smtClean="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this</a:t>
                      </a:r>
                      <a:r>
                        <a:rPr lang="en-US" sz="800" kern="0">
                          <a:solidFill>
                            <a:srgbClr val="000000"/>
                          </a:solidFill>
                          <a:latin typeface="Consolas"/>
                          <a:ea typeface="宋体"/>
                          <a:cs typeface="Consolas"/>
                        </a:rPr>
                        <a:t>.sleep</a:t>
                      </a:r>
                      <a:r>
                        <a:rPr lang="en-US" sz="800" kern="0" smtClean="0">
                          <a:solidFill>
                            <a:srgbClr val="000000"/>
                          </a:solidFill>
                          <a:latin typeface="Consolas"/>
                          <a:ea typeface="宋体"/>
                          <a:cs typeface="Consolas"/>
                        </a:rPr>
                        <a:t>();</a:t>
                      </a:r>
                      <a:r>
                        <a:rPr lang="en-US" sz="800" kern="0">
                          <a:solidFill>
                            <a:srgbClr val="000000"/>
                          </a:solidFill>
                          <a:latin typeface="Consolas"/>
                          <a:ea typeface="宋体"/>
                          <a:cs typeface="Consolas"/>
                        </a:rPr>
                        <a:t>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调用子类中具体的</a:t>
                      </a:r>
                      <a:r>
                        <a:rPr lang="en-US" sz="800" kern="0">
                          <a:solidFill>
                            <a:srgbClr val="3F7F5F"/>
                          </a:solidFill>
                          <a:latin typeface="Consolas"/>
                          <a:ea typeface="宋体"/>
                          <a:cs typeface="Consolas"/>
                        </a:rPr>
                        <a:t>“</a:t>
                      </a:r>
                      <a:r>
                        <a:rPr lang="zh-CN" sz="800" kern="0">
                          <a:solidFill>
                            <a:srgbClr val="3F7F5F"/>
                          </a:solidFill>
                          <a:latin typeface="Consolas"/>
                          <a:ea typeface="宋体"/>
                          <a:cs typeface="Consolas"/>
                        </a:rPr>
                        <a:t>睡</a:t>
                      </a:r>
                      <a:r>
                        <a:rPr lang="en-US" sz="800" kern="0">
                          <a:solidFill>
                            <a:srgbClr val="3F7F5F"/>
                          </a:solidFill>
                          <a:latin typeface="Consolas"/>
                          <a:ea typeface="宋体"/>
                          <a:cs typeface="Consolas"/>
                        </a:rPr>
                        <a:t>”</a:t>
                      </a:r>
                      <a:r>
                        <a:rPr lang="zh-CN" sz="800" kern="0">
                          <a:solidFill>
                            <a:srgbClr val="3F7F5F"/>
                          </a:solidFill>
                          <a:latin typeface="Consolas"/>
                          <a:ea typeface="宋体"/>
                          <a:cs typeface="Consolas"/>
                        </a:rPr>
                        <a:t>方法</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break</a:t>
                      </a:r>
                      <a:r>
                        <a:rPr lang="en-US" sz="8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case</a:t>
                      </a:r>
                      <a:r>
                        <a:rPr lang="en-US" sz="800" kern="0">
                          <a:solidFill>
                            <a:srgbClr val="000000"/>
                          </a:solidFill>
                          <a:latin typeface="Consolas"/>
                          <a:ea typeface="宋体"/>
                          <a:cs typeface="Consolas"/>
                        </a:rPr>
                        <a:t> </a:t>
                      </a:r>
                      <a:r>
                        <a:rPr lang="en-US" sz="800" b="1" i="1" kern="0">
                          <a:solidFill>
                            <a:srgbClr val="0000C0"/>
                          </a:solidFill>
                          <a:latin typeface="Consolas"/>
                          <a:ea typeface="宋体"/>
                          <a:cs typeface="Consolas"/>
                        </a:rPr>
                        <a:t>WORK</a:t>
                      </a:r>
                      <a:r>
                        <a:rPr lang="en-US" sz="800" kern="0">
                          <a:solidFill>
                            <a:srgbClr val="000000"/>
                          </a:solidFill>
                          <a:latin typeface="Consolas"/>
                          <a:ea typeface="宋体"/>
                          <a:cs typeface="Consolas"/>
                        </a:rPr>
                        <a:t>:</a:t>
                      </a:r>
                      <a:r>
                        <a:rPr lang="en-US" sz="800" kern="0">
                          <a:solidFill>
                            <a:srgbClr val="000000"/>
                          </a:solidFill>
                          <a:latin typeface="Consolas"/>
                          <a:ea typeface="宋体"/>
                          <a:cs typeface="Consolas"/>
                        </a:rPr>
                        <a:t>	</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当前为工作的操作</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this</a:t>
                      </a:r>
                      <a:r>
                        <a:rPr lang="en-US" sz="800" kern="0">
                          <a:solidFill>
                            <a:srgbClr val="000000"/>
                          </a:solidFill>
                          <a:latin typeface="Consolas"/>
                          <a:ea typeface="宋体"/>
                          <a:cs typeface="Consolas"/>
                        </a:rPr>
                        <a:t>.work</a:t>
                      </a:r>
                      <a:r>
                        <a:rPr lang="en-US" sz="800" kern="0" smtClean="0">
                          <a:solidFill>
                            <a:srgbClr val="000000"/>
                          </a:solidFill>
                          <a:latin typeface="Consolas"/>
                          <a:ea typeface="宋体"/>
                          <a:cs typeface="Consolas"/>
                        </a:rPr>
                        <a:t>();</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调用子类中具体的</a:t>
                      </a:r>
                      <a:r>
                        <a:rPr lang="en-US" sz="800" kern="0">
                          <a:solidFill>
                            <a:srgbClr val="3F7F5F"/>
                          </a:solidFill>
                          <a:latin typeface="Consolas"/>
                          <a:ea typeface="宋体"/>
                          <a:cs typeface="Consolas"/>
                        </a:rPr>
                        <a:t>“</a:t>
                      </a:r>
                      <a:r>
                        <a:rPr lang="zh-CN" sz="800" kern="0">
                          <a:solidFill>
                            <a:srgbClr val="3F7F5F"/>
                          </a:solidFill>
                          <a:latin typeface="Consolas"/>
                          <a:ea typeface="宋体"/>
                          <a:cs typeface="Consolas"/>
                        </a:rPr>
                        <a:t>工作</a:t>
                      </a:r>
                      <a:r>
                        <a:rPr lang="en-US" sz="800" kern="0">
                          <a:solidFill>
                            <a:srgbClr val="3F7F5F"/>
                          </a:solidFill>
                          <a:latin typeface="Consolas"/>
                          <a:ea typeface="宋体"/>
                          <a:cs typeface="Consolas"/>
                        </a:rPr>
                        <a:t>”</a:t>
                      </a:r>
                      <a:r>
                        <a:rPr lang="zh-CN" sz="800" kern="0">
                          <a:solidFill>
                            <a:srgbClr val="3F7F5F"/>
                          </a:solidFill>
                          <a:latin typeface="Consolas"/>
                          <a:ea typeface="宋体"/>
                          <a:cs typeface="Consolas"/>
                        </a:rPr>
                        <a:t>方法</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break</a:t>
                      </a:r>
                      <a:r>
                        <a:rPr lang="en-US" sz="8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case</a:t>
                      </a:r>
                      <a:r>
                        <a:rPr lang="en-US" sz="800" kern="0">
                          <a:solidFill>
                            <a:srgbClr val="000000"/>
                          </a:solidFill>
                          <a:latin typeface="Consolas"/>
                          <a:ea typeface="宋体"/>
                          <a:cs typeface="Consolas"/>
                        </a:rPr>
                        <a:t> </a:t>
                      </a:r>
                      <a:r>
                        <a:rPr lang="en-US" sz="800" b="1" i="1" kern="0">
                          <a:solidFill>
                            <a:srgbClr val="0000C0"/>
                          </a:solidFill>
                          <a:latin typeface="Consolas"/>
                          <a:ea typeface="宋体"/>
                          <a:cs typeface="Consolas"/>
                        </a:rPr>
                        <a:t>EAT</a:t>
                      </a:r>
                      <a:r>
                        <a:rPr lang="en-US" sz="800" kern="0">
                          <a:solidFill>
                            <a:srgbClr val="000000"/>
                          </a:solidFill>
                          <a:latin typeface="Consolas"/>
                          <a:ea typeface="宋体"/>
                          <a:cs typeface="Consolas"/>
                        </a:rPr>
                        <a:t> + </a:t>
                      </a:r>
                      <a:r>
                        <a:rPr lang="en-US" sz="800" b="1" i="1" kern="0">
                          <a:solidFill>
                            <a:srgbClr val="0000C0"/>
                          </a:solidFill>
                          <a:latin typeface="Consolas"/>
                          <a:ea typeface="宋体"/>
                          <a:cs typeface="Consolas"/>
                        </a:rPr>
                        <a:t>WORK</a:t>
                      </a:r>
                      <a:r>
                        <a:rPr lang="en-US" sz="800" kern="0">
                          <a:solidFill>
                            <a:srgbClr val="000000"/>
                          </a:solidFill>
                          <a:latin typeface="Consolas"/>
                          <a:ea typeface="宋体"/>
                          <a:cs typeface="Consolas"/>
                        </a:rPr>
                        <a:t>:</a:t>
                      </a:r>
                      <a:r>
                        <a:rPr lang="en-US" sz="800" kern="0">
                          <a:solidFill>
                            <a:srgbClr val="000000"/>
                          </a:solidFill>
                          <a:latin typeface="Consolas"/>
                          <a:ea typeface="宋体"/>
                          <a:cs typeface="Consolas"/>
                        </a:rPr>
                        <a:t>	</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行为组合，本处只是举例说明，不演示</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this</a:t>
                      </a:r>
                      <a:r>
                        <a:rPr lang="en-US" sz="800" kern="0">
                          <a:solidFill>
                            <a:srgbClr val="000000"/>
                          </a:solidFill>
                          <a:latin typeface="Consolas"/>
                          <a:ea typeface="宋体"/>
                          <a:cs typeface="Consolas"/>
                        </a:rPr>
                        <a:t>.eat</a:t>
                      </a:r>
                      <a:r>
                        <a:rPr lang="en-US" sz="800" kern="0" smtClean="0">
                          <a:solidFill>
                            <a:srgbClr val="000000"/>
                          </a:solidFill>
                          <a:latin typeface="Consolas"/>
                          <a:ea typeface="宋体"/>
                          <a:cs typeface="Consolas"/>
                        </a:rPr>
                        <a:t>();</a:t>
                      </a:r>
                      <a:r>
                        <a:rPr lang="en-US" sz="800" kern="0">
                          <a:solidFill>
                            <a:srgbClr val="000000"/>
                          </a:solidFill>
                          <a:latin typeface="Consolas"/>
                          <a:ea typeface="宋体"/>
                          <a:cs typeface="Consolas"/>
                        </a:rPr>
                        <a:t>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调用</a:t>
                      </a:r>
                      <a:r>
                        <a:rPr lang="en-US" sz="800" kern="0">
                          <a:solidFill>
                            <a:srgbClr val="3F7F5F"/>
                          </a:solidFill>
                          <a:latin typeface="Consolas"/>
                          <a:ea typeface="宋体"/>
                          <a:cs typeface="Consolas"/>
                        </a:rPr>
                        <a:t>“</a:t>
                      </a:r>
                      <a:r>
                        <a:rPr lang="zh-CN" sz="800" kern="0">
                          <a:solidFill>
                            <a:srgbClr val="3F7F5F"/>
                          </a:solidFill>
                          <a:latin typeface="Consolas"/>
                          <a:ea typeface="宋体"/>
                          <a:cs typeface="Consolas"/>
                        </a:rPr>
                        <a:t>吃</a:t>
                      </a:r>
                      <a:r>
                        <a:rPr lang="en-US" sz="800" kern="0">
                          <a:solidFill>
                            <a:srgbClr val="3F7F5F"/>
                          </a:solidFill>
                          <a:latin typeface="Consolas"/>
                          <a:ea typeface="宋体"/>
                          <a:cs typeface="Consolas"/>
                        </a:rPr>
                        <a:t>”</a:t>
                      </a:r>
                      <a:r>
                        <a:rPr lang="zh-CN" sz="800" kern="0">
                          <a:solidFill>
                            <a:srgbClr val="3F7F5F"/>
                          </a:solidFill>
                          <a:latin typeface="Consolas"/>
                          <a:ea typeface="宋体"/>
                          <a:cs typeface="Consolas"/>
                        </a:rPr>
                        <a:t>的方法</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this</a:t>
                      </a:r>
                      <a:r>
                        <a:rPr lang="en-US" sz="800" kern="0">
                          <a:solidFill>
                            <a:srgbClr val="000000"/>
                          </a:solidFill>
                          <a:latin typeface="Consolas"/>
                          <a:ea typeface="宋体"/>
                          <a:cs typeface="Consolas"/>
                        </a:rPr>
                        <a:t>.work</a:t>
                      </a:r>
                      <a:r>
                        <a:rPr lang="en-US" sz="800" kern="0" smtClean="0">
                          <a:solidFill>
                            <a:srgbClr val="000000"/>
                          </a:solidFill>
                          <a:latin typeface="Consolas"/>
                          <a:ea typeface="宋体"/>
                          <a:cs typeface="Consolas"/>
                        </a:rPr>
                        <a:t>();</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调用</a:t>
                      </a:r>
                      <a:r>
                        <a:rPr lang="en-US" sz="800" kern="0">
                          <a:solidFill>
                            <a:srgbClr val="3F7F5F"/>
                          </a:solidFill>
                          <a:latin typeface="Consolas"/>
                          <a:ea typeface="宋体"/>
                          <a:cs typeface="Consolas"/>
                        </a:rPr>
                        <a:t>“</a:t>
                      </a:r>
                      <a:r>
                        <a:rPr lang="zh-CN" sz="800" kern="0">
                          <a:solidFill>
                            <a:srgbClr val="3F7F5F"/>
                          </a:solidFill>
                          <a:latin typeface="Consolas"/>
                          <a:ea typeface="宋体"/>
                          <a:cs typeface="Consolas"/>
                        </a:rPr>
                        <a:t>工作</a:t>
                      </a:r>
                      <a:r>
                        <a:rPr lang="en-US" sz="800" kern="0">
                          <a:solidFill>
                            <a:srgbClr val="3F7F5F"/>
                          </a:solidFill>
                          <a:latin typeface="Consolas"/>
                          <a:ea typeface="宋体"/>
                          <a:cs typeface="Consolas"/>
                        </a:rPr>
                        <a:t>”</a:t>
                      </a:r>
                      <a:r>
                        <a:rPr lang="zh-CN" sz="800" kern="0">
                          <a:solidFill>
                            <a:srgbClr val="3F7F5F"/>
                          </a:solidFill>
                          <a:latin typeface="Consolas"/>
                          <a:ea typeface="宋体"/>
                          <a:cs typeface="Consolas"/>
                        </a:rPr>
                        <a:t>的方法</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break</a:t>
                      </a:r>
                      <a:r>
                        <a:rPr lang="en-US" sz="8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public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abstract</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void</a:t>
                      </a:r>
                      <a:r>
                        <a:rPr lang="en-US" sz="800" kern="0">
                          <a:solidFill>
                            <a:srgbClr val="000000"/>
                          </a:solidFill>
                          <a:latin typeface="Consolas"/>
                          <a:ea typeface="宋体"/>
                          <a:cs typeface="Consolas"/>
                        </a:rPr>
                        <a:t> eat();</a:t>
                      </a:r>
                      <a:r>
                        <a:rPr lang="en-US" sz="800" kern="0">
                          <a:solidFill>
                            <a:srgbClr val="000000"/>
                          </a:solidFill>
                          <a:latin typeface="Consolas"/>
                          <a:ea typeface="宋体"/>
                          <a:cs typeface="Consolas"/>
                        </a:rPr>
                        <a:t>	</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定义子类的操作标准</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public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abstract</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void</a:t>
                      </a:r>
                      <a:r>
                        <a:rPr lang="en-US" sz="800" kern="0">
                          <a:solidFill>
                            <a:srgbClr val="000000"/>
                          </a:solidFill>
                          <a:latin typeface="Consolas"/>
                          <a:ea typeface="宋体"/>
                          <a:cs typeface="Consolas"/>
                        </a:rPr>
                        <a:t> sleep();</a:t>
                      </a:r>
                      <a:r>
                        <a:rPr lang="en-US" sz="800" kern="0">
                          <a:solidFill>
                            <a:srgbClr val="000000"/>
                          </a:solidFill>
                          <a:latin typeface="Consolas"/>
                          <a:ea typeface="宋体"/>
                          <a:cs typeface="Consolas"/>
                        </a:rPr>
                        <a:t>	</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定义子类的操作标准</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public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abstract</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void</a:t>
                      </a:r>
                      <a:r>
                        <a:rPr lang="en-US" sz="800" kern="0">
                          <a:solidFill>
                            <a:srgbClr val="000000"/>
                          </a:solidFill>
                          <a:latin typeface="Consolas"/>
                          <a:ea typeface="宋体"/>
                          <a:cs typeface="Consolas"/>
                        </a:rPr>
                        <a:t> work();</a:t>
                      </a:r>
                      <a:r>
                        <a:rPr lang="en-US" sz="800" kern="0">
                          <a:solidFill>
                            <a:srgbClr val="000000"/>
                          </a:solidFill>
                          <a:latin typeface="Consolas"/>
                          <a:ea typeface="宋体"/>
                          <a:cs typeface="Consolas"/>
                        </a:rPr>
                        <a:t>	</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定义子类的操作标准</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a:t>
                      </a:r>
                      <a:endParaRPr lang="zh-CN" sz="800" kern="100">
                        <a:latin typeface="Times New Roman"/>
                        <a:ea typeface="宋体"/>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定义描述机器人的行为子类</a:t>
            </a:r>
            <a:endParaRPr lang="zh-CN" altLang="en-US"/>
          </a:p>
        </p:txBody>
      </p:sp>
      <p:graphicFrame>
        <p:nvGraphicFramePr>
          <p:cNvPr id="4" name="表格 3"/>
          <p:cNvGraphicFramePr>
            <a:graphicFrameLocks noGrp="1"/>
          </p:cNvGraphicFramePr>
          <p:nvPr/>
        </p:nvGraphicFramePr>
        <p:xfrm>
          <a:off x="428596" y="1571618"/>
          <a:ext cx="8143932" cy="2500330"/>
        </p:xfrm>
        <a:graphic>
          <a:graphicData uri="http://schemas.openxmlformats.org/drawingml/2006/table">
            <a:tbl>
              <a:tblPr/>
              <a:tblGrid>
                <a:gridCol w="8143932"/>
              </a:tblGrid>
              <a:tr h="2500330">
                <a:tc>
                  <a:txBody>
                    <a:bodyPr/>
                    <a:lstStyle/>
                    <a:p>
                      <a:pPr algn="l">
                        <a:spcAft>
                          <a:spcPts val="0"/>
                        </a:spcAft>
                      </a:pPr>
                      <a:r>
                        <a:rPr lang="en-US" sz="1400" b="1" kern="0">
                          <a:solidFill>
                            <a:srgbClr val="7F0055"/>
                          </a:solidFill>
                          <a:latin typeface="Consolas"/>
                          <a:ea typeface="宋体"/>
                          <a:cs typeface="Consolas"/>
                        </a:rPr>
                        <a:t>class</a:t>
                      </a:r>
                      <a:r>
                        <a:rPr lang="en-US" sz="1400" kern="0">
                          <a:solidFill>
                            <a:srgbClr val="000000"/>
                          </a:solidFill>
                          <a:latin typeface="Consolas"/>
                          <a:ea typeface="宋体"/>
                          <a:cs typeface="Consolas"/>
                        </a:rPr>
                        <a:t> Robot </a:t>
                      </a:r>
                      <a:r>
                        <a:rPr lang="en-US" sz="1400" b="1" kern="0">
                          <a:solidFill>
                            <a:srgbClr val="7F0055"/>
                          </a:solidFill>
                          <a:latin typeface="Consolas"/>
                          <a:ea typeface="宋体"/>
                          <a:cs typeface="Consolas"/>
                        </a:rPr>
                        <a:t>extends</a:t>
                      </a:r>
                      <a:r>
                        <a:rPr lang="en-US" sz="1400" kern="0">
                          <a:solidFill>
                            <a:srgbClr val="000000"/>
                          </a:solidFill>
                          <a:latin typeface="Consolas"/>
                          <a:ea typeface="宋体"/>
                          <a:cs typeface="Consolas"/>
                        </a:rPr>
                        <a:t> Action {			</a:t>
                      </a:r>
                      <a:r>
                        <a:rPr lang="en-US" sz="1400" kern="0">
                          <a:solidFill>
                            <a:srgbClr val="3F7F5F"/>
                          </a:solidFill>
                          <a:latin typeface="Consolas"/>
                          <a:ea typeface="宋体"/>
                          <a:cs typeface="Consolas"/>
                        </a:rPr>
                        <a:t>// </a:t>
                      </a:r>
                      <a:r>
                        <a:rPr lang="zh-CN" sz="1400" kern="0">
                          <a:solidFill>
                            <a:srgbClr val="3F7F5F"/>
                          </a:solidFill>
                          <a:latin typeface="Consolas"/>
                          <a:ea typeface="宋体"/>
                          <a:cs typeface="Consolas"/>
                        </a:rPr>
                        <a:t>定义机器人行为</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public</a:t>
                      </a: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void</a:t>
                      </a:r>
                      <a:r>
                        <a:rPr lang="en-US" sz="1400" kern="0">
                          <a:solidFill>
                            <a:srgbClr val="000000"/>
                          </a:solidFill>
                          <a:latin typeface="Consolas"/>
                          <a:ea typeface="宋体"/>
                          <a:cs typeface="Consolas"/>
                        </a:rPr>
                        <a:t> eat() {	</a:t>
                      </a:r>
                      <a:r>
                        <a:rPr lang="en-US" sz="1400" kern="0">
                          <a:solidFill>
                            <a:srgbClr val="000000"/>
                          </a:solidFill>
                          <a:latin typeface="Consolas"/>
                          <a:ea typeface="宋体"/>
                          <a:cs typeface="Consolas"/>
                        </a:rPr>
                        <a:t>	</a:t>
                      </a:r>
                      <a:r>
                        <a:rPr lang="en-US" sz="1400" kern="0" smtClean="0">
                          <a:solidFill>
                            <a:srgbClr val="3F7F5F"/>
                          </a:solidFill>
                          <a:latin typeface="Consolas"/>
                          <a:ea typeface="宋体"/>
                          <a:cs typeface="Consolas"/>
                        </a:rPr>
                        <a:t>// </a:t>
                      </a:r>
                      <a:r>
                        <a:rPr lang="zh-CN" sz="1400" kern="0">
                          <a:solidFill>
                            <a:srgbClr val="3F7F5F"/>
                          </a:solidFill>
                          <a:latin typeface="Consolas"/>
                          <a:ea typeface="宋体"/>
                          <a:cs typeface="Consolas"/>
                        </a:rPr>
                        <a:t>覆写行为的操作</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System.</a:t>
                      </a:r>
                      <a:r>
                        <a:rPr lang="en-US" sz="1400" b="1" i="1" kern="0">
                          <a:solidFill>
                            <a:srgbClr val="0000C0"/>
                          </a:solidFill>
                          <a:latin typeface="Consolas"/>
                          <a:ea typeface="宋体"/>
                          <a:cs typeface="Consolas"/>
                        </a:rPr>
                        <a:t>out</a:t>
                      </a:r>
                      <a:r>
                        <a:rPr lang="en-US" sz="1400" kern="0">
                          <a:solidFill>
                            <a:srgbClr val="000000"/>
                          </a:solidFill>
                          <a:latin typeface="Consolas"/>
                          <a:ea typeface="宋体"/>
                          <a:cs typeface="Consolas"/>
                        </a:rPr>
                        <a:t>.println(</a:t>
                      </a:r>
                      <a:r>
                        <a:rPr lang="en-US" sz="1400" kern="0">
                          <a:solidFill>
                            <a:srgbClr val="2A00FF"/>
                          </a:solidFill>
                          <a:latin typeface="Consolas"/>
                          <a:ea typeface="宋体"/>
                          <a:cs typeface="Consolas"/>
                        </a:rPr>
                        <a:t>"</a:t>
                      </a:r>
                      <a:r>
                        <a:rPr lang="zh-CN" sz="1400" kern="0">
                          <a:solidFill>
                            <a:srgbClr val="2A00FF"/>
                          </a:solidFill>
                          <a:latin typeface="Consolas"/>
                          <a:ea typeface="宋体"/>
                          <a:cs typeface="Consolas"/>
                        </a:rPr>
                        <a:t>机器人补充能量！</a:t>
                      </a:r>
                      <a:r>
                        <a:rPr lang="en-US" sz="1400" kern="0">
                          <a:solidFill>
                            <a:srgbClr val="2A00FF"/>
                          </a:solidFill>
                          <a:latin typeface="Consolas"/>
                          <a:ea typeface="宋体"/>
                          <a:cs typeface="Consolas"/>
                        </a:rPr>
                        <a:t>"</a:t>
                      </a: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public</a:t>
                      </a: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void</a:t>
                      </a:r>
                      <a:r>
                        <a:rPr lang="en-US" sz="1400" kern="0">
                          <a:solidFill>
                            <a:srgbClr val="000000"/>
                          </a:solidFill>
                          <a:latin typeface="Consolas"/>
                          <a:ea typeface="宋体"/>
                          <a:cs typeface="Consolas"/>
                        </a:rPr>
                        <a:t> sleep() {</a:t>
                      </a:r>
                      <a:r>
                        <a:rPr lang="en-US" sz="1400" kern="0">
                          <a:solidFill>
                            <a:srgbClr val="000000"/>
                          </a:solidFill>
                          <a:latin typeface="Consolas"/>
                          <a:ea typeface="宋体"/>
                          <a:cs typeface="Consolas"/>
                        </a:rPr>
                        <a:t>	</a:t>
                      </a:r>
                      <a:r>
                        <a:rPr lang="en-US" sz="1400" kern="0" smtClean="0">
                          <a:solidFill>
                            <a:srgbClr val="3F7F5F"/>
                          </a:solidFill>
                          <a:latin typeface="Consolas"/>
                          <a:ea typeface="宋体"/>
                          <a:cs typeface="Consolas"/>
                        </a:rPr>
                        <a:t>// </a:t>
                      </a:r>
                      <a:r>
                        <a:rPr lang="zh-CN" sz="1400" kern="0">
                          <a:solidFill>
                            <a:srgbClr val="3F7F5F"/>
                          </a:solidFill>
                          <a:latin typeface="Consolas"/>
                          <a:ea typeface="宋体"/>
                          <a:cs typeface="Consolas"/>
                        </a:rPr>
                        <a:t>此操作不需要但必覆写，所以方法体为空</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public</a:t>
                      </a: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void</a:t>
                      </a:r>
                      <a:r>
                        <a:rPr lang="en-US" sz="1400" kern="0">
                          <a:solidFill>
                            <a:srgbClr val="000000"/>
                          </a:solidFill>
                          <a:latin typeface="Consolas"/>
                          <a:ea typeface="宋体"/>
                          <a:cs typeface="Consolas"/>
                        </a:rPr>
                        <a:t> work() {	</a:t>
                      </a:r>
                      <a:r>
                        <a:rPr lang="en-US" sz="1400" kern="0">
                          <a:solidFill>
                            <a:srgbClr val="000000"/>
                          </a:solidFill>
                          <a:latin typeface="Consolas"/>
                          <a:ea typeface="宋体"/>
                          <a:cs typeface="Consolas"/>
                        </a:rPr>
                        <a:t>	</a:t>
                      </a:r>
                      <a:r>
                        <a:rPr lang="en-US" sz="1400" kern="0" smtClean="0">
                          <a:solidFill>
                            <a:srgbClr val="3F7F5F"/>
                          </a:solidFill>
                          <a:latin typeface="Consolas"/>
                          <a:ea typeface="宋体"/>
                          <a:cs typeface="Consolas"/>
                        </a:rPr>
                        <a:t>// </a:t>
                      </a:r>
                      <a:r>
                        <a:rPr lang="zh-CN" sz="1400" kern="0">
                          <a:solidFill>
                            <a:srgbClr val="3F7F5F"/>
                          </a:solidFill>
                          <a:latin typeface="Consolas"/>
                          <a:ea typeface="宋体"/>
                          <a:cs typeface="Consolas"/>
                        </a:rPr>
                        <a:t>覆写行为的操作</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System.</a:t>
                      </a:r>
                      <a:r>
                        <a:rPr lang="en-US" sz="1400" b="1" i="1" kern="0">
                          <a:solidFill>
                            <a:srgbClr val="0000C0"/>
                          </a:solidFill>
                          <a:latin typeface="Consolas"/>
                          <a:ea typeface="宋体"/>
                          <a:cs typeface="Consolas"/>
                        </a:rPr>
                        <a:t>out</a:t>
                      </a:r>
                      <a:r>
                        <a:rPr lang="en-US" sz="1400" kern="0">
                          <a:solidFill>
                            <a:srgbClr val="000000"/>
                          </a:solidFill>
                          <a:latin typeface="Consolas"/>
                          <a:ea typeface="宋体"/>
                          <a:cs typeface="Consolas"/>
                        </a:rPr>
                        <a:t>.println(</a:t>
                      </a:r>
                      <a:r>
                        <a:rPr lang="en-US" sz="1400" kern="0">
                          <a:solidFill>
                            <a:srgbClr val="2A00FF"/>
                          </a:solidFill>
                          <a:latin typeface="Consolas"/>
                          <a:ea typeface="宋体"/>
                          <a:cs typeface="Consolas"/>
                        </a:rPr>
                        <a:t>"</a:t>
                      </a:r>
                      <a:r>
                        <a:rPr lang="zh-CN" sz="1400" kern="0">
                          <a:solidFill>
                            <a:srgbClr val="2A00FF"/>
                          </a:solidFill>
                          <a:latin typeface="Consolas"/>
                          <a:ea typeface="宋体"/>
                          <a:cs typeface="Consolas"/>
                        </a:rPr>
                        <a:t>机器人正在努力工作！</a:t>
                      </a:r>
                      <a:r>
                        <a:rPr lang="en-US" sz="1400" kern="0">
                          <a:solidFill>
                            <a:srgbClr val="2A00FF"/>
                          </a:solidFill>
                          <a:latin typeface="Consolas"/>
                          <a:ea typeface="宋体"/>
                          <a:cs typeface="Consolas"/>
                        </a:rPr>
                        <a:t>"</a:t>
                      </a: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endParaRPr lang="zh-CN" sz="1400" kern="100">
                        <a:latin typeface="Times New Roman"/>
                        <a:ea typeface="宋体"/>
                        <a:cs typeface="Times New Roman"/>
                      </a:endParaRPr>
                    </a:p>
                    <a:p>
                      <a:pPr algn="just">
                        <a:spcAft>
                          <a:spcPts val="0"/>
                        </a:spcAft>
                      </a:pP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1425</TotalTime>
  <Words>740</Words>
  <PresentationFormat>全屏显示(16:9)</PresentationFormat>
  <Paragraphs>147</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李兴华Java培训系列课程</vt:lpstr>
      <vt:lpstr>本章学习目标</vt:lpstr>
      <vt:lpstr>抽象类</vt:lpstr>
      <vt:lpstr>范例：定义抽象类</vt:lpstr>
      <vt:lpstr>范例：正确使用抽象类</vt:lpstr>
      <vt:lpstr>抽象类的相关限制</vt:lpstr>
      <vt:lpstr>抽象类应用 —— 模版设计模式</vt:lpstr>
      <vt:lpstr>范例：定义的是一个行为类</vt:lpstr>
      <vt:lpstr>范例：定义描述机器人的行为子类</vt:lpstr>
      <vt:lpstr>范例：定义人的类</vt:lpstr>
      <vt:lpstr>范例：定义猪的类</vt:lpstr>
      <vt:lpstr>范例：测试行为</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230</cp:revision>
  <dcterms:created xsi:type="dcterms:W3CDTF">2015-01-02T11:02:54Z</dcterms:created>
  <dcterms:modified xsi:type="dcterms:W3CDTF">2017-02-07T12:40:08Z</dcterms:modified>
</cp:coreProperties>
</file>