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2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>
        <p:scale>
          <a:sx n="100" d="100"/>
          <a:sy n="100" d="100"/>
        </p:scale>
        <p:origin x="-51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接口的实际应用 </a:t>
            </a:r>
            <a:r>
              <a:rPr lang="en-US" altLang="zh-CN" smtClean="0"/>
              <a:t>—— </a:t>
            </a:r>
            <a:r>
              <a:rPr lang="zh-CN" altLang="en-US" smtClean="0"/>
              <a:t>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在日常的生活之中，接口这一名词经常听到的，而最为常见的就是</a:t>
            </a:r>
            <a:r>
              <a:rPr lang="en-US" smtClean="0"/>
              <a:t>USB</a:t>
            </a:r>
            <a:r>
              <a:rPr lang="zh-CN" altLang="en-US" smtClean="0"/>
              <a:t>接口，利用</a:t>
            </a:r>
            <a:r>
              <a:rPr lang="en-US" smtClean="0"/>
              <a:t>USB</a:t>
            </a:r>
            <a:r>
              <a:rPr lang="zh-CN" altLang="en-US" smtClean="0"/>
              <a:t>接口可以连接</a:t>
            </a:r>
            <a:r>
              <a:rPr lang="en-US" smtClean="0"/>
              <a:t>U</a:t>
            </a:r>
            <a:r>
              <a:rPr lang="zh-CN" altLang="en-US" smtClean="0"/>
              <a:t>盘、打印机、</a:t>
            </a:r>
            <a:r>
              <a:rPr lang="en-US" smtClean="0"/>
              <a:t>MP3</a:t>
            </a:r>
            <a:r>
              <a:rPr lang="zh-CN" altLang="en-US" smtClean="0"/>
              <a:t>等标准设备</a:t>
            </a:r>
            <a:endParaRPr lang="zh-CN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357436"/>
            <a:ext cx="4389438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</a:t>
            </a:r>
            <a:r>
              <a:rPr lang="en-US" smtClean="0"/>
              <a:t>USB</a:t>
            </a:r>
            <a:r>
              <a:rPr lang="zh-CN" altLang="en-US" smtClean="0"/>
              <a:t>标准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785932"/>
          <a:ext cx="8243924" cy="853440"/>
        </p:xfrm>
        <a:graphic>
          <a:graphicData uri="http://schemas.openxmlformats.org/drawingml/2006/table">
            <a:tbl>
              <a:tblPr/>
              <a:tblGrid>
                <a:gridCol w="824392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USB { 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定义标准一定就是接口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start();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USB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设备开始工作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stop();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USB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设备停止工作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0034" y="2928940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此时定义的</a:t>
            </a:r>
            <a:r>
              <a:rPr lang="en-US" smtClean="0"/>
              <a:t>USB</a:t>
            </a:r>
            <a:r>
              <a:rPr lang="zh-CN" altLang="en-US" smtClean="0"/>
              <a:t>接口中只提供有开始工作与停止工作两个操作方法，而现在假设只要是有设备插入到电脑上，就自动调用</a:t>
            </a:r>
            <a:r>
              <a:rPr lang="en-US" smtClean="0"/>
              <a:t>start()</a:t>
            </a:r>
            <a:r>
              <a:rPr lang="zh-CN" altLang="en-US" smtClean="0"/>
              <a:t>与</a:t>
            </a:r>
            <a:r>
              <a:rPr lang="en-US" smtClean="0"/>
              <a:t>stop()</a:t>
            </a:r>
            <a:r>
              <a:rPr lang="zh-CN" altLang="en-US" smtClean="0"/>
              <a:t>两个方法。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定义电脑类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71618"/>
          <a:ext cx="8429684" cy="1285884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12858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Computer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plugin(USB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usb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插入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USB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接口设备（子类对象）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usb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.start(); 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开始工作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usb.stop();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停止工作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3000378"/>
            <a:ext cx="8429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在电脑类中提供有一个</a:t>
            </a:r>
            <a:r>
              <a:rPr lang="en-US" smtClean="0"/>
              <a:t>plugin()</a:t>
            </a:r>
            <a:r>
              <a:rPr lang="zh-CN" altLang="en-US" smtClean="0"/>
              <a:t>方法，这个方法可以接收</a:t>
            </a:r>
            <a:r>
              <a:rPr lang="en-US" smtClean="0"/>
              <a:t>USB</a:t>
            </a:r>
            <a:r>
              <a:rPr lang="zh-CN" altLang="en-US" smtClean="0"/>
              <a:t>接口实例，这样不管有多少种</a:t>
            </a:r>
            <a:r>
              <a:rPr lang="en-US" smtClean="0"/>
              <a:t>USB</a:t>
            </a:r>
            <a:r>
              <a:rPr lang="zh-CN" altLang="en-US" smtClean="0"/>
              <a:t>设备（</a:t>
            </a:r>
            <a:r>
              <a:rPr lang="en-US" smtClean="0"/>
              <a:t>USB</a:t>
            </a:r>
            <a:r>
              <a:rPr lang="zh-CN" altLang="en-US" smtClean="0"/>
              <a:t>接口对应子类）都可以插入在电脑上进行工作。下面依据</a:t>
            </a:r>
            <a:r>
              <a:rPr lang="en-US" smtClean="0"/>
              <a:t>USB</a:t>
            </a:r>
            <a:r>
              <a:rPr lang="zh-CN" altLang="en-US" smtClean="0"/>
              <a:t>接口标准定义出两个子类。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定义子类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4357718" cy="3214710"/>
          </a:xfrm>
        </p:spPr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</a:t>
            </a:r>
            <a:r>
              <a:rPr lang="en-US" smtClean="0"/>
              <a:t>U</a:t>
            </a:r>
            <a:r>
              <a:rPr lang="zh-CN" altLang="en-US" smtClean="0"/>
              <a:t>盘子类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0" y="1428742"/>
            <a:ext cx="4357718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范例：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定义</a:t>
            </a:r>
            <a:r>
              <a:rPr lang="zh-CN" altLang="en-US" sz="2400" b="1" smtClean="0"/>
              <a:t>打印机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子类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2071684"/>
          <a:ext cx="4314834" cy="2346960"/>
        </p:xfrm>
        <a:graphic>
          <a:graphicData uri="http://schemas.openxmlformats.org/drawingml/2006/table">
            <a:tbl>
              <a:tblPr/>
              <a:tblGrid>
                <a:gridCol w="431483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Flash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USB {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实现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USB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start()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"U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盘开始使用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stop()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"U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盘停止使用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86314" y="2071684"/>
          <a:ext cx="4100520" cy="2357454"/>
        </p:xfrm>
        <a:graphic>
          <a:graphicData uri="http://schemas.openxmlformats.org/drawingml/2006/table">
            <a:tbl>
              <a:tblPr/>
              <a:tblGrid>
                <a:gridCol w="4100520"/>
              </a:tblGrid>
              <a:tr h="2357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USB {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定义打印机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start()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打印机开始工作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stop()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打印机停止工作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测试代码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429684" cy="2346960"/>
        </p:xfrm>
        <a:graphic>
          <a:graphicData uri="http://schemas.openxmlformats.org/drawingml/2006/table">
            <a:tbl>
              <a:tblPr/>
              <a:tblGrid>
                <a:gridCol w="1753975"/>
                <a:gridCol w="6675709"/>
              </a:tblGrid>
              <a:tr h="148371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Computer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Computer();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实例化电脑类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.plugin(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Flash());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插入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USB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接口设备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.plugin(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Print());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插入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USB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接口设备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94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U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盘开始使用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U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盘停止使用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打印机开始工作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打印机停止工作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接口的应用 </a:t>
            </a:r>
            <a:r>
              <a:rPr lang="en-US" altLang="zh-CN" smtClean="0"/>
              <a:t>—— </a:t>
            </a:r>
            <a:r>
              <a:rPr lang="zh-CN" altLang="en-US" smtClean="0"/>
              <a:t>工厂设计模式（</a:t>
            </a:r>
            <a:r>
              <a:rPr lang="en-US" smtClean="0"/>
              <a:t>Factory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解决接口耦合问题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1928824"/>
          <a:ext cx="5143536" cy="2286000"/>
        </p:xfrm>
        <a:graphic>
          <a:graphicData uri="http://schemas.openxmlformats.org/drawingml/2006/table">
            <a:tbl>
              <a:tblPr/>
              <a:tblGrid>
                <a:gridCol w="993662"/>
                <a:gridCol w="4149874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Fruit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eat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定义抽象方法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Apple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Fruit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定义接口子类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eat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覆写抽象方法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"*** 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吃苹果。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Fruit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Apple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子类实例化父类对象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.eat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调用被覆写过的方法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***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吃苹果。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286130"/>
            <a:ext cx="3859235" cy="1369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增加一个工厂类进行过渡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1612"/>
          <a:ext cx="8572560" cy="3291840"/>
        </p:xfrm>
        <a:graphic>
          <a:graphicData uri="http://schemas.openxmlformats.org/drawingml/2006/table">
            <a:tbl>
              <a:tblPr/>
              <a:tblGrid>
                <a:gridCol w="1656104"/>
                <a:gridCol w="6916456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Factory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定义工厂类，此类不提供属性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/**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zh-CN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取得指定类型的接口对象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en-US" sz="9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@param</a:t>
                      </a: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className </a:t>
                      </a:r>
                      <a:r>
                        <a:rPr lang="zh-CN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要取得的类实例化对象标记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en-US" sz="9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@return</a:t>
                      </a: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zh-CN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如果指定标记存在，则</a:t>
                      </a: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Fruit</a:t>
                      </a:r>
                      <a:r>
                        <a:rPr lang="zh-CN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接口的实例化对象，否则返回</a:t>
                      </a: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*/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Fruit getInstance(String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className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"apple"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.equals(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className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是否是苹果类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Apple();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else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"orange"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.equals(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className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 {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是否是橘子类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Orange();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else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Fruit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Factory.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getInstance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"orange"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通过工厂类取得指定标记的对象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.eat();							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调用接口方法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*** 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吃橘子。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接口的应用 </a:t>
            </a:r>
            <a:r>
              <a:rPr lang="en-US" altLang="zh-CN" smtClean="0"/>
              <a:t>—— </a:t>
            </a:r>
            <a:r>
              <a:rPr lang="zh-CN" altLang="en-US" smtClean="0"/>
              <a:t>代理设计模式（</a:t>
            </a:r>
            <a:r>
              <a:rPr lang="en-US" smtClean="0"/>
              <a:t>Proxy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5143536" cy="3214710"/>
          </a:xfrm>
        </p:spPr>
        <p:txBody>
          <a:bodyPr>
            <a:normAutofit fontScale="92500"/>
          </a:bodyPr>
          <a:lstStyle/>
          <a:p>
            <a:r>
              <a:rPr lang="zh-CN" altLang="en-US" smtClean="0"/>
              <a:t>代理设计也是在</a:t>
            </a:r>
            <a:r>
              <a:rPr lang="en-US" smtClean="0"/>
              <a:t>java</a:t>
            </a:r>
            <a:r>
              <a:rPr lang="zh-CN" altLang="en-US" smtClean="0"/>
              <a:t>开发中使用较多的一种设计模式，所谓的代理设计就是指一个代理主题来操作真实主题，真实主题执行具体的业务操作，而代理主题负责其他相关业务的处理，就好比在生活中经常使用到的代理上网那样，客户通过网络代理连接网络，由代理服务器完成用户权限，访问限制等与上网操作相关的操作</a:t>
            </a:r>
            <a:endParaRPr lang="zh-CN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428742"/>
            <a:ext cx="323971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071816"/>
            <a:ext cx="3573251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代理设计模式实现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205182"/>
          <a:ext cx="8572560" cy="3581146"/>
        </p:xfrm>
        <a:graphic>
          <a:graphicData uri="http://schemas.openxmlformats.org/drawingml/2006/table">
            <a:tbl>
              <a:tblPr/>
              <a:tblGrid>
                <a:gridCol w="4286280"/>
                <a:gridCol w="4286280"/>
              </a:tblGrid>
              <a:tr h="333730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Network{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定义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Network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接口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browse() 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定义浏览的抽象方法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Real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Network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真实的上网操作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browse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覆写抽象方法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上网浏览信息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Proxy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Network{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代理上网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Network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network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smtClea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Proxy(Network network){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设置代理的真实操作</a:t>
                      </a:r>
                      <a:endParaRPr lang="zh-CN" sz="8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network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network 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设置代理的子类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check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与具体上网相关的操作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检查用户是否合法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browse(){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.check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可以同时调用多个与具体业务相关的操作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network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.browse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调用真实上网操作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TestDemo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 args[]){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Network net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定义接口对象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net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Proxy(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Real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实例化代理，同时传入代理的真实操作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net.browse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客户只关心上网浏览一个功能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256" marR="472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00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Courier New"/>
                        </a:rPr>
                        <a:t>程序运行结果：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256" marR="472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Courier New"/>
                        </a:rPr>
                        <a:t>检查用户是否合法（代理主题）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Courier New"/>
                        </a:rPr>
                        <a:t>上网浏览信息（真实主题）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256" marR="472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抽象类与接口的区别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286808" cy="2571770"/>
        </p:xfrm>
        <a:graphic>
          <a:graphicData uri="http://schemas.openxmlformats.org/drawingml/2006/table">
            <a:tbl>
              <a:tblPr/>
              <a:tblGrid>
                <a:gridCol w="417815"/>
                <a:gridCol w="1429778"/>
                <a:gridCol w="2708414"/>
                <a:gridCol w="3730801"/>
              </a:tblGrid>
              <a:tr h="257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Times New Roman"/>
                          <a:ea typeface="宋体"/>
                          <a:cs typeface="Times New Roman"/>
                        </a:rPr>
                        <a:t>区别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Times New Roman"/>
                          <a:ea typeface="宋体"/>
                          <a:cs typeface="Times New Roman"/>
                        </a:rPr>
                        <a:t>抽象类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Times New Roman"/>
                          <a:ea typeface="宋体"/>
                          <a:cs typeface="Times New Roman"/>
                        </a:rPr>
                        <a:t>接口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Times New Roman"/>
                          <a:ea typeface="宋体"/>
                          <a:cs typeface="Times New Roman"/>
                        </a:rPr>
                        <a:t>关键字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abstract class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interface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Times New Roman"/>
                          <a:ea typeface="宋体"/>
                          <a:cs typeface="Times New Roman"/>
                        </a:rPr>
                        <a:t>组成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构造方法、普通方法、抽象方法、</a:t>
                      </a: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方法、常量、变量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抽象方法、全局常量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Times New Roman"/>
                          <a:ea typeface="宋体"/>
                          <a:cs typeface="Times New Roman"/>
                        </a:rPr>
                        <a:t>子类使用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class 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子类</a:t>
                      </a: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 extends 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抽象类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class 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子类</a:t>
                      </a: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 implements 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接口</a:t>
                      </a: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接口</a:t>
                      </a: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,...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Times New Roman"/>
                          <a:ea typeface="宋体"/>
                          <a:cs typeface="Times New Roman"/>
                        </a:rPr>
                        <a:t>关系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抽象类可以实现多个接口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接口不能够继承抽象类，却可以继承多个父接口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Times New Roman"/>
                          <a:ea typeface="宋体"/>
                          <a:cs typeface="Times New Roman"/>
                        </a:rPr>
                        <a:t>权限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可以使用各种权限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只能够使用</a:t>
                      </a: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权限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Times New Roman"/>
                          <a:ea typeface="宋体"/>
                          <a:cs typeface="Times New Roman"/>
                        </a:rPr>
                        <a:t>限制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单继承局限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没有单继承局限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Times New Roman"/>
                          <a:ea typeface="宋体"/>
                          <a:cs typeface="Times New Roman"/>
                        </a:rPr>
                        <a:t>子类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抽象类和接口都必须有子类，子类必须要覆写全部的抽象方法；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Times New Roman"/>
                          <a:ea typeface="宋体"/>
                          <a:cs typeface="Times New Roman"/>
                        </a:rPr>
                        <a:t>实例化对象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依靠子类对象的向上转型进行对象的实例化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掌握继承性的主要作用、实现、使用限制；</a:t>
            </a:r>
            <a:endParaRPr lang="en-US" altLang="zh-CN" dirty="0" smtClean="0"/>
          </a:p>
          <a:p>
            <a:r>
              <a:rPr lang="zh-CN" altLang="en-US" dirty="0" smtClean="0"/>
              <a:t>掌握方法覆写的操作；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final</a:t>
            </a:r>
            <a:r>
              <a:rPr lang="zh-CN" altLang="en-US" dirty="0" smtClean="0"/>
              <a:t>关键字的使用；</a:t>
            </a:r>
            <a:endParaRPr lang="en-US" altLang="zh-CN" dirty="0" smtClean="0"/>
          </a:p>
          <a:p>
            <a:r>
              <a:rPr lang="zh-CN" altLang="en-US" dirty="0" smtClean="0"/>
              <a:t>掌握对象多态性的概念以及对象转型的操作；</a:t>
            </a:r>
            <a:endParaRPr lang="en-US" altLang="zh-CN" dirty="0" smtClean="0"/>
          </a:p>
          <a:p>
            <a:r>
              <a:rPr lang="zh-CN" altLang="en-US" dirty="0" smtClean="0"/>
              <a:t>掌握抽象类和接口的定义、使用、常见设计模式；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Object</a:t>
            </a:r>
            <a:r>
              <a:rPr lang="zh-CN" altLang="en-US" dirty="0" smtClean="0"/>
              <a:t>类的主要特点及实际应用；</a:t>
            </a:r>
            <a:endParaRPr lang="en-US" altLang="zh-CN" dirty="0" smtClean="0"/>
          </a:p>
          <a:p>
            <a:r>
              <a:rPr lang="zh-CN" altLang="en-US" dirty="0" smtClean="0"/>
              <a:t>掌握匿名内部类的使用；</a:t>
            </a:r>
            <a:endParaRPr lang="en-US" altLang="zh-CN" dirty="0" smtClean="0"/>
          </a:p>
          <a:p>
            <a:r>
              <a:rPr lang="zh-CN" altLang="en-US" dirty="0" smtClean="0"/>
              <a:t>掌握基本数据类型包装类的使用。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接口的基本定义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一个类之中只是由抽象方法和全局常量所组成的，那么在这种情况下不会将其定义为一个抽象类，而只会将其定义为接口，所以所谓的接口严格来讲就属于一个特殊的类，而且这个类里面只有抽象方法与全局常量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3096588"/>
          <a:ext cx="8215370" cy="975360"/>
        </p:xfrm>
        <a:graphic>
          <a:graphicData uri="http://schemas.openxmlformats.org/drawingml/2006/table">
            <a:tbl>
              <a:tblPr/>
              <a:tblGrid>
                <a:gridCol w="8215370"/>
              </a:tblGrid>
              <a:tr h="903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 { 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全局常量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abstract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接口使用规则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接口必须要有子类，但是此时一个子类可以使用</a:t>
            </a:r>
            <a:r>
              <a:rPr lang="en-US" smtClean="0"/>
              <a:t>implements</a:t>
            </a:r>
            <a:r>
              <a:rPr lang="zh-CN" altLang="en-US" smtClean="0"/>
              <a:t>关键字实现多个接口，避免了单继承</a:t>
            </a:r>
            <a:r>
              <a:rPr lang="zh-CN" altLang="en-US" smtClean="0"/>
              <a:t>局限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接口的子类（如果不是抽象类），必须要覆写接口中的全部</a:t>
            </a:r>
            <a:r>
              <a:rPr lang="zh-CN" altLang="en-US" smtClean="0"/>
              <a:t>抽象方法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接口的对象可以利用子类对象的向上转型进行实例化操作。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357304"/>
          <a:ext cx="8715436" cy="3291840"/>
        </p:xfrm>
        <a:graphic>
          <a:graphicData uri="http://schemas.openxmlformats.org/drawingml/2006/table">
            <a:tbl>
              <a:tblPr/>
              <a:tblGrid>
                <a:gridCol w="1943159"/>
                <a:gridCol w="6772277"/>
              </a:tblGrid>
              <a:tr h="1189807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 {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全局常量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abstract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abstract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X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A, B { 	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类实现了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和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两个接口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print()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接口的抽象方法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"A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接口的抽象方法！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get()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接口的抽象方法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"B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接口的抽象方法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！</a:t>
                      </a:r>
                      <a:r>
                        <a:rPr lang="en-US" sz="8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此时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类是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和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两个接口的子类，所以此类对象可以同时实现两个接口的向上转型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X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实例化子类对象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A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向上转型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B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向上转型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调用被覆写过的方法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调用被覆写过的方法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.println(A.MSG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直接访问全局常量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256" marR="472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92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256" marR="472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接口的抽象方法！（“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.print()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接口的抽象方法！（“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.get()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YOOTK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A.MSG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256" marR="472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子类同时继承抽象类和实现接口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429684" cy="321471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32147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 { 		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abstract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 {	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abstract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get();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定义抽象方法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abstract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 {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定义抽象类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abstract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change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定义抽象方法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X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extends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A, B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X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类继承了抽象类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C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，实现了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和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两个接口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覆写接口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中的方法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"A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接口的抽象方法！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get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覆写接口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中的方法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"B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接口的抽象方法！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change() {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覆写抽象类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C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的方法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"C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类的抽象方法！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观察接口的多继承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501122" cy="2714644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27146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 {		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定义父接口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funA();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 {		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定义父接口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funB();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extends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A, B {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extends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，实现接口多继承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funC();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X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 {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实现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C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接口子类要覆写全部抽象方法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funA() {}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A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接口定义的方法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funB() {}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B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接口定义的方法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funC() {}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C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接口定义的方法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在接口里定义抽象类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60" cy="285752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28575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funA();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abstract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 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定义接口中的抽象类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abstract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funB();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X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 {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X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实现了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"Hello World !"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Y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extends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内部抽象类的子类，可以选择性继承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funB() {}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在一个接口内部如果使用了</a:t>
            </a:r>
            <a:r>
              <a:rPr lang="en-US" smtClean="0"/>
              <a:t>static</a:t>
            </a:r>
            <a:r>
              <a:rPr lang="zh-CN" altLang="en-US" smtClean="0"/>
              <a:t>去定义一个内部接口表示是一个外部接口。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71618"/>
          <a:ext cx="8429684" cy="2071702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20717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funA();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 {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外部接口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funB();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X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A.B {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实现了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funB() {}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863</Words>
  <PresentationFormat>全屏显示(16:9)</PresentationFormat>
  <Paragraphs>275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李兴华Java培训系列课程</vt:lpstr>
      <vt:lpstr>本章学习目标</vt:lpstr>
      <vt:lpstr>接口的基本定义</vt:lpstr>
      <vt:lpstr>接口使用规则</vt:lpstr>
      <vt:lpstr>范例：实现接口</vt:lpstr>
      <vt:lpstr>范例：子类同时继承抽象类和实现接口</vt:lpstr>
      <vt:lpstr>范例：观察接口的多继承</vt:lpstr>
      <vt:lpstr>范例：在接口里定义抽象类</vt:lpstr>
      <vt:lpstr>范例：在一个接口内部如果使用了static去定义一个内部接口表示是一个外部接口。</vt:lpstr>
      <vt:lpstr>接口的实际应用 —— 标准</vt:lpstr>
      <vt:lpstr>范例：定义USB标准</vt:lpstr>
      <vt:lpstr>范例：定义电脑类</vt:lpstr>
      <vt:lpstr>定义子类</vt:lpstr>
      <vt:lpstr>范例：测试代码</vt:lpstr>
      <vt:lpstr>接口的应用 —— 工厂设计模式（Factory）</vt:lpstr>
      <vt:lpstr>范例：增加一个工厂类进行过渡</vt:lpstr>
      <vt:lpstr>接口的应用 —— 代理设计模式（Proxy）</vt:lpstr>
      <vt:lpstr>代理设计模式实现</vt:lpstr>
      <vt:lpstr>抽象类与接口的区别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240</cp:revision>
  <dcterms:created xsi:type="dcterms:W3CDTF">2015-01-02T11:02:54Z</dcterms:created>
  <dcterms:modified xsi:type="dcterms:W3CDTF">2017-02-07T12:57:46Z</dcterms:modified>
</cp:coreProperties>
</file>