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3" r:id="rId3"/>
    <p:sldId id="274" r:id="rId4"/>
    <p:sldId id="275" r:id="rId5"/>
    <p:sldId id="276" r:id="rId6"/>
    <p:sldId id="277" r:id="rId7"/>
    <p:sldId id="278" r:id="rId8"/>
    <p:sldId id="279" r:id="rId9"/>
    <p:sldId id="280" r:id="rId10"/>
    <p:sldId id="281" r:id="rId11"/>
    <p:sldId id="272"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p:scale>
          <a:sx n="100" d="100"/>
          <a:sy n="100" d="100"/>
        </p:scale>
        <p:origin x="-516" y="1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en-US" altLang="zh-CN" smtClean="0"/>
              <a:t>Object</a:t>
            </a:r>
            <a:r>
              <a:rPr lang="zh-CN" altLang="en-US" smtClean="0"/>
              <a:t>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en-US" smtClean="0"/>
              <a:t>Object</a:t>
            </a:r>
            <a:r>
              <a:rPr lang="zh-CN" altLang="en-US" smtClean="0"/>
              <a:t>类接收接口对象</a:t>
            </a:r>
            <a:endParaRPr lang="zh-CN" altLang="en-US"/>
          </a:p>
        </p:txBody>
      </p:sp>
      <p:graphicFrame>
        <p:nvGraphicFramePr>
          <p:cNvPr id="4" name="表格 3"/>
          <p:cNvGraphicFramePr>
            <a:graphicFrameLocks noGrp="1"/>
          </p:cNvGraphicFramePr>
          <p:nvPr/>
        </p:nvGraphicFramePr>
        <p:xfrm>
          <a:off x="428596" y="1428742"/>
          <a:ext cx="8286808" cy="3017520"/>
        </p:xfrm>
        <a:graphic>
          <a:graphicData uri="http://schemas.openxmlformats.org/drawingml/2006/table">
            <a:tbl>
              <a:tblPr/>
              <a:tblGrid>
                <a:gridCol w="1355076"/>
                <a:gridCol w="6931732"/>
              </a:tblGrid>
              <a:tr h="0">
                <a:tc gridSpan="2">
                  <a:txBody>
                    <a:bodyPr/>
                    <a:lstStyle/>
                    <a:p>
                      <a:pPr algn="l">
                        <a:spcAft>
                          <a:spcPts val="0"/>
                        </a:spcAft>
                      </a:pPr>
                      <a:r>
                        <a:rPr lang="en-US" sz="900" b="1" kern="0">
                          <a:solidFill>
                            <a:srgbClr val="7F0055"/>
                          </a:solidFill>
                          <a:latin typeface="Consolas"/>
                          <a:ea typeface="宋体"/>
                          <a:cs typeface="Consolas"/>
                        </a:rPr>
                        <a:t>interface</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fun();</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B </a:t>
                      </a:r>
                      <a:r>
                        <a:rPr lang="en-US" sz="900" b="1" kern="0">
                          <a:solidFill>
                            <a:srgbClr val="7F0055"/>
                          </a:solidFill>
                          <a:latin typeface="Consolas"/>
                          <a:ea typeface="宋体"/>
                          <a:cs typeface="Consolas"/>
                        </a:rPr>
                        <a:t>extends</a:t>
                      </a:r>
                      <a:r>
                        <a:rPr lang="en-US" sz="900" kern="0">
                          <a:solidFill>
                            <a:srgbClr val="000000"/>
                          </a:solidFill>
                          <a:latin typeface="Consolas"/>
                          <a:ea typeface="宋体"/>
                          <a:cs typeface="Consolas"/>
                        </a:rPr>
                        <a:t> Object </a:t>
                      </a:r>
                      <a:r>
                        <a:rPr lang="en-US" sz="900" b="1" kern="0">
                          <a:solidFill>
                            <a:srgbClr val="7F0055"/>
                          </a:solidFill>
                          <a:latin typeface="Consolas"/>
                          <a:ea typeface="宋体"/>
                          <a:cs typeface="Consolas"/>
                        </a:rPr>
                        <a:t>implements</a:t>
                      </a:r>
                      <a:r>
                        <a:rPr lang="en-US" sz="900" kern="0">
                          <a:solidFill>
                            <a:srgbClr val="000000"/>
                          </a:solidFill>
                          <a:latin typeface="Consolas"/>
                          <a:ea typeface="宋体"/>
                          <a:cs typeface="Consolas"/>
                        </a:rPr>
                        <a:t> A {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所有类一定继承</a:t>
                      </a:r>
                      <a:r>
                        <a:rPr lang="en-US" sz="900" kern="0">
                          <a:solidFill>
                            <a:srgbClr val="3F7F5F"/>
                          </a:solidFill>
                          <a:latin typeface="Consolas"/>
                          <a:ea typeface="宋体"/>
                          <a:cs typeface="Consolas"/>
                        </a:rPr>
                        <a:t>Object</a:t>
                      </a:r>
                      <a:r>
                        <a:rPr lang="zh-CN" sz="900" kern="0">
                          <a:solidFill>
                            <a:srgbClr val="3F7F5F"/>
                          </a:solidFill>
                          <a:latin typeface="Consolas"/>
                          <a:ea typeface="宋体"/>
                          <a:cs typeface="Consolas"/>
                        </a:rPr>
                        <a:t>类，所以此处只是强调说明</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fun()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更多课程请访问：</a:t>
                      </a:r>
                      <a:r>
                        <a:rPr lang="en-US" sz="900" kern="0">
                          <a:solidFill>
                            <a:srgbClr val="2A00FF"/>
                          </a:solidFill>
                          <a:latin typeface="Consolas"/>
                          <a:ea typeface="宋体"/>
                          <a:cs typeface="Consolas"/>
                        </a:rPr>
                        <a:t>www.yootk.com"</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String toString()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return</a:t>
                      </a:r>
                      <a:r>
                        <a:rPr lang="en-US" sz="900" kern="0">
                          <a:solidFill>
                            <a:srgbClr val="000000"/>
                          </a:solidFill>
                          <a:latin typeface="Consolas"/>
                          <a:ea typeface="宋体"/>
                          <a:cs typeface="Consolas"/>
                        </a:rPr>
                        <a:t> </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魔乐科技：</a:t>
                      </a:r>
                      <a:r>
                        <a:rPr lang="en-US" sz="900" kern="0">
                          <a:solidFill>
                            <a:srgbClr val="2A00FF"/>
                          </a:solidFill>
                          <a:latin typeface="Consolas"/>
                          <a:ea typeface="宋体"/>
                          <a:cs typeface="Consolas"/>
                        </a:rPr>
                        <a:t>www.mldn.cn"</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 </a:t>
                      </a:r>
                      <a:r>
                        <a:rPr lang="en-US" sz="900" kern="0">
                          <a:solidFill>
                            <a:srgbClr val="6A3E3E"/>
                          </a:solidFill>
                          <a:latin typeface="Consolas"/>
                          <a:ea typeface="宋体"/>
                          <a:cs typeface="Consolas"/>
                        </a:rPr>
                        <a:t>a</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B();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实例化接口对象</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Object </a:t>
                      </a:r>
                      <a:r>
                        <a:rPr lang="en-US" sz="900" kern="0">
                          <a:solidFill>
                            <a:srgbClr val="6A3E3E"/>
                          </a:solidFill>
                          <a:latin typeface="Consolas"/>
                          <a:ea typeface="宋体"/>
                          <a:cs typeface="Consolas"/>
                        </a:rPr>
                        <a:t>obj</a:t>
                      </a:r>
                      <a:r>
                        <a:rPr lang="en-US" sz="900" kern="0">
                          <a:solidFill>
                            <a:srgbClr val="000000"/>
                          </a:solidFill>
                          <a:latin typeface="Consolas"/>
                          <a:ea typeface="宋体"/>
                          <a:cs typeface="Consolas"/>
                        </a:rPr>
                        <a:t> = </a:t>
                      </a:r>
                      <a:r>
                        <a:rPr lang="en-US" sz="900" kern="0">
                          <a:solidFill>
                            <a:srgbClr val="6A3E3E"/>
                          </a:solidFill>
                          <a:latin typeface="Consolas"/>
                          <a:ea typeface="宋体"/>
                          <a:cs typeface="Consolas"/>
                        </a:rPr>
                        <a:t>a</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接收接口对象</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 </a:t>
                      </a:r>
                      <a:r>
                        <a:rPr lang="en-US" sz="900" kern="0">
                          <a:solidFill>
                            <a:srgbClr val="6A3E3E"/>
                          </a:solidFill>
                          <a:latin typeface="Consolas"/>
                          <a:ea typeface="宋体"/>
                          <a:cs typeface="Consolas"/>
                        </a:rPr>
                        <a:t>t</a:t>
                      </a:r>
                      <a:r>
                        <a:rPr lang="en-US" sz="900" kern="0">
                          <a:solidFill>
                            <a:srgbClr val="000000"/>
                          </a:solidFill>
                          <a:latin typeface="Consolas"/>
                          <a:ea typeface="宋体"/>
                          <a:cs typeface="Consolas"/>
                        </a:rPr>
                        <a:t> = (A) </a:t>
                      </a:r>
                      <a:r>
                        <a:rPr lang="en-US" sz="900" kern="0">
                          <a:solidFill>
                            <a:srgbClr val="6A3E3E"/>
                          </a:solidFill>
                          <a:latin typeface="Consolas"/>
                          <a:ea typeface="宋体"/>
                          <a:cs typeface="Consolas"/>
                        </a:rPr>
                        <a:t>obj</a:t>
                      </a:r>
                      <a:r>
                        <a:rPr lang="en-US" sz="900" kern="0">
                          <a:solidFill>
                            <a:srgbClr val="000000"/>
                          </a:solidFill>
                          <a:latin typeface="Consolas"/>
                          <a:ea typeface="宋体"/>
                          <a:cs typeface="Consolas"/>
                        </a:rPr>
                        <a: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向下转型</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t</a:t>
                      </a:r>
                      <a:r>
                        <a:rPr lang="en-US" sz="900" kern="0">
                          <a:solidFill>
                            <a:srgbClr val="000000"/>
                          </a:solidFill>
                          <a:latin typeface="Consolas"/>
                          <a:ea typeface="宋体"/>
                          <a:cs typeface="Consolas"/>
                        </a:rPr>
                        <a:t>.fun();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调用接口方法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System.out.println(t);		</a:t>
                      </a:r>
                      <a:r>
                        <a:rPr lang="en-US" sz="900" kern="0">
                          <a:solidFill>
                            <a:srgbClr val="3F7F5F"/>
                          </a:solidFill>
                          <a:latin typeface="Consolas"/>
                          <a:ea typeface="宋体"/>
                          <a:cs typeface="Consolas"/>
                        </a:rPr>
                        <a:t>// </a:t>
                      </a:r>
                      <a:r>
                        <a:rPr lang="zh-CN" sz="900" kern="0">
                          <a:solidFill>
                            <a:srgbClr val="3F7F5F"/>
                          </a:solidFill>
                          <a:latin typeface="Consolas"/>
                          <a:ea typeface="宋体"/>
                          <a:cs typeface="Consolas"/>
                        </a:rPr>
                        <a:t>直接调用</a:t>
                      </a:r>
                      <a:r>
                        <a:rPr lang="en-US" sz="900" kern="0">
                          <a:solidFill>
                            <a:srgbClr val="3F7F5F"/>
                          </a:solidFill>
                          <a:latin typeface="Consolas"/>
                          <a:ea typeface="宋体"/>
                          <a:cs typeface="Consolas"/>
                        </a:rPr>
                        <a:t>toString()</a:t>
                      </a:r>
                      <a:r>
                        <a:rPr lang="zh-CN" sz="900" kern="0">
                          <a:solidFill>
                            <a:srgbClr val="3F7F5F"/>
                          </a:solidFill>
                          <a:latin typeface="Consolas"/>
                          <a:ea typeface="宋体"/>
                          <a:cs typeface="Consolas"/>
                        </a:rPr>
                        <a:t>输出</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900" kern="0">
                          <a:solidFill>
                            <a:srgbClr val="000000"/>
                          </a:solidFill>
                          <a:latin typeface="Consolas"/>
                          <a:ea typeface="宋体"/>
                          <a:cs typeface="Consolas"/>
                        </a:rPr>
                        <a:t>更多课程请访问：</a:t>
                      </a:r>
                      <a:r>
                        <a:rPr lang="en-US" sz="900" kern="0">
                          <a:solidFill>
                            <a:srgbClr val="000000"/>
                          </a:solidFill>
                          <a:latin typeface="Consolas"/>
                          <a:ea typeface="宋体"/>
                          <a:cs typeface="Consolas"/>
                        </a:rPr>
                        <a:t>www.yootk.com</a:t>
                      </a:r>
                      <a:r>
                        <a:rPr lang="zh-CN" sz="900" kern="0">
                          <a:solidFill>
                            <a:srgbClr val="000000"/>
                          </a:solidFill>
                          <a:latin typeface="Consolas"/>
                          <a:ea typeface="宋体"/>
                          <a:cs typeface="Consolas"/>
                        </a:rPr>
                        <a:t>（“</a:t>
                      </a:r>
                      <a:r>
                        <a:rPr lang="en-US" sz="900" kern="0">
                          <a:solidFill>
                            <a:srgbClr val="6A3E3E"/>
                          </a:solidFill>
                          <a:latin typeface="Consolas"/>
                          <a:ea typeface="宋体"/>
                          <a:cs typeface="Consolas"/>
                        </a:rPr>
                        <a:t>t</a:t>
                      </a:r>
                      <a:r>
                        <a:rPr lang="en-US" sz="900" kern="0">
                          <a:solidFill>
                            <a:srgbClr val="000000"/>
                          </a:solidFill>
                          <a:latin typeface="Consolas"/>
                          <a:ea typeface="宋体"/>
                          <a:cs typeface="Consolas"/>
                        </a:rPr>
                        <a:t>.fun();</a:t>
                      </a:r>
                      <a:r>
                        <a:rPr lang="zh-CN" sz="900" kern="0">
                          <a:solidFill>
                            <a:srgbClr val="000000"/>
                          </a:solidFill>
                          <a:latin typeface="Consolas"/>
                          <a:ea typeface="宋体"/>
                          <a:cs typeface="Consolas"/>
                        </a:rPr>
                        <a:t>”语句执行结果）</a:t>
                      </a:r>
                      <a:endParaRPr lang="zh-CN" sz="1050" kern="100">
                        <a:latin typeface="Times New Roman"/>
                        <a:ea typeface="宋体"/>
                        <a:cs typeface="Times New Roman"/>
                      </a:endParaRPr>
                    </a:p>
                    <a:p>
                      <a:pPr algn="l">
                        <a:spcAft>
                          <a:spcPts val="0"/>
                        </a:spcAft>
                      </a:pPr>
                      <a:r>
                        <a:rPr lang="zh-CN" sz="900" kern="0">
                          <a:solidFill>
                            <a:srgbClr val="000000"/>
                          </a:solidFill>
                          <a:latin typeface="Consolas"/>
                          <a:ea typeface="宋体"/>
                          <a:cs typeface="Consolas"/>
                        </a:rPr>
                        <a:t>魔乐科技：</a:t>
                      </a:r>
                      <a:r>
                        <a:rPr lang="en-US" sz="900" kern="0">
                          <a:solidFill>
                            <a:srgbClr val="000000"/>
                          </a:solidFill>
                          <a:latin typeface="Consolas"/>
                          <a:ea typeface="宋体"/>
                          <a:cs typeface="Consolas"/>
                        </a:rPr>
                        <a:t>www.mldn.cn</a:t>
                      </a:r>
                      <a:r>
                        <a:rPr lang="zh-CN" sz="900" kern="0">
                          <a:solidFill>
                            <a:srgbClr val="000000"/>
                          </a:solidFill>
                          <a:latin typeface="Consolas"/>
                          <a:ea typeface="宋体"/>
                          <a:cs typeface="Consolas"/>
                        </a:rPr>
                        <a:t>（“</a:t>
                      </a:r>
                      <a:r>
                        <a:rPr lang="en-US" sz="900" kern="0">
                          <a:solidFill>
                            <a:srgbClr val="000000"/>
                          </a:solidFill>
                          <a:latin typeface="Consolas"/>
                          <a:ea typeface="宋体"/>
                          <a:cs typeface="Consolas"/>
                        </a:rPr>
                        <a:t>System.out.println(t);</a:t>
                      </a:r>
                      <a:r>
                        <a:rPr lang="zh-CN" sz="900" kern="0">
                          <a:solidFill>
                            <a:srgbClr val="000000"/>
                          </a:solidFill>
                          <a:latin typeface="Consolas"/>
                          <a:ea typeface="宋体"/>
                          <a:cs typeface="Consolas"/>
                        </a:rPr>
                        <a:t>”语句执行结果）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掌握继承性的主要作用、实现、使用限制；</a:t>
            </a:r>
            <a:endParaRPr lang="en-US" altLang="zh-CN" dirty="0" smtClean="0"/>
          </a:p>
          <a:p>
            <a:r>
              <a:rPr lang="zh-CN" altLang="en-US" dirty="0" smtClean="0"/>
              <a:t>掌握方法覆写的操作；</a:t>
            </a:r>
            <a:endParaRPr lang="en-US" altLang="zh-CN" dirty="0" smtClean="0"/>
          </a:p>
          <a:p>
            <a:r>
              <a:rPr lang="zh-CN" altLang="en-US" dirty="0" smtClean="0"/>
              <a:t>掌握</a:t>
            </a:r>
            <a:r>
              <a:rPr lang="en-US" dirty="0" smtClean="0"/>
              <a:t>final</a:t>
            </a:r>
            <a:r>
              <a:rPr lang="zh-CN" altLang="en-US" dirty="0" smtClean="0"/>
              <a:t>关键字的使用；</a:t>
            </a:r>
            <a:endParaRPr lang="en-US" altLang="zh-CN" dirty="0" smtClean="0"/>
          </a:p>
          <a:p>
            <a:r>
              <a:rPr lang="zh-CN" altLang="en-US" dirty="0" smtClean="0"/>
              <a:t>掌握对象多态性的概念以及对象转型的操作；</a:t>
            </a:r>
            <a:endParaRPr lang="en-US" altLang="zh-CN" dirty="0" smtClean="0"/>
          </a:p>
          <a:p>
            <a:r>
              <a:rPr lang="zh-CN" altLang="en-US" dirty="0" smtClean="0"/>
              <a:t>掌握抽象类和接口的定义、使用、常见设计模式；</a:t>
            </a:r>
            <a:endParaRPr lang="en-US" altLang="zh-CN" dirty="0" smtClean="0"/>
          </a:p>
          <a:p>
            <a:r>
              <a:rPr lang="zh-CN" altLang="en-US" dirty="0" smtClean="0"/>
              <a:t>掌握</a:t>
            </a:r>
            <a:r>
              <a:rPr lang="en-US" dirty="0" smtClean="0"/>
              <a:t>Object</a:t>
            </a:r>
            <a:r>
              <a:rPr lang="zh-CN" altLang="en-US" dirty="0" smtClean="0"/>
              <a:t>类的主要特点及实际应用；</a:t>
            </a:r>
            <a:endParaRPr lang="en-US" altLang="zh-CN" dirty="0" smtClean="0"/>
          </a:p>
          <a:p>
            <a:r>
              <a:rPr lang="zh-CN" altLang="en-US" dirty="0" smtClean="0"/>
              <a:t>掌握匿名内部类的使用；</a:t>
            </a:r>
            <a:endParaRPr lang="en-US" altLang="zh-CN" dirty="0" smtClean="0"/>
          </a:p>
          <a:p>
            <a:r>
              <a:rPr lang="zh-CN" altLang="en-US" dirty="0" smtClean="0"/>
              <a:t>掌握基本数据类型包装类的使用。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Object</a:t>
            </a:r>
            <a:r>
              <a:rPr lang="zh-CN" altLang="en-US" smtClean="0"/>
              <a:t>类的基本定义</a:t>
            </a:r>
            <a:endParaRPr lang="zh-CN" altLang="en-US"/>
          </a:p>
        </p:txBody>
      </p:sp>
      <p:sp>
        <p:nvSpPr>
          <p:cNvPr id="3" name="内容占位符 2"/>
          <p:cNvSpPr>
            <a:spLocks noGrp="1"/>
          </p:cNvSpPr>
          <p:nvPr>
            <p:ph idx="1"/>
          </p:nvPr>
        </p:nvSpPr>
        <p:spPr/>
        <p:txBody>
          <a:bodyPr/>
          <a:lstStyle/>
          <a:p>
            <a:r>
              <a:rPr lang="en-US" smtClean="0"/>
              <a:t>Object</a:t>
            </a:r>
            <a:r>
              <a:rPr lang="zh-CN" altLang="en-US" smtClean="0"/>
              <a:t>类是所有类的父类，也就是说任何一个类在定义的时候如果没有明确的继承一个父类的话，那么它就是</a:t>
            </a:r>
            <a:r>
              <a:rPr lang="en-US" smtClean="0"/>
              <a:t>Object</a:t>
            </a:r>
            <a:r>
              <a:rPr lang="zh-CN" altLang="en-US" smtClean="0"/>
              <a:t>类的子类，也就是说以下两种类定义的最终效果是完全相同的：</a:t>
            </a:r>
            <a:endParaRPr lang="zh-CN" altLang="en-US"/>
          </a:p>
        </p:txBody>
      </p:sp>
      <p:graphicFrame>
        <p:nvGraphicFramePr>
          <p:cNvPr id="4" name="表格 3"/>
          <p:cNvGraphicFramePr>
            <a:graphicFrameLocks noGrp="1"/>
          </p:cNvGraphicFramePr>
          <p:nvPr/>
        </p:nvGraphicFramePr>
        <p:xfrm>
          <a:off x="571472" y="2928940"/>
          <a:ext cx="8143932" cy="487680"/>
        </p:xfrm>
        <a:graphic>
          <a:graphicData uri="http://schemas.openxmlformats.org/drawingml/2006/table">
            <a:tbl>
              <a:tblPr/>
              <a:tblGrid>
                <a:gridCol w="4071966"/>
                <a:gridCol w="4071966"/>
              </a:tblGrid>
              <a:tr h="0">
                <a:tc>
                  <a:txBody>
                    <a:bodyPr/>
                    <a:lstStyle/>
                    <a:p>
                      <a:pPr algn="l">
                        <a:spcAft>
                          <a:spcPts val="0"/>
                        </a:spcAft>
                      </a:pP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Book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Book </a:t>
                      </a:r>
                      <a:r>
                        <a:rPr lang="en-US" sz="1600" b="1" kern="0">
                          <a:solidFill>
                            <a:srgbClr val="7F0055"/>
                          </a:solidFill>
                          <a:latin typeface="Consolas"/>
                          <a:ea typeface="宋体"/>
                          <a:cs typeface="Consolas"/>
                        </a:rPr>
                        <a:t>extends</a:t>
                      </a:r>
                      <a:r>
                        <a:rPr lang="en-US" sz="1600" kern="0">
                          <a:solidFill>
                            <a:srgbClr val="000000"/>
                          </a:solidFill>
                          <a:latin typeface="Consolas"/>
                          <a:ea typeface="宋体"/>
                          <a:cs typeface="Consolas"/>
                        </a:rPr>
                        <a:t> Object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利用</a:t>
            </a:r>
            <a:r>
              <a:rPr lang="en-US" smtClean="0"/>
              <a:t>Object</a:t>
            </a:r>
            <a:r>
              <a:rPr lang="zh-CN" altLang="en-US" smtClean="0"/>
              <a:t>类来接收对象</a:t>
            </a:r>
            <a:endParaRPr lang="zh-CN" altLang="en-US"/>
          </a:p>
        </p:txBody>
      </p:sp>
      <p:graphicFrame>
        <p:nvGraphicFramePr>
          <p:cNvPr id="4" name="表格 3"/>
          <p:cNvGraphicFramePr>
            <a:graphicFrameLocks noGrp="1"/>
          </p:cNvGraphicFramePr>
          <p:nvPr/>
        </p:nvGraphicFramePr>
        <p:xfrm>
          <a:off x="428596" y="1500180"/>
          <a:ext cx="8358246" cy="2857520"/>
        </p:xfrm>
        <a:graphic>
          <a:graphicData uri="http://schemas.openxmlformats.org/drawingml/2006/table">
            <a:tbl>
              <a:tblPr/>
              <a:tblGrid>
                <a:gridCol w="8358246"/>
              </a:tblGrid>
              <a:tr h="2857520">
                <a:tc>
                  <a:txBody>
                    <a:bodyPr/>
                    <a:lstStyle/>
                    <a:p>
                      <a:pPr algn="l">
                        <a:spcAft>
                          <a:spcPts val="0"/>
                        </a:spcAft>
                      </a:pP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Book </a:t>
                      </a:r>
                      <a:r>
                        <a:rPr lang="en-US" sz="1600" b="1" kern="0">
                          <a:solidFill>
                            <a:srgbClr val="7F0055"/>
                          </a:solidFill>
                          <a:latin typeface="Consolas"/>
                          <a:ea typeface="宋体"/>
                          <a:cs typeface="Consolas"/>
                        </a:rPr>
                        <a:t>extends</a:t>
                      </a:r>
                      <a:r>
                        <a:rPr lang="en-US" sz="1600" kern="0">
                          <a:solidFill>
                            <a:srgbClr val="000000"/>
                          </a:solidFill>
                          <a:latin typeface="Consolas"/>
                          <a:ea typeface="宋体"/>
                          <a:cs typeface="Consolas"/>
                        </a:rPr>
                        <a:t> Object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p>
                      <a:pPr algn="l">
                        <a:spcAft>
                          <a:spcPts val="0"/>
                        </a:spcAft>
                      </a:pPr>
                      <a:r>
                        <a:rPr lang="en-US" sz="1600" b="1" kern="0">
                          <a:solidFill>
                            <a:srgbClr val="7F0055"/>
                          </a:solidFill>
                          <a:latin typeface="Consolas"/>
                          <a:ea typeface="宋体"/>
                          <a:cs typeface="Consolas"/>
                        </a:rPr>
                        <a:t>public</a:t>
                      </a: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TestDemo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public</a:t>
                      </a: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static</a:t>
                      </a: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void</a:t>
                      </a:r>
                      <a:r>
                        <a:rPr lang="en-US" sz="1600" kern="0">
                          <a:solidFill>
                            <a:srgbClr val="000000"/>
                          </a:solidFill>
                          <a:latin typeface="Consolas"/>
                          <a:ea typeface="宋体"/>
                          <a:cs typeface="Consolas"/>
                        </a:rPr>
                        <a:t> main(String </a:t>
                      </a:r>
                      <a:r>
                        <a:rPr lang="en-US" sz="1600" kern="0">
                          <a:solidFill>
                            <a:srgbClr val="6A3E3E"/>
                          </a:solidFill>
                          <a:latin typeface="Consolas"/>
                          <a:ea typeface="宋体"/>
                          <a:cs typeface="Consolas"/>
                        </a:rPr>
                        <a:t>args</a:t>
                      </a: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Object </a:t>
                      </a:r>
                      <a:r>
                        <a:rPr lang="en-US" sz="1600" kern="0">
                          <a:solidFill>
                            <a:srgbClr val="6A3E3E"/>
                          </a:solidFill>
                          <a:latin typeface="Consolas"/>
                          <a:ea typeface="宋体"/>
                          <a:cs typeface="Consolas"/>
                        </a:rPr>
                        <a:t>obja</a:t>
                      </a:r>
                      <a:r>
                        <a:rPr lang="en-US" sz="1600" kern="0">
                          <a:solidFill>
                            <a:srgbClr val="000000"/>
                          </a:solidFill>
                          <a:latin typeface="Consolas"/>
                          <a:ea typeface="宋体"/>
                          <a:cs typeface="Consolas"/>
                        </a:rPr>
                        <a:t> = </a:t>
                      </a:r>
                      <a:r>
                        <a:rPr lang="en-US" sz="1600" b="1" kern="0">
                          <a:solidFill>
                            <a:srgbClr val="7F0055"/>
                          </a:solidFill>
                          <a:latin typeface="Consolas"/>
                          <a:ea typeface="宋体"/>
                          <a:cs typeface="Consolas"/>
                        </a:rPr>
                        <a:t>new</a:t>
                      </a:r>
                      <a:r>
                        <a:rPr lang="en-US" sz="1600" kern="0">
                          <a:solidFill>
                            <a:srgbClr val="000000"/>
                          </a:solidFill>
                          <a:latin typeface="Consolas"/>
                          <a:ea typeface="宋体"/>
                          <a:cs typeface="Consolas"/>
                        </a:rPr>
                        <a:t> Book</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向上转型，接收</a:t>
                      </a:r>
                      <a:r>
                        <a:rPr lang="en-US" sz="1600" kern="0">
                          <a:solidFill>
                            <a:srgbClr val="3F7F5F"/>
                          </a:solidFill>
                          <a:latin typeface="Consolas"/>
                          <a:ea typeface="宋体"/>
                          <a:cs typeface="Consolas"/>
                        </a:rPr>
                        <a:t>Book</a:t>
                      </a:r>
                      <a:r>
                        <a:rPr lang="zh-CN" sz="1600" kern="0">
                          <a:solidFill>
                            <a:srgbClr val="3F7F5F"/>
                          </a:solidFill>
                          <a:latin typeface="Consolas"/>
                          <a:ea typeface="宋体"/>
                          <a:cs typeface="Consolas"/>
                        </a:rPr>
                        <a:t>子类对象</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Object </a:t>
                      </a:r>
                      <a:r>
                        <a:rPr lang="en-US" sz="1600" kern="0">
                          <a:solidFill>
                            <a:srgbClr val="6A3E3E"/>
                          </a:solidFill>
                          <a:latin typeface="Consolas"/>
                          <a:ea typeface="宋体"/>
                          <a:cs typeface="Consolas"/>
                        </a:rPr>
                        <a:t>objb</a:t>
                      </a:r>
                      <a:r>
                        <a:rPr lang="en-US" sz="1600" kern="0">
                          <a:solidFill>
                            <a:srgbClr val="000000"/>
                          </a:solidFill>
                          <a:latin typeface="Consolas"/>
                          <a:ea typeface="宋体"/>
                          <a:cs typeface="Consolas"/>
                        </a:rPr>
                        <a:t> = </a:t>
                      </a:r>
                      <a:r>
                        <a:rPr lang="en-US" sz="1600" kern="0">
                          <a:solidFill>
                            <a:srgbClr val="2A00FF"/>
                          </a:solidFill>
                          <a:latin typeface="Consolas"/>
                          <a:ea typeface="宋体"/>
                          <a:cs typeface="Consolas"/>
                        </a:rPr>
                        <a:t>"hello"</a:t>
                      </a:r>
                      <a:r>
                        <a:rPr lang="en-US" sz="1600" kern="0">
                          <a:solidFill>
                            <a:srgbClr val="000000"/>
                          </a:solidFill>
                          <a:latin typeface="Consolas"/>
                          <a:ea typeface="宋体"/>
                          <a:cs typeface="Consolas"/>
                        </a:rPr>
                        <a:t>; </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向上转型，接收</a:t>
                      </a:r>
                      <a:r>
                        <a:rPr lang="en-US" sz="1600" kern="0">
                          <a:solidFill>
                            <a:srgbClr val="3F7F5F"/>
                          </a:solidFill>
                          <a:latin typeface="Consolas"/>
                          <a:ea typeface="宋体"/>
                          <a:cs typeface="Consolas"/>
                        </a:rPr>
                        <a:t>String</a:t>
                      </a:r>
                      <a:r>
                        <a:rPr lang="zh-CN" sz="1600" kern="0">
                          <a:solidFill>
                            <a:srgbClr val="3F7F5F"/>
                          </a:solidFill>
                          <a:latin typeface="Consolas"/>
                          <a:ea typeface="宋体"/>
                          <a:cs typeface="Consolas"/>
                        </a:rPr>
                        <a:t>子类对象</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Book </a:t>
                      </a:r>
                      <a:r>
                        <a:rPr lang="en-US" sz="1600" kern="0">
                          <a:solidFill>
                            <a:srgbClr val="6A3E3E"/>
                          </a:solidFill>
                          <a:latin typeface="Consolas"/>
                          <a:ea typeface="宋体"/>
                          <a:cs typeface="Consolas"/>
                        </a:rPr>
                        <a:t>b</a:t>
                      </a:r>
                      <a:r>
                        <a:rPr lang="en-US" sz="1600" kern="0">
                          <a:solidFill>
                            <a:srgbClr val="000000"/>
                          </a:solidFill>
                          <a:latin typeface="Consolas"/>
                          <a:ea typeface="宋体"/>
                          <a:cs typeface="Consolas"/>
                        </a:rPr>
                        <a:t> = (Book) </a:t>
                      </a:r>
                      <a:r>
                        <a:rPr lang="en-US" sz="1600" kern="0">
                          <a:solidFill>
                            <a:srgbClr val="6A3E3E"/>
                          </a:solidFill>
                          <a:latin typeface="Consolas"/>
                          <a:ea typeface="宋体"/>
                          <a:cs typeface="Consolas"/>
                        </a:rPr>
                        <a:t>obja</a:t>
                      </a:r>
                      <a:r>
                        <a:rPr lang="en-US" sz="1600" kern="0">
                          <a:solidFill>
                            <a:srgbClr val="000000"/>
                          </a:solidFill>
                          <a:latin typeface="Consolas"/>
                          <a:ea typeface="宋体"/>
                          <a:cs typeface="Consolas"/>
                        </a:rPr>
                        <a:t>;	</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测试向下转型</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String </a:t>
                      </a:r>
                      <a:r>
                        <a:rPr lang="en-US" sz="1600" kern="0">
                          <a:solidFill>
                            <a:srgbClr val="6A3E3E"/>
                          </a:solidFill>
                          <a:latin typeface="Consolas"/>
                          <a:ea typeface="宋体"/>
                          <a:cs typeface="Consolas"/>
                        </a:rPr>
                        <a:t>s</a:t>
                      </a:r>
                      <a:r>
                        <a:rPr lang="en-US" sz="1600" kern="0">
                          <a:solidFill>
                            <a:srgbClr val="000000"/>
                          </a:solidFill>
                          <a:latin typeface="Consolas"/>
                          <a:ea typeface="宋体"/>
                          <a:cs typeface="Consolas"/>
                        </a:rPr>
                        <a:t> = (String) </a:t>
                      </a:r>
                      <a:r>
                        <a:rPr lang="en-US" sz="1600" kern="0">
                          <a:solidFill>
                            <a:srgbClr val="6A3E3E"/>
                          </a:solidFill>
                          <a:latin typeface="Consolas"/>
                          <a:ea typeface="宋体"/>
                          <a:cs typeface="Consolas"/>
                        </a:rPr>
                        <a:t>objb</a:t>
                      </a:r>
                      <a:r>
                        <a:rPr lang="en-US" sz="1600" kern="0">
                          <a:solidFill>
                            <a:srgbClr val="000000"/>
                          </a:solidFill>
                          <a:latin typeface="Consolas"/>
                          <a:ea typeface="宋体"/>
                          <a:cs typeface="Consolas"/>
                        </a:rPr>
                        <a:t>;</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测试向下转型</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Object</a:t>
            </a:r>
            <a:r>
              <a:rPr lang="zh-CN" altLang="en-US" smtClean="0"/>
              <a:t>类的部分方法</a:t>
            </a:r>
            <a:endParaRPr lang="zh-CN" altLang="en-US"/>
          </a:p>
        </p:txBody>
      </p:sp>
      <p:graphicFrame>
        <p:nvGraphicFramePr>
          <p:cNvPr id="4" name="表格 3"/>
          <p:cNvGraphicFramePr>
            <a:graphicFrameLocks noGrp="1"/>
          </p:cNvGraphicFramePr>
          <p:nvPr/>
        </p:nvGraphicFramePr>
        <p:xfrm>
          <a:off x="500034" y="1643056"/>
          <a:ext cx="8215370" cy="1645920"/>
        </p:xfrm>
        <a:graphic>
          <a:graphicData uri="http://schemas.openxmlformats.org/drawingml/2006/table">
            <a:tbl>
              <a:tblPr/>
              <a:tblGrid>
                <a:gridCol w="465021"/>
                <a:gridCol w="3642664"/>
                <a:gridCol w="697531"/>
                <a:gridCol w="3410154"/>
              </a:tblGrid>
              <a:tr h="0">
                <a:tc>
                  <a:txBody>
                    <a:bodyPr/>
                    <a:lstStyle/>
                    <a:p>
                      <a:pPr algn="ctr">
                        <a:spcAft>
                          <a:spcPts val="0"/>
                        </a:spcAft>
                      </a:pPr>
                      <a:r>
                        <a:rPr lang="en-US" sz="1800" b="1" kern="100">
                          <a:latin typeface="Times New Roman"/>
                          <a:ea typeface="宋体"/>
                          <a:cs typeface="Times New Roman"/>
                        </a:rPr>
                        <a:t>No.</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方法</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类型</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cs typeface="Times New Roman"/>
                        </a:rPr>
                        <a:t>描述</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Times New Roman"/>
                          <a:ea typeface="宋体"/>
                          <a:cs typeface="Times New Roman"/>
                        </a:rPr>
                        <a:t>1</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宋体"/>
                          <a:cs typeface="Times New Roman"/>
                        </a:rPr>
                        <a:t>public String toString()</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取得对象信息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Times New Roman"/>
                          <a:ea typeface="宋体"/>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宋体"/>
                          <a:cs typeface="Times New Roman"/>
                        </a:rPr>
                        <a:t>public boolean equals(Object obj)</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对象比较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Times New Roman"/>
                          <a:ea typeface="宋体"/>
                          <a:cs typeface="Times New Roman"/>
                        </a:rPr>
                        <a:t>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宋体"/>
                          <a:cs typeface="Times New Roman"/>
                        </a:rPr>
                        <a:t>public int hashCode()</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取得对象哈希码，在第</a:t>
                      </a:r>
                      <a:r>
                        <a:rPr lang="en-US" sz="1800" kern="100">
                          <a:latin typeface="Times New Roman"/>
                          <a:ea typeface="宋体"/>
                          <a:cs typeface="Times New Roman"/>
                        </a:rPr>
                        <a:t>14</a:t>
                      </a:r>
                      <a:r>
                        <a:rPr lang="zh-CN" sz="1800" kern="100">
                          <a:latin typeface="Times New Roman"/>
                          <a:ea typeface="宋体"/>
                          <a:cs typeface="Times New Roman"/>
                        </a:rPr>
                        <a:t>章之中会有所讲解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取得对象信息：</a:t>
            </a:r>
            <a:r>
              <a:rPr lang="en-US" smtClean="0"/>
              <a:t>toString()</a:t>
            </a:r>
            <a:endParaRPr lang="zh-CN" altLang="en-US"/>
          </a:p>
        </p:txBody>
      </p:sp>
      <p:graphicFrame>
        <p:nvGraphicFramePr>
          <p:cNvPr id="4" name="表格 3"/>
          <p:cNvGraphicFramePr>
            <a:graphicFrameLocks noGrp="1"/>
          </p:cNvGraphicFramePr>
          <p:nvPr/>
        </p:nvGraphicFramePr>
        <p:xfrm>
          <a:off x="428596" y="1571618"/>
          <a:ext cx="8170581" cy="2743200"/>
        </p:xfrm>
        <a:graphic>
          <a:graphicData uri="http://schemas.openxmlformats.org/drawingml/2006/table">
            <a:tbl>
              <a:tblPr/>
              <a:tblGrid>
                <a:gridCol w="1452605"/>
                <a:gridCol w="6717976"/>
              </a:tblGrid>
              <a:tr h="0">
                <a:tc gridSpan="2">
                  <a:txBody>
                    <a:bodyPr/>
                    <a:lstStyle/>
                    <a:p>
                      <a:pPr algn="l">
                        <a:spcAft>
                          <a:spcPts val="0"/>
                        </a:spcAft>
                      </a:pPr>
                      <a:r>
                        <a:rPr lang="en-US" sz="1000" b="1" kern="0">
                          <a:solidFill>
                            <a:srgbClr val="7F0055"/>
                          </a:solidFill>
                          <a:latin typeface="Consolas"/>
                          <a:ea typeface="宋体"/>
                          <a:cs typeface="Consolas"/>
                        </a:rPr>
                        <a:t>class</a:t>
                      </a:r>
                      <a:r>
                        <a:rPr lang="en-US" sz="1000" kern="0">
                          <a:solidFill>
                            <a:srgbClr val="000000"/>
                          </a:solidFill>
                          <a:latin typeface="Consolas"/>
                          <a:ea typeface="宋体"/>
                          <a:cs typeface="Consolas"/>
                        </a:rPr>
                        <a:t> Book {	</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此类为</a:t>
                      </a:r>
                      <a:r>
                        <a:rPr lang="en-US" sz="1000" kern="0">
                          <a:solidFill>
                            <a:srgbClr val="3F7F5F"/>
                          </a:solidFill>
                          <a:latin typeface="Consolas"/>
                          <a:ea typeface="宋体"/>
                          <a:cs typeface="Consolas"/>
                        </a:rPr>
                        <a:t>Object</a:t>
                      </a:r>
                      <a:r>
                        <a:rPr lang="zh-CN" sz="1000" kern="0">
                          <a:solidFill>
                            <a:srgbClr val="3F7F5F"/>
                          </a:solidFill>
                          <a:latin typeface="Consolas"/>
                          <a:ea typeface="宋体"/>
                          <a:cs typeface="Consolas"/>
                        </a:rPr>
                        <a:t>子类</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private</a:t>
                      </a:r>
                      <a:r>
                        <a:rPr lang="en-US" sz="1000" kern="0">
                          <a:solidFill>
                            <a:srgbClr val="000000"/>
                          </a:solidFill>
                          <a:latin typeface="Consolas"/>
                          <a:ea typeface="宋体"/>
                          <a:cs typeface="Consolas"/>
                        </a:rPr>
                        <a:t> String </a:t>
                      </a:r>
                      <a:r>
                        <a:rPr lang="en-US" sz="1000" kern="0">
                          <a:solidFill>
                            <a:srgbClr val="0000C0"/>
                          </a:solidFill>
                          <a:latin typeface="Consolas"/>
                          <a:ea typeface="宋体"/>
                          <a:cs typeface="Consolas"/>
                        </a:rPr>
                        <a:t>title</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private</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double</a:t>
                      </a:r>
                      <a:r>
                        <a:rPr lang="en-US" sz="1000" kern="0">
                          <a:solidFill>
                            <a:srgbClr val="000000"/>
                          </a:solidFill>
                          <a:latin typeface="Consolas"/>
                          <a:ea typeface="宋体"/>
                          <a:cs typeface="Consolas"/>
                        </a:rPr>
                        <a:t> </a:t>
                      </a:r>
                      <a:r>
                        <a:rPr lang="en-US" sz="1000" kern="0">
                          <a:solidFill>
                            <a:srgbClr val="0000C0"/>
                          </a:solidFill>
                          <a:latin typeface="Consolas"/>
                          <a:ea typeface="宋体"/>
                          <a:cs typeface="Consolas"/>
                        </a:rPr>
                        <a:t>price</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Book(String </a:t>
                      </a:r>
                      <a:r>
                        <a:rPr lang="en-US" sz="1000" kern="0">
                          <a:solidFill>
                            <a:srgbClr val="6A3E3E"/>
                          </a:solidFill>
                          <a:latin typeface="Consolas"/>
                          <a:ea typeface="宋体"/>
                          <a:cs typeface="Consolas"/>
                        </a:rPr>
                        <a:t>title</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double</a:t>
                      </a:r>
                      <a:r>
                        <a:rPr lang="en-US" sz="1000" kern="0">
                          <a:solidFill>
                            <a:srgbClr val="000000"/>
                          </a:solidFill>
                          <a:latin typeface="Consolas"/>
                          <a:ea typeface="宋体"/>
                          <a:cs typeface="Consolas"/>
                        </a:rPr>
                        <a:t> </a:t>
                      </a:r>
                      <a:r>
                        <a:rPr lang="en-US" sz="1000" kern="0">
                          <a:solidFill>
                            <a:srgbClr val="6A3E3E"/>
                          </a:solidFill>
                          <a:latin typeface="Consolas"/>
                          <a:ea typeface="宋体"/>
                          <a:cs typeface="Consolas"/>
                        </a:rPr>
                        <a:t>price</a:t>
                      </a: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title</a:t>
                      </a:r>
                      <a:r>
                        <a:rPr lang="en-US" sz="1000" kern="0">
                          <a:solidFill>
                            <a:srgbClr val="000000"/>
                          </a:solidFill>
                          <a:latin typeface="Consolas"/>
                          <a:ea typeface="宋体"/>
                          <a:cs typeface="Consolas"/>
                        </a:rPr>
                        <a:t> = </a:t>
                      </a:r>
                      <a:r>
                        <a:rPr lang="en-US" sz="1000" kern="0">
                          <a:solidFill>
                            <a:srgbClr val="6A3E3E"/>
                          </a:solidFill>
                          <a:latin typeface="Consolas"/>
                          <a:ea typeface="宋体"/>
                          <a:cs typeface="Consolas"/>
                        </a:rPr>
                        <a:t>title</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price</a:t>
                      </a:r>
                      <a:r>
                        <a:rPr lang="en-US" sz="1000" kern="0">
                          <a:solidFill>
                            <a:srgbClr val="000000"/>
                          </a:solidFill>
                          <a:latin typeface="Consolas"/>
                          <a:ea typeface="宋体"/>
                          <a:cs typeface="Consolas"/>
                        </a:rPr>
                        <a:t> = </a:t>
                      </a:r>
                      <a:r>
                        <a:rPr lang="en-US" sz="1000" kern="0">
                          <a:solidFill>
                            <a:srgbClr val="6A3E3E"/>
                          </a:solidFill>
                          <a:latin typeface="Consolas"/>
                          <a:ea typeface="宋体"/>
                          <a:cs typeface="Consolas"/>
                        </a:rPr>
                        <a:t>price</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String toString() { 	</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替代了</a:t>
                      </a:r>
                      <a:r>
                        <a:rPr lang="en-US" sz="1000" kern="0">
                          <a:solidFill>
                            <a:srgbClr val="3F7F5F"/>
                          </a:solidFill>
                          <a:latin typeface="Consolas"/>
                          <a:ea typeface="宋体"/>
                          <a:cs typeface="Consolas"/>
                        </a:rPr>
                        <a:t>getInfo()</a:t>
                      </a:r>
                      <a:r>
                        <a:rPr lang="zh-CN" sz="1000" kern="0">
                          <a:solidFill>
                            <a:srgbClr val="3F7F5F"/>
                          </a:solidFill>
                          <a:latin typeface="Consolas"/>
                          <a:ea typeface="宋体"/>
                          <a:cs typeface="Consolas"/>
                        </a:rPr>
                        <a:t>，并且</a:t>
                      </a:r>
                      <a:r>
                        <a:rPr lang="en-US" sz="1000" kern="0">
                          <a:solidFill>
                            <a:srgbClr val="3F7F5F"/>
                          </a:solidFill>
                          <a:latin typeface="Consolas"/>
                          <a:ea typeface="宋体"/>
                          <a:cs typeface="Consolas"/>
                        </a:rPr>
                        <a:t>toString()</a:t>
                      </a:r>
                      <a:r>
                        <a:rPr lang="zh-CN" sz="1000" kern="0">
                          <a:solidFill>
                            <a:srgbClr val="3F7F5F"/>
                          </a:solidFill>
                          <a:latin typeface="Consolas"/>
                          <a:ea typeface="宋体"/>
                          <a:cs typeface="Consolas"/>
                        </a:rPr>
                        <a:t>可以自动调用</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return</a:t>
                      </a:r>
                      <a:r>
                        <a:rPr lang="en-US" sz="1000" kern="0">
                          <a:solidFill>
                            <a:srgbClr val="000000"/>
                          </a:solidFill>
                          <a:latin typeface="Consolas"/>
                          <a:ea typeface="宋体"/>
                          <a:cs typeface="Consolas"/>
                        </a:rPr>
                        <a:t> </a:t>
                      </a:r>
                      <a:r>
                        <a:rPr lang="en-US" sz="1000" kern="0">
                          <a:solidFill>
                            <a:srgbClr val="2A00FF"/>
                          </a:solidFill>
                          <a:latin typeface="Consolas"/>
                          <a:ea typeface="宋体"/>
                          <a:cs typeface="Consolas"/>
                        </a:rPr>
                        <a:t>"</a:t>
                      </a:r>
                      <a:r>
                        <a:rPr lang="zh-CN" sz="1000" kern="0">
                          <a:solidFill>
                            <a:srgbClr val="2A00FF"/>
                          </a:solidFill>
                          <a:latin typeface="Consolas"/>
                          <a:ea typeface="宋体"/>
                          <a:cs typeface="Consolas"/>
                        </a:rPr>
                        <a:t>书名：</a:t>
                      </a:r>
                      <a:r>
                        <a:rPr lang="en-US" sz="1000" kern="0">
                          <a:solidFill>
                            <a:srgbClr val="2A00FF"/>
                          </a:solidFill>
                          <a:latin typeface="Consolas"/>
                          <a:ea typeface="宋体"/>
                          <a:cs typeface="Consolas"/>
                        </a:rPr>
                        <a:t>"</a:t>
                      </a:r>
                      <a:r>
                        <a:rPr lang="en-US" sz="1000" kern="0">
                          <a:solidFill>
                            <a:srgbClr val="000000"/>
                          </a:solidFill>
                          <a:latin typeface="Consolas"/>
                          <a:ea typeface="宋体"/>
                          <a:cs typeface="Consolas"/>
                        </a:rPr>
                        <a:t> +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title</a:t>
                      </a:r>
                      <a:r>
                        <a:rPr lang="en-US" sz="1000" kern="0">
                          <a:solidFill>
                            <a:srgbClr val="000000"/>
                          </a:solidFill>
                          <a:latin typeface="Consolas"/>
                          <a:ea typeface="宋体"/>
                          <a:cs typeface="Consolas"/>
                        </a:rPr>
                        <a:t> + </a:t>
                      </a:r>
                      <a:r>
                        <a:rPr lang="en-US" sz="1000" kern="0">
                          <a:solidFill>
                            <a:srgbClr val="2A00FF"/>
                          </a:solidFill>
                          <a:latin typeface="Consolas"/>
                          <a:ea typeface="宋体"/>
                          <a:cs typeface="Consolas"/>
                        </a:rPr>
                        <a:t>"</a:t>
                      </a:r>
                      <a:r>
                        <a:rPr lang="zh-CN" sz="1000" kern="0">
                          <a:solidFill>
                            <a:srgbClr val="2A00FF"/>
                          </a:solidFill>
                          <a:latin typeface="Consolas"/>
                          <a:ea typeface="宋体"/>
                          <a:cs typeface="Consolas"/>
                        </a:rPr>
                        <a:t>，价格：</a:t>
                      </a:r>
                      <a:r>
                        <a:rPr lang="en-US" sz="1000" kern="0">
                          <a:solidFill>
                            <a:srgbClr val="2A00FF"/>
                          </a:solidFill>
                          <a:latin typeface="Consolas"/>
                          <a:ea typeface="宋体"/>
                          <a:cs typeface="Consolas"/>
                        </a:rPr>
                        <a:t>"</a:t>
                      </a:r>
                      <a:r>
                        <a:rPr lang="en-US" sz="1000" kern="0">
                          <a:solidFill>
                            <a:srgbClr val="000000"/>
                          </a:solidFill>
                          <a:latin typeface="Consolas"/>
                          <a:ea typeface="宋体"/>
                          <a:cs typeface="Consolas"/>
                        </a:rPr>
                        <a:t> +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price</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kern="0" smtClean="0">
                          <a:solidFill>
                            <a:srgbClr val="000000"/>
                          </a:solidFill>
                          <a:latin typeface="Consolas"/>
                          <a:ea typeface="宋体"/>
                          <a:cs typeface="Consolas"/>
                        </a:rPr>
                        <a:t>}</a:t>
                      </a:r>
                      <a:r>
                        <a:rPr lang="en-US" sz="1000" kern="0" smtClean="0">
                          <a:solidFill>
                            <a:srgbClr val="3F7F5F"/>
                          </a:solidFill>
                          <a:latin typeface="Consolas"/>
                          <a:ea typeface="宋体"/>
                          <a:cs typeface="Consolas"/>
                        </a:rPr>
                        <a:t>// </a:t>
                      </a:r>
                      <a:r>
                        <a:rPr lang="en-US" sz="1000" kern="0">
                          <a:solidFill>
                            <a:srgbClr val="3F7F5F"/>
                          </a:solidFill>
                          <a:latin typeface="Consolas"/>
                          <a:ea typeface="宋体"/>
                          <a:cs typeface="Consolas"/>
                        </a:rPr>
                        <a:t>setter</a:t>
                      </a:r>
                      <a:r>
                        <a:rPr lang="zh-CN" sz="1000" kern="0">
                          <a:solidFill>
                            <a:srgbClr val="3F7F5F"/>
                          </a:solidFill>
                          <a:latin typeface="Consolas"/>
                          <a:ea typeface="宋体"/>
                          <a:cs typeface="Consolas"/>
                        </a:rPr>
                        <a:t>、</a:t>
                      </a:r>
                      <a:r>
                        <a:rPr lang="en-US" sz="1000" kern="0">
                          <a:solidFill>
                            <a:srgbClr val="3F7F5F"/>
                          </a:solidFill>
                          <a:latin typeface="Consolas"/>
                          <a:ea typeface="宋体"/>
                          <a:cs typeface="Consolas"/>
                        </a:rPr>
                        <a:t>getter</a:t>
                      </a:r>
                      <a:r>
                        <a:rPr lang="zh-CN" sz="1000" kern="0">
                          <a:solidFill>
                            <a:srgbClr val="3F7F5F"/>
                          </a:solidFill>
                          <a:latin typeface="Consolas"/>
                          <a:ea typeface="宋体"/>
                          <a:cs typeface="Consolas"/>
                        </a:rPr>
                        <a:t>、无参构造略</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class</a:t>
                      </a:r>
                      <a:r>
                        <a:rPr lang="en-US" sz="1000" kern="0">
                          <a:solidFill>
                            <a:srgbClr val="000000"/>
                          </a:solidFill>
                          <a:latin typeface="Consolas"/>
                          <a:ea typeface="宋体"/>
                          <a:cs typeface="Consolas"/>
                        </a:rPr>
                        <a:t> TestDemo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static</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void</a:t>
                      </a:r>
                      <a:r>
                        <a:rPr lang="en-US" sz="1000" kern="0">
                          <a:solidFill>
                            <a:srgbClr val="000000"/>
                          </a:solidFill>
                          <a:latin typeface="Consolas"/>
                          <a:ea typeface="宋体"/>
                          <a:cs typeface="Consolas"/>
                        </a:rPr>
                        <a:t> main(String </a:t>
                      </a:r>
                      <a:r>
                        <a:rPr lang="en-US" sz="1000" kern="0">
                          <a:solidFill>
                            <a:srgbClr val="6A3E3E"/>
                          </a:solidFill>
                          <a:latin typeface="Consolas"/>
                          <a:ea typeface="宋体"/>
                          <a:cs typeface="Consolas"/>
                        </a:rPr>
                        <a:t>args</a:t>
                      </a: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Book </a:t>
                      </a:r>
                      <a:r>
                        <a:rPr lang="en-US" sz="1000" kern="0">
                          <a:solidFill>
                            <a:srgbClr val="6A3E3E"/>
                          </a:solidFill>
                          <a:latin typeface="Consolas"/>
                          <a:ea typeface="宋体"/>
                          <a:cs typeface="Consolas"/>
                        </a:rPr>
                        <a:t>b</a:t>
                      </a:r>
                      <a:r>
                        <a:rPr lang="en-US" sz="1000" kern="0">
                          <a:solidFill>
                            <a:srgbClr val="000000"/>
                          </a:solidFill>
                          <a:latin typeface="Consolas"/>
                          <a:ea typeface="宋体"/>
                          <a:cs typeface="Consolas"/>
                        </a:rPr>
                        <a:t> = </a:t>
                      </a:r>
                      <a:r>
                        <a:rPr lang="en-US" sz="1000" b="1" kern="0">
                          <a:solidFill>
                            <a:srgbClr val="7F0055"/>
                          </a:solidFill>
                          <a:latin typeface="Consolas"/>
                          <a:ea typeface="宋体"/>
                          <a:cs typeface="Consolas"/>
                        </a:rPr>
                        <a:t>new</a:t>
                      </a:r>
                      <a:r>
                        <a:rPr lang="en-US" sz="1000" kern="0">
                          <a:solidFill>
                            <a:srgbClr val="000000"/>
                          </a:solidFill>
                          <a:latin typeface="Consolas"/>
                          <a:ea typeface="宋体"/>
                          <a:cs typeface="Consolas"/>
                        </a:rPr>
                        <a:t> Book(</a:t>
                      </a:r>
                      <a:r>
                        <a:rPr lang="en-US" sz="1000" kern="0">
                          <a:solidFill>
                            <a:srgbClr val="2A00FF"/>
                          </a:solidFill>
                          <a:latin typeface="Consolas"/>
                          <a:ea typeface="宋体"/>
                          <a:cs typeface="Consolas"/>
                        </a:rPr>
                        <a:t>"Java</a:t>
                      </a:r>
                      <a:r>
                        <a:rPr lang="zh-CN" sz="1000" kern="0">
                          <a:solidFill>
                            <a:srgbClr val="2A00FF"/>
                          </a:solidFill>
                          <a:latin typeface="Consolas"/>
                          <a:ea typeface="宋体"/>
                          <a:cs typeface="Consolas"/>
                        </a:rPr>
                        <a:t>开发</a:t>
                      </a:r>
                      <a:r>
                        <a:rPr lang="en-US" sz="1000" kern="0">
                          <a:solidFill>
                            <a:srgbClr val="2A00FF"/>
                          </a:solidFill>
                          <a:latin typeface="Consolas"/>
                          <a:ea typeface="宋体"/>
                          <a:cs typeface="Consolas"/>
                        </a:rPr>
                        <a:t>"</a:t>
                      </a:r>
                      <a:r>
                        <a:rPr lang="en-US" sz="1000" kern="0">
                          <a:solidFill>
                            <a:srgbClr val="000000"/>
                          </a:solidFill>
                          <a:latin typeface="Consolas"/>
                          <a:ea typeface="宋体"/>
                          <a:cs typeface="Consolas"/>
                        </a:rPr>
                        <a:t>, 79.9);	</a:t>
                      </a:r>
                      <a:r>
                        <a:rPr lang="en-US" sz="1000" kern="0">
                          <a:solidFill>
                            <a:srgbClr val="3F7F5F"/>
                          </a:solidFill>
                          <a:latin typeface="Consolas"/>
                          <a:ea typeface="宋体"/>
                          <a:cs typeface="Consolas"/>
                        </a:rPr>
                        <a:t>// </a:t>
                      </a:r>
                      <a:r>
                        <a:rPr lang="zh-CN" sz="1000" kern="0">
                          <a:solidFill>
                            <a:srgbClr val="3F7F5F"/>
                          </a:solidFill>
                          <a:latin typeface="Consolas"/>
                          <a:ea typeface="宋体"/>
                          <a:cs typeface="Consolas"/>
                        </a:rPr>
                        <a:t>实例化对象</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kern="0">
                          <a:solidFill>
                            <a:srgbClr val="000000"/>
                          </a:solidFill>
                          <a:latin typeface="Consolas"/>
                          <a:ea typeface="宋体"/>
                          <a:cs typeface="Consolas"/>
                        </a:rPr>
                        <a:t>System.</a:t>
                      </a:r>
                      <a:r>
                        <a:rPr lang="en-US" sz="1000" b="1" i="1" kern="0">
                          <a:solidFill>
                            <a:srgbClr val="0000C0"/>
                          </a:solidFill>
                          <a:latin typeface="Consolas"/>
                          <a:ea typeface="宋体"/>
                          <a:cs typeface="Consolas"/>
                        </a:rPr>
                        <a:t>out</a:t>
                      </a:r>
                      <a:r>
                        <a:rPr lang="en-US" sz="1000" kern="0">
                          <a:solidFill>
                            <a:srgbClr val="000000"/>
                          </a:solidFill>
                          <a:latin typeface="Consolas"/>
                          <a:ea typeface="宋体"/>
                          <a:cs typeface="Consolas"/>
                        </a:rPr>
                        <a:t>.println(</a:t>
                      </a:r>
                      <a:r>
                        <a:rPr lang="en-US" sz="1000" kern="0">
                          <a:solidFill>
                            <a:srgbClr val="6A3E3E"/>
                          </a:solidFill>
                          <a:latin typeface="Consolas"/>
                          <a:ea typeface="宋体"/>
                          <a:cs typeface="Consolas"/>
                        </a:rPr>
                        <a:t>b</a:t>
                      </a:r>
                      <a:r>
                        <a:rPr lang="en-US" sz="1000" kern="0" smtClean="0">
                          <a:solidFill>
                            <a:srgbClr val="000000"/>
                          </a:solidFill>
                          <a:latin typeface="Consolas"/>
                          <a:ea typeface="宋体"/>
                          <a:cs typeface="Consolas"/>
                        </a:rPr>
                        <a:t>);</a:t>
                      </a:r>
                      <a:r>
                        <a:rPr lang="en-US" sz="1000" kern="0">
                          <a:solidFill>
                            <a:srgbClr val="000000"/>
                          </a:solidFill>
                          <a:latin typeface="Consolas"/>
                          <a:ea typeface="宋体"/>
                          <a:cs typeface="Consolas"/>
                        </a:rPr>
                        <a:t>	</a:t>
                      </a:r>
                      <a:r>
                        <a:rPr lang="en-US" sz="1000" kern="0">
                          <a:solidFill>
                            <a:srgbClr val="3F7F5F"/>
                          </a:solidFill>
                          <a:latin typeface="Consolas"/>
                          <a:ea typeface="宋体"/>
                          <a:cs typeface="Consolas"/>
                        </a:rPr>
                        <a:t>// </a:t>
                      </a:r>
                      <a:r>
                        <a:rPr lang="zh-CN" sz="1000" kern="0">
                          <a:solidFill>
                            <a:srgbClr val="3F7F5F"/>
                          </a:solidFill>
                          <a:latin typeface="Consolas"/>
                          <a:ea typeface="宋体"/>
                          <a:cs typeface="Consolas"/>
                        </a:rPr>
                        <a:t>直接输出对象，默认调用</a:t>
                      </a:r>
                      <a:r>
                        <a:rPr lang="en-US" sz="1000" kern="0">
                          <a:solidFill>
                            <a:srgbClr val="3F7F5F"/>
                          </a:solidFill>
                          <a:latin typeface="Consolas"/>
                          <a:ea typeface="宋体"/>
                          <a:cs typeface="Consolas"/>
                        </a:rPr>
                        <a:t>toString()</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000" b="1" kern="0">
                          <a:solidFill>
                            <a:srgbClr val="7F0055"/>
                          </a:solidFill>
                          <a:latin typeface="Consolas"/>
                          <a:ea typeface="宋体"/>
                          <a:cs typeface="Consolas"/>
                        </a:rPr>
                        <a:t>程序执行结果：</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a:solidFill>
                            <a:srgbClr val="000000"/>
                          </a:solidFill>
                          <a:latin typeface="Consolas"/>
                          <a:ea typeface="宋体"/>
                          <a:cs typeface="Consolas"/>
                        </a:rPr>
                        <a:t>书名：</a:t>
                      </a:r>
                      <a:r>
                        <a:rPr lang="en-US" sz="1000" kern="0">
                          <a:solidFill>
                            <a:srgbClr val="000000"/>
                          </a:solidFill>
                          <a:latin typeface="Consolas"/>
                          <a:ea typeface="宋体"/>
                          <a:cs typeface="Consolas"/>
                        </a:rPr>
                        <a:t>Java</a:t>
                      </a:r>
                      <a:r>
                        <a:rPr lang="zh-CN" sz="1000" kern="0">
                          <a:solidFill>
                            <a:srgbClr val="000000"/>
                          </a:solidFill>
                          <a:latin typeface="Consolas"/>
                          <a:ea typeface="宋体"/>
                          <a:cs typeface="Consolas"/>
                        </a:rPr>
                        <a:t>开发，价格：</a:t>
                      </a:r>
                      <a:r>
                        <a:rPr lang="en-US" sz="1000" kern="0">
                          <a:solidFill>
                            <a:srgbClr val="000000"/>
                          </a:solidFill>
                          <a:latin typeface="Consolas"/>
                          <a:ea typeface="宋体"/>
                          <a:cs typeface="Consolas"/>
                        </a:rPr>
                        <a:t>79.9</a:t>
                      </a:r>
                      <a:endParaRPr lang="zh-CN" sz="1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实现对象比较</a:t>
            </a:r>
            <a:endParaRPr lang="zh-CN" altLang="en-US"/>
          </a:p>
        </p:txBody>
      </p:sp>
      <p:sp>
        <p:nvSpPr>
          <p:cNvPr id="39938" name="Rectangle 2"/>
          <p:cNvSpPr>
            <a:spLocks noChangeArrowheads="1"/>
          </p:cNvSpPr>
          <p:nvPr/>
        </p:nvSpPr>
        <p:spPr bwMode="auto">
          <a:xfrm>
            <a:off x="214282" y="1357304"/>
            <a:ext cx="771530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public</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boolean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equals(Object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obj</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if</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this</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obj</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0" i="0" u="none" strike="noStrike" cap="none" normalizeH="0" baseline="0" smtClean="0">
                <a:ln>
                  <a:noFill/>
                </a:ln>
                <a:solidFill>
                  <a:srgbClr val="3F7F5F"/>
                </a:solidFill>
                <a:effectLst/>
                <a:latin typeface="Times New Roman" pitchFamily="18" charset="0"/>
                <a:ea typeface="宋体" pitchFamily="2" charset="-122"/>
                <a:cs typeface="Consolas" pitchFamily="49" charset="0"/>
              </a:rPr>
              <a:t>// </a:t>
            </a:r>
            <a:r>
              <a:rPr kumimoji="0" lang="zh-CN" altLang="en-US" sz="1200" b="0" i="0" u="none" strike="noStrike" cap="none" normalizeH="0" baseline="0" smtClean="0">
                <a:ln>
                  <a:noFill/>
                </a:ln>
                <a:solidFill>
                  <a:srgbClr val="3F7F5F"/>
                </a:solidFill>
                <a:effectLst/>
                <a:latin typeface="Consolas" pitchFamily="49" charset="0"/>
                <a:ea typeface="宋体" pitchFamily="2" charset="-122"/>
                <a:cs typeface="Consolas" pitchFamily="49" charset="0"/>
              </a:rPr>
              <a:t>地址相同</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return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true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if</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obj</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null</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0" i="0" u="none" strike="noStrike" cap="none" normalizeH="0" baseline="0" smtClean="0">
                <a:ln>
                  <a:noFill/>
                </a:ln>
                <a:solidFill>
                  <a:srgbClr val="3F7F5F"/>
                </a:solidFill>
                <a:effectLst/>
                <a:latin typeface="Times New Roman" pitchFamily="18" charset="0"/>
                <a:ea typeface="宋体" pitchFamily="2" charset="-122"/>
                <a:cs typeface="Consolas" pitchFamily="49" charset="0"/>
              </a:rPr>
              <a:t>// </a:t>
            </a:r>
            <a:r>
              <a:rPr kumimoji="0" lang="zh-CN" altLang="en-US" sz="1200" b="0" i="0" u="none" strike="noStrike" cap="none" normalizeH="0" baseline="0" smtClean="0">
                <a:ln>
                  <a:noFill/>
                </a:ln>
                <a:solidFill>
                  <a:srgbClr val="3F7F5F"/>
                </a:solidFill>
                <a:effectLst/>
                <a:latin typeface="Consolas" pitchFamily="49" charset="0"/>
                <a:ea typeface="宋体" pitchFamily="2" charset="-122"/>
                <a:cs typeface="Consolas" pitchFamily="49" charset="0"/>
              </a:rPr>
              <a:t>对象内容为</a:t>
            </a:r>
            <a:r>
              <a:rPr kumimoji="0" lang="en-US" altLang="zh-CN" sz="1200" b="0" i="0" u="none" strike="noStrike" cap="none" normalizeH="0" baseline="0" smtClean="0">
                <a:ln>
                  <a:noFill/>
                </a:ln>
                <a:solidFill>
                  <a:srgbClr val="3F7F5F"/>
                </a:solidFill>
                <a:effectLst/>
                <a:latin typeface="Times New Roman" pitchFamily="18" charset="0"/>
                <a:ea typeface="宋体" pitchFamily="2" charset="-122"/>
                <a:cs typeface="Consolas" pitchFamily="49" charset="0"/>
              </a:rPr>
              <a:t>null</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return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false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if</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obj</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instanceof</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Book)) { </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0" i="0" u="none" strike="noStrike" cap="none" normalizeH="0" baseline="0" smtClean="0">
                <a:ln>
                  <a:noFill/>
                </a:ln>
                <a:solidFill>
                  <a:srgbClr val="3F7F5F"/>
                </a:solidFill>
                <a:effectLst/>
                <a:latin typeface="Times New Roman" pitchFamily="18" charset="0"/>
                <a:ea typeface="宋体" pitchFamily="2" charset="-122"/>
                <a:cs typeface="Consolas" pitchFamily="49" charset="0"/>
              </a:rPr>
              <a:t>// </a:t>
            </a:r>
            <a:r>
              <a:rPr kumimoji="0" lang="zh-CN" altLang="en-US" sz="1200" b="0" i="0" u="none" strike="noStrike" cap="none" normalizeH="0" baseline="0" smtClean="0">
                <a:ln>
                  <a:noFill/>
                </a:ln>
                <a:solidFill>
                  <a:srgbClr val="3F7F5F"/>
                </a:solidFill>
                <a:effectLst/>
                <a:latin typeface="Consolas" pitchFamily="49" charset="0"/>
                <a:ea typeface="宋体" pitchFamily="2" charset="-122"/>
                <a:cs typeface="Consolas" pitchFamily="49" charset="0"/>
              </a:rPr>
              <a:t>不是本类实例</a:t>
            </a:r>
            <a:endParaRPr kumimoji="0" lang="zh-CN" altLang="en-US"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return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false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Book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book</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(Book)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obj</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if</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this</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r>
              <a:rPr kumimoji="0" lang="en-US" altLang="zh-CN" sz="1200" b="0" i="0" u="none" strike="noStrike" cap="none" normalizeH="0" baseline="0" smtClean="0">
                <a:ln>
                  <a:noFill/>
                </a:ln>
                <a:solidFill>
                  <a:srgbClr val="0000C0"/>
                </a:solidFill>
                <a:effectLst/>
                <a:latin typeface="Times New Roman" pitchFamily="18" charset="0"/>
                <a:ea typeface="宋体" pitchFamily="2" charset="-122"/>
                <a:cs typeface="Consolas" pitchFamily="49" charset="0"/>
              </a:rPr>
              <a:t>title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.equals(</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book</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r>
              <a:rPr kumimoji="0" lang="en-US" altLang="zh-CN" sz="1200" b="0" i="0" u="none" strike="noStrike" cap="none" normalizeH="0" baseline="0" smtClean="0">
                <a:ln>
                  <a:noFill/>
                </a:ln>
                <a:solidFill>
                  <a:srgbClr val="0000C0"/>
                </a:solidFill>
                <a:effectLst/>
                <a:latin typeface="Times New Roman" pitchFamily="18" charset="0"/>
                <a:ea typeface="宋体" pitchFamily="2" charset="-122"/>
                <a:cs typeface="Consolas" pitchFamily="49" charset="0"/>
              </a:rPr>
              <a:t>title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&amp;&amp;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this</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r>
              <a:rPr kumimoji="0" lang="en-US" altLang="zh-CN" sz="1200" b="0" i="0" u="none" strike="noStrike" cap="none" normalizeH="0" baseline="0" smtClean="0">
                <a:ln>
                  <a:noFill/>
                </a:ln>
                <a:solidFill>
                  <a:srgbClr val="0000C0"/>
                </a:solidFill>
                <a:effectLst/>
                <a:latin typeface="Times New Roman" pitchFamily="18" charset="0"/>
                <a:ea typeface="宋体" pitchFamily="2" charset="-122"/>
                <a:cs typeface="Consolas" pitchFamily="49" charset="0"/>
              </a:rPr>
              <a:t>price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 </a:t>
            </a:r>
            <a:r>
              <a:rPr kumimoji="0" lang="en-US" altLang="zh-CN" sz="1200" b="0" i="0" u="none" strike="noStrike" cap="none" normalizeH="0" baseline="0" smtClean="0">
                <a:ln>
                  <a:noFill/>
                </a:ln>
                <a:solidFill>
                  <a:srgbClr val="6A3E3E"/>
                </a:solidFill>
                <a:effectLst/>
                <a:latin typeface="Times New Roman" pitchFamily="18" charset="0"/>
                <a:ea typeface="宋体" pitchFamily="2" charset="-122"/>
                <a:cs typeface="Consolas" pitchFamily="49" charset="0"/>
              </a:rPr>
              <a:t>book</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r>
              <a:rPr kumimoji="0" lang="en-US" altLang="zh-CN" sz="1200" b="0" i="0" u="none" strike="noStrike" cap="none" normalizeH="0" baseline="0" smtClean="0">
                <a:ln>
                  <a:noFill/>
                </a:ln>
                <a:solidFill>
                  <a:srgbClr val="0000C0"/>
                </a:solidFill>
                <a:effectLst/>
                <a:latin typeface="Times New Roman" pitchFamily="18" charset="0"/>
                <a:ea typeface="宋体" pitchFamily="2" charset="-122"/>
                <a:cs typeface="Consolas" pitchFamily="49" charset="0"/>
              </a:rPr>
              <a:t>price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return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true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return</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r>
              <a:rPr kumimoji="0" lang="en-US" altLang="zh-CN" sz="1200" b="1" i="0" u="none" strike="noStrike" cap="none" normalizeH="0" baseline="0" smtClean="0">
                <a:ln>
                  <a:noFill/>
                </a:ln>
                <a:solidFill>
                  <a:srgbClr val="7F0055"/>
                </a:solidFill>
                <a:effectLst/>
                <a:latin typeface="Times New Roman" pitchFamily="18" charset="0"/>
                <a:ea typeface="宋体" pitchFamily="2" charset="-122"/>
                <a:cs typeface="Consolas" pitchFamily="49" charset="0"/>
              </a:rPr>
              <a:t>false</a:t>
            </a: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Times New Roman" pitchFamily="18" charset="0"/>
                <a:ea typeface="宋体" pitchFamily="2" charset="-122"/>
                <a:cs typeface="Consolas" pitchFamily="49"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Object</a:t>
            </a:r>
            <a:r>
              <a:rPr lang="zh-CN" altLang="en-US" smtClean="0"/>
              <a:t>类与引用数据类型</a:t>
            </a:r>
            <a:endParaRPr lang="zh-CN" altLang="en-US"/>
          </a:p>
        </p:txBody>
      </p:sp>
      <p:sp>
        <p:nvSpPr>
          <p:cNvPr id="3" name="内容占位符 2"/>
          <p:cNvSpPr>
            <a:spLocks noGrp="1"/>
          </p:cNvSpPr>
          <p:nvPr>
            <p:ph idx="1"/>
          </p:nvPr>
        </p:nvSpPr>
        <p:spPr/>
        <p:txBody>
          <a:bodyPr/>
          <a:lstStyle/>
          <a:p>
            <a:r>
              <a:rPr lang="en-US" smtClean="0"/>
              <a:t>Object</a:t>
            </a:r>
            <a:r>
              <a:rPr lang="zh-CN" altLang="en-US" smtClean="0"/>
              <a:t>是所有类的父类，那么</a:t>
            </a:r>
            <a:r>
              <a:rPr lang="en-US" smtClean="0"/>
              <a:t>Object</a:t>
            </a:r>
            <a:r>
              <a:rPr lang="zh-CN" altLang="en-US" smtClean="0"/>
              <a:t>类可以接收所有类的对象，但是在</a:t>
            </a:r>
            <a:r>
              <a:rPr lang="en-US" smtClean="0"/>
              <a:t>Java</a:t>
            </a:r>
            <a:r>
              <a:rPr lang="zh-CN" altLang="en-US" smtClean="0"/>
              <a:t>设计的时候，考虑到引用数据类型的特殊性，所以</a:t>
            </a:r>
            <a:r>
              <a:rPr lang="en-US" smtClean="0"/>
              <a:t>Object</a:t>
            </a:r>
            <a:r>
              <a:rPr lang="zh-CN" altLang="en-US" smtClean="0"/>
              <a:t>类实际上是可以接收所有引用数据类型的数据，这就包括了数组、接口、类。</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接收数组数据</a:t>
            </a:r>
            <a:endParaRPr lang="zh-CN" altLang="en-US"/>
          </a:p>
        </p:txBody>
      </p:sp>
      <p:graphicFrame>
        <p:nvGraphicFramePr>
          <p:cNvPr id="4" name="表格 3"/>
          <p:cNvGraphicFramePr>
            <a:graphicFrameLocks noGrp="1"/>
          </p:cNvGraphicFramePr>
          <p:nvPr/>
        </p:nvGraphicFramePr>
        <p:xfrm>
          <a:off x="357158" y="1500180"/>
          <a:ext cx="8501122" cy="2560320"/>
        </p:xfrm>
        <a:graphic>
          <a:graphicData uri="http://schemas.openxmlformats.org/drawingml/2006/table">
            <a:tbl>
              <a:tblPr/>
              <a:tblGrid>
                <a:gridCol w="2018983"/>
                <a:gridCol w="6482139"/>
              </a:tblGrid>
              <a:tr h="0">
                <a:tc gridSpan="2">
                  <a:txBody>
                    <a:bodyPr/>
                    <a:lstStyle/>
                    <a:p>
                      <a:pPr algn="l">
                        <a:spcAft>
                          <a:spcPts val="0"/>
                        </a:spcAft>
                      </a:pP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main(String </a:t>
                      </a:r>
                      <a:r>
                        <a:rPr lang="en-US" sz="1200" kern="0">
                          <a:solidFill>
                            <a:srgbClr val="6A3E3E"/>
                          </a:solidFill>
                          <a:latin typeface="Consolas"/>
                          <a:ea typeface="宋体"/>
                          <a:cs typeface="Consolas"/>
                        </a:rPr>
                        <a:t>args</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Object </a:t>
                      </a:r>
                      <a:r>
                        <a:rPr lang="en-US" sz="1200" kern="0">
                          <a:solidFill>
                            <a:srgbClr val="6A3E3E"/>
                          </a:solidFill>
                          <a:latin typeface="Consolas"/>
                          <a:ea typeface="宋体"/>
                          <a:cs typeface="Consolas"/>
                        </a:rPr>
                        <a:t>obj</a:t>
                      </a:r>
                      <a:r>
                        <a:rPr lang="en-US" sz="1200" kern="0">
                          <a:solidFill>
                            <a:srgbClr val="000000"/>
                          </a:solidFill>
                          <a:latin typeface="Consolas"/>
                          <a:ea typeface="宋体"/>
                          <a:cs typeface="Consolas"/>
                        </a:rPr>
                        <a:t> = </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 1, 2, 3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向上转型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6A3E3E"/>
                          </a:solidFill>
                          <a:latin typeface="Consolas"/>
                          <a:ea typeface="宋体"/>
                          <a:cs typeface="Consolas"/>
                        </a:rPr>
                        <a:t>obj</a:t>
                      </a:r>
                      <a:r>
                        <a:rPr lang="en-US" sz="1200" kern="0">
                          <a:solidFill>
                            <a:srgbClr val="000000"/>
                          </a:solidFill>
                          <a:latin typeface="Consolas"/>
                          <a:ea typeface="宋体"/>
                          <a:cs typeface="Consolas"/>
                        </a:rPr>
                        <a:t>); </a:t>
                      </a: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数组编码：</a:t>
                      </a:r>
                      <a:r>
                        <a:rPr lang="en-US" sz="1200" kern="0">
                          <a:solidFill>
                            <a:srgbClr val="3F7F5F"/>
                          </a:solidFill>
                          <a:latin typeface="Consolas"/>
                          <a:ea typeface="宋体"/>
                          <a:cs typeface="Consolas"/>
                        </a:rPr>
                        <a:t>[I@1db9742</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if</a:t>
                      </a: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obj</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instanceof</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谁否是</a:t>
                      </a:r>
                      <a:r>
                        <a:rPr lang="en-US" sz="1200" kern="0">
                          <a:solidFill>
                            <a:srgbClr val="3F7F5F"/>
                          </a:solidFill>
                          <a:latin typeface="Consolas"/>
                          <a:ea typeface="宋体"/>
                          <a:cs typeface="Consolas"/>
                        </a:rPr>
                        <a:t>int</a:t>
                      </a:r>
                      <a:r>
                        <a:rPr lang="zh-CN" sz="1200" kern="0">
                          <a:solidFill>
                            <a:srgbClr val="3F7F5F"/>
                          </a:solidFill>
                          <a:latin typeface="Consolas"/>
                          <a:ea typeface="宋体"/>
                          <a:cs typeface="Consolas"/>
                        </a:rPr>
                        <a:t>数组</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data</a:t>
                      </a:r>
                      <a:r>
                        <a:rPr lang="en-US" sz="1200" kern="0">
                          <a:solidFill>
                            <a:srgbClr val="000000"/>
                          </a:solidFill>
                          <a:latin typeface="Consolas"/>
                          <a:ea typeface="宋体"/>
                          <a:cs typeface="Consolas"/>
                        </a:rPr>
                        <a:t>[] =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obj</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向下转型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for</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int</a:t>
                      </a: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x</a:t>
                      </a:r>
                      <a:r>
                        <a:rPr lang="en-US" sz="1200" kern="0">
                          <a:solidFill>
                            <a:srgbClr val="000000"/>
                          </a:solidFill>
                          <a:latin typeface="Consolas"/>
                          <a:ea typeface="宋体"/>
                          <a:cs typeface="Consolas"/>
                        </a:rPr>
                        <a:t> = 0; </a:t>
                      </a:r>
                      <a:r>
                        <a:rPr lang="en-US" sz="1200" kern="0">
                          <a:solidFill>
                            <a:srgbClr val="6A3E3E"/>
                          </a:solidFill>
                          <a:latin typeface="Consolas"/>
                          <a:ea typeface="宋体"/>
                          <a:cs typeface="Consolas"/>
                        </a:rPr>
                        <a:t>x</a:t>
                      </a:r>
                      <a:r>
                        <a:rPr lang="en-US" sz="1200" kern="0">
                          <a:solidFill>
                            <a:srgbClr val="000000"/>
                          </a:solidFill>
                          <a:latin typeface="Consolas"/>
                          <a:ea typeface="宋体"/>
                          <a:cs typeface="Consolas"/>
                        </a:rPr>
                        <a:t> &lt; </a:t>
                      </a:r>
                      <a:r>
                        <a:rPr lang="en-US" sz="1200" kern="0">
                          <a:solidFill>
                            <a:srgbClr val="6A3E3E"/>
                          </a:solidFill>
                          <a:latin typeface="Consolas"/>
                          <a:ea typeface="宋体"/>
                          <a:cs typeface="Consolas"/>
                        </a:rPr>
                        <a:t>data</a:t>
                      </a:r>
                      <a:r>
                        <a:rPr lang="en-US" sz="1200" kern="0">
                          <a:solidFill>
                            <a:srgbClr val="000000"/>
                          </a:solidFill>
                          <a:latin typeface="Consolas"/>
                          <a:ea typeface="宋体"/>
                          <a:cs typeface="Consolas"/>
                        </a:rPr>
                        <a:t>.</a:t>
                      </a:r>
                      <a:r>
                        <a:rPr lang="en-US" sz="1200" kern="0">
                          <a:solidFill>
                            <a:srgbClr val="0000C0"/>
                          </a:solidFill>
                          <a:latin typeface="Consolas"/>
                          <a:ea typeface="宋体"/>
                          <a:cs typeface="Consolas"/>
                        </a:rPr>
                        <a:t>length</a:t>
                      </a: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x</a:t>
                      </a:r>
                      <a:r>
                        <a:rPr lang="en-US" sz="1200" kern="0">
                          <a:solidFill>
                            <a:srgbClr val="000000"/>
                          </a:solidFill>
                          <a:latin typeface="Consolas"/>
                          <a:ea typeface="宋体"/>
                          <a:cs typeface="Consolas"/>
                        </a:rPr>
                        <a:t>++)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a:t>
                      </a:r>
                      <a:r>
                        <a:rPr lang="en-US" sz="1200" kern="0">
                          <a:solidFill>
                            <a:srgbClr val="6A3E3E"/>
                          </a:solidFill>
                          <a:latin typeface="Consolas"/>
                          <a:ea typeface="宋体"/>
                          <a:cs typeface="Consolas"/>
                        </a:rPr>
                        <a:t>data</a:t>
                      </a:r>
                      <a:r>
                        <a:rPr lang="en-US" sz="1200" kern="0">
                          <a:solidFill>
                            <a:srgbClr val="000000"/>
                          </a:solidFill>
                          <a:latin typeface="Consolas"/>
                          <a:ea typeface="宋体"/>
                          <a:cs typeface="Consolas"/>
                        </a:rPr>
                        <a:t>[</a:t>
                      </a:r>
                      <a:r>
                        <a:rPr lang="en-US" sz="1200" kern="0">
                          <a:solidFill>
                            <a:srgbClr val="6A3E3E"/>
                          </a:solidFill>
                          <a:latin typeface="Consolas"/>
                          <a:ea typeface="宋体"/>
                          <a:cs typeface="Consolas"/>
                        </a:rPr>
                        <a:t>x</a:t>
                      </a:r>
                      <a:r>
                        <a:rPr lang="en-US" sz="1200" kern="0">
                          <a:solidFill>
                            <a:srgbClr val="000000"/>
                          </a:solidFill>
                          <a:latin typeface="Consolas"/>
                          <a:ea typeface="宋体"/>
                          <a:cs typeface="Consolas"/>
                        </a:rPr>
                        <a:t>] + </a:t>
                      </a:r>
                      <a:r>
                        <a:rPr lang="en-US" sz="1200" kern="0">
                          <a:solidFill>
                            <a:srgbClr val="2A00FF"/>
                          </a:solidFill>
                          <a:latin typeface="Consolas"/>
                          <a:ea typeface="宋体"/>
                          <a:cs typeface="Consolas"/>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Consolas"/>
                        </a:rPr>
                        <a:t>[I@1db9742</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Consolas"/>
                        </a:rPr>
                        <a:t>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6A3E3E"/>
                          </a:solidFill>
                          <a:latin typeface="Consolas"/>
                          <a:ea typeface="宋体"/>
                          <a:cs typeface="Consolas"/>
                        </a:rPr>
                        <a:t>obj</a:t>
                      </a:r>
                      <a:r>
                        <a:rPr lang="en-US" sz="1200" kern="0">
                          <a:solidFill>
                            <a:srgbClr val="000000"/>
                          </a:solidFill>
                          <a:latin typeface="Consolas"/>
                          <a:ea typeface="宋体"/>
                          <a:cs typeface="Consolas"/>
                        </a:rPr>
                        <a:t>);</a:t>
                      </a:r>
                      <a:r>
                        <a:rPr lang="zh-CN" sz="1200" kern="0">
                          <a:solidFill>
                            <a:srgbClr val="000000"/>
                          </a:solidFill>
                          <a:latin typeface="Consolas"/>
                          <a:ea typeface="宋体"/>
                          <a:cs typeface="Consolas"/>
                        </a:rPr>
                        <a:t>”语句执行结果）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1</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Consolas"/>
                        </a:rPr>
                        <a:t>2</a:t>
                      </a:r>
                      <a:r>
                        <a:rPr lang="zh-CN" sz="1200" kern="0">
                          <a:solidFill>
                            <a:srgbClr val="000000"/>
                          </a:solidFill>
                          <a:latin typeface="Consolas"/>
                          <a:ea typeface="宋体"/>
                          <a:cs typeface="Consolas"/>
                        </a:rPr>
                        <a:t>、</a:t>
                      </a:r>
                      <a:r>
                        <a:rPr lang="en-US" sz="1200" kern="0">
                          <a:solidFill>
                            <a:srgbClr val="000000"/>
                          </a:solidFill>
                          <a:latin typeface="Consolas"/>
                          <a:ea typeface="宋体"/>
                          <a:cs typeface="Consolas"/>
                        </a:rPr>
                        <a:t>3</a:t>
                      </a:r>
                      <a:r>
                        <a:rPr lang="zh-CN"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399</Words>
  <PresentationFormat>全屏显示(16:9)</PresentationFormat>
  <Paragraphs>129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李兴华Java培训系列课程</vt:lpstr>
      <vt:lpstr>本章学习目标</vt:lpstr>
      <vt:lpstr>Object类的基本定义</vt:lpstr>
      <vt:lpstr>范例：利用Object类来接收对象</vt:lpstr>
      <vt:lpstr>Object类的部分方法</vt:lpstr>
      <vt:lpstr>取得对象信息：toString()</vt:lpstr>
      <vt:lpstr>范例：实现对象比较</vt:lpstr>
      <vt:lpstr>Object类与引用数据类型</vt:lpstr>
      <vt:lpstr>范例：接收数组数据</vt:lpstr>
      <vt:lpstr>范例：Object类接收接口对象</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245</cp:revision>
  <dcterms:created xsi:type="dcterms:W3CDTF">2015-01-02T11:02:54Z</dcterms:created>
  <dcterms:modified xsi:type="dcterms:W3CDTF">2017-02-07T13:10:30Z</dcterms:modified>
</cp:coreProperties>
</file>