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2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处理异常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加入多个</a:t>
            </a:r>
            <a:r>
              <a:rPr lang="en-US" smtClean="0"/>
              <a:t>catch</a:t>
            </a:r>
            <a:r>
              <a:rPr lang="zh-CN" altLang="en-US" smtClean="0"/>
              <a:t>进行异常处理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290652"/>
          <a:ext cx="8609562" cy="3352800"/>
        </p:xfrm>
        <a:graphic>
          <a:graphicData uri="http://schemas.openxmlformats.org/drawingml/2006/table">
            <a:tbl>
              <a:tblPr/>
              <a:tblGrid>
                <a:gridCol w="8609562"/>
              </a:tblGrid>
              <a:tr h="32147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"1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、除法计算开始。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Integer.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parseInt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[0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接收参数并且转型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Integer.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parseInt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[1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接收参数并且转型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"2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(x / y));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此处产生异常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异常产生之后的语句将不再执行，此处在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中产生异常，所以下面的输出不会执行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Consolas"/>
                        </a:rPr>
                        <a:t>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(ArrayIndexOutOfBoundsException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处理参数不足异常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.printStackTrace();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(NumberFormatException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处理数字转换异常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.printStackTrace();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(ArithmeticException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处理算术异常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.printStackTrace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输出异常的完整信息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finally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"### 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不管是否出现异常我都执行！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"3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、除法计算结束。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了解异常的产生原理；</a:t>
            </a:r>
          </a:p>
          <a:p>
            <a:r>
              <a:rPr lang="zh-CN" altLang="en-US" smtClean="0"/>
              <a:t>掌握异常处理语句的基本格式；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throw</a:t>
            </a:r>
            <a:r>
              <a:rPr lang="zh-CN" altLang="en-US" smtClean="0"/>
              <a:t>、</a:t>
            </a:r>
            <a:r>
              <a:rPr lang="en-US" smtClean="0"/>
              <a:t>throws</a:t>
            </a:r>
            <a:r>
              <a:rPr lang="zh-CN" altLang="en-US" smtClean="0"/>
              <a:t>关键字的作用；</a:t>
            </a:r>
            <a:endParaRPr lang="en-US" altLang="zh-CN" smtClean="0"/>
          </a:p>
          <a:p>
            <a:r>
              <a:rPr lang="zh-CN" altLang="en-US" smtClean="0"/>
              <a:t>可以自定义异常；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Exception</a:t>
            </a:r>
            <a:r>
              <a:rPr lang="zh-CN" altLang="en-US" smtClean="0"/>
              <a:t>与</a:t>
            </a:r>
            <a:r>
              <a:rPr lang="en-US" smtClean="0"/>
              <a:t>RuntimeException</a:t>
            </a:r>
            <a:r>
              <a:rPr lang="zh-CN" altLang="en-US" smtClean="0"/>
              <a:t>的区别；</a:t>
            </a:r>
            <a:endParaRPr lang="en-US" altLang="zh-CN" smtClean="0"/>
          </a:p>
          <a:p>
            <a:r>
              <a:rPr lang="zh-CN" altLang="en-US" smtClean="0"/>
              <a:t>了解断言的作用。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处理异常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中，针对于异常的处理提供有三个核心的关键字：</a:t>
            </a:r>
            <a:r>
              <a:rPr lang="en-US" smtClean="0"/>
              <a:t>try</a:t>
            </a:r>
            <a:r>
              <a:rPr lang="zh-CN" altLang="en-US" smtClean="0"/>
              <a:t>、</a:t>
            </a:r>
            <a:r>
              <a:rPr lang="en-US" smtClean="0"/>
              <a:t>catch</a:t>
            </a:r>
            <a:r>
              <a:rPr lang="zh-CN" altLang="en-US" smtClean="0"/>
              <a:t>、</a:t>
            </a:r>
            <a:r>
              <a:rPr lang="en-US" smtClean="0"/>
              <a:t>finally</a:t>
            </a:r>
            <a:r>
              <a:rPr lang="zh-CN" altLang="en-US" smtClean="0"/>
              <a:t>，利用这几个关键字就可以组成如下的异常处理格式：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597480"/>
          <a:ext cx="8143932" cy="1974534"/>
        </p:xfrm>
        <a:graphic>
          <a:graphicData uri="http://schemas.openxmlformats.org/drawingml/2006/table">
            <a:tbl>
              <a:tblPr/>
              <a:tblGrid>
                <a:gridCol w="8143932"/>
              </a:tblGrid>
              <a:tr h="19745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有可能出现异常的语句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 [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异常类型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Times New Roman"/>
                          <a:ea typeface="Consolas"/>
                          <a:cs typeface="Consolas"/>
                        </a:rPr>
                        <a:t> </a:t>
                      </a:r>
                      <a:r>
                        <a:rPr lang="zh-CN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异常处理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异常类型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Times New Roman"/>
                          <a:ea typeface="Consolas"/>
                          <a:cs typeface="Consolas"/>
                        </a:rPr>
                        <a:t> 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异常处理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异常类型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Times New Roman"/>
                          <a:ea typeface="Consolas"/>
                          <a:cs typeface="Consolas"/>
                        </a:rPr>
                        <a:t> 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异常处理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 .... ] [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finally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; 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不管是否出现异常，都执行的统一代码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}]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714494"/>
            <a:ext cx="4532313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异常处理语句基本流程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4357718" cy="321471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mtClean="0"/>
              <a:t>在格式中已经明确的表示，在</a:t>
            </a:r>
            <a:r>
              <a:rPr lang="en-US" smtClean="0"/>
              <a:t>try</a:t>
            </a:r>
            <a:r>
              <a:rPr lang="zh-CN" altLang="en-US" smtClean="0"/>
              <a:t>语句之中捕获可能出现的异常代码。如果在</a:t>
            </a:r>
            <a:r>
              <a:rPr lang="en-US" smtClean="0"/>
              <a:t>try</a:t>
            </a:r>
            <a:r>
              <a:rPr lang="zh-CN" altLang="en-US" smtClean="0"/>
              <a:t>中产生了异常，则程序会自动跳转到</a:t>
            </a:r>
            <a:r>
              <a:rPr lang="en-US" smtClean="0"/>
              <a:t>catch</a:t>
            </a:r>
            <a:r>
              <a:rPr lang="zh-CN" altLang="en-US" smtClean="0"/>
              <a:t>语句中找到匹配的异常类型进行相应的处理。最后不管程序是否会产生异常，则肯定都会执行到</a:t>
            </a:r>
            <a:r>
              <a:rPr lang="en-US" smtClean="0"/>
              <a:t>finally</a:t>
            </a:r>
            <a:r>
              <a:rPr lang="zh-CN" altLang="en-US" smtClean="0"/>
              <a:t>语句，</a:t>
            </a:r>
            <a:r>
              <a:rPr lang="en-US" smtClean="0"/>
              <a:t>finally</a:t>
            </a:r>
            <a:r>
              <a:rPr lang="zh-CN" altLang="en-US" smtClean="0"/>
              <a:t>语句就作为异常的统一出口。需要提醒读者的是，</a:t>
            </a:r>
            <a:r>
              <a:rPr lang="en-US" smtClean="0"/>
              <a:t>finally</a:t>
            </a:r>
            <a:r>
              <a:rPr lang="zh-CN" altLang="en-US" smtClean="0"/>
              <a:t>块是可以省略的。如果省略了</a:t>
            </a:r>
            <a:r>
              <a:rPr lang="en-US" smtClean="0"/>
              <a:t>finally</a:t>
            </a:r>
            <a:r>
              <a:rPr lang="zh-CN" altLang="en-US" smtClean="0"/>
              <a:t>块不写，则在</a:t>
            </a:r>
            <a:r>
              <a:rPr lang="en-US" smtClean="0"/>
              <a:t>catch()</a:t>
            </a:r>
            <a:r>
              <a:rPr lang="zh-CN" altLang="en-US" smtClean="0"/>
              <a:t>块运行结束后，程序将继续向下执行，异常的基本处理流程</a:t>
            </a:r>
            <a:r>
              <a:rPr lang="zh-CN" altLang="en-US" smtClean="0"/>
              <a:t>如</a:t>
            </a:r>
            <a:r>
              <a:rPr lang="zh-CN" altLang="en-US" smtClean="0"/>
              <a:t>图所</a:t>
            </a:r>
            <a:r>
              <a:rPr lang="zh-CN" altLang="en-US" smtClean="0"/>
              <a:t>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应用异常处理格式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643998" cy="3000396"/>
        </p:xfrm>
        <a:graphic>
          <a:graphicData uri="http://schemas.openxmlformats.org/drawingml/2006/table">
            <a:tbl>
              <a:tblPr/>
              <a:tblGrid>
                <a:gridCol w="1536771"/>
                <a:gridCol w="7107227"/>
              </a:tblGrid>
              <a:tr h="247091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"1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、除法计算开始。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"2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(10 / 0));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此处产生异常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异常产生之后的语句将不再执行，此处在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中产生异常，所以下面的输出不会执行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Consolas"/>
                        </a:rPr>
                        <a:t>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(ArithmeticException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处理算术异常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"******** 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出现异常了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 *********"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"3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、除法计算结束。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94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、除法计算开始。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******** 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出现异常了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*********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、除法计算结束。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输出异常的完整信息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以上的范例在出现异常之后，是采用输出提示信息的方式进行处理的，但是这样的处理方式不能够明确的描述出异常类型，而且出现异常的目的是为了解决异常，所以为了能够进行异常的处理，可以使用异常类中提供的</a:t>
            </a:r>
            <a:r>
              <a:rPr lang="en-US" smtClean="0"/>
              <a:t>printStackTrace()</a:t>
            </a:r>
            <a:r>
              <a:rPr lang="zh-CN" altLang="en-US" smtClean="0"/>
              <a:t>方法进行异常信息的完整</a:t>
            </a:r>
            <a:r>
              <a:rPr lang="zh-CN" altLang="en-US" smtClean="0"/>
              <a:t>输出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smtClean="0"/>
              <a:t>e.printStackTrace();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使用完整异常处理结构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7304"/>
          <a:ext cx="8572560" cy="3200400"/>
        </p:xfrm>
        <a:graphic>
          <a:graphicData uri="http://schemas.openxmlformats.org/drawingml/2006/table">
            <a:tbl>
              <a:tblPr/>
              <a:tblGrid>
                <a:gridCol w="1656103"/>
                <a:gridCol w="6916457"/>
              </a:tblGrid>
              <a:tr h="239487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"1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、除法计算开始。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"2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(10 /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0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此处产生异常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异常产生之后的语句将不再执行，此处在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中产生异常，所以下面的输出不会执行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Consolas"/>
                        </a:rPr>
                        <a:t>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(ArithmeticException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处理算术异常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.printStackTrace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输出异常的完整信息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finally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"### 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不管是否出现异常我都执行！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"3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、除法计算结束。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483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、除法计算开始。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java.lang.ArithmeticException</a:t>
                      </a:r>
                      <a:r>
                        <a:rPr lang="en-US" sz="10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: / by zero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com.yootk.demo.TestDemo.main(</a:t>
                      </a:r>
                      <a:r>
                        <a:rPr lang="en-US" sz="10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TestDemo.java:7</a:t>
                      </a:r>
                      <a:r>
                        <a:rPr lang="en-US" sz="10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###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不管是否出现异常我都执行！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、除法计算结束。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修改程序，利用初始化参数传递数学计算数据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314" y="1351612"/>
          <a:ext cx="8858280" cy="3291840"/>
        </p:xfrm>
        <a:graphic>
          <a:graphicData uri="http://schemas.openxmlformats.org/drawingml/2006/table">
            <a:tbl>
              <a:tblPr/>
              <a:tblGrid>
                <a:gridCol w="885828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"1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、除法计算开始。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Integer.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parseInt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[0]);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接收参数并且转型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Integer.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parseInt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[1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接收参数并且转型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"2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(x /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此处产生异常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异常产生之后的语句将不再执行，此处在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中产生异常，所以下面的输出不会执行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Consolas"/>
                        </a:rPr>
                        <a:t>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(ArithmeticException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处理算术异常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.printStackTrace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输出异常的完整信息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finally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"### 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不管是否出现异常我都执行！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"3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、除法计算结束。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程序执行结果，会根据初始化参数而分为以下几种情况：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604022"/>
          <a:ext cx="8386800" cy="2682240"/>
        </p:xfrm>
        <a:graphic>
          <a:graphicData uri="http://schemas.openxmlformats.org/drawingml/2006/table">
            <a:tbl>
              <a:tblPr/>
              <a:tblGrid>
                <a:gridCol w="1869887"/>
                <a:gridCol w="6516913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执行不输入参数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java TestDemo</a:t>
                      </a: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该异常未处理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、除法计算开始。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Exception in thread "main" </a:t>
                      </a:r>
                      <a:r>
                        <a:rPr lang="en-US" sz="11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java.lang.ArrayIndexOutOfBoundsException</a:t>
                      </a: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: 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com.yootk.demo.TestDemo.main(</a:t>
                      </a:r>
                      <a:r>
                        <a:rPr lang="en-US" sz="11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TestDemo.java:7</a:t>
                      </a: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### 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不管是否出现异常我都执行！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输入参数不是数字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java TestDemo a b</a:t>
                      </a: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该异常未处理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、除法计算开始。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Exception in thread "main" </a:t>
                      </a:r>
                      <a:r>
                        <a:rPr lang="en-US" sz="11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java.lang.NumberFormatException</a:t>
                      </a: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: For input string: "a"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java.lang.NumberFormatException.forInputString(Unknown Source)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java.lang.Integer.parseInt(Unknown Source)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java.lang.Integer.parseInt(Unknown Source)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com.yootk.demo.TestDemo.main(</a:t>
                      </a:r>
                      <a:r>
                        <a:rPr lang="en-US" sz="11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TestDemo.java:7</a:t>
                      </a: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### 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不管是否出现异常我都执行！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被除数为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java TestDemo 10 0</a:t>
                      </a: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该异常已处理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、除法计算开始。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java.lang.ArithmeticException</a:t>
                      </a: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: / by zero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com.yootk.demo.TestDemo.main(</a:t>
                      </a:r>
                      <a:r>
                        <a:rPr lang="en-US" sz="11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TestDemo.java:9</a:t>
                      </a: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### 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不管是否出现异常我都执行！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zh-CN" sz="11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、除法计算结束。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505</Words>
  <PresentationFormat>全屏显示(16:9)</PresentationFormat>
  <Paragraphs>142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李兴华Java培训系列课程</vt:lpstr>
      <vt:lpstr>本章学习目标</vt:lpstr>
      <vt:lpstr>处理异常</vt:lpstr>
      <vt:lpstr>异常处理语句基本流程</vt:lpstr>
      <vt:lpstr>范例：应用异常处理格式</vt:lpstr>
      <vt:lpstr>范例：输出异常的完整信息</vt:lpstr>
      <vt:lpstr>范例：使用完整异常处理结构</vt:lpstr>
      <vt:lpstr>范例：修改程序，利用初始化参数传递数学计算数据</vt:lpstr>
      <vt:lpstr>程序执行结果，会根据初始化参数而分为以下几种情况：</vt:lpstr>
      <vt:lpstr>范例：加入多个catch进行异常处理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213</cp:revision>
  <dcterms:created xsi:type="dcterms:W3CDTF">2015-01-02T11:02:54Z</dcterms:created>
  <dcterms:modified xsi:type="dcterms:W3CDTF">2017-02-07T15:01:06Z</dcterms:modified>
</cp:coreProperties>
</file>