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2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 </a:t>
            </a:r>
            <a:r>
              <a:rPr lang="zh-CN" altLang="en-US" smtClean="0"/>
              <a:t>异常处理流程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了解异常的产生原理；</a:t>
            </a:r>
          </a:p>
          <a:p>
            <a:r>
              <a:rPr lang="zh-CN" altLang="en-US" smtClean="0"/>
              <a:t>掌握异常处理语句的基本格式；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throw</a:t>
            </a:r>
            <a:r>
              <a:rPr lang="zh-CN" altLang="en-US" smtClean="0"/>
              <a:t>、</a:t>
            </a:r>
            <a:r>
              <a:rPr lang="en-US" smtClean="0"/>
              <a:t>throws</a:t>
            </a:r>
            <a:r>
              <a:rPr lang="zh-CN" altLang="en-US" smtClean="0"/>
              <a:t>关键字的作用；</a:t>
            </a:r>
            <a:endParaRPr lang="en-US" altLang="zh-CN" smtClean="0"/>
          </a:p>
          <a:p>
            <a:r>
              <a:rPr lang="zh-CN" altLang="en-US" smtClean="0"/>
              <a:t>可以自定义异常；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smtClean="0"/>
              <a:t>Exception</a:t>
            </a:r>
            <a:r>
              <a:rPr lang="zh-CN" altLang="en-US" smtClean="0"/>
              <a:t>与</a:t>
            </a:r>
            <a:r>
              <a:rPr lang="en-US" smtClean="0"/>
              <a:t>RuntimeException</a:t>
            </a:r>
            <a:r>
              <a:rPr lang="zh-CN" altLang="en-US" smtClean="0"/>
              <a:t>的区别；</a:t>
            </a:r>
            <a:endParaRPr lang="en-US" altLang="zh-CN" smtClean="0"/>
          </a:p>
          <a:p>
            <a:r>
              <a:rPr lang="zh-CN" altLang="en-US" smtClean="0"/>
              <a:t>了解断言的作用。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异常类结构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mtClean="0"/>
              <a:t>来</a:t>
            </a:r>
            <a:r>
              <a:rPr lang="zh-CN" altLang="en-US" smtClean="0"/>
              <a:t>观察两个异常类的</a:t>
            </a:r>
            <a:r>
              <a:rPr lang="zh-CN" altLang="en-US" smtClean="0"/>
              <a:t>继承</a:t>
            </a:r>
            <a:r>
              <a:rPr lang="zh-CN" altLang="en-US" smtClean="0"/>
              <a:t>关系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可以发现所有的异常类型最高的继承类是</a:t>
            </a:r>
            <a:r>
              <a:rPr lang="en-US" smtClean="0"/>
              <a:t>Throwable</a:t>
            </a:r>
            <a:r>
              <a:rPr lang="zh-CN" altLang="en-US" smtClean="0"/>
              <a:t>，并且通过</a:t>
            </a:r>
            <a:r>
              <a:rPr lang="en-US" smtClean="0"/>
              <a:t>doc</a:t>
            </a:r>
            <a:r>
              <a:rPr lang="zh-CN" altLang="en-US" smtClean="0"/>
              <a:t>文档可以发现在</a:t>
            </a:r>
            <a:r>
              <a:rPr lang="en-US" smtClean="0"/>
              <a:t>Throwable</a:t>
            </a:r>
            <a:r>
              <a:rPr lang="zh-CN" altLang="en-US" smtClean="0"/>
              <a:t>下有两个子</a:t>
            </a:r>
            <a:r>
              <a:rPr lang="zh-CN" altLang="en-US" smtClean="0"/>
              <a:t>类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smtClean="0"/>
              <a:t>Error</a:t>
            </a:r>
            <a:r>
              <a:rPr lang="zh-CN" altLang="en-US" smtClean="0"/>
              <a:t>：指的是</a:t>
            </a:r>
            <a:r>
              <a:rPr lang="en-US" smtClean="0"/>
              <a:t>JVM</a:t>
            </a:r>
            <a:r>
              <a:rPr lang="zh-CN" altLang="en-US" smtClean="0"/>
              <a:t>错误，这个时候的程序并没有执行，无法</a:t>
            </a:r>
            <a:r>
              <a:rPr lang="zh-CN" altLang="en-US" smtClean="0"/>
              <a:t>处理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/>
            <a:r>
              <a:rPr lang="en-US" smtClean="0"/>
              <a:t>Exception</a:t>
            </a:r>
            <a:r>
              <a:rPr lang="zh-CN" altLang="en-US" smtClean="0"/>
              <a:t>：指的是程序运行中产生的异常，用户可以使用异常处理格式处理。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1785932"/>
          <a:ext cx="8286808" cy="1493520"/>
        </p:xfrm>
        <a:graphic>
          <a:graphicData uri="http://schemas.openxmlformats.org/drawingml/2006/table">
            <a:tbl>
              <a:tblPr/>
              <a:tblGrid>
                <a:gridCol w="4143404"/>
                <a:gridCol w="4143404"/>
              </a:tblGrid>
              <a:tr h="55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Arithmetic</a:t>
                      </a:r>
                      <a:r>
                        <a:rPr lang="en-US" sz="1400" b="1" u="sng" kern="100">
                          <a:latin typeface="Times New Roman"/>
                          <a:ea typeface="宋体"/>
                          <a:cs typeface="Times New Roman"/>
                        </a:rPr>
                        <a:t>Exception</a:t>
                      </a: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NumberFormat</a:t>
                      </a:r>
                      <a:r>
                        <a:rPr lang="en-US" sz="1400" b="1" u="sng" kern="100">
                          <a:latin typeface="Times New Roman"/>
                          <a:ea typeface="宋体"/>
                          <a:cs typeface="Times New Roman"/>
                        </a:rPr>
                        <a:t>Exception</a:t>
                      </a: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java.lang.Object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  |- </a:t>
                      </a:r>
                      <a:r>
                        <a:rPr lang="en-US" sz="1400" u="sng" kern="100">
                          <a:latin typeface="Times New Roman"/>
                          <a:ea typeface="宋体"/>
                          <a:cs typeface="Times New Roman"/>
                        </a:rPr>
                        <a:t>java.lang.</a:t>
                      </a:r>
                      <a:r>
                        <a:rPr lang="en-US" sz="1400" b="1" u="sng" kern="100">
                          <a:latin typeface="Times New Roman"/>
                          <a:ea typeface="宋体"/>
                          <a:cs typeface="Times New Roman"/>
                        </a:rPr>
                        <a:t>Throwable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     |- java.lang.Exception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        |- java.lang.RuntimeException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           |- java.lang.ArithmeticException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java.lang.Object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  |- </a:t>
                      </a:r>
                      <a:r>
                        <a:rPr lang="en-US" sz="1400" u="sng" kern="100">
                          <a:latin typeface="Times New Roman"/>
                          <a:ea typeface="宋体"/>
                          <a:cs typeface="Times New Roman"/>
                        </a:rPr>
                        <a:t>java.lang.</a:t>
                      </a:r>
                      <a:r>
                        <a:rPr lang="en-US" sz="1400" b="1" u="sng" kern="100">
                          <a:latin typeface="Times New Roman"/>
                          <a:ea typeface="宋体"/>
                          <a:cs typeface="Times New Roman"/>
                        </a:rPr>
                        <a:t>Throwable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     |- java.lang.Exception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        |- java.lang.RuntimeException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           |- java.lang.IllegalArgumentException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               |- java.lang.NumberFormatException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mtClean="0"/>
              <a:t>异常</a:t>
            </a:r>
            <a:r>
              <a:rPr lang="zh-CN" altLang="en-US" smtClean="0"/>
              <a:t>的</a:t>
            </a:r>
            <a:r>
              <a:rPr lang="zh-CN" altLang="en-US" smtClean="0"/>
              <a:t>处理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完整</a:t>
            </a:r>
            <a:r>
              <a:rPr lang="zh-CN" altLang="en-US" smtClean="0"/>
              <a:t>流程</a:t>
            </a:r>
            <a:endParaRPr lang="zh-CN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714362"/>
            <a:ext cx="6035675" cy="388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异常的处理完整流程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mtClean="0"/>
              <a:t>当程序在运行的过程之中出现了异常后，那么会由</a:t>
            </a:r>
            <a:r>
              <a:rPr lang="en-US" smtClean="0"/>
              <a:t>JVM</a:t>
            </a:r>
            <a:r>
              <a:rPr lang="zh-CN" altLang="en-US" smtClean="0"/>
              <a:t>自动根据异常的类型实例化一个与之类型匹配的异常类对象（此处用户不用去关心如何实例化对象，由</a:t>
            </a:r>
            <a:r>
              <a:rPr lang="en-US" smtClean="0"/>
              <a:t>JVM</a:t>
            </a:r>
            <a:r>
              <a:rPr lang="zh-CN" altLang="en-US" smtClean="0"/>
              <a:t>负责处理</a:t>
            </a:r>
            <a:r>
              <a:rPr lang="zh-CN" altLang="en-US" smtClean="0"/>
              <a:t>）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产生了异常对象之后会判断当前的语句上是否存在有异常处理，如果现在没有异常处理，那么就交给</a:t>
            </a:r>
            <a:r>
              <a:rPr lang="en-US" smtClean="0"/>
              <a:t>JVM</a:t>
            </a:r>
            <a:r>
              <a:rPr lang="zh-CN" altLang="en-US" smtClean="0"/>
              <a:t>进行默认的异常处理，处理的方式：输出异常信息，而后结束程序的</a:t>
            </a:r>
            <a:r>
              <a:rPr lang="zh-CN" altLang="en-US" smtClean="0"/>
              <a:t>调用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如果此时存在有异常的捕获操作，那么会由</a:t>
            </a:r>
            <a:r>
              <a:rPr lang="en-US" smtClean="0"/>
              <a:t>try</a:t>
            </a:r>
            <a:r>
              <a:rPr lang="zh-CN" altLang="en-US" smtClean="0"/>
              <a:t>语句来捕获产生的异常类实例化对象，而后与</a:t>
            </a:r>
            <a:r>
              <a:rPr lang="en-US" smtClean="0"/>
              <a:t>try</a:t>
            </a:r>
            <a:r>
              <a:rPr lang="zh-CN" altLang="en-US" smtClean="0"/>
              <a:t>语句后的每一个</a:t>
            </a:r>
            <a:r>
              <a:rPr lang="en-US" smtClean="0"/>
              <a:t>catch</a:t>
            </a:r>
            <a:r>
              <a:rPr lang="zh-CN" altLang="en-US" smtClean="0"/>
              <a:t>进行比较，如果现在有符合的捕获类型，则使用当前</a:t>
            </a:r>
            <a:r>
              <a:rPr lang="en-US" smtClean="0"/>
              <a:t>catch</a:t>
            </a:r>
            <a:r>
              <a:rPr lang="zh-CN" altLang="en-US" smtClean="0"/>
              <a:t>的语句来进行异常的处理，如果不匹配，则向下继续匹配其它的</a:t>
            </a:r>
            <a:r>
              <a:rPr lang="en-US" smtClean="0"/>
              <a:t>catch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zh-CN" altLang="en-US" smtClean="0"/>
              <a:t>不管最后异常处理是否能够匹配，那么都要向后执行，如果此时程序中存在有</a:t>
            </a:r>
            <a:r>
              <a:rPr lang="en-US" smtClean="0"/>
              <a:t>finally</a:t>
            </a:r>
            <a:r>
              <a:rPr lang="zh-CN" altLang="en-US" smtClean="0"/>
              <a:t>语句，那么就先执行</a:t>
            </a:r>
            <a:r>
              <a:rPr lang="en-US" smtClean="0"/>
              <a:t>finally</a:t>
            </a:r>
            <a:r>
              <a:rPr lang="zh-CN" altLang="en-US" smtClean="0"/>
              <a:t>中的代码。但是执行完</a:t>
            </a:r>
            <a:r>
              <a:rPr lang="en-US" smtClean="0"/>
              <a:t>finally</a:t>
            </a:r>
            <a:r>
              <a:rPr lang="zh-CN" altLang="en-US" smtClean="0"/>
              <a:t>语句后需要根据之前的</a:t>
            </a:r>
            <a:r>
              <a:rPr lang="en-US" smtClean="0"/>
              <a:t>catch</a:t>
            </a:r>
            <a:r>
              <a:rPr lang="zh-CN" altLang="en-US" smtClean="0"/>
              <a:t>匹配结果来决定如何执行，如果之前已经成功的捕获了异常，那么就继续执行</a:t>
            </a:r>
            <a:r>
              <a:rPr lang="en-US" smtClean="0"/>
              <a:t>finally</a:t>
            </a:r>
            <a:r>
              <a:rPr lang="zh-CN" altLang="en-US" smtClean="0"/>
              <a:t>之后的代码，如果之前没有成功的捕获异常，那么就将此异常交给</a:t>
            </a:r>
            <a:r>
              <a:rPr lang="en-US" smtClean="0"/>
              <a:t>JVM</a:t>
            </a:r>
            <a:r>
              <a:rPr lang="zh-CN" altLang="en-US" smtClean="0"/>
              <a:t>进行默认处理（输出异常信息，而后结束程序执行）、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使用</a:t>
            </a:r>
            <a:r>
              <a:rPr lang="en-US" smtClean="0"/>
              <a:t>Exception</a:t>
            </a:r>
            <a:r>
              <a:rPr lang="zh-CN" altLang="en-US" smtClean="0"/>
              <a:t>处理异常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11618"/>
          <a:ext cx="8429684" cy="3017520"/>
        </p:xfrm>
        <a:graphic>
          <a:graphicData uri="http://schemas.openxmlformats.org/drawingml/2006/table">
            <a:tbl>
              <a:tblPr/>
              <a:tblGrid>
                <a:gridCol w="842968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"1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、除法计算开始。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try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Integer.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parseInt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[0]);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接收参数并且转型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Integer.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parseInt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[1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]);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接收参数并且转型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"2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、除法计算：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x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/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y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此处产生异常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异常产生之后的语句将不再执行，此处在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try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中产生异常，所以下面的输出不会执行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Times New Roman"/>
                          <a:ea typeface="Consolas"/>
                          <a:cs typeface="Consolas"/>
                        </a:rPr>
                        <a:t> 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catch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(</a:t>
                      </a:r>
                      <a:r>
                        <a:rPr lang="en-US" sz="1100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Exception </a:t>
                      </a:r>
                      <a:r>
                        <a:rPr lang="en-US" sz="1100" u="sng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处理所有异常类型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.printStackTrace();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finally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"### 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不管是否出现异常我都执行！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} 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"3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、除法计算结束。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457</Words>
  <PresentationFormat>全屏显示(16:9)</PresentationFormat>
  <Paragraphs>63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李兴华Java培训系列课程</vt:lpstr>
      <vt:lpstr>本章学习目标</vt:lpstr>
      <vt:lpstr>异常类结构</vt:lpstr>
      <vt:lpstr>异常的处理 完整流程</vt:lpstr>
      <vt:lpstr>异常的处理完整流程</vt:lpstr>
      <vt:lpstr>范例：使用Exception处理异常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218</cp:revision>
  <dcterms:created xsi:type="dcterms:W3CDTF">2015-01-02T11:02:54Z</dcterms:created>
  <dcterms:modified xsi:type="dcterms:W3CDTF">2017-02-07T15:04:26Z</dcterms:modified>
</cp:coreProperties>
</file>