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72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otk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泛型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通配符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利用泛型技术虽然解决了向下转型所带来的安全隐患问题，但同时又会产生一个新的问题：即便是同一个类，但是由于设置泛型类型的不同，那么其对象表示的含义也是不同，是不能够直接进行引用操作的，例如：现在有如下一个类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4348" y="3000378"/>
          <a:ext cx="7858180" cy="1676400"/>
        </p:xfrm>
        <a:graphic>
          <a:graphicData uri="http://schemas.openxmlformats.org/drawingml/2006/table">
            <a:tbl>
              <a:tblPr/>
              <a:tblGrid>
                <a:gridCol w="7858180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Message&lt;T&gt; {	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类上使用泛型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 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setMsg(T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 getMsg()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使用通配符“</a:t>
            </a:r>
            <a:r>
              <a:rPr lang="en-US" smtClean="0"/>
              <a:t>?</a:t>
            </a:r>
            <a:r>
              <a:rPr lang="zh-CN" altLang="en-US" smtClean="0"/>
              <a:t>”解决参数传递问题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84474"/>
          <a:ext cx="8501122" cy="2730350"/>
        </p:xfrm>
        <a:graphic>
          <a:graphicData uri="http://schemas.openxmlformats.org/drawingml/2006/table">
            <a:tbl>
              <a:tblPr/>
              <a:tblGrid>
                <a:gridCol w="1390121"/>
                <a:gridCol w="7111001"/>
              </a:tblGrid>
              <a:tr h="245603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Message&lt;Integer&gt;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m1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Message&lt;Integer&gt;();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Message&lt;String&gt;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m2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Message&lt;String&gt;();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m1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.setMsg(100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设置属性内容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m2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.setMsg(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"www.yootk.com"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设置属性内容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fun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m1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引用传递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fun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m2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引用传递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fun(Message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&lt;?&gt;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不能够设置，但是可以取出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.getMsg());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28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100</a:t>
                      </a: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fun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m1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fun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m2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通配符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“</a:t>
            </a:r>
            <a:r>
              <a:rPr lang="en-US" smtClean="0"/>
              <a:t>? extends </a:t>
            </a:r>
            <a:r>
              <a:rPr lang="zh-CN" altLang="en-US" smtClean="0"/>
              <a:t>类”：设置泛型上限，可以在声明上和方法参数上</a:t>
            </a:r>
            <a:r>
              <a:rPr lang="zh-CN" altLang="en-US" smtClean="0"/>
              <a:t>使用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smtClean="0"/>
              <a:t>? extends Number</a:t>
            </a:r>
            <a:r>
              <a:rPr lang="zh-CN" altLang="en-US" smtClean="0"/>
              <a:t>：意味着可以设置</a:t>
            </a:r>
            <a:r>
              <a:rPr lang="en-US" smtClean="0"/>
              <a:t>Number</a:t>
            </a:r>
            <a:r>
              <a:rPr lang="zh-CN" altLang="en-US" smtClean="0"/>
              <a:t>或者是</a:t>
            </a:r>
            <a:r>
              <a:rPr lang="en-US" smtClean="0"/>
              <a:t>Number</a:t>
            </a:r>
            <a:r>
              <a:rPr lang="zh-CN" altLang="en-US" smtClean="0"/>
              <a:t>的子类（</a:t>
            </a:r>
            <a:r>
              <a:rPr lang="en-US" smtClean="0"/>
              <a:t>Integer</a:t>
            </a:r>
            <a:r>
              <a:rPr lang="zh-CN" altLang="en-US" smtClean="0"/>
              <a:t>、</a:t>
            </a:r>
            <a:r>
              <a:rPr lang="en-US" smtClean="0"/>
              <a:t>Double</a:t>
            </a:r>
            <a:r>
              <a:rPr lang="zh-CN" altLang="en-US" smtClean="0"/>
              <a:t>、</a:t>
            </a:r>
            <a:r>
              <a:rPr lang="en-US" smtClean="0"/>
              <a:t>...</a:t>
            </a:r>
            <a:r>
              <a:rPr lang="zh-CN" altLang="en-US" smtClean="0"/>
              <a:t>）；</a:t>
            </a:r>
            <a:endParaRPr lang="en-US" altLang="zh-CN" smtClean="0"/>
          </a:p>
          <a:p>
            <a:r>
              <a:rPr lang="zh-CN" altLang="en-US" smtClean="0"/>
              <a:t>“</a:t>
            </a:r>
            <a:r>
              <a:rPr lang="en-US" smtClean="0"/>
              <a:t>? super </a:t>
            </a:r>
            <a:r>
              <a:rPr lang="zh-CN" altLang="en-US" smtClean="0"/>
              <a:t>类”：设置泛型下限，方法参数上</a:t>
            </a:r>
            <a:r>
              <a:rPr lang="zh-CN" altLang="en-US" smtClean="0"/>
              <a:t>使用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smtClean="0"/>
              <a:t>? super String</a:t>
            </a:r>
            <a:r>
              <a:rPr lang="zh-CN" altLang="en-US" smtClean="0"/>
              <a:t>：意味着只能够设置</a:t>
            </a:r>
            <a:r>
              <a:rPr lang="en-US" smtClean="0"/>
              <a:t>String</a:t>
            </a:r>
            <a:r>
              <a:rPr lang="zh-CN" altLang="en-US" smtClean="0"/>
              <a:t>或者是它的父类</a:t>
            </a:r>
            <a:r>
              <a:rPr lang="en-US" smtClean="0"/>
              <a:t>Object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设置泛型的上限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357304"/>
          <a:ext cx="8358246" cy="3200400"/>
        </p:xfrm>
        <a:graphic>
          <a:graphicData uri="http://schemas.openxmlformats.org/drawingml/2006/table">
            <a:tbl>
              <a:tblPr/>
              <a:tblGrid>
                <a:gridCol w="1985051"/>
                <a:gridCol w="6373195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Message&lt;T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extends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Number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&gt;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设置泛型上限，只能够是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Number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或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Number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子类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 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setMsg(T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 getMsg()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Message&lt;Integer&gt;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m1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Message&lt;Integer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&gt;()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Integer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是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Number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子类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m1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.setMsg(100);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fun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m1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引用传递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fun(Message&lt;?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extends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Number&gt;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 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定义泛型上限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.getMsg());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100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设置泛型的下限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428742"/>
          <a:ext cx="8215370" cy="3200400"/>
        </p:xfrm>
        <a:graphic>
          <a:graphicData uri="http://schemas.openxmlformats.org/drawingml/2006/table">
            <a:tbl>
              <a:tblPr/>
              <a:tblGrid>
                <a:gridCol w="1343394"/>
                <a:gridCol w="6871976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Message&lt;T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&gt;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定义泛型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 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setMsg(T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 getMsg()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Message&lt;String&gt;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m1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Message&lt;String&gt;();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m1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.setMsg(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更多课程请访问：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  <a:hlinkClick r:id="rId2"/>
                        </a:rPr>
                        <a:t>www.yootk.com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设置属性内容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fun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m1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引用传递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fun(Message&lt;?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super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String&gt;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定义泛型下限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.getMsg());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更多课程请访问：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定义泛型接口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571618"/>
          <a:ext cx="8286808" cy="2357454"/>
        </p:xfrm>
        <a:graphic>
          <a:graphicData uri="http://schemas.openxmlformats.org/drawingml/2006/table">
            <a:tbl>
              <a:tblPr/>
              <a:tblGrid>
                <a:gridCol w="8286808"/>
              </a:tblGrid>
              <a:tr h="23574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/**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 * </a:t>
                      </a:r>
                      <a:r>
                        <a:rPr lang="zh-CN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定义泛型接口，由于类与接口命名标准相同，为了区分出类与接口，在接口前加上了字母</a:t>
                      </a: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“I”</a:t>
                      </a:r>
                      <a:r>
                        <a:rPr lang="zh-CN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，例如：</a:t>
                      </a: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IMessage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 * </a:t>
                      </a:r>
                      <a:r>
                        <a:rPr lang="zh-CN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如果以后定义抽象类，则可以在前面加上</a:t>
                      </a: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Abstract</a:t>
                      </a:r>
                      <a:r>
                        <a:rPr lang="zh-CN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，例如：</a:t>
                      </a: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AbstractMessage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 * </a:t>
                      </a:r>
                      <a:r>
                        <a:rPr lang="en-US" sz="12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Consolas"/>
                        </a:rPr>
                        <a:t>@author</a:t>
                      </a: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 YOOTK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 * </a:t>
                      </a:r>
                      <a:r>
                        <a:rPr lang="en-US" sz="12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Consolas"/>
                        </a:rPr>
                        <a:t>@param</a:t>
                      </a: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kern="0">
                          <a:solidFill>
                            <a:srgbClr val="7F7F9F"/>
                          </a:solidFill>
                          <a:latin typeface="Consolas"/>
                          <a:ea typeface="宋体"/>
                          <a:cs typeface="Consolas"/>
                        </a:rPr>
                        <a:t>&lt;T&gt;</a:t>
                      </a: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 print()</a:t>
                      </a:r>
                      <a:r>
                        <a:rPr lang="zh-CN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方法使用的泛型类型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 */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interface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IMessage&lt;T&gt; { 		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定义泛型接口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print(T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实现方式一：</a:t>
            </a:r>
            <a:r>
              <a:rPr lang="zh-CN" altLang="en-US" smtClean="0"/>
              <a:t>在子类继续设置泛型标记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28742"/>
          <a:ext cx="8501122" cy="3000396"/>
        </p:xfrm>
        <a:graphic>
          <a:graphicData uri="http://schemas.openxmlformats.org/drawingml/2006/table">
            <a:tbl>
              <a:tblPr/>
              <a:tblGrid>
                <a:gridCol w="1768839"/>
                <a:gridCol w="6732283"/>
              </a:tblGrid>
              <a:tr h="282069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interface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IMessage&lt;T&gt; { 		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定义泛型接口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print(T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MessageImpl&lt;S&gt;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implements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IMessage&lt;S&gt; {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在子类继续设置泛型，此泛型也作为接口中的泛型类型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print(S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IMessage&lt;String&gt;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MessageImpl&lt;String&gt;() 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更多课程请访问：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97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更多课程请访问：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smtClean="0"/>
              <a:t>实现方式二：</a:t>
            </a:r>
            <a:r>
              <a:rPr lang="zh-CN" altLang="en-US" smtClean="0"/>
              <a:t>在子类不设置泛型，而为父接口明确的定义一个泛型类型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428742"/>
          <a:ext cx="8572560" cy="3143272"/>
        </p:xfrm>
        <a:graphic>
          <a:graphicData uri="http://schemas.openxmlformats.org/drawingml/2006/table">
            <a:tbl>
              <a:tblPr/>
              <a:tblGrid>
                <a:gridCol w="1783704"/>
                <a:gridCol w="6788856"/>
              </a:tblGrid>
              <a:tr h="295837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interface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IMessage&lt;T&gt; { 	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定义泛型接口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print(T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MessageImpl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implements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IMessage&lt;String&gt; {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子类为父接口设置具体泛型类型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print(String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IMessage&lt;String&gt;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MessageImpl()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更多课程请访问：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48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更多课程请访问：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泛型方法定义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28742"/>
          <a:ext cx="8501122" cy="3071834"/>
        </p:xfrm>
        <a:graphic>
          <a:graphicData uri="http://schemas.openxmlformats.org/drawingml/2006/table">
            <a:tbl>
              <a:tblPr/>
              <a:tblGrid>
                <a:gridCol w="1642303"/>
                <a:gridCol w="6858819"/>
              </a:tblGrid>
              <a:tr h="2891138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fun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"www.yootk.com"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泛型类型为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String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.length());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计算长度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 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/**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 </a:t>
                      </a:r>
                      <a:r>
                        <a:rPr lang="zh-CN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此方法为泛型方法，</a:t>
                      </a: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T</a:t>
                      </a:r>
                      <a:r>
                        <a:rPr lang="zh-CN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的类型由传入的参数类型决定，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 </a:t>
                      </a:r>
                      <a:r>
                        <a:rPr lang="zh-CN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但是必须在方法返回值类型前明确定义泛型标记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 </a:t>
                      </a:r>
                      <a:r>
                        <a:rPr lang="en-US" sz="11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Consolas"/>
                        </a:rPr>
                        <a:t>@param</a:t>
                      </a: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 t </a:t>
                      </a:r>
                      <a:r>
                        <a:rPr lang="zh-CN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参数类型，同时也决定了返回值类型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 </a:t>
                      </a:r>
                      <a:r>
                        <a:rPr lang="en-US" sz="11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Consolas"/>
                        </a:rPr>
                        <a:t>@return</a:t>
                      </a: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zh-CN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直接返回设置进来的内容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*/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&lt;T&gt;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 fun(T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6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13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理解可变参数方法的定义及使用；</a:t>
            </a:r>
            <a:endParaRPr lang="en-US" altLang="zh-CN" smtClean="0"/>
          </a:p>
          <a:p>
            <a:r>
              <a:rPr lang="zh-CN" altLang="en-US" smtClean="0"/>
              <a:t>理解增强型</a:t>
            </a:r>
            <a:r>
              <a:rPr lang="en-US" smtClean="0"/>
              <a:t>for</a:t>
            </a:r>
            <a:r>
              <a:rPr lang="zh-CN" altLang="en-US" smtClean="0"/>
              <a:t>循环的特点及使用；</a:t>
            </a:r>
            <a:endParaRPr lang="en-US" altLang="zh-CN" smtClean="0"/>
          </a:p>
          <a:p>
            <a:r>
              <a:rPr lang="zh-CN" altLang="en-US" smtClean="0"/>
              <a:t>理解静态导入的操作；</a:t>
            </a:r>
          </a:p>
          <a:p>
            <a:r>
              <a:rPr lang="zh-CN" altLang="en-US" smtClean="0"/>
              <a:t>理解泛型的主要作用及实现；</a:t>
            </a:r>
            <a:endParaRPr lang="en-US" altLang="zh-CN" smtClean="0"/>
          </a:p>
          <a:p>
            <a:r>
              <a:rPr lang="zh-CN" altLang="en-US" smtClean="0"/>
              <a:t>理解多例设计模式和枚举的操作关系；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Annotation</a:t>
            </a:r>
            <a:r>
              <a:rPr lang="zh-CN" altLang="en-US" smtClean="0"/>
              <a:t>的定义及使用；</a:t>
            </a:r>
            <a:endParaRPr lang="en-US" altLang="zh-CN" smtClean="0"/>
          </a:p>
          <a:p>
            <a:r>
              <a:rPr lang="zh-CN" altLang="en-US" smtClean="0"/>
              <a:t>理解接口中定义普通方法与静态方法的作用；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Lamda</a:t>
            </a:r>
            <a:r>
              <a:rPr lang="zh-CN" altLang="en-US" smtClean="0"/>
              <a:t>表达式的产生背景以及使用语法；</a:t>
            </a:r>
            <a:endParaRPr lang="en-US" altLang="zh-CN" smtClean="0"/>
          </a:p>
          <a:p>
            <a:r>
              <a:rPr lang="zh-CN" altLang="en-US" smtClean="0"/>
              <a:t>理解方法引用的概念；</a:t>
            </a:r>
            <a:endParaRPr lang="en-US" altLang="zh-CN" smtClean="0"/>
          </a:p>
          <a:p>
            <a:r>
              <a:rPr lang="zh-CN" altLang="en-US" smtClean="0"/>
              <a:t>掌握内建函数式核心接口的使用。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在面向对象的开发中，利用对象的多态性可以解决方法参数的统一问题，但是随之而来也会带来有一个新的问题：“向下转型会存在类转换异常（</a:t>
            </a:r>
            <a:r>
              <a:rPr lang="en-US" smtClean="0"/>
              <a:t>ClassCastException</a:t>
            </a:r>
            <a:r>
              <a:rPr lang="zh-CN" altLang="en-US" smtClean="0"/>
              <a:t>）”，所以向下转型的操作并不是安全的，那么为了解决这样的问题，从</a:t>
            </a:r>
            <a:r>
              <a:rPr lang="en-US" smtClean="0"/>
              <a:t>JDK 1.5</a:t>
            </a:r>
            <a:r>
              <a:rPr lang="zh-CN" altLang="en-US" smtClean="0"/>
              <a:t>开始提供有泛型技术，而本节将为读者分析泛型技术的产生原因以及相关定义。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泛型的引出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现在假设要开发一个</a:t>
            </a:r>
            <a:r>
              <a:rPr lang="en-US" smtClean="0"/>
              <a:t>GIS</a:t>
            </a:r>
            <a:r>
              <a:rPr lang="zh-CN" altLang="en-US" smtClean="0"/>
              <a:t>系统（地理信息系统、</a:t>
            </a:r>
            <a:r>
              <a:rPr lang="en-US" smtClean="0"/>
              <a:t>Geographic Information System</a:t>
            </a:r>
            <a:r>
              <a:rPr lang="zh-CN" altLang="en-US" smtClean="0"/>
              <a:t>），则肯定需要一个可以描述坐标的类（</a:t>
            </a:r>
            <a:r>
              <a:rPr lang="en-US" smtClean="0"/>
              <a:t>Point</a:t>
            </a:r>
            <a:r>
              <a:rPr lang="zh-CN" altLang="en-US" smtClean="0"/>
              <a:t>），同时在这个类里面要求保存有以下几种类型的坐标：</a:t>
            </a:r>
            <a:endParaRPr lang="en-US" altLang="zh-CN" smtClean="0"/>
          </a:p>
          <a:p>
            <a:pPr lvl="1"/>
            <a:r>
              <a:rPr lang="zh-CN" altLang="en-US" smtClean="0"/>
              <a:t>保存数字：</a:t>
            </a:r>
            <a:r>
              <a:rPr lang="en-US" smtClean="0"/>
              <a:t>x = 10</a:t>
            </a:r>
            <a:r>
              <a:rPr lang="zh-CN" altLang="en-US" smtClean="0"/>
              <a:t>、</a:t>
            </a:r>
            <a:r>
              <a:rPr lang="en-US" smtClean="0"/>
              <a:t>y = 20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保存小数：</a:t>
            </a:r>
            <a:r>
              <a:rPr lang="en-US" smtClean="0"/>
              <a:t>x = 10.2</a:t>
            </a:r>
            <a:r>
              <a:rPr lang="zh-CN" altLang="en-US" smtClean="0"/>
              <a:t>、</a:t>
            </a:r>
            <a:r>
              <a:rPr lang="en-US" smtClean="0"/>
              <a:t>y = 20.3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保存字符串：</a:t>
            </a:r>
            <a:r>
              <a:rPr lang="en-US" smtClean="0"/>
              <a:t>x = </a:t>
            </a:r>
            <a:r>
              <a:rPr lang="zh-CN" altLang="en-US" smtClean="0"/>
              <a:t>东经</a:t>
            </a:r>
            <a:r>
              <a:rPr lang="en-US" smtClean="0"/>
              <a:t>20</a:t>
            </a:r>
            <a:r>
              <a:rPr lang="zh-CN" altLang="en-US" smtClean="0"/>
              <a:t>度、</a:t>
            </a:r>
            <a:r>
              <a:rPr lang="en-US" smtClean="0"/>
              <a:t>y = </a:t>
            </a:r>
            <a:r>
              <a:rPr lang="zh-CN" altLang="en-US" smtClean="0"/>
              <a:t>北纬</a:t>
            </a:r>
            <a:r>
              <a:rPr lang="en-US" smtClean="0"/>
              <a:t>15</a:t>
            </a:r>
            <a:r>
              <a:rPr lang="zh-CN" altLang="en-US" smtClean="0"/>
              <a:t>度。</a:t>
            </a:r>
            <a:endParaRPr lang="en-US" altLang="zh-CN" smtClean="0"/>
          </a:p>
          <a:p>
            <a:r>
              <a:rPr lang="zh-CN" altLang="en-US" smtClean="0"/>
              <a:t>现在这个</a:t>
            </a:r>
            <a:r>
              <a:rPr lang="en-US" smtClean="0"/>
              <a:t>Point</a:t>
            </a:r>
            <a:r>
              <a:rPr lang="zh-CN" altLang="en-US" smtClean="0"/>
              <a:t>类设计的关键就在于</a:t>
            </a:r>
            <a:r>
              <a:rPr lang="en-US" smtClean="0"/>
              <a:t>x</a:t>
            </a:r>
            <a:r>
              <a:rPr lang="zh-CN" altLang="en-US" smtClean="0"/>
              <a:t>与</a:t>
            </a:r>
            <a:r>
              <a:rPr lang="en-US" smtClean="0"/>
              <a:t>y</a:t>
            </a:r>
            <a:r>
              <a:rPr lang="zh-CN" altLang="en-US" smtClean="0"/>
              <a:t>这两个变量的数据类型选择上。必须有一种数据类型可以保存这三类数据，那么首先想到的一定是</a:t>
            </a:r>
            <a:r>
              <a:rPr lang="en-US" smtClean="0"/>
              <a:t>Object</a:t>
            </a:r>
            <a:r>
              <a:rPr lang="zh-CN" altLang="en-US" smtClean="0"/>
              <a:t>类型，因为此时会存在有如下的转换关系：</a:t>
            </a:r>
            <a:endParaRPr lang="en-US" altLang="zh-CN" smtClean="0"/>
          </a:p>
          <a:p>
            <a:pPr lvl="1"/>
            <a:r>
              <a:rPr lang="en-US" smtClean="0"/>
              <a:t>int</a:t>
            </a:r>
            <a:r>
              <a:rPr lang="zh-CN" altLang="en-US" smtClean="0"/>
              <a:t>数据类型：</a:t>
            </a:r>
            <a:r>
              <a:rPr lang="en-US" smtClean="0"/>
              <a:t>int</a:t>
            </a:r>
            <a:r>
              <a:rPr lang="zh-CN" altLang="en-US" smtClean="0"/>
              <a:t>自动装箱为</a:t>
            </a:r>
            <a:r>
              <a:rPr lang="en-US" smtClean="0"/>
              <a:t>Integer</a:t>
            </a:r>
            <a:r>
              <a:rPr lang="zh-CN" altLang="en-US" smtClean="0"/>
              <a:t>，</a:t>
            </a:r>
            <a:r>
              <a:rPr lang="en-US" smtClean="0"/>
              <a:t>Integer</a:t>
            </a:r>
            <a:r>
              <a:rPr lang="zh-CN" altLang="en-US" smtClean="0"/>
              <a:t>向上转型为</a:t>
            </a:r>
            <a:r>
              <a:rPr lang="en-US" smtClean="0"/>
              <a:t>Object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smtClean="0"/>
              <a:t>double</a:t>
            </a:r>
            <a:r>
              <a:rPr lang="zh-CN" altLang="en-US" smtClean="0"/>
              <a:t>数据类型：</a:t>
            </a:r>
            <a:r>
              <a:rPr lang="en-US" smtClean="0"/>
              <a:t>double</a:t>
            </a:r>
            <a:r>
              <a:rPr lang="zh-CN" altLang="en-US" smtClean="0"/>
              <a:t>自动装箱为</a:t>
            </a:r>
            <a:r>
              <a:rPr lang="en-US" smtClean="0"/>
              <a:t>Double</a:t>
            </a:r>
            <a:r>
              <a:rPr lang="zh-CN" altLang="en-US" smtClean="0"/>
              <a:t>，</a:t>
            </a:r>
            <a:r>
              <a:rPr lang="en-US" smtClean="0"/>
              <a:t>Double</a:t>
            </a:r>
            <a:r>
              <a:rPr lang="zh-CN" altLang="en-US" smtClean="0"/>
              <a:t>向上转型为</a:t>
            </a:r>
            <a:r>
              <a:rPr lang="en-US" smtClean="0"/>
              <a:t>Object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smtClean="0"/>
              <a:t>String</a:t>
            </a:r>
            <a:r>
              <a:rPr lang="zh-CN" altLang="en-US" smtClean="0"/>
              <a:t>数据类型：直接向上转型为</a:t>
            </a:r>
            <a:r>
              <a:rPr lang="en-US" smtClean="0"/>
              <a:t>Object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</a:t>
            </a:r>
            <a:r>
              <a:rPr lang="en-US" smtClean="0"/>
              <a:t>Point</a:t>
            </a:r>
            <a:r>
              <a:rPr lang="zh-CN" altLang="en-US" smtClean="0"/>
              <a:t>类，使用</a:t>
            </a:r>
            <a:r>
              <a:rPr lang="en-US" smtClean="0"/>
              <a:t>Object</a:t>
            </a:r>
            <a:r>
              <a:rPr lang="zh-CN" altLang="en-US" smtClean="0"/>
              <a:t>作为属性类型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00180"/>
          <a:ext cx="8429684" cy="2926080"/>
        </p:xfrm>
        <a:graphic>
          <a:graphicData uri="http://schemas.openxmlformats.org/drawingml/2006/table">
            <a:tbl>
              <a:tblPr/>
              <a:tblGrid>
                <a:gridCol w="8429684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Point {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定义坐标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Object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可以保存任意数据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Object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可以保存任意数据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setX(Object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setY(Object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Object getX()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Object getY()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在</a:t>
            </a:r>
            <a:r>
              <a:rPr lang="en-US" smtClean="0"/>
              <a:t>Point</a:t>
            </a:r>
            <a:r>
              <a:rPr lang="zh-CN" altLang="en-US" smtClean="0"/>
              <a:t>类里面保存整型数据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500180"/>
          <a:ext cx="8501122" cy="2915738"/>
        </p:xfrm>
        <a:graphic>
          <a:graphicData uri="http://schemas.openxmlformats.org/drawingml/2006/table">
            <a:tbl>
              <a:tblPr/>
              <a:tblGrid>
                <a:gridCol w="1768839"/>
                <a:gridCol w="6732283"/>
              </a:tblGrid>
              <a:tr h="2702378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第一步：根据需要设置数据，假设此时的作用是传递坐标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Point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Point() ;	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Point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.setX(10);	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设置坐标数据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.setY(20);	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设置坐标数据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第二步：根据设置好的坐标取出数据进行操作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(Integer)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.getX();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取出坐标数据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(Integer)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.getY();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取出坐标数据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"x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坐标：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坐标：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99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坐标：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10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，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坐标：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20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错误的程序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357304"/>
          <a:ext cx="8429684" cy="3200400"/>
        </p:xfrm>
        <a:graphic>
          <a:graphicData uri="http://schemas.openxmlformats.org/drawingml/2006/table">
            <a:tbl>
              <a:tblPr/>
              <a:tblGrid>
                <a:gridCol w="1628502"/>
                <a:gridCol w="6801182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第一步：根据需要设置数据，假设此时的作用是传递坐标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Point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Point()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Point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.setX(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东经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100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度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设置坐标数据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.setY(10) 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设置坐标数据，数据错误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第二步：根据设置好的坐标取出数据进行操作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(String)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.getX(); 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取出坐标数据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String </a:t>
                      </a:r>
                      <a:r>
                        <a:rPr lang="en-US" sz="14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(String) </a:t>
                      </a:r>
                      <a:r>
                        <a:rPr lang="en-US" sz="14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.getY()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取出坐标数据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"x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坐标：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坐标：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Exception in thread "main" </a:t>
                      </a:r>
                      <a:r>
                        <a:rPr lang="en-US" sz="14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Consolas"/>
                        </a:rPr>
                        <a:t>java.lang.ClassCastException</a:t>
                      </a:r>
                      <a:r>
                        <a:rPr lang="en-US" sz="14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: java.lang.Integer cannot be cast to java.lang.String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	at com.yootk.demo.TestDemo.main(</a:t>
                      </a:r>
                      <a:r>
                        <a:rPr lang="en-US" sz="14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Consolas"/>
                        </a:rPr>
                        <a:t>TestDemo.java:26</a:t>
                      </a:r>
                      <a:r>
                        <a:rPr lang="en-US" sz="14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使用泛型修改</a:t>
            </a:r>
            <a:r>
              <a:rPr lang="en-US" smtClean="0"/>
              <a:t>Point</a:t>
            </a:r>
            <a:r>
              <a:rPr lang="zh-CN" altLang="en-US" smtClean="0"/>
              <a:t>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357304"/>
          <a:ext cx="8429684" cy="3291840"/>
        </p:xfrm>
        <a:graphic>
          <a:graphicData uri="http://schemas.openxmlformats.org/drawingml/2006/table">
            <a:tbl>
              <a:tblPr/>
              <a:tblGrid>
                <a:gridCol w="8429684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此时设置的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在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Point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类定义上只表示一个标记，在使用的时候需要为其设置具体的类型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Point&lt;T&gt;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定义坐标，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Type =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简写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，是一个类型标记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此属性的类型不知道，由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Point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类使用时动态决定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此属性的类型不知道，由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Point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类使用时动态决定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setX(T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setY(T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 getX()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 getY()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Point</a:t>
            </a:r>
            <a:r>
              <a:rPr lang="zh-CN" altLang="en-US" smtClean="0"/>
              <a:t>类将泛型类型设置为</a:t>
            </a:r>
            <a:r>
              <a:rPr lang="en-US" smtClean="0"/>
              <a:t>String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428742"/>
          <a:ext cx="8572560" cy="3151526"/>
        </p:xfrm>
        <a:graphic>
          <a:graphicData uri="http://schemas.openxmlformats.org/drawingml/2006/table">
            <a:tbl>
              <a:tblPr/>
              <a:tblGrid>
                <a:gridCol w="1524071"/>
                <a:gridCol w="7048489"/>
              </a:tblGrid>
              <a:tr h="2968646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第一步：根据需要设置数据，假设此时的作用是传递坐标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Point&lt;String&gt;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Point&lt;String&gt;() 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Point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类数据，设置泛型类型为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String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.setX(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东经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100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度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	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设置坐标数据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.setY(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北纬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20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度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设置坐标数据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第二步：根据设置好的坐标取出数据进行操作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String </a:t>
                      </a:r>
                      <a:r>
                        <a:rPr lang="en-US" sz="12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.getX();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取出坐标数据，不再需要强制转换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String </a:t>
                      </a:r>
                      <a:r>
                        <a:rPr lang="en-US" sz="12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.getY();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取出坐标数据，不再需要强制转换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"x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坐标：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坐标：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46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坐标：东经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100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度，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坐标：北纬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20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度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956</Words>
  <PresentationFormat>全屏显示(16:9)</PresentationFormat>
  <Paragraphs>257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李兴华Java培训系列课程</vt:lpstr>
      <vt:lpstr>本章学习目标</vt:lpstr>
      <vt:lpstr>泛型</vt:lpstr>
      <vt:lpstr>泛型的引出</vt:lpstr>
      <vt:lpstr>范例：定义Point类，使用Object作为属性类型</vt:lpstr>
      <vt:lpstr>范例：在Point类里面保存整型数据</vt:lpstr>
      <vt:lpstr>范例：错误的程序</vt:lpstr>
      <vt:lpstr>范例：使用泛型修改Point类</vt:lpstr>
      <vt:lpstr>范例：使用Point类将泛型类型设置为String</vt:lpstr>
      <vt:lpstr>通配符</vt:lpstr>
      <vt:lpstr>范例：使用通配符“?”解决参数传递问题</vt:lpstr>
      <vt:lpstr>通配符</vt:lpstr>
      <vt:lpstr>范例：设置泛型的上限</vt:lpstr>
      <vt:lpstr>范例：设置泛型的下限</vt:lpstr>
      <vt:lpstr>范例：定义泛型接口</vt:lpstr>
      <vt:lpstr>实现方式一：在子类继续设置泛型标记</vt:lpstr>
      <vt:lpstr>实现方式二：在子类不设置泛型，而为父接口明确的定义一个泛型类型</vt:lpstr>
      <vt:lpstr>范例：泛型方法定义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229</cp:revision>
  <dcterms:created xsi:type="dcterms:W3CDTF">2015-01-02T11:02:54Z</dcterms:created>
  <dcterms:modified xsi:type="dcterms:W3CDTF">2017-02-08T01:28:43Z</dcterms:modified>
</cp:coreProperties>
</file>