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72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F:\jdk-8-apidocs\docs\api\java\lang\Comparable.html" TargetMode="External"/><Relationship Id="rId2" Type="http://schemas.openxmlformats.org/officeDocument/2006/relationships/hyperlink" Target="file:///F:\jdk-8-apidocs\docs\api\java\lang\Objec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F:\jdk-8-apidocs\docs\api\java\io\Serializable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枚举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扩充枚举功能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357304"/>
          <a:ext cx="8572560" cy="3185160"/>
        </p:xfrm>
        <a:graphic>
          <a:graphicData uri="http://schemas.openxmlformats.org/drawingml/2006/table">
            <a:tbl>
              <a:tblPr/>
              <a:tblGrid>
                <a:gridCol w="1783704"/>
                <a:gridCol w="6788856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enum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Color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RED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红色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), 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GREEN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绿色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), 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BLUE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蓝色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	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定义枚举对象，必须写在首行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11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 		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Color(String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	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构造方法，不能使用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声明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11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toString() {		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覆写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toString()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11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for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(Color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: Color.</a:t>
                      </a:r>
                      <a:r>
                        <a:rPr lang="en-US" sz="11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values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()) {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取得全部枚举对象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直接输出对象调用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toString()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红色、绿色、蓝色、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枚举实现接口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351612"/>
          <a:ext cx="8181466" cy="3291840"/>
        </p:xfrm>
        <a:graphic>
          <a:graphicData uri="http://schemas.openxmlformats.org/drawingml/2006/table">
            <a:tbl>
              <a:tblPr/>
              <a:tblGrid>
                <a:gridCol w="1580549"/>
                <a:gridCol w="6600917"/>
              </a:tblGrid>
              <a:tr h="227617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interface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IMessage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getTitle()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enum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Color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implements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IMessage {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实现接口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RED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红色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),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GREEN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绿色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),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BLUE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蓝色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定义枚举对象，都是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IMessage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接口实例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Color(String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构造方法，不能使用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声明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getTitle() {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覆写方法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toString() {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覆写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toString()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 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IMessage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msg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Color.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RED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实例化接口对象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msg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.getTitle());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5548" marR="655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93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5548" marR="655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红色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5548" marR="655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在</a:t>
            </a:r>
            <a:r>
              <a:rPr lang="en-US" smtClean="0"/>
              <a:t>switch</a:t>
            </a:r>
            <a:r>
              <a:rPr lang="zh-CN" altLang="en-US" smtClean="0"/>
              <a:t>语句上使用枚举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357304"/>
          <a:ext cx="8429684" cy="3200400"/>
        </p:xfrm>
        <a:graphic>
          <a:graphicData uri="http://schemas.openxmlformats.org/drawingml/2006/table">
            <a:tbl>
              <a:tblPr/>
              <a:tblGrid>
                <a:gridCol w="1879448"/>
                <a:gridCol w="6550236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enum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Color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RED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GREEN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BLUE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Color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Color.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RED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switch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 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支持枚举判断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case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RED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: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判断枚举内容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这是红色！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break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case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GREEN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: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判断枚举内容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这是绿色！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break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case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BLUE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: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判断枚举内容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这是蓝色！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break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这是红色！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在类设计结构中使用枚举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05376" y="1271604"/>
          <a:ext cx="7681400" cy="3657600"/>
        </p:xfrm>
        <a:graphic>
          <a:graphicData uri="http://schemas.openxmlformats.org/drawingml/2006/table">
            <a:tbl>
              <a:tblPr/>
              <a:tblGrid>
                <a:gridCol w="1483943"/>
                <a:gridCol w="6197457"/>
              </a:tblGrid>
              <a:tr h="3298135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enum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Sex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MALE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男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),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FEMALE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女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Sex(String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toString()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Member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name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age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Sex 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sex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定义性别属性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Member(String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name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age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,Sex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sex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name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name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age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age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sex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sex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toString()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姓名：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name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，年龄：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age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，性别：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sex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 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Member(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李兴华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36, Sex.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MALE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 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5548" marR="655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37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5548" marR="655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姓名：李兴华，年龄：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36</a:t>
                      </a:r>
                      <a:r>
                        <a:rPr lang="zh-CN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，性别：男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5548" marR="655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理解可变参数方法的定义及使用；</a:t>
            </a:r>
            <a:endParaRPr lang="en-US" altLang="zh-CN" smtClean="0"/>
          </a:p>
          <a:p>
            <a:r>
              <a:rPr lang="zh-CN" altLang="en-US" smtClean="0"/>
              <a:t>理解增强型</a:t>
            </a:r>
            <a:r>
              <a:rPr lang="en-US" smtClean="0"/>
              <a:t>for</a:t>
            </a:r>
            <a:r>
              <a:rPr lang="zh-CN" altLang="en-US" smtClean="0"/>
              <a:t>循环的特点及使用；</a:t>
            </a:r>
            <a:endParaRPr lang="en-US" altLang="zh-CN" smtClean="0"/>
          </a:p>
          <a:p>
            <a:r>
              <a:rPr lang="zh-CN" altLang="en-US" smtClean="0"/>
              <a:t>理解静态导入的操作；</a:t>
            </a:r>
          </a:p>
          <a:p>
            <a:r>
              <a:rPr lang="zh-CN" altLang="en-US" smtClean="0"/>
              <a:t>理解泛型的主要作用及实现；</a:t>
            </a:r>
            <a:endParaRPr lang="en-US" altLang="zh-CN" smtClean="0"/>
          </a:p>
          <a:p>
            <a:r>
              <a:rPr lang="zh-CN" altLang="en-US" smtClean="0"/>
              <a:t>理解多例设计模式和枚举的操作关系；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Annotation</a:t>
            </a:r>
            <a:r>
              <a:rPr lang="zh-CN" altLang="en-US" smtClean="0"/>
              <a:t>的定义及使用；</a:t>
            </a:r>
            <a:endParaRPr lang="en-US" altLang="zh-CN" smtClean="0"/>
          </a:p>
          <a:p>
            <a:r>
              <a:rPr lang="zh-CN" altLang="en-US" smtClean="0"/>
              <a:t>理解接口中定义普通方法与静态方法的作用；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Lamda</a:t>
            </a:r>
            <a:r>
              <a:rPr lang="zh-CN" altLang="en-US" smtClean="0"/>
              <a:t>表达式的产生背景以及使用语法；</a:t>
            </a:r>
            <a:endParaRPr lang="en-US" altLang="zh-CN" smtClean="0"/>
          </a:p>
          <a:p>
            <a:r>
              <a:rPr lang="zh-CN" altLang="en-US" smtClean="0"/>
              <a:t>理解方法引用的概念；</a:t>
            </a:r>
            <a:endParaRPr lang="en-US" altLang="zh-CN" smtClean="0"/>
          </a:p>
          <a:p>
            <a:r>
              <a:rPr lang="zh-CN" altLang="en-US" smtClean="0"/>
              <a:t>掌握内建函数式核心接口的使用。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枚举是</a:t>
            </a:r>
            <a:r>
              <a:rPr lang="en-US" smtClean="0"/>
              <a:t>JDK 1.5</a:t>
            </a:r>
            <a:r>
              <a:rPr lang="zh-CN" altLang="en-US" smtClean="0"/>
              <a:t>之后增加的一个主要新功能，利用枚举可以简化多例设计模式（一个类只能够产生固定几个实例化对象）的定义，同时在</a:t>
            </a:r>
            <a:r>
              <a:rPr lang="en-US" smtClean="0"/>
              <a:t>Java</a:t>
            </a:r>
            <a:r>
              <a:rPr lang="zh-CN" altLang="en-US" smtClean="0"/>
              <a:t>中的枚举也可以像普通类那样定义属性、构造方法、实现接口等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认识枚举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枚举主要用于定义一组可以使用的类对象，这样在使用时只能够使用固定的几个对象来进行类的操作。这样的操作形式在实际生活中非常的多：</a:t>
            </a:r>
            <a:endParaRPr lang="en-US" altLang="zh-CN" smtClean="0"/>
          </a:p>
          <a:p>
            <a:pPr marL="742950" lvl="2" indent="-342900"/>
            <a:r>
              <a:rPr lang="zh-CN" altLang="en-US" smtClean="0"/>
              <a:t>如果要表示日期的对象，那么只能够有以下几种定义：</a:t>
            </a:r>
            <a:r>
              <a:rPr lang="en-US" smtClean="0"/>
              <a:t>SUNDAY</a:t>
            </a:r>
            <a:r>
              <a:rPr lang="zh-CN" altLang="en-US" smtClean="0"/>
              <a:t>（星期日）、</a:t>
            </a:r>
            <a:r>
              <a:rPr lang="en-US" smtClean="0"/>
              <a:t>MONDAY</a:t>
            </a:r>
            <a:r>
              <a:rPr lang="zh-CN" altLang="en-US" smtClean="0"/>
              <a:t>（星期一）、</a:t>
            </a:r>
            <a:r>
              <a:rPr lang="en-US" smtClean="0"/>
              <a:t>TUESDAY</a:t>
            </a:r>
            <a:r>
              <a:rPr lang="zh-CN" altLang="en-US" smtClean="0"/>
              <a:t>（星期二）、</a:t>
            </a:r>
            <a:r>
              <a:rPr lang="en-US" smtClean="0"/>
              <a:t>WEDNESDAY</a:t>
            </a:r>
            <a:r>
              <a:rPr lang="zh-CN" altLang="en-US" smtClean="0"/>
              <a:t>（星期三）、</a:t>
            </a:r>
            <a:r>
              <a:rPr lang="en-US" smtClean="0"/>
              <a:t>THURSDAY</a:t>
            </a:r>
            <a:r>
              <a:rPr lang="zh-CN" altLang="en-US" smtClean="0"/>
              <a:t>（星期四）、</a:t>
            </a:r>
            <a:r>
              <a:rPr lang="en-US" smtClean="0"/>
              <a:t>FRIDAY</a:t>
            </a:r>
            <a:r>
              <a:rPr lang="zh-CN" altLang="en-US" smtClean="0"/>
              <a:t>（星期五）、</a:t>
            </a:r>
            <a:r>
              <a:rPr lang="en-US" smtClean="0"/>
              <a:t>SATURDAY</a:t>
            </a:r>
            <a:r>
              <a:rPr lang="zh-CN" altLang="en-US" smtClean="0"/>
              <a:t>（星期六</a:t>
            </a:r>
            <a:r>
              <a:rPr lang="zh-CN" altLang="en-US" smtClean="0"/>
              <a:t>）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从</a:t>
            </a:r>
            <a:r>
              <a:rPr lang="en-US" smtClean="0"/>
              <a:t>JD K1.5</a:t>
            </a:r>
            <a:r>
              <a:rPr lang="zh-CN" altLang="en-US" smtClean="0"/>
              <a:t>开始，专门提供了一个新的关键字：</a:t>
            </a:r>
            <a:r>
              <a:rPr lang="en-US" smtClean="0"/>
              <a:t>enum</a:t>
            </a:r>
            <a:r>
              <a:rPr lang="zh-CN" altLang="en-US" smtClean="0"/>
              <a:t>，利用</a:t>
            </a:r>
            <a:r>
              <a:rPr lang="en-US" smtClean="0"/>
              <a:t>enum</a:t>
            </a:r>
            <a:r>
              <a:rPr lang="zh-CN" altLang="en-US" smtClean="0"/>
              <a:t>关键字就可以定义</a:t>
            </a:r>
            <a:r>
              <a:rPr lang="zh-CN" altLang="en-US" smtClean="0"/>
              <a:t>枚举</a:t>
            </a:r>
            <a:r>
              <a:rPr lang="zh-CN" altLang="en-US" smtClean="0"/>
              <a:t>类型。</a:t>
            </a:r>
            <a:endParaRPr lang="en-US" altLang="zh-CN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定义颜色的枚举类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500180"/>
          <a:ext cx="8572560" cy="2719185"/>
        </p:xfrm>
        <a:graphic>
          <a:graphicData uri="http://schemas.openxmlformats.org/drawingml/2006/table">
            <a:tbl>
              <a:tblPr/>
              <a:tblGrid>
                <a:gridCol w="1656104"/>
                <a:gridCol w="6916456"/>
              </a:tblGrid>
              <a:tr h="2505825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enum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Color { 			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定义枚举类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RED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GREEN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BLUE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 		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表示此处为实例化对象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Color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red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Color.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RED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直接取得枚举对象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red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88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RED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Enum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枚举只需要使用</a:t>
            </a:r>
            <a:r>
              <a:rPr lang="en-US" smtClean="0"/>
              <a:t>enum</a:t>
            </a:r>
            <a:r>
              <a:rPr lang="zh-CN" altLang="en-US" smtClean="0"/>
              <a:t>关键字就可以定义，但是严格来讲，枚举只是类结构的加强而已。因为在</a:t>
            </a:r>
            <a:r>
              <a:rPr lang="en-US" smtClean="0"/>
              <a:t>Java</a:t>
            </a:r>
            <a:r>
              <a:rPr lang="zh-CN" altLang="en-US" smtClean="0"/>
              <a:t>中使用</a:t>
            </a:r>
            <a:r>
              <a:rPr lang="en-US" smtClean="0"/>
              <a:t>enum</a:t>
            </a:r>
            <a:r>
              <a:rPr lang="zh-CN" altLang="en-US" smtClean="0"/>
              <a:t>定义的枚举类就相当于默认继承了</a:t>
            </a:r>
            <a:r>
              <a:rPr lang="en-US" smtClean="0"/>
              <a:t>java.lang.Enum</a:t>
            </a:r>
            <a:r>
              <a:rPr lang="zh-CN" altLang="en-US" smtClean="0"/>
              <a:t>类，此类定义如下：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2786064"/>
          <a:ext cx="8358246" cy="731520"/>
        </p:xfrm>
        <a:graphic>
          <a:graphicData uri="http://schemas.openxmlformats.org/drawingml/2006/table">
            <a:tbl>
              <a:tblPr/>
              <a:tblGrid>
                <a:gridCol w="8358246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latin typeface="Courier New"/>
                          <a:ea typeface="宋体"/>
                          <a:cs typeface="宋体"/>
                        </a:rPr>
                        <a:t>public </a:t>
                      </a:r>
                      <a:r>
                        <a:rPr lang="en-US" sz="1600" b="1" u="sng" kern="0">
                          <a:latin typeface="Courier New"/>
                          <a:ea typeface="宋体"/>
                          <a:cs typeface="宋体"/>
                        </a:rPr>
                        <a:t>abstract</a:t>
                      </a:r>
                      <a:r>
                        <a:rPr lang="en-US" sz="1600" kern="0">
                          <a:latin typeface="Courier New"/>
                          <a:ea typeface="宋体"/>
                          <a:cs typeface="宋体"/>
                        </a:rPr>
                        <a:t> class </a:t>
                      </a:r>
                      <a:r>
                        <a:rPr lang="en-US" sz="1600" b="1" kern="0">
                          <a:latin typeface="Courier New"/>
                          <a:ea typeface="宋体"/>
                          <a:cs typeface="宋体"/>
                        </a:rPr>
                        <a:t>Enum&lt;</a:t>
                      </a:r>
                      <a:r>
                        <a:rPr lang="en-US" sz="1600" b="1" u="sng" kern="0">
                          <a:latin typeface="Courier New"/>
                          <a:ea typeface="宋体"/>
                          <a:cs typeface="宋体"/>
                        </a:rPr>
                        <a:t>E extends Enum&lt;E&gt;</a:t>
                      </a:r>
                      <a:r>
                        <a:rPr lang="en-US" sz="1600" b="1" kern="0">
                          <a:latin typeface="Courier New"/>
                          <a:ea typeface="宋体"/>
                          <a:cs typeface="宋体"/>
                        </a:rPr>
                        <a:t>&gt;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latin typeface="Courier New"/>
                          <a:ea typeface="宋体"/>
                          <a:cs typeface="宋体"/>
                        </a:rPr>
                        <a:t>extends </a:t>
                      </a:r>
                      <a:r>
                        <a:rPr lang="en-US" sz="1600" u="none" strike="noStrike" kern="0">
                          <a:solidFill>
                            <a:srgbClr val="0000FF"/>
                          </a:solidFill>
                          <a:latin typeface="Courier New"/>
                          <a:ea typeface="宋体"/>
                          <a:cs typeface="宋体"/>
                          <a:hlinkClick r:id="rId2" tooltip="class in java.lang"/>
                        </a:rPr>
                        <a:t>Object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latin typeface="Courier New"/>
                          <a:ea typeface="宋体"/>
                          <a:cs typeface="宋体"/>
                        </a:rPr>
                        <a:t>implements </a:t>
                      </a:r>
                      <a:r>
                        <a:rPr lang="en-US" sz="1600" u="none" strike="noStrike" kern="0">
                          <a:solidFill>
                            <a:srgbClr val="0000FF"/>
                          </a:solidFill>
                          <a:latin typeface="Courier New"/>
                          <a:ea typeface="宋体"/>
                          <a:cs typeface="宋体"/>
                          <a:hlinkClick r:id="rId3" tooltip="interface in java.lang"/>
                        </a:rPr>
                        <a:t>Comparable</a:t>
                      </a:r>
                      <a:r>
                        <a:rPr lang="en-US" sz="1600" kern="0">
                          <a:latin typeface="Courier New"/>
                          <a:ea typeface="宋体"/>
                          <a:cs typeface="宋体"/>
                        </a:rPr>
                        <a:t>&lt;E&gt;, </a:t>
                      </a:r>
                      <a:r>
                        <a:rPr lang="en-US" sz="1600" u="none" strike="noStrike" kern="0">
                          <a:solidFill>
                            <a:srgbClr val="0000FF"/>
                          </a:solidFill>
                          <a:latin typeface="Courier New"/>
                          <a:ea typeface="宋体"/>
                          <a:cs typeface="宋体"/>
                          <a:hlinkClick r:id="rId4" tooltip="interface in java.io"/>
                        </a:rPr>
                        <a:t>Serializable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Enum</a:t>
            </a:r>
            <a:r>
              <a:rPr lang="zh-CN" altLang="en-US" smtClean="0"/>
              <a:t>类定义的方法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71618"/>
          <a:ext cx="8386800" cy="853440"/>
        </p:xfrm>
        <a:graphic>
          <a:graphicData uri="http://schemas.openxmlformats.org/drawingml/2006/table">
            <a:tbl>
              <a:tblPr/>
              <a:tblGrid>
                <a:gridCol w="474725"/>
                <a:gridCol w="3718675"/>
                <a:gridCol w="712087"/>
                <a:gridCol w="3481313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protected Enum(String name, int ordinal)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传递枚举对象的名字以及序号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final int ordinal()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取得当前枚举对象的序号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final String name()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取得当前枚举对象的名字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57158" y="2571750"/>
          <a:ext cx="8358246" cy="1981200"/>
        </p:xfrm>
        <a:graphic>
          <a:graphicData uri="http://schemas.openxmlformats.org/drawingml/2006/table">
            <a:tbl>
              <a:tblPr/>
              <a:tblGrid>
                <a:gridCol w="1366757"/>
                <a:gridCol w="6991489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enum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Color { 	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定义枚举类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RED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GREEN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BLUE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表示此处为实例化对象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Color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red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Color.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RED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直接取得枚举对象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枚举对象序号：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red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.ordinal());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枚举对象名称：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red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.name());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枚举对象序号：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0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枚举对象名称：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RED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返回枚举中的全部内容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00180"/>
          <a:ext cx="8501122" cy="3110994"/>
        </p:xfrm>
        <a:graphic>
          <a:graphicData uri="http://schemas.openxmlformats.org/drawingml/2006/table">
            <a:tbl>
              <a:tblPr/>
              <a:tblGrid>
                <a:gridCol w="2274095"/>
                <a:gridCol w="6227027"/>
              </a:tblGrid>
              <a:tr h="2470914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enum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Color { 	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定义枚举类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RED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GREEN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BLUE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表示此处为实例化对象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for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(Color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: Color.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values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.ordinal() +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 - 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.name());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294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0 - RED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1 - GREEN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2 - BLUE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枚举中定义其它结构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按照之前所理解，枚举就属于多例设计模式，那么既然是多例设计模式，对于类之中就肯定有多种组成，包括属性、方法、构造方法，在枚举之中也同样可以定义以上的内容，但是此处需要注意两点</a:t>
            </a:r>
            <a:r>
              <a:rPr lang="zh-CN" altLang="en-US" smtClean="0"/>
              <a:t>问题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枚举之中定义的构造方法不能够使用</a:t>
            </a:r>
            <a:r>
              <a:rPr lang="en-US" smtClean="0"/>
              <a:t>public</a:t>
            </a:r>
            <a:r>
              <a:rPr lang="zh-CN" altLang="en-US" smtClean="0"/>
              <a:t>声明，如果没有无参构造，请手工调用构造传递</a:t>
            </a:r>
            <a:r>
              <a:rPr lang="zh-CN" altLang="en-US" smtClean="0"/>
              <a:t>参数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枚举对象必须要放在首行，随后才可以定义属性、构造、普通方法等结构。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673</Words>
  <PresentationFormat>全屏显示(16:9)</PresentationFormat>
  <Paragraphs>195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李兴华Java培训系列课程</vt:lpstr>
      <vt:lpstr>本章学习目标</vt:lpstr>
      <vt:lpstr>枚举</vt:lpstr>
      <vt:lpstr>认识枚举</vt:lpstr>
      <vt:lpstr>范例：定义颜色的枚举类</vt:lpstr>
      <vt:lpstr>Enum类</vt:lpstr>
      <vt:lpstr>Enum类定义的方法</vt:lpstr>
      <vt:lpstr>范例：返回枚举中的全部内容</vt:lpstr>
      <vt:lpstr>枚举中定义其它结构</vt:lpstr>
      <vt:lpstr>范例：扩充枚举功能</vt:lpstr>
      <vt:lpstr>范例：枚举实现接口</vt:lpstr>
      <vt:lpstr>范例：在switch语句上使用枚举</vt:lpstr>
      <vt:lpstr>范例：在类设计结构中使用枚举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246</cp:revision>
  <dcterms:created xsi:type="dcterms:W3CDTF">2015-01-02T11:02:54Z</dcterms:created>
  <dcterms:modified xsi:type="dcterms:W3CDTF">2017-02-08T01:36:24Z</dcterms:modified>
</cp:coreProperties>
</file>