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3" r:id="rId3"/>
    <p:sldId id="274" r:id="rId4"/>
    <p:sldId id="275" r:id="rId5"/>
    <p:sldId id="276" r:id="rId6"/>
    <p:sldId id="277" r:id="rId7"/>
    <p:sldId id="278" r:id="rId8"/>
    <p:sldId id="272"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方法引用</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理解可变参数方法的定义及使用；</a:t>
            </a:r>
            <a:endParaRPr lang="en-US" altLang="zh-CN" smtClean="0"/>
          </a:p>
          <a:p>
            <a:r>
              <a:rPr lang="zh-CN" altLang="en-US" smtClean="0"/>
              <a:t>理解增强型</a:t>
            </a:r>
            <a:r>
              <a:rPr lang="en-US" smtClean="0"/>
              <a:t>for</a:t>
            </a:r>
            <a:r>
              <a:rPr lang="zh-CN" altLang="en-US" smtClean="0"/>
              <a:t>循环的特点及使用；</a:t>
            </a:r>
            <a:endParaRPr lang="en-US" altLang="zh-CN" smtClean="0"/>
          </a:p>
          <a:p>
            <a:r>
              <a:rPr lang="zh-CN" altLang="en-US" smtClean="0"/>
              <a:t>理解静态导入的操作；</a:t>
            </a:r>
          </a:p>
          <a:p>
            <a:r>
              <a:rPr lang="zh-CN" altLang="en-US" smtClean="0"/>
              <a:t>理解泛型的主要作用及实现；</a:t>
            </a:r>
            <a:endParaRPr lang="en-US" altLang="zh-CN" smtClean="0"/>
          </a:p>
          <a:p>
            <a:r>
              <a:rPr lang="zh-CN" altLang="en-US" smtClean="0"/>
              <a:t>理解多例设计模式和枚举的操作关系；</a:t>
            </a:r>
            <a:endParaRPr lang="en-US" altLang="zh-CN" smtClean="0"/>
          </a:p>
          <a:p>
            <a:r>
              <a:rPr lang="zh-CN" altLang="en-US" smtClean="0"/>
              <a:t>理解</a:t>
            </a:r>
            <a:r>
              <a:rPr lang="en-US" smtClean="0"/>
              <a:t>Annotation</a:t>
            </a:r>
            <a:r>
              <a:rPr lang="zh-CN" altLang="en-US" smtClean="0"/>
              <a:t>的定义及使用；</a:t>
            </a:r>
            <a:endParaRPr lang="en-US" altLang="zh-CN" smtClean="0"/>
          </a:p>
          <a:p>
            <a:r>
              <a:rPr lang="zh-CN" altLang="en-US" smtClean="0"/>
              <a:t>理解接口中定义普通方法与静态方法的作用；</a:t>
            </a:r>
            <a:endParaRPr lang="en-US" altLang="zh-CN" smtClean="0"/>
          </a:p>
          <a:p>
            <a:r>
              <a:rPr lang="zh-CN" altLang="en-US" smtClean="0"/>
              <a:t>理解</a:t>
            </a:r>
            <a:r>
              <a:rPr lang="en-US" smtClean="0"/>
              <a:t>Lamda</a:t>
            </a:r>
            <a:r>
              <a:rPr lang="zh-CN" altLang="en-US" smtClean="0"/>
              <a:t>表达式的产生背景以及使用语法；</a:t>
            </a:r>
            <a:endParaRPr lang="en-US" altLang="zh-CN" smtClean="0"/>
          </a:p>
          <a:p>
            <a:r>
              <a:rPr lang="zh-CN" altLang="en-US" smtClean="0"/>
              <a:t>理解方法引用的概念；</a:t>
            </a:r>
            <a:endParaRPr lang="en-US" altLang="zh-CN" smtClean="0"/>
          </a:p>
          <a:p>
            <a:r>
              <a:rPr lang="zh-CN" altLang="en-US" smtClean="0"/>
              <a:t>掌握内建函数式核心接口的使用。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方法引用</a:t>
            </a:r>
            <a:endParaRPr lang="zh-CN" altLang="en-US"/>
          </a:p>
        </p:txBody>
      </p:sp>
      <p:sp>
        <p:nvSpPr>
          <p:cNvPr id="3" name="内容占位符 2"/>
          <p:cNvSpPr>
            <a:spLocks noGrp="1"/>
          </p:cNvSpPr>
          <p:nvPr>
            <p:ph idx="1"/>
          </p:nvPr>
        </p:nvSpPr>
        <p:spPr/>
        <p:txBody>
          <a:bodyPr/>
          <a:lstStyle/>
          <a:p>
            <a:r>
              <a:rPr lang="zh-CN" altLang="en-US" smtClean="0"/>
              <a:t>在</a:t>
            </a:r>
            <a:r>
              <a:rPr lang="en-US" smtClean="0"/>
              <a:t>Java</a:t>
            </a:r>
            <a:r>
              <a:rPr lang="zh-CN" altLang="en-US" smtClean="0"/>
              <a:t>中利用对象的引用传递可以实现不同的对象名称操作同一块堆内存空间的操作，而从</a:t>
            </a:r>
            <a:r>
              <a:rPr lang="en-US" smtClean="0"/>
              <a:t>JDK 1.8</a:t>
            </a:r>
            <a:r>
              <a:rPr lang="zh-CN" altLang="en-US" smtClean="0"/>
              <a:t>开始，对于方法上也支持了引用操作，这样就相当于为方法定义了别名，对于方法引用，在</a:t>
            </a:r>
            <a:r>
              <a:rPr lang="en-US" smtClean="0"/>
              <a:t>Java8</a:t>
            </a:r>
            <a:r>
              <a:rPr lang="zh-CN" altLang="en-US" smtClean="0"/>
              <a:t>中一共定义有如下四种操作</a:t>
            </a:r>
            <a:r>
              <a:rPr lang="zh-CN" altLang="en-US" smtClean="0"/>
              <a:t>形式</a:t>
            </a:r>
            <a:r>
              <a:rPr lang="zh-CN" altLang="en-US" smtClean="0"/>
              <a:t>：</a:t>
            </a:r>
            <a:endParaRPr lang="en-US" altLang="zh-CN" smtClean="0"/>
          </a:p>
          <a:p>
            <a:pPr lvl="1"/>
            <a:r>
              <a:rPr lang="zh-CN" altLang="en-US" b="1" smtClean="0"/>
              <a:t>引用静态方法：类名称</a:t>
            </a:r>
            <a:r>
              <a:rPr lang="en-US" b="1" smtClean="0"/>
              <a:t> :: static</a:t>
            </a:r>
            <a:r>
              <a:rPr lang="zh-CN" altLang="en-US" b="1" smtClean="0"/>
              <a:t>方法</a:t>
            </a:r>
            <a:r>
              <a:rPr lang="zh-CN" altLang="en-US" b="1" smtClean="0"/>
              <a:t>名称</a:t>
            </a:r>
            <a:r>
              <a:rPr lang="zh-CN" altLang="en-US" b="1" smtClean="0"/>
              <a:t>；</a:t>
            </a:r>
            <a:endParaRPr lang="en-US" altLang="zh-CN" b="1" smtClean="0"/>
          </a:p>
          <a:p>
            <a:pPr lvl="1"/>
            <a:r>
              <a:rPr lang="zh-CN" altLang="en-US" b="1" smtClean="0"/>
              <a:t>引用某个对象的方法：实例化对象</a:t>
            </a:r>
            <a:r>
              <a:rPr lang="en-US" b="1" smtClean="0"/>
              <a:t> :: </a:t>
            </a:r>
            <a:r>
              <a:rPr lang="zh-CN" altLang="en-US" b="1" smtClean="0"/>
              <a:t>普通</a:t>
            </a:r>
            <a:r>
              <a:rPr lang="zh-CN" altLang="en-US" b="1" smtClean="0"/>
              <a:t>方法</a:t>
            </a:r>
            <a:r>
              <a:rPr lang="zh-CN" altLang="en-US" b="1" smtClean="0"/>
              <a:t>；</a:t>
            </a:r>
            <a:endParaRPr lang="en-US" altLang="zh-CN" b="1" smtClean="0"/>
          </a:p>
          <a:p>
            <a:pPr lvl="1"/>
            <a:r>
              <a:rPr lang="zh-CN" altLang="en-US" b="1" smtClean="0"/>
              <a:t>引用特定类型的方法：特定类</a:t>
            </a:r>
            <a:r>
              <a:rPr lang="en-US" b="1" smtClean="0"/>
              <a:t> :: </a:t>
            </a:r>
            <a:r>
              <a:rPr lang="zh-CN" altLang="en-US" b="1" smtClean="0"/>
              <a:t>普通</a:t>
            </a:r>
            <a:r>
              <a:rPr lang="zh-CN" altLang="en-US" b="1" smtClean="0"/>
              <a:t>方法</a:t>
            </a:r>
            <a:r>
              <a:rPr lang="zh-CN" altLang="en-US" b="1" smtClean="0"/>
              <a:t>；</a:t>
            </a:r>
            <a:endParaRPr lang="en-US" altLang="zh-CN" b="1" smtClean="0"/>
          </a:p>
          <a:p>
            <a:pPr lvl="1"/>
            <a:r>
              <a:rPr lang="zh-CN" altLang="en-US" b="1" smtClean="0"/>
              <a:t>引用构造方法：类名称</a:t>
            </a:r>
            <a:r>
              <a:rPr lang="en-US" b="1" smtClean="0"/>
              <a:t> :: new</a:t>
            </a:r>
            <a:r>
              <a:rPr lang="zh-CN" altLang="en-US" b="1" smtClean="0"/>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引用静态方法</a:t>
            </a:r>
            <a:endParaRPr lang="zh-CN" altLang="en-US"/>
          </a:p>
        </p:txBody>
      </p:sp>
      <p:graphicFrame>
        <p:nvGraphicFramePr>
          <p:cNvPr id="4" name="表格 3"/>
          <p:cNvGraphicFramePr>
            <a:graphicFrameLocks noGrp="1"/>
          </p:cNvGraphicFramePr>
          <p:nvPr/>
        </p:nvGraphicFramePr>
        <p:xfrm>
          <a:off x="357158" y="1400186"/>
          <a:ext cx="8358246" cy="2743200"/>
        </p:xfrm>
        <a:graphic>
          <a:graphicData uri="http://schemas.openxmlformats.org/drawingml/2006/table">
            <a:tbl>
              <a:tblPr/>
              <a:tblGrid>
                <a:gridCol w="1863521"/>
                <a:gridCol w="6494725"/>
              </a:tblGrid>
              <a:tr h="0">
                <a:tc gridSpan="2">
                  <a:txBody>
                    <a:bodyPr/>
                    <a:lstStyle/>
                    <a:p>
                      <a:pPr algn="l">
                        <a:spcAft>
                          <a:spcPts val="0"/>
                        </a:spcAft>
                      </a:pPr>
                      <a:r>
                        <a:rPr lang="en-US" sz="900" b="1" kern="0">
                          <a:solidFill>
                            <a:srgbClr val="7F0055"/>
                          </a:solidFill>
                          <a:latin typeface="Consolas"/>
                          <a:ea typeface="宋体"/>
                          <a:cs typeface="Consolas"/>
                        </a:rPr>
                        <a:t>package</a:t>
                      </a:r>
                      <a:r>
                        <a:rPr lang="en-US" sz="900" kern="0">
                          <a:solidFill>
                            <a:srgbClr val="000000"/>
                          </a:solidFill>
                          <a:latin typeface="Consolas"/>
                          <a:ea typeface="宋体"/>
                          <a:cs typeface="Consolas"/>
                        </a:rPr>
                        <a:t> com.yootk.demo;</a:t>
                      </a:r>
                      <a:endParaRPr lang="zh-CN" sz="1050" kern="100">
                        <a:latin typeface="Times New Roman"/>
                        <a:ea typeface="宋体"/>
                        <a:cs typeface="Times New Roman"/>
                      </a:endParaRPr>
                    </a:p>
                    <a:p>
                      <a:pPr algn="l">
                        <a:spcAft>
                          <a:spcPts val="0"/>
                        </a:spcAft>
                      </a:pPr>
                      <a:r>
                        <a:rPr lang="en-US" sz="900" kern="0" smtClean="0">
                          <a:solidFill>
                            <a:srgbClr val="646464"/>
                          </a:solidFill>
                          <a:latin typeface="Consolas"/>
                          <a:ea typeface="宋体"/>
                          <a:cs typeface="Consolas"/>
                        </a:rPr>
                        <a:t>@</a:t>
                      </a:r>
                      <a:r>
                        <a:rPr lang="en-US" sz="900" kern="0">
                          <a:solidFill>
                            <a:srgbClr val="646464"/>
                          </a:solidFill>
                          <a:latin typeface="Consolas"/>
                          <a:ea typeface="宋体"/>
                          <a:cs typeface="Consolas"/>
                        </a:rPr>
                        <a:t>FunctionalInterface</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interface</a:t>
                      </a:r>
                      <a:r>
                        <a:rPr lang="en-US" sz="900" kern="0">
                          <a:solidFill>
                            <a:srgbClr val="000000"/>
                          </a:solidFill>
                          <a:latin typeface="Consolas"/>
                          <a:ea typeface="宋体"/>
                          <a:cs typeface="Consolas"/>
                        </a:rPr>
                        <a:t> IMessage&lt;P, R&gt;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5FBF"/>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zh-CN" sz="900" kern="0">
                          <a:solidFill>
                            <a:srgbClr val="3F5FBF"/>
                          </a:solidFill>
                          <a:latin typeface="Consolas"/>
                          <a:ea typeface="宋体"/>
                          <a:cs typeface="Consolas"/>
                        </a:rPr>
                        <a:t>此处为方法引用后的名字</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en-US" sz="900" b="1" kern="0">
                          <a:solidFill>
                            <a:srgbClr val="7F9FBF"/>
                          </a:solidFill>
                          <a:latin typeface="Consolas"/>
                          <a:ea typeface="宋体"/>
                          <a:cs typeface="Consolas"/>
                        </a:rPr>
                        <a:t>@param</a:t>
                      </a:r>
                      <a:r>
                        <a:rPr lang="en-US" sz="900" kern="0">
                          <a:solidFill>
                            <a:srgbClr val="3F5FBF"/>
                          </a:solidFill>
                          <a:latin typeface="Consolas"/>
                          <a:ea typeface="宋体"/>
                          <a:cs typeface="Consolas"/>
                        </a:rPr>
                        <a:t> p </a:t>
                      </a:r>
                      <a:r>
                        <a:rPr lang="zh-CN" sz="900" kern="0">
                          <a:solidFill>
                            <a:srgbClr val="3F5FBF"/>
                          </a:solidFill>
                          <a:latin typeface="Consolas"/>
                          <a:ea typeface="宋体"/>
                          <a:cs typeface="Consolas"/>
                        </a:rPr>
                        <a:t>参数类型</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en-US" sz="900" b="1" kern="0">
                          <a:solidFill>
                            <a:srgbClr val="7F9FBF"/>
                          </a:solidFill>
                          <a:latin typeface="Consolas"/>
                          <a:ea typeface="宋体"/>
                          <a:cs typeface="Consolas"/>
                        </a:rPr>
                        <a:t>@return</a:t>
                      </a:r>
                      <a:r>
                        <a:rPr lang="en-US" sz="900" kern="0">
                          <a:solidFill>
                            <a:srgbClr val="3F5FBF"/>
                          </a:solidFill>
                          <a:latin typeface="Consolas"/>
                          <a:ea typeface="宋体"/>
                          <a:cs typeface="Consolas"/>
                        </a:rPr>
                        <a:t> </a:t>
                      </a:r>
                      <a:r>
                        <a:rPr lang="zh-CN" sz="900" kern="0">
                          <a:solidFill>
                            <a:srgbClr val="3F5FBF"/>
                          </a:solidFill>
                          <a:latin typeface="Consolas"/>
                          <a:ea typeface="宋体"/>
                          <a:cs typeface="Consolas"/>
                        </a:rPr>
                        <a:t>返回指定类型的数据</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R zhuanhuan(P </a:t>
                      </a:r>
                      <a:r>
                        <a:rPr lang="en-US" sz="900" kern="0">
                          <a:solidFill>
                            <a:srgbClr val="6A3E3E"/>
                          </a:solidFill>
                          <a:latin typeface="Consolas"/>
                          <a:ea typeface="宋体"/>
                          <a:cs typeface="Consolas"/>
                        </a:rPr>
                        <a:t>p</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即：将</a:t>
                      </a:r>
                      <a:r>
                        <a:rPr lang="en-US" sz="900" kern="0">
                          <a:solidFill>
                            <a:srgbClr val="3F7F5F"/>
                          </a:solidFill>
                          <a:latin typeface="Consolas"/>
                          <a:ea typeface="宋体"/>
                          <a:cs typeface="Consolas"/>
                        </a:rPr>
                        <a:t>String.valueOf()</a:t>
                      </a:r>
                      <a:r>
                        <a:rPr lang="zh-CN" sz="900" kern="0">
                          <a:solidFill>
                            <a:srgbClr val="3F7F5F"/>
                          </a:solidFill>
                          <a:latin typeface="Consolas"/>
                          <a:ea typeface="宋体"/>
                          <a:cs typeface="Consolas"/>
                        </a:rPr>
                        <a:t>方法变为了</a:t>
                      </a:r>
                      <a:r>
                        <a:rPr lang="en-US" sz="900" kern="0">
                          <a:solidFill>
                            <a:srgbClr val="3F7F5F"/>
                          </a:solidFill>
                          <a:latin typeface="Consolas"/>
                          <a:ea typeface="宋体"/>
                          <a:cs typeface="Consolas"/>
                        </a:rPr>
                        <a:t>IMessage</a:t>
                      </a:r>
                      <a:r>
                        <a:rPr lang="zh-CN" sz="900" kern="0">
                          <a:solidFill>
                            <a:srgbClr val="3F7F5F"/>
                          </a:solidFill>
                          <a:latin typeface="Consolas"/>
                          <a:ea typeface="宋体"/>
                          <a:cs typeface="Consolas"/>
                        </a:rPr>
                        <a:t>接口里的</a:t>
                      </a:r>
                      <a:r>
                        <a:rPr lang="en-US" sz="900" kern="0">
                          <a:solidFill>
                            <a:srgbClr val="3F7F5F"/>
                          </a:solidFill>
                          <a:latin typeface="Consolas"/>
                          <a:ea typeface="宋体"/>
                          <a:cs typeface="Consolas"/>
                        </a:rPr>
                        <a:t>zhuanhuan()</a:t>
                      </a:r>
                      <a:r>
                        <a:rPr lang="zh-CN" sz="900" kern="0">
                          <a:solidFill>
                            <a:srgbClr val="3F7F5F"/>
                          </a:solidFill>
                          <a:latin typeface="Consolas"/>
                          <a:ea typeface="宋体"/>
                          <a:cs typeface="Consolas"/>
                        </a:rPr>
                        <a:t>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valueOf()</a:t>
                      </a:r>
                      <a:r>
                        <a:rPr lang="zh-CN" sz="900" kern="0">
                          <a:solidFill>
                            <a:srgbClr val="3F7F5F"/>
                          </a:solidFill>
                          <a:latin typeface="Consolas"/>
                          <a:ea typeface="宋体"/>
                          <a:cs typeface="Consolas"/>
                        </a:rPr>
                        <a:t>方法可以接收</a:t>
                      </a:r>
                      <a:r>
                        <a:rPr lang="en-US" sz="900" kern="0">
                          <a:solidFill>
                            <a:srgbClr val="3F7F5F"/>
                          </a:solidFill>
                          <a:latin typeface="Consolas"/>
                          <a:ea typeface="宋体"/>
                          <a:cs typeface="Consolas"/>
                        </a:rPr>
                        <a:t>int</a:t>
                      </a:r>
                      <a:r>
                        <a:rPr lang="zh-CN" sz="900" kern="0">
                          <a:solidFill>
                            <a:srgbClr val="3F7F5F"/>
                          </a:solidFill>
                          <a:latin typeface="Consolas"/>
                          <a:ea typeface="宋体"/>
                          <a:cs typeface="Consolas"/>
                        </a:rPr>
                        <a:t>型数据，返回</a:t>
                      </a:r>
                      <a:r>
                        <a:rPr lang="en-US" sz="900" kern="0">
                          <a:solidFill>
                            <a:srgbClr val="3F7F5F"/>
                          </a:solidFill>
                          <a:latin typeface="Consolas"/>
                          <a:ea typeface="宋体"/>
                          <a:cs typeface="Consolas"/>
                        </a:rPr>
                        <a:t>String</a:t>
                      </a:r>
                      <a:r>
                        <a:rPr lang="zh-CN" sz="900" kern="0">
                          <a:solidFill>
                            <a:srgbClr val="3F7F5F"/>
                          </a:solidFill>
                          <a:latin typeface="Consolas"/>
                          <a:ea typeface="宋体"/>
                          <a:cs typeface="Consolas"/>
                        </a:rPr>
                        <a:t>型数据</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IMessage&lt;Integer, String&gt;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 = String::</a:t>
                      </a:r>
                      <a:r>
                        <a:rPr lang="en-US" sz="900" i="1" kern="0">
                          <a:solidFill>
                            <a:srgbClr val="000000"/>
                          </a:solidFill>
                          <a:latin typeface="Consolas"/>
                          <a:ea typeface="宋体"/>
                          <a:cs typeface="Consolas"/>
                        </a:rPr>
                        <a:t>valueOf</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String </a:t>
                      </a:r>
                      <a:r>
                        <a:rPr lang="en-US" sz="900" kern="0">
                          <a:solidFill>
                            <a:srgbClr val="6A3E3E"/>
                          </a:solidFill>
                          <a:latin typeface="Consolas"/>
                          <a:ea typeface="宋体"/>
                          <a:cs typeface="Consolas"/>
                        </a:rPr>
                        <a:t>str</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.zhuanhuan(1000);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调用引用方法进行操作</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6A3E3E"/>
                          </a:solidFill>
                          <a:latin typeface="Consolas"/>
                          <a:ea typeface="宋体"/>
                          <a:cs typeface="Consolas"/>
                        </a:rPr>
                        <a:t>str</a:t>
                      </a:r>
                      <a:r>
                        <a:rPr lang="en-US" sz="900" kern="0">
                          <a:solidFill>
                            <a:srgbClr val="000000"/>
                          </a:solidFill>
                          <a:latin typeface="Consolas"/>
                          <a:ea typeface="宋体"/>
                          <a:cs typeface="Consolas"/>
                        </a:rPr>
                        <a:t>.replaceAll(</a:t>
                      </a:r>
                      <a:r>
                        <a:rPr lang="en-US" sz="900" kern="0">
                          <a:solidFill>
                            <a:srgbClr val="2A00FF"/>
                          </a:solidFill>
                          <a:latin typeface="Consolas"/>
                          <a:ea typeface="宋体"/>
                          <a:cs typeface="Consolas"/>
                        </a:rPr>
                        <a:t>"0"</a:t>
                      </a:r>
                      <a:r>
                        <a:rPr lang="en-US" sz="900" kern="0">
                          <a:solidFill>
                            <a:srgbClr val="000000"/>
                          </a:solidFill>
                          <a:latin typeface="Consolas"/>
                          <a:ea typeface="宋体"/>
                          <a:cs typeface="Consolas"/>
                        </a:rPr>
                        <a:t>, </a:t>
                      </a:r>
                      <a:r>
                        <a:rPr lang="en-US" sz="900" kern="0">
                          <a:solidFill>
                            <a:srgbClr val="2A00FF"/>
                          </a:solidFill>
                          <a:latin typeface="Consolas"/>
                          <a:ea typeface="宋体"/>
                          <a:cs typeface="Consolas"/>
                        </a:rPr>
                        <a:t>"9"</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900" kern="0">
                          <a:solidFill>
                            <a:srgbClr val="000000"/>
                          </a:solidFill>
                          <a:latin typeface="Consolas"/>
                          <a:ea typeface="宋体"/>
                          <a:cs typeface="Consolas"/>
                        </a:rPr>
                        <a:t>1999</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普通方法引用</a:t>
            </a:r>
            <a:endParaRPr lang="zh-CN" altLang="en-US"/>
          </a:p>
        </p:txBody>
      </p:sp>
      <p:graphicFrame>
        <p:nvGraphicFramePr>
          <p:cNvPr id="4" name="表格 3"/>
          <p:cNvGraphicFramePr>
            <a:graphicFrameLocks noGrp="1"/>
          </p:cNvGraphicFramePr>
          <p:nvPr/>
        </p:nvGraphicFramePr>
        <p:xfrm>
          <a:off x="428596" y="1428742"/>
          <a:ext cx="8429684" cy="3017520"/>
        </p:xfrm>
        <a:graphic>
          <a:graphicData uri="http://schemas.openxmlformats.org/drawingml/2006/table">
            <a:tbl>
              <a:tblPr/>
              <a:tblGrid>
                <a:gridCol w="1753975"/>
                <a:gridCol w="6675709"/>
              </a:tblGrid>
              <a:tr h="0">
                <a:tc gridSpan="2">
                  <a:txBody>
                    <a:bodyPr/>
                    <a:lstStyle/>
                    <a:p>
                      <a:pPr algn="l">
                        <a:spcAft>
                          <a:spcPts val="0"/>
                        </a:spcAft>
                      </a:pPr>
                      <a:r>
                        <a:rPr lang="en-US" sz="900" b="1" kern="0">
                          <a:solidFill>
                            <a:srgbClr val="7F0055"/>
                          </a:solidFill>
                          <a:latin typeface="Consolas"/>
                          <a:ea typeface="宋体"/>
                          <a:cs typeface="Consolas"/>
                        </a:rPr>
                        <a:t>package</a:t>
                      </a:r>
                      <a:r>
                        <a:rPr lang="en-US" sz="900" kern="0">
                          <a:solidFill>
                            <a:srgbClr val="000000"/>
                          </a:solidFill>
                          <a:latin typeface="Consolas"/>
                          <a:ea typeface="宋体"/>
                          <a:cs typeface="Consolas"/>
                        </a:rPr>
                        <a:t> com.yootk.demo;</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zh-CN" sz="900" kern="0">
                          <a:solidFill>
                            <a:srgbClr val="3F5FBF"/>
                          </a:solidFill>
                          <a:latin typeface="Consolas"/>
                          <a:ea typeface="宋体"/>
                          <a:cs typeface="Consolas"/>
                        </a:rPr>
                        <a:t>实现方法的引用接口</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en-US" sz="900" b="1" kern="0">
                          <a:solidFill>
                            <a:srgbClr val="7F9FBF"/>
                          </a:solidFill>
                          <a:latin typeface="Consolas"/>
                          <a:ea typeface="宋体"/>
                          <a:cs typeface="Consolas"/>
                        </a:rPr>
                        <a:t>@param</a:t>
                      </a:r>
                      <a:r>
                        <a:rPr lang="en-US" sz="900" kern="0">
                          <a:solidFill>
                            <a:srgbClr val="3F5FBF"/>
                          </a:solidFill>
                          <a:latin typeface="Consolas"/>
                          <a:ea typeface="宋体"/>
                          <a:cs typeface="Consolas"/>
                        </a:rPr>
                        <a:t> </a:t>
                      </a:r>
                      <a:r>
                        <a:rPr lang="en-US" sz="900" kern="0">
                          <a:solidFill>
                            <a:srgbClr val="7F7F9F"/>
                          </a:solidFill>
                          <a:latin typeface="Consolas"/>
                          <a:ea typeface="宋体"/>
                          <a:cs typeface="Consolas"/>
                        </a:rPr>
                        <a:t>&lt;P&gt;</a:t>
                      </a:r>
                      <a:r>
                        <a:rPr lang="en-US" sz="900" kern="0">
                          <a:solidFill>
                            <a:srgbClr val="3F5FBF"/>
                          </a:solidFill>
                          <a:latin typeface="Consolas"/>
                          <a:ea typeface="宋体"/>
                          <a:cs typeface="Consolas"/>
                        </a:rPr>
                        <a:t> </a:t>
                      </a:r>
                      <a:r>
                        <a:rPr lang="zh-CN" sz="900" kern="0">
                          <a:solidFill>
                            <a:srgbClr val="3F5FBF"/>
                          </a:solidFill>
                          <a:latin typeface="Consolas"/>
                          <a:ea typeface="宋体"/>
                          <a:cs typeface="Consolas"/>
                        </a:rPr>
                        <a:t>引用方法的参数类型</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 </a:t>
                      </a:r>
                      <a:r>
                        <a:rPr lang="en-US" sz="900" b="1" kern="0">
                          <a:solidFill>
                            <a:srgbClr val="7F9FBF"/>
                          </a:solidFill>
                          <a:latin typeface="Consolas"/>
                          <a:ea typeface="宋体"/>
                          <a:cs typeface="Consolas"/>
                        </a:rPr>
                        <a:t>@param</a:t>
                      </a:r>
                      <a:r>
                        <a:rPr lang="en-US" sz="900" kern="0">
                          <a:solidFill>
                            <a:srgbClr val="3F5FBF"/>
                          </a:solidFill>
                          <a:latin typeface="Consolas"/>
                          <a:ea typeface="宋体"/>
                          <a:cs typeface="Consolas"/>
                        </a:rPr>
                        <a:t> </a:t>
                      </a:r>
                      <a:r>
                        <a:rPr lang="en-US" sz="900" kern="0">
                          <a:solidFill>
                            <a:srgbClr val="7F7F9F"/>
                          </a:solidFill>
                          <a:latin typeface="Consolas"/>
                          <a:ea typeface="宋体"/>
                          <a:cs typeface="Consolas"/>
                        </a:rPr>
                        <a:t>&lt;R&gt;</a:t>
                      </a:r>
                      <a:r>
                        <a:rPr lang="en-US" sz="900" kern="0">
                          <a:solidFill>
                            <a:srgbClr val="3F5FBF"/>
                          </a:solidFill>
                          <a:latin typeface="Consolas"/>
                          <a:ea typeface="宋体"/>
                          <a:cs typeface="Consolas"/>
                        </a:rPr>
                        <a:t> </a:t>
                      </a:r>
                      <a:r>
                        <a:rPr lang="zh-CN" sz="900" kern="0">
                          <a:solidFill>
                            <a:srgbClr val="3F5FBF"/>
                          </a:solidFill>
                          <a:latin typeface="Consolas"/>
                          <a:ea typeface="宋体"/>
                          <a:cs typeface="Consolas"/>
                        </a:rPr>
                        <a:t>引用方法的返回类型</a:t>
                      </a:r>
                      <a:endParaRPr lang="zh-CN" sz="1050" kern="100">
                        <a:latin typeface="Times New Roman"/>
                        <a:ea typeface="宋体"/>
                        <a:cs typeface="Times New Roman"/>
                      </a:endParaRPr>
                    </a:p>
                    <a:p>
                      <a:pPr algn="l">
                        <a:spcAft>
                          <a:spcPts val="0"/>
                        </a:spcAft>
                      </a:pPr>
                      <a:r>
                        <a:rPr lang="en-US" sz="900" kern="0">
                          <a:solidFill>
                            <a:srgbClr val="3F5FBF"/>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646464"/>
                          </a:solidFill>
                          <a:latin typeface="Consolas"/>
                          <a:ea typeface="宋体"/>
                          <a:cs typeface="Consolas"/>
                        </a:rPr>
                        <a:t>@FunctionalInterface</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interface</a:t>
                      </a:r>
                      <a:r>
                        <a:rPr lang="en-US" sz="900" kern="0">
                          <a:solidFill>
                            <a:srgbClr val="000000"/>
                          </a:solidFill>
                          <a:latin typeface="Consolas"/>
                          <a:ea typeface="宋体"/>
                          <a:cs typeface="Consolas"/>
                        </a:rPr>
                        <a:t> IMessage&lt;R&gt;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R upper()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String</a:t>
                      </a:r>
                      <a:r>
                        <a:rPr lang="zh-CN" sz="900" kern="0">
                          <a:solidFill>
                            <a:srgbClr val="3F7F5F"/>
                          </a:solidFill>
                          <a:latin typeface="Consolas"/>
                          <a:ea typeface="宋体"/>
                          <a:cs typeface="Consolas"/>
                        </a:rPr>
                        <a:t>类的</a:t>
                      </a:r>
                      <a:r>
                        <a:rPr lang="en-US" sz="900" kern="0">
                          <a:solidFill>
                            <a:srgbClr val="3F7F5F"/>
                          </a:solidFill>
                          <a:latin typeface="Consolas"/>
                          <a:ea typeface="宋体"/>
                          <a:cs typeface="Consolas"/>
                        </a:rPr>
                        <a:t>toUpperCase()</a:t>
                      </a:r>
                      <a:r>
                        <a:rPr lang="zh-CN" sz="900" kern="0">
                          <a:solidFill>
                            <a:srgbClr val="3F7F5F"/>
                          </a:solidFill>
                          <a:latin typeface="Consolas"/>
                          <a:ea typeface="宋体"/>
                          <a:cs typeface="Consolas"/>
                        </a:rPr>
                        <a:t>定义：</a:t>
                      </a:r>
                      <a:r>
                        <a:rPr lang="en-US" sz="900" kern="0">
                          <a:solidFill>
                            <a:srgbClr val="3F7F5F"/>
                          </a:solidFill>
                          <a:latin typeface="Consolas"/>
                          <a:ea typeface="宋体"/>
                          <a:cs typeface="Consolas"/>
                        </a:rPr>
                        <a:t>public String toUpperCase()</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此方法没有参数，但是有返回值，并且这个方法一定要在有实例化对象的情况下才可以调用</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"yootk"</a:t>
                      </a:r>
                      <a:r>
                        <a:rPr lang="zh-CN" sz="900" kern="0">
                          <a:solidFill>
                            <a:srgbClr val="3F7F5F"/>
                          </a:solidFill>
                          <a:latin typeface="Consolas"/>
                          <a:ea typeface="宋体"/>
                          <a:cs typeface="Consolas"/>
                        </a:rPr>
                        <a:t>字符串是</a:t>
                      </a:r>
                      <a:r>
                        <a:rPr lang="en-US" sz="900" kern="0">
                          <a:solidFill>
                            <a:srgbClr val="3F7F5F"/>
                          </a:solidFill>
                          <a:latin typeface="Consolas"/>
                          <a:ea typeface="宋体"/>
                          <a:cs typeface="Consolas"/>
                        </a:rPr>
                        <a:t>String</a:t>
                      </a:r>
                      <a:r>
                        <a:rPr lang="zh-CN" sz="900" kern="0">
                          <a:solidFill>
                            <a:srgbClr val="3F7F5F"/>
                          </a:solidFill>
                          <a:latin typeface="Consolas"/>
                          <a:ea typeface="宋体"/>
                          <a:cs typeface="Consolas"/>
                        </a:rPr>
                        <a:t>类的实例化对象，所以可以直接调用</a:t>
                      </a:r>
                      <a:r>
                        <a:rPr lang="en-US" sz="900" kern="0">
                          <a:solidFill>
                            <a:srgbClr val="3F7F5F"/>
                          </a:solidFill>
                          <a:latin typeface="Consolas"/>
                          <a:ea typeface="宋体"/>
                          <a:cs typeface="Consolas"/>
                        </a:rPr>
                        <a:t>toUpperCase()</a:t>
                      </a:r>
                      <a:r>
                        <a:rPr lang="zh-CN" sz="900" kern="0">
                          <a:solidFill>
                            <a:srgbClr val="3F7F5F"/>
                          </a:solidFill>
                          <a:latin typeface="Consolas"/>
                          <a:ea typeface="宋体"/>
                          <a:cs typeface="Consolas"/>
                        </a:rPr>
                        <a:t>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将</a:t>
                      </a:r>
                      <a:r>
                        <a:rPr lang="en-US" sz="900" kern="0">
                          <a:solidFill>
                            <a:srgbClr val="3F7F5F"/>
                          </a:solidFill>
                          <a:latin typeface="Consolas"/>
                          <a:ea typeface="宋体"/>
                          <a:cs typeface="Consolas"/>
                        </a:rPr>
                        <a:t>toUpperCase()</a:t>
                      </a:r>
                      <a:r>
                        <a:rPr lang="zh-CN" sz="900" kern="0">
                          <a:solidFill>
                            <a:srgbClr val="3F7F5F"/>
                          </a:solidFill>
                          <a:latin typeface="Consolas"/>
                          <a:ea typeface="宋体"/>
                          <a:cs typeface="Consolas"/>
                        </a:rPr>
                        <a:t>函数的应用交给了</a:t>
                      </a:r>
                      <a:r>
                        <a:rPr lang="en-US" sz="900" kern="0">
                          <a:solidFill>
                            <a:srgbClr val="3F7F5F"/>
                          </a:solidFill>
                          <a:latin typeface="Consolas"/>
                          <a:ea typeface="宋体"/>
                          <a:cs typeface="Consolas"/>
                        </a:rPr>
                        <a:t>IMessage</a:t>
                      </a:r>
                      <a:r>
                        <a:rPr lang="zh-CN" sz="900" kern="0">
                          <a:solidFill>
                            <a:srgbClr val="3F7F5F"/>
                          </a:solidFill>
                          <a:latin typeface="Consolas"/>
                          <a:ea typeface="宋体"/>
                          <a:cs typeface="Consolas"/>
                        </a:rPr>
                        <a:t>接口</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IMessage&lt;String&gt;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 = </a:t>
                      </a:r>
                      <a:r>
                        <a:rPr lang="en-US" sz="900" kern="0">
                          <a:solidFill>
                            <a:srgbClr val="2A00FF"/>
                          </a:solidFill>
                          <a:latin typeface="Consolas"/>
                          <a:ea typeface="宋体"/>
                          <a:cs typeface="Consolas"/>
                        </a:rPr>
                        <a:t>"yootk"</a:t>
                      </a:r>
                      <a:r>
                        <a:rPr lang="en-US" sz="900" kern="0">
                          <a:solidFill>
                            <a:srgbClr val="000000"/>
                          </a:solidFill>
                          <a:latin typeface="Consolas"/>
                          <a:ea typeface="宋体"/>
                          <a:cs typeface="Consolas"/>
                        </a:rPr>
                        <a:t> :: toUpperCase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String </a:t>
                      </a:r>
                      <a:r>
                        <a:rPr lang="en-US" sz="900" kern="0">
                          <a:solidFill>
                            <a:srgbClr val="6A3E3E"/>
                          </a:solidFill>
                          <a:latin typeface="Consolas"/>
                          <a:ea typeface="宋体"/>
                          <a:cs typeface="Consolas"/>
                        </a:rPr>
                        <a:t>str</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.upper() ;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相当于</a:t>
                      </a:r>
                      <a:r>
                        <a:rPr lang="en-US" sz="900" kern="0">
                          <a:solidFill>
                            <a:srgbClr val="3F7F5F"/>
                          </a:solidFill>
                          <a:latin typeface="Consolas"/>
                          <a:ea typeface="宋体"/>
                          <a:cs typeface="Consolas"/>
                        </a:rPr>
                        <a:t>“"yootk".toUpperCase()”</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6A3E3E"/>
                          </a:solidFill>
                          <a:latin typeface="Consolas"/>
                          <a:ea typeface="宋体"/>
                          <a:cs typeface="Consolas"/>
                        </a:rPr>
                        <a:t>str</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900" kern="0">
                          <a:solidFill>
                            <a:srgbClr val="000000"/>
                          </a:solidFill>
                          <a:latin typeface="Consolas"/>
                          <a:ea typeface="宋体"/>
                          <a:cs typeface="Consolas"/>
                        </a:rPr>
                        <a:t>YOOTK</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引用特定类的方法</a:t>
            </a:r>
            <a:endParaRPr lang="zh-CN" altLang="en-US"/>
          </a:p>
        </p:txBody>
      </p:sp>
      <p:graphicFrame>
        <p:nvGraphicFramePr>
          <p:cNvPr id="4" name="表格 3"/>
          <p:cNvGraphicFramePr>
            <a:graphicFrameLocks noGrp="1"/>
          </p:cNvGraphicFramePr>
          <p:nvPr/>
        </p:nvGraphicFramePr>
        <p:xfrm>
          <a:off x="428596" y="1500180"/>
          <a:ext cx="8429684" cy="2643206"/>
        </p:xfrm>
        <a:graphic>
          <a:graphicData uri="http://schemas.openxmlformats.org/drawingml/2006/table">
            <a:tbl>
              <a:tblPr/>
              <a:tblGrid>
                <a:gridCol w="1879448"/>
                <a:gridCol w="6550236"/>
              </a:tblGrid>
              <a:tr h="2454406">
                <a:tc gridSpan="2">
                  <a:txBody>
                    <a:bodyPr/>
                    <a:lstStyle/>
                    <a:p>
                      <a:pPr algn="l">
                        <a:spcAft>
                          <a:spcPts val="0"/>
                        </a:spcAft>
                      </a:pPr>
                      <a:r>
                        <a:rPr lang="en-US" sz="1200" b="1" kern="0">
                          <a:solidFill>
                            <a:srgbClr val="7F0055"/>
                          </a:solidFill>
                          <a:latin typeface="Consolas"/>
                          <a:ea typeface="宋体"/>
                          <a:cs typeface="Consolas"/>
                        </a:rPr>
                        <a:t>package</a:t>
                      </a:r>
                      <a:r>
                        <a:rPr lang="en-US" sz="1200" kern="0">
                          <a:solidFill>
                            <a:srgbClr val="000000"/>
                          </a:solidFill>
                          <a:latin typeface="Consolas"/>
                          <a:ea typeface="宋体"/>
                          <a:cs typeface="Consolas"/>
                        </a:rPr>
                        <a:t> com.yootk.demo;</a:t>
                      </a:r>
                      <a:endParaRPr lang="zh-CN" sz="1200" kern="100">
                        <a:latin typeface="Times New Roman"/>
                        <a:ea typeface="宋体"/>
                        <a:cs typeface="Times New Roman"/>
                      </a:endParaRPr>
                    </a:p>
                    <a:p>
                      <a:pPr algn="l">
                        <a:spcAft>
                          <a:spcPts val="0"/>
                        </a:spcAft>
                      </a:pPr>
                      <a:r>
                        <a:rPr lang="en-US" sz="1200" kern="0">
                          <a:solidFill>
                            <a:srgbClr val="646464"/>
                          </a:solidFill>
                          <a:latin typeface="Consolas"/>
                          <a:ea typeface="宋体"/>
                          <a:cs typeface="Consolas"/>
                        </a:rPr>
                        <a:t>@FunctionalInterface</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interface</a:t>
                      </a:r>
                      <a:r>
                        <a:rPr lang="en-US" sz="1200" kern="0">
                          <a:solidFill>
                            <a:srgbClr val="000000"/>
                          </a:solidFill>
                          <a:latin typeface="Consolas"/>
                          <a:ea typeface="宋体"/>
                          <a:cs typeface="Consolas"/>
                        </a:rPr>
                        <a:t> IMessage&lt;P&gt;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compare(P </a:t>
                      </a:r>
                      <a:r>
                        <a:rPr lang="en-US" sz="1200" kern="0">
                          <a:solidFill>
                            <a:srgbClr val="6A3E3E"/>
                          </a:solidFill>
                          <a:latin typeface="Consolas"/>
                          <a:ea typeface="宋体"/>
                          <a:cs typeface="Consolas"/>
                        </a:rPr>
                        <a:t>p1</a:t>
                      </a:r>
                      <a:r>
                        <a:rPr lang="en-US" sz="1200" kern="0">
                          <a:solidFill>
                            <a:srgbClr val="000000"/>
                          </a:solidFill>
                          <a:latin typeface="Consolas"/>
                          <a:ea typeface="宋体"/>
                          <a:cs typeface="Consolas"/>
                        </a:rPr>
                        <a:t>,P </a:t>
                      </a:r>
                      <a:r>
                        <a:rPr lang="en-US" sz="1200" kern="0">
                          <a:solidFill>
                            <a:srgbClr val="6A3E3E"/>
                          </a:solidFill>
                          <a:latin typeface="Consolas"/>
                          <a:ea typeface="宋体"/>
                          <a:cs typeface="Consolas"/>
                        </a:rPr>
                        <a:t>p2</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main(String[] </a:t>
                      </a:r>
                      <a:r>
                        <a:rPr lang="en-US" sz="1200" kern="0">
                          <a:solidFill>
                            <a:srgbClr val="6A3E3E"/>
                          </a:solidFill>
                          <a:latin typeface="Consolas"/>
                          <a:ea typeface="宋体"/>
                          <a:cs typeface="Consolas"/>
                        </a:rPr>
                        <a:t>args</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IMessage&lt;String&gt; </a:t>
                      </a:r>
                      <a:r>
                        <a:rPr lang="en-US" sz="1200" kern="0">
                          <a:solidFill>
                            <a:srgbClr val="6A3E3E"/>
                          </a:solidFill>
                          <a:latin typeface="Consolas"/>
                          <a:ea typeface="宋体"/>
                          <a:cs typeface="Consolas"/>
                        </a:rPr>
                        <a:t>msg</a:t>
                      </a:r>
                      <a:r>
                        <a:rPr lang="en-US" sz="1200" kern="0">
                          <a:solidFill>
                            <a:srgbClr val="000000"/>
                          </a:solidFill>
                          <a:latin typeface="Consolas"/>
                          <a:ea typeface="宋体"/>
                          <a:cs typeface="Consolas"/>
                        </a:rPr>
                        <a:t> = String :: </a:t>
                      </a:r>
                      <a:r>
                        <a:rPr lang="en-US" sz="1200" kern="0">
                          <a:solidFill>
                            <a:srgbClr val="000000"/>
                          </a:solidFill>
                          <a:latin typeface="Consolas"/>
                          <a:ea typeface="宋体"/>
                          <a:cs typeface="Consolas"/>
                        </a:rPr>
                        <a:t>compareTo </a:t>
                      </a:r>
                      <a:r>
                        <a:rPr lang="en-US" sz="1200" kern="0" smtClean="0">
                          <a:solidFill>
                            <a:srgbClr val="000000"/>
                          </a:solidFill>
                          <a:latin typeface="Consolas"/>
                          <a:ea typeface="宋体"/>
                          <a:cs typeface="Consolas"/>
                        </a:rPr>
                        <a:t>;</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引用</a:t>
                      </a:r>
                      <a:r>
                        <a:rPr lang="en-US" sz="1200" kern="0">
                          <a:solidFill>
                            <a:srgbClr val="3F7F5F"/>
                          </a:solidFill>
                          <a:latin typeface="Consolas"/>
                          <a:ea typeface="宋体"/>
                          <a:cs typeface="Consolas"/>
                        </a:rPr>
                        <a:t>String</a:t>
                      </a:r>
                      <a:r>
                        <a:rPr lang="zh-CN" sz="1200" kern="0">
                          <a:solidFill>
                            <a:srgbClr val="3F7F5F"/>
                          </a:solidFill>
                          <a:latin typeface="Consolas"/>
                          <a:ea typeface="宋体"/>
                          <a:cs typeface="Consolas"/>
                        </a:rPr>
                        <a:t>类的普通方法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传递调用的参数，形式为：</a:t>
                      </a:r>
                      <a:r>
                        <a:rPr lang="en-US" sz="1200" kern="0">
                          <a:solidFill>
                            <a:srgbClr val="3F7F5F"/>
                          </a:solidFill>
                          <a:latin typeface="Consolas"/>
                          <a:ea typeface="宋体"/>
                          <a:cs typeface="Consolas"/>
                        </a:rPr>
                        <a:t>"A".compareTo("B")</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6A3E3E"/>
                          </a:solidFill>
                          <a:latin typeface="Consolas"/>
                          <a:ea typeface="宋体"/>
                          <a:cs typeface="Consolas"/>
                        </a:rPr>
                        <a:t>msg</a:t>
                      </a:r>
                      <a:r>
                        <a:rPr lang="en-US" sz="1200" kern="0">
                          <a:solidFill>
                            <a:srgbClr val="000000"/>
                          </a:solidFill>
                          <a:latin typeface="Consolas"/>
                          <a:ea typeface="宋体"/>
                          <a:cs typeface="Consolas"/>
                        </a:rPr>
                        <a:t>.compare(</a:t>
                      </a:r>
                      <a:r>
                        <a:rPr lang="en-US" sz="1200" kern="0">
                          <a:solidFill>
                            <a:srgbClr val="2A00FF"/>
                          </a:solidFill>
                          <a:latin typeface="Consolas"/>
                          <a:ea typeface="宋体"/>
                          <a:cs typeface="Consolas"/>
                        </a:rPr>
                        <a:t>"A"</a:t>
                      </a:r>
                      <a:r>
                        <a:rPr lang="en-US" sz="1200" kern="0">
                          <a:solidFill>
                            <a:srgbClr val="000000"/>
                          </a:solidFill>
                          <a:latin typeface="Consolas"/>
                          <a:ea typeface="宋体"/>
                          <a:cs typeface="Consolas"/>
                        </a:rPr>
                        <a:t>, </a:t>
                      </a:r>
                      <a:r>
                        <a:rPr lang="en-US" sz="1200" kern="0">
                          <a:solidFill>
                            <a:srgbClr val="2A00FF"/>
                          </a:solidFill>
                          <a:latin typeface="Consolas"/>
                          <a:ea typeface="宋体"/>
                          <a:cs typeface="Consolas"/>
                        </a:rPr>
                        <a:t>"B"</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8880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Consolas"/>
                        </a:rPr>
                        <a:t>-1</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引用构造方法</a:t>
            </a:r>
            <a:endParaRPr lang="zh-CN" altLang="en-US"/>
          </a:p>
        </p:txBody>
      </p:sp>
      <p:graphicFrame>
        <p:nvGraphicFramePr>
          <p:cNvPr id="4" name="表格 3"/>
          <p:cNvGraphicFramePr>
            <a:graphicFrameLocks noGrp="1"/>
          </p:cNvGraphicFramePr>
          <p:nvPr/>
        </p:nvGraphicFramePr>
        <p:xfrm>
          <a:off x="357158" y="1285866"/>
          <a:ext cx="8429684" cy="3566160"/>
        </p:xfrm>
        <a:graphic>
          <a:graphicData uri="http://schemas.openxmlformats.org/drawingml/2006/table">
            <a:tbl>
              <a:tblPr/>
              <a:tblGrid>
                <a:gridCol w="1628502"/>
                <a:gridCol w="6801182"/>
              </a:tblGrid>
              <a:tr h="0">
                <a:tc gridSpan="2">
                  <a:txBody>
                    <a:bodyPr/>
                    <a:lstStyle/>
                    <a:p>
                      <a:pPr algn="l">
                        <a:spcAft>
                          <a:spcPts val="0"/>
                        </a:spcAft>
                      </a:pPr>
                      <a:r>
                        <a:rPr lang="en-US" sz="900" b="1" kern="0">
                          <a:solidFill>
                            <a:srgbClr val="7F0055"/>
                          </a:solidFill>
                          <a:latin typeface="Consolas"/>
                          <a:ea typeface="宋体"/>
                          <a:cs typeface="Consolas"/>
                        </a:rPr>
                        <a:t>package</a:t>
                      </a:r>
                      <a:r>
                        <a:rPr lang="en-US" sz="900" kern="0">
                          <a:solidFill>
                            <a:srgbClr val="000000"/>
                          </a:solidFill>
                          <a:latin typeface="Consolas"/>
                          <a:ea typeface="宋体"/>
                          <a:cs typeface="Consolas"/>
                        </a:rPr>
                        <a:t> com.yootk.demo;</a:t>
                      </a:r>
                      <a:endParaRPr lang="zh-CN" sz="1050" kern="100">
                        <a:latin typeface="Times New Roman"/>
                        <a:ea typeface="宋体"/>
                        <a:cs typeface="Times New Roman"/>
                      </a:endParaRPr>
                    </a:p>
                    <a:p>
                      <a:pPr algn="l">
                        <a:spcAft>
                          <a:spcPts val="0"/>
                        </a:spcAft>
                      </a:pPr>
                      <a:r>
                        <a:rPr lang="en-US" sz="900" kern="0">
                          <a:solidFill>
                            <a:srgbClr val="646464"/>
                          </a:solidFill>
                          <a:latin typeface="Consolas"/>
                          <a:ea typeface="宋体"/>
                          <a:cs typeface="Consolas"/>
                        </a:rPr>
                        <a:t>@FunctionalInterface</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interface</a:t>
                      </a:r>
                      <a:r>
                        <a:rPr lang="en-US" sz="900" kern="0">
                          <a:solidFill>
                            <a:srgbClr val="000000"/>
                          </a:solidFill>
                          <a:latin typeface="Consolas"/>
                          <a:ea typeface="宋体"/>
                          <a:cs typeface="Consolas"/>
                        </a:rPr>
                        <a:t> IMessage&lt;C&gt; {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C create(String </a:t>
                      </a:r>
                      <a:r>
                        <a:rPr lang="en-US" sz="900" kern="0">
                          <a:solidFill>
                            <a:srgbClr val="6A3E3E"/>
                          </a:solidFill>
                          <a:latin typeface="Consolas"/>
                          <a:ea typeface="宋体"/>
                          <a:cs typeface="Consolas"/>
                        </a:rPr>
                        <a:t>t</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double</a:t>
                      </a: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p</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引用构造方法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Book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private</a:t>
                      </a:r>
                      <a:r>
                        <a:rPr lang="en-US" sz="900" kern="0">
                          <a:solidFill>
                            <a:srgbClr val="000000"/>
                          </a:solidFill>
                          <a:latin typeface="Consolas"/>
                          <a:ea typeface="宋体"/>
                          <a:cs typeface="Consolas"/>
                        </a:rPr>
                        <a:t> String </a:t>
                      </a:r>
                      <a:r>
                        <a:rPr lang="en-US" sz="900" kern="0">
                          <a:solidFill>
                            <a:srgbClr val="0000C0"/>
                          </a:solidFill>
                          <a:latin typeface="Consolas"/>
                          <a:ea typeface="宋体"/>
                          <a:cs typeface="Consolas"/>
                        </a:rPr>
                        <a:t>title</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private</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double</a:t>
                      </a:r>
                      <a:r>
                        <a:rPr lang="en-US" sz="900" kern="0">
                          <a:solidFill>
                            <a:srgbClr val="000000"/>
                          </a:solidFill>
                          <a:latin typeface="Consolas"/>
                          <a:ea typeface="宋体"/>
                          <a:cs typeface="Consolas"/>
                        </a:rPr>
                        <a:t> </a:t>
                      </a:r>
                      <a:r>
                        <a:rPr lang="en-US" sz="900" kern="0">
                          <a:solidFill>
                            <a:srgbClr val="0000C0"/>
                          </a:solidFill>
                          <a:latin typeface="Consolas"/>
                          <a:ea typeface="宋体"/>
                          <a:cs typeface="Consolas"/>
                        </a:rPr>
                        <a:t>price</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Book(String </a:t>
                      </a:r>
                      <a:r>
                        <a:rPr lang="en-US" sz="900" kern="0">
                          <a:solidFill>
                            <a:srgbClr val="6A3E3E"/>
                          </a:solidFill>
                          <a:latin typeface="Consolas"/>
                          <a:ea typeface="宋体"/>
                          <a:cs typeface="Consolas"/>
                        </a:rPr>
                        <a:t>title</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double</a:t>
                      </a: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price</a:t>
                      </a:r>
                      <a:r>
                        <a:rPr lang="en-US" sz="900" kern="0">
                          <a:solidFill>
                            <a:srgbClr val="000000"/>
                          </a:solidFill>
                          <a:latin typeface="Consolas"/>
                          <a:ea typeface="宋体"/>
                          <a:cs typeface="Consolas"/>
                        </a:rPr>
                        <a:t>) {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有两个参数的构造</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title</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title</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price</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price</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46464"/>
                          </a:solidFill>
                          <a:latin typeface="Consolas"/>
                          <a:ea typeface="宋体"/>
                          <a:cs typeface="Consolas"/>
                        </a:rPr>
                        <a:t>@Override</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String toString()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return</a:t>
                      </a:r>
                      <a:r>
                        <a:rPr lang="en-US" sz="900" kern="0">
                          <a:solidFill>
                            <a:srgbClr val="000000"/>
                          </a:solidFill>
                          <a:latin typeface="Consolas"/>
                          <a:ea typeface="宋体"/>
                          <a:cs typeface="Consolas"/>
                        </a:rPr>
                        <a:t> </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书名：</a:t>
                      </a:r>
                      <a:r>
                        <a:rPr lang="en-US" sz="900" kern="0">
                          <a:solidFill>
                            <a:srgbClr val="2A00FF"/>
                          </a:solidFill>
                          <a:latin typeface="Consolas"/>
                          <a:ea typeface="宋体"/>
                          <a:cs typeface="Consolas"/>
                        </a:rPr>
                        <a:t>"</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title</a:t>
                      </a:r>
                      <a:r>
                        <a:rPr lang="en-US" sz="900" kern="0">
                          <a:solidFill>
                            <a:srgbClr val="000000"/>
                          </a:solidFill>
                          <a:latin typeface="Consolas"/>
                          <a:ea typeface="宋体"/>
                          <a:cs typeface="Consolas"/>
                        </a:rPr>
                        <a:t> + </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，价格：</a:t>
                      </a:r>
                      <a:r>
                        <a:rPr lang="en-US" sz="900" kern="0">
                          <a:solidFill>
                            <a:srgbClr val="2A00FF"/>
                          </a:solidFill>
                          <a:latin typeface="Consolas"/>
                          <a:ea typeface="宋体"/>
                          <a:cs typeface="Consolas"/>
                        </a:rPr>
                        <a:t>"</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price</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IMessage&lt;Book&gt;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 = Book::</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引用构造方法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调用的虽然是</a:t>
                      </a:r>
                      <a:r>
                        <a:rPr lang="en-US" sz="900" kern="0">
                          <a:solidFill>
                            <a:srgbClr val="3F7F5F"/>
                          </a:solidFill>
                          <a:latin typeface="Consolas"/>
                          <a:ea typeface="宋体"/>
                          <a:cs typeface="Consolas"/>
                        </a:rPr>
                        <a:t>create()</a:t>
                      </a:r>
                      <a:r>
                        <a:rPr lang="zh-CN" sz="900" kern="0">
                          <a:solidFill>
                            <a:srgbClr val="3F7F5F"/>
                          </a:solidFill>
                          <a:latin typeface="Consolas"/>
                          <a:ea typeface="宋体"/>
                          <a:cs typeface="Consolas"/>
                        </a:rPr>
                        <a:t>，但是这个方法引用的是</a:t>
                      </a:r>
                      <a:r>
                        <a:rPr lang="en-US" sz="900" kern="0">
                          <a:solidFill>
                            <a:srgbClr val="3F7F5F"/>
                          </a:solidFill>
                          <a:latin typeface="Consolas"/>
                          <a:ea typeface="宋体"/>
                          <a:cs typeface="Consolas"/>
                        </a:rPr>
                        <a:t>Book</a:t>
                      </a:r>
                      <a:r>
                        <a:rPr lang="zh-CN" sz="900" kern="0">
                          <a:solidFill>
                            <a:srgbClr val="3F7F5F"/>
                          </a:solidFill>
                          <a:latin typeface="Consolas"/>
                          <a:ea typeface="宋体"/>
                          <a:cs typeface="Consolas"/>
                        </a:rPr>
                        <a:t>类的构造</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Book </a:t>
                      </a:r>
                      <a:r>
                        <a:rPr lang="en-US" sz="900" kern="0">
                          <a:solidFill>
                            <a:srgbClr val="6A3E3E"/>
                          </a:solidFill>
                          <a:latin typeface="Consolas"/>
                          <a:ea typeface="宋体"/>
                          <a:cs typeface="Consolas"/>
                        </a:rPr>
                        <a:t>book</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msg</a:t>
                      </a:r>
                      <a:r>
                        <a:rPr lang="en-US" sz="900" kern="0">
                          <a:solidFill>
                            <a:srgbClr val="000000"/>
                          </a:solidFill>
                          <a:latin typeface="Consolas"/>
                          <a:ea typeface="宋体"/>
                          <a:cs typeface="Consolas"/>
                        </a:rPr>
                        <a:t>.create(</a:t>
                      </a:r>
                      <a:r>
                        <a:rPr lang="en-US" sz="900" kern="0">
                          <a:solidFill>
                            <a:srgbClr val="2A00FF"/>
                          </a:solidFill>
                          <a:latin typeface="Consolas"/>
                          <a:ea typeface="宋体"/>
                          <a:cs typeface="Consolas"/>
                        </a:rPr>
                        <a:t>"Java</a:t>
                      </a:r>
                      <a:r>
                        <a:rPr lang="zh-CN" sz="900" kern="0">
                          <a:solidFill>
                            <a:srgbClr val="2A00FF"/>
                          </a:solidFill>
                          <a:latin typeface="Consolas"/>
                          <a:ea typeface="宋体"/>
                          <a:cs typeface="Consolas"/>
                        </a:rPr>
                        <a:t>开发实战经典</a:t>
                      </a:r>
                      <a:r>
                        <a:rPr lang="en-US" sz="900" kern="0">
                          <a:solidFill>
                            <a:srgbClr val="2A00FF"/>
                          </a:solidFill>
                          <a:latin typeface="Consolas"/>
                          <a:ea typeface="宋体"/>
                          <a:cs typeface="Consolas"/>
                        </a:rPr>
                        <a:t>"</a:t>
                      </a:r>
                      <a:r>
                        <a:rPr lang="en-US" sz="900" kern="0">
                          <a:solidFill>
                            <a:srgbClr val="000000"/>
                          </a:solidFill>
                          <a:latin typeface="Consolas"/>
                          <a:ea typeface="宋体"/>
                          <a:cs typeface="Consolas"/>
                        </a:rPr>
                        <a:t>, 79.8);</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6A3E3E"/>
                          </a:solidFill>
                          <a:latin typeface="Consolas"/>
                          <a:ea typeface="宋体"/>
                          <a:cs typeface="Consolas"/>
                        </a:rPr>
                        <a:t>book</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900" kern="0">
                          <a:solidFill>
                            <a:srgbClr val="000000"/>
                          </a:solidFill>
                          <a:latin typeface="Consolas"/>
                          <a:ea typeface="宋体"/>
                          <a:cs typeface="Consolas"/>
                        </a:rPr>
                        <a:t>书名：</a:t>
                      </a:r>
                      <a:r>
                        <a:rPr lang="en-US" sz="900" kern="0">
                          <a:solidFill>
                            <a:srgbClr val="000000"/>
                          </a:solidFill>
                          <a:latin typeface="Consolas"/>
                          <a:ea typeface="宋体"/>
                          <a:cs typeface="Consolas"/>
                        </a:rPr>
                        <a:t>Java</a:t>
                      </a:r>
                      <a:r>
                        <a:rPr lang="zh-CN" sz="900" kern="0">
                          <a:solidFill>
                            <a:srgbClr val="000000"/>
                          </a:solidFill>
                          <a:latin typeface="Consolas"/>
                          <a:ea typeface="宋体"/>
                          <a:cs typeface="Consolas"/>
                        </a:rPr>
                        <a:t>开发实战经典，价格：</a:t>
                      </a:r>
                      <a:r>
                        <a:rPr lang="en-US" sz="900" kern="0">
                          <a:solidFill>
                            <a:srgbClr val="000000"/>
                          </a:solidFill>
                          <a:latin typeface="Consolas"/>
                          <a:ea typeface="宋体"/>
                          <a:cs typeface="Consolas"/>
                        </a:rPr>
                        <a:t>79.8</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TotalTime>
  <Words>356</Words>
  <PresentationFormat>全屏显示(16:9)</PresentationFormat>
  <Paragraphs>113</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李兴华Java培训系列课程</vt:lpstr>
      <vt:lpstr>本章学习目标</vt:lpstr>
      <vt:lpstr>方法引用</vt:lpstr>
      <vt:lpstr>范例：引用静态方法</vt:lpstr>
      <vt:lpstr>范例：普通方法引用</vt:lpstr>
      <vt:lpstr>范例：引用特定类的方法</vt:lpstr>
      <vt:lpstr>范例：引用构造方法</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266</cp:revision>
  <dcterms:created xsi:type="dcterms:W3CDTF">2015-01-02T11:02:54Z</dcterms:created>
  <dcterms:modified xsi:type="dcterms:W3CDTF">2017-02-08T02:04:17Z</dcterms:modified>
</cp:coreProperties>
</file>