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3" r:id="rId3"/>
    <p:sldId id="274" r:id="rId4"/>
    <p:sldId id="275" r:id="rId5"/>
    <p:sldId id="276" r:id="rId6"/>
    <p:sldId id="277" r:id="rId7"/>
    <p:sldId id="278" r:id="rId8"/>
    <p:sldId id="279" r:id="rId9"/>
    <p:sldId id="280" r:id="rId10"/>
    <p:sldId id="281" r:id="rId11"/>
    <p:sldId id="282" r:id="rId12"/>
    <p:sldId id="272" r:id="rId1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303"/>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2764" autoAdjust="0"/>
  </p:normalViewPr>
  <p:slideViewPr>
    <p:cSldViewPr>
      <p:cViewPr varScale="1">
        <p:scale>
          <a:sx n="87" d="100"/>
          <a:sy n="87" d="100"/>
        </p:scale>
        <p:origin x="-876" y="-4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CA6ABE-2D51-4291-BA63-CB3E88FEE2B0}" type="datetimeFigureOut">
              <a:rPr lang="zh-CN" altLang="en-US" smtClean="0"/>
              <a:pPr/>
              <a:t>2017/2/8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8536C3-CEE5-4FD1-B3BA-97652B149AE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A5A2B5-6DC9-4C76-A68B-791856E4AFDC}" type="datetimeFigureOut">
              <a:rPr lang="zh-CN" altLang="en-US" smtClean="0"/>
              <a:pPr/>
              <a:t>2017/2/8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52A7D0-3C33-4392-8B18-F6D42A276B0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E:\2016起新资料\极限程序员训练营\20160229_极限IT - PPT模版\PPT2016 - yootk.jpg"/>
          <p:cNvPicPr>
            <a:picLocks noChangeAspect="1" noChangeArrowheads="1"/>
          </p:cNvPicPr>
          <p:nvPr userDrawn="1"/>
        </p:nvPicPr>
        <p:blipFill>
          <a:blip r:embed="rId2"/>
          <a:srcRect/>
          <a:stretch>
            <a:fillRect/>
          </a:stretch>
        </p:blipFill>
        <p:spPr bwMode="auto">
          <a:xfrm>
            <a:off x="-1" y="-18"/>
            <a:ext cx="9148463" cy="5143499"/>
          </a:xfrm>
          <a:prstGeom prst="rect">
            <a:avLst/>
          </a:prstGeom>
          <a:noFill/>
        </p:spPr>
      </p:pic>
      <p:sp>
        <p:nvSpPr>
          <p:cNvPr id="2" name="标题 1"/>
          <p:cNvSpPr>
            <a:spLocks noGrp="1"/>
          </p:cNvSpPr>
          <p:nvPr>
            <p:ph type="ctrTitle"/>
          </p:nvPr>
        </p:nvSpPr>
        <p:spPr>
          <a:xfrm>
            <a:off x="3286115" y="2125349"/>
            <a:ext cx="5143537" cy="732153"/>
          </a:xfrm>
          <a:solidFill>
            <a:schemeClr val="bg1"/>
          </a:solidFill>
          <a:ln>
            <a:noFill/>
          </a:ln>
        </p:spPr>
        <p:txBody>
          <a:bodyPr>
            <a:normAutofit/>
          </a:bodyPr>
          <a:lstStyle>
            <a:lvl1pPr algn="l">
              <a:defRPr sz="32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3286117" y="2857502"/>
            <a:ext cx="5143568" cy="500066"/>
          </a:xfrm>
          <a:solidFill>
            <a:schemeClr val="bg1"/>
          </a:solidFill>
          <a:ln>
            <a:noFill/>
          </a:ln>
        </p:spPr>
        <p:txBody>
          <a:bodyPr>
            <a:normAutofit/>
          </a:bodyPr>
          <a:lstStyle>
            <a:lvl1pPr marL="0" indent="0" algn="l">
              <a:buNone/>
              <a:defRPr sz="20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1"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YOOTK\Desktop\ppt2016-2 - yootk.jpg"/>
          <p:cNvPicPr>
            <a:picLocks noChangeAspect="1" noChangeArrowheads="1"/>
          </p:cNvPicPr>
          <p:nvPr userDrawn="1"/>
        </p:nvPicPr>
        <p:blipFill>
          <a:blip r:embed="rId13"/>
          <a:srcRect/>
          <a:stretch>
            <a:fillRect/>
          </a:stretch>
        </p:blipFill>
        <p:spPr bwMode="auto">
          <a:xfrm>
            <a:off x="0" y="0"/>
            <a:ext cx="9148465" cy="5143500"/>
          </a:xfrm>
          <a:prstGeom prst="rect">
            <a:avLst/>
          </a:prstGeom>
          <a:noFill/>
        </p:spPr>
      </p:pic>
      <p:sp>
        <p:nvSpPr>
          <p:cNvPr id="8" name="矩形 7"/>
          <p:cNvSpPr/>
          <p:nvPr userDrawn="1"/>
        </p:nvSpPr>
        <p:spPr>
          <a:xfrm>
            <a:off x="142876" y="714362"/>
            <a:ext cx="8858280" cy="40005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14282" y="785800"/>
            <a:ext cx="8715436" cy="583407"/>
          </a:xfrm>
          <a:prstGeom prst="rect">
            <a:avLst/>
          </a:prstGeom>
          <a:ln w="9525">
            <a:noFill/>
          </a:ln>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214282" y="1428742"/>
            <a:ext cx="8715436" cy="3214710"/>
          </a:xfrm>
          <a:prstGeom prst="rect">
            <a:avLst/>
          </a:prstGeom>
          <a:ln>
            <a:noFill/>
          </a:ln>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400" kern="1200">
          <a:solidFill>
            <a:schemeClr val="tx1">
              <a:lumMod val="95000"/>
              <a:lumOff val="5000"/>
            </a:schemeClr>
          </a:solidFill>
          <a:latin typeface="微软雅黑" pitchFamily="34" charset="-122"/>
          <a:ea typeface="微软雅黑" pitchFamily="34" charset="-122"/>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Wingdings" pitchFamily="2" charset="2"/>
        <a:buChar char="Ø"/>
        <a:defRPr sz="14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mtClean="0"/>
              <a:t>李兴华</a:t>
            </a:r>
            <a:r>
              <a:rPr lang="en-US" altLang="zh-CN" smtClean="0"/>
              <a:t>Java</a:t>
            </a:r>
            <a:r>
              <a:rPr lang="zh-CN" altLang="en-US" smtClean="0"/>
              <a:t>培训系列课程</a:t>
            </a:r>
            <a:endParaRPr lang="zh-CN" altLang="en-US" dirty="0"/>
          </a:p>
        </p:txBody>
      </p:sp>
      <p:sp>
        <p:nvSpPr>
          <p:cNvPr id="3" name="副标题 2"/>
          <p:cNvSpPr>
            <a:spLocks noGrp="1"/>
          </p:cNvSpPr>
          <p:nvPr>
            <p:ph type="subTitle" idx="1"/>
          </p:nvPr>
        </p:nvSpPr>
        <p:spPr/>
        <p:txBody>
          <a:bodyPr/>
          <a:lstStyle/>
          <a:p>
            <a:r>
              <a:rPr lang="zh-CN" altLang="en-US" smtClean="0"/>
              <a:t>线程的同步与死锁</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死锁</a:t>
            </a:r>
            <a:endParaRPr lang="zh-CN" altLang="en-US"/>
          </a:p>
        </p:txBody>
      </p:sp>
      <p:sp>
        <p:nvSpPr>
          <p:cNvPr id="3" name="内容占位符 2"/>
          <p:cNvSpPr>
            <a:spLocks noGrp="1"/>
          </p:cNvSpPr>
          <p:nvPr>
            <p:ph idx="1"/>
          </p:nvPr>
        </p:nvSpPr>
        <p:spPr/>
        <p:txBody>
          <a:bodyPr>
            <a:normAutofit/>
          </a:bodyPr>
          <a:lstStyle/>
          <a:p>
            <a:r>
              <a:rPr lang="zh-CN" altLang="en-US" sz="1400" smtClean="0"/>
              <a:t>同步就是指一个线程要等待另外一个线程执行完毕才会继续执行的一种操作形式，虽然在一个程序中，使用同步可以保证资源共享操作的正确性，但是过多同步也会产生问题。例如：现在有张三想要李四的画，李死想要张三的书，那么张三对李四说了：“把你的画给我，我就给你书”，李四也对张三说了：“把你的书给我，我就给你画”，此时，张三在等着李四的答复，而李四也在等着张三的答复，那么这样下去最终结果可想而知，张三得不到李四的画，李四也得不到张三的书，这实际上就是死锁的概念</a:t>
            </a:r>
            <a:endParaRPr lang="zh-CN" altLang="en-US" sz="1400"/>
          </a:p>
        </p:txBody>
      </p:sp>
      <p:pic>
        <p:nvPicPr>
          <p:cNvPr id="33794" name="Picture 2" descr="0906"/>
          <p:cNvPicPr>
            <a:picLocks noChangeAspect="1" noChangeArrowheads="1"/>
          </p:cNvPicPr>
          <p:nvPr/>
        </p:nvPicPr>
        <p:blipFill>
          <a:blip r:embed="rId2"/>
          <a:srcRect/>
          <a:stretch>
            <a:fillRect/>
          </a:stretch>
        </p:blipFill>
        <p:spPr bwMode="auto">
          <a:xfrm>
            <a:off x="1643042" y="2714626"/>
            <a:ext cx="6000792" cy="192110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程序死锁操作</a:t>
            </a:r>
            <a:endParaRPr lang="zh-CN" altLang="en-US"/>
          </a:p>
        </p:txBody>
      </p:sp>
      <p:graphicFrame>
        <p:nvGraphicFramePr>
          <p:cNvPr id="4" name="表格 3"/>
          <p:cNvGraphicFramePr>
            <a:graphicFrameLocks noGrp="1"/>
          </p:cNvGraphicFramePr>
          <p:nvPr/>
        </p:nvGraphicFramePr>
        <p:xfrm>
          <a:off x="428596" y="1357304"/>
          <a:ext cx="8358246" cy="3733800"/>
        </p:xfrm>
        <a:graphic>
          <a:graphicData uri="http://schemas.openxmlformats.org/drawingml/2006/table">
            <a:tbl>
              <a:tblPr/>
              <a:tblGrid>
                <a:gridCol w="8358246"/>
              </a:tblGrid>
              <a:tr h="3429024">
                <a:tc>
                  <a:txBody>
                    <a:bodyPr/>
                    <a:lstStyle/>
                    <a:p>
                      <a:pPr algn="l">
                        <a:spcAft>
                          <a:spcPts val="0"/>
                        </a:spcAft>
                      </a:pPr>
                      <a:r>
                        <a:rPr lang="en-US" sz="700" b="1" kern="0">
                          <a:solidFill>
                            <a:srgbClr val="7F0055"/>
                          </a:solidFill>
                          <a:latin typeface="Consolas"/>
                          <a:ea typeface="宋体"/>
                          <a:cs typeface="Consolas"/>
                        </a:rPr>
                        <a:t>package</a:t>
                      </a:r>
                      <a:r>
                        <a:rPr lang="en-US" sz="700" kern="0">
                          <a:solidFill>
                            <a:srgbClr val="000000"/>
                          </a:solidFill>
                          <a:latin typeface="Consolas"/>
                          <a:ea typeface="宋体"/>
                          <a:cs typeface="Consolas"/>
                        </a:rPr>
                        <a:t> com.yootk.demo;</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Consolas"/>
                        </a:rPr>
                        <a:t>class</a:t>
                      </a:r>
                      <a:r>
                        <a:rPr lang="en-US" sz="700" kern="0">
                          <a:solidFill>
                            <a:srgbClr val="000000"/>
                          </a:solidFill>
                          <a:latin typeface="Consolas"/>
                          <a:ea typeface="宋体"/>
                          <a:cs typeface="Consolas"/>
                        </a:rPr>
                        <a:t> A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synchronized</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say(B </a:t>
                      </a:r>
                      <a:r>
                        <a:rPr lang="en-US" sz="700" kern="0">
                          <a:solidFill>
                            <a:srgbClr val="6A3E3E"/>
                          </a:solidFill>
                          <a:latin typeface="Consolas"/>
                          <a:ea typeface="宋体"/>
                          <a:cs typeface="Consolas"/>
                        </a:rPr>
                        <a:t>b</a:t>
                      </a: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System.</a:t>
                      </a:r>
                      <a:r>
                        <a:rPr lang="en-US" sz="700" b="1" i="1" kern="0">
                          <a:solidFill>
                            <a:srgbClr val="0000C0"/>
                          </a:solidFill>
                          <a:latin typeface="Consolas"/>
                          <a:ea typeface="宋体"/>
                          <a:cs typeface="Consolas"/>
                        </a:rPr>
                        <a:t>out</a:t>
                      </a:r>
                      <a:r>
                        <a:rPr lang="en-US" sz="700" kern="0">
                          <a:solidFill>
                            <a:srgbClr val="000000"/>
                          </a:solidFill>
                          <a:latin typeface="Consolas"/>
                          <a:ea typeface="宋体"/>
                          <a:cs typeface="Consolas"/>
                        </a:rPr>
                        <a:t>.println(</a:t>
                      </a:r>
                      <a:r>
                        <a:rPr lang="en-US" sz="700" kern="0">
                          <a:solidFill>
                            <a:srgbClr val="2A00FF"/>
                          </a:solidFill>
                          <a:latin typeface="Consolas"/>
                          <a:ea typeface="宋体"/>
                          <a:cs typeface="Consolas"/>
                        </a:rPr>
                        <a:t>"A</a:t>
                      </a:r>
                      <a:r>
                        <a:rPr lang="zh-CN" sz="700" kern="0">
                          <a:solidFill>
                            <a:srgbClr val="2A00FF"/>
                          </a:solidFill>
                          <a:latin typeface="Consolas"/>
                          <a:ea typeface="宋体"/>
                          <a:cs typeface="Consolas"/>
                        </a:rPr>
                        <a:t>先生说：把你的本给我，我给你笔，否则不给！</a:t>
                      </a:r>
                      <a:r>
                        <a:rPr lang="en-US" sz="700" kern="0">
                          <a:solidFill>
                            <a:srgbClr val="2A00FF"/>
                          </a:solidFill>
                          <a:latin typeface="Consolas"/>
                          <a:ea typeface="宋体"/>
                          <a:cs typeface="Consolas"/>
                        </a:rPr>
                        <a:t>"</a:t>
                      </a: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kern="0">
                          <a:solidFill>
                            <a:srgbClr val="6A3E3E"/>
                          </a:solidFill>
                          <a:latin typeface="Consolas"/>
                          <a:ea typeface="宋体"/>
                          <a:cs typeface="Consolas"/>
                        </a:rPr>
                        <a:t>b</a:t>
                      </a:r>
                      <a:r>
                        <a:rPr lang="en-US" sz="700" kern="0">
                          <a:solidFill>
                            <a:srgbClr val="000000"/>
                          </a:solidFill>
                          <a:latin typeface="Consolas"/>
                          <a:ea typeface="宋体"/>
                          <a:cs typeface="Consolas"/>
                        </a:rPr>
                        <a:t>.get();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synchronized</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get()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System.</a:t>
                      </a:r>
                      <a:r>
                        <a:rPr lang="en-US" sz="700" b="1" i="1" kern="0">
                          <a:solidFill>
                            <a:srgbClr val="0000C0"/>
                          </a:solidFill>
                          <a:latin typeface="Consolas"/>
                          <a:ea typeface="宋体"/>
                          <a:cs typeface="Consolas"/>
                        </a:rPr>
                        <a:t>out</a:t>
                      </a:r>
                      <a:r>
                        <a:rPr lang="en-US" sz="700" kern="0">
                          <a:solidFill>
                            <a:srgbClr val="000000"/>
                          </a:solidFill>
                          <a:latin typeface="Consolas"/>
                          <a:ea typeface="宋体"/>
                          <a:cs typeface="Consolas"/>
                        </a:rPr>
                        <a:t>.println(</a:t>
                      </a:r>
                      <a:r>
                        <a:rPr lang="en-US" sz="700" kern="0">
                          <a:solidFill>
                            <a:srgbClr val="2A00FF"/>
                          </a:solidFill>
                          <a:latin typeface="Consolas"/>
                          <a:ea typeface="宋体"/>
                          <a:cs typeface="Consolas"/>
                        </a:rPr>
                        <a:t>"A</a:t>
                      </a:r>
                      <a:r>
                        <a:rPr lang="zh-CN" sz="700" kern="0">
                          <a:solidFill>
                            <a:srgbClr val="2A00FF"/>
                          </a:solidFill>
                          <a:latin typeface="Consolas"/>
                          <a:ea typeface="宋体"/>
                          <a:cs typeface="Consolas"/>
                        </a:rPr>
                        <a:t>先生：得到了本，付出了笔，还是什么都干不了！</a:t>
                      </a:r>
                      <a:r>
                        <a:rPr lang="en-US" sz="700" kern="0">
                          <a:solidFill>
                            <a:srgbClr val="2A00FF"/>
                          </a:solidFill>
                          <a:latin typeface="Consolas"/>
                          <a:ea typeface="宋体"/>
                          <a:cs typeface="Consolas"/>
                        </a:rPr>
                        <a:t>"</a:t>
                      </a: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Consolas"/>
                        </a:rPr>
                        <a:t>class</a:t>
                      </a:r>
                      <a:r>
                        <a:rPr lang="en-US" sz="700" kern="0">
                          <a:solidFill>
                            <a:srgbClr val="000000"/>
                          </a:solidFill>
                          <a:latin typeface="Consolas"/>
                          <a:ea typeface="宋体"/>
                          <a:cs typeface="Consolas"/>
                        </a:rPr>
                        <a:t> B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synchronized</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say(A </a:t>
                      </a:r>
                      <a:r>
                        <a:rPr lang="en-US" sz="700" kern="0">
                          <a:solidFill>
                            <a:srgbClr val="6A3E3E"/>
                          </a:solidFill>
                          <a:latin typeface="Consolas"/>
                          <a:ea typeface="宋体"/>
                          <a:cs typeface="Consolas"/>
                        </a:rPr>
                        <a:t>a</a:t>
                      </a: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System.</a:t>
                      </a:r>
                      <a:r>
                        <a:rPr lang="en-US" sz="700" b="1" i="1" kern="0">
                          <a:solidFill>
                            <a:srgbClr val="0000C0"/>
                          </a:solidFill>
                          <a:latin typeface="Consolas"/>
                          <a:ea typeface="宋体"/>
                          <a:cs typeface="Consolas"/>
                        </a:rPr>
                        <a:t>out</a:t>
                      </a:r>
                      <a:r>
                        <a:rPr lang="en-US" sz="700" kern="0">
                          <a:solidFill>
                            <a:srgbClr val="000000"/>
                          </a:solidFill>
                          <a:latin typeface="Consolas"/>
                          <a:ea typeface="宋体"/>
                          <a:cs typeface="Consolas"/>
                        </a:rPr>
                        <a:t>.println(</a:t>
                      </a:r>
                      <a:r>
                        <a:rPr lang="en-US" sz="700" kern="0">
                          <a:solidFill>
                            <a:srgbClr val="2A00FF"/>
                          </a:solidFill>
                          <a:latin typeface="Consolas"/>
                          <a:ea typeface="宋体"/>
                          <a:cs typeface="Consolas"/>
                        </a:rPr>
                        <a:t>"B</a:t>
                      </a:r>
                      <a:r>
                        <a:rPr lang="zh-CN" sz="700" kern="0">
                          <a:solidFill>
                            <a:srgbClr val="2A00FF"/>
                          </a:solidFill>
                          <a:latin typeface="Consolas"/>
                          <a:ea typeface="宋体"/>
                          <a:cs typeface="Consolas"/>
                        </a:rPr>
                        <a:t>先生说：把你的笔给我，我给你本，否则不给！</a:t>
                      </a:r>
                      <a:r>
                        <a:rPr lang="en-US" sz="700" kern="0">
                          <a:solidFill>
                            <a:srgbClr val="2A00FF"/>
                          </a:solidFill>
                          <a:latin typeface="Consolas"/>
                          <a:ea typeface="宋体"/>
                          <a:cs typeface="Consolas"/>
                        </a:rPr>
                        <a:t>"</a:t>
                      </a: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kern="0">
                          <a:solidFill>
                            <a:srgbClr val="6A3E3E"/>
                          </a:solidFill>
                          <a:latin typeface="Consolas"/>
                          <a:ea typeface="宋体"/>
                          <a:cs typeface="Consolas"/>
                        </a:rPr>
                        <a:t>a</a:t>
                      </a:r>
                      <a:r>
                        <a:rPr lang="en-US" sz="700" kern="0">
                          <a:solidFill>
                            <a:srgbClr val="000000"/>
                          </a:solidFill>
                          <a:latin typeface="Consolas"/>
                          <a:ea typeface="宋体"/>
                          <a:cs typeface="Consolas"/>
                        </a:rPr>
                        <a:t>.get();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synchronized</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get()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System.</a:t>
                      </a:r>
                      <a:r>
                        <a:rPr lang="en-US" sz="700" b="1" i="1" kern="0">
                          <a:solidFill>
                            <a:srgbClr val="0000C0"/>
                          </a:solidFill>
                          <a:latin typeface="Consolas"/>
                          <a:ea typeface="宋体"/>
                          <a:cs typeface="Consolas"/>
                        </a:rPr>
                        <a:t>out</a:t>
                      </a:r>
                      <a:r>
                        <a:rPr lang="en-US" sz="700" kern="0">
                          <a:solidFill>
                            <a:srgbClr val="000000"/>
                          </a:solidFill>
                          <a:latin typeface="Consolas"/>
                          <a:ea typeface="宋体"/>
                          <a:cs typeface="Consolas"/>
                        </a:rPr>
                        <a:t>.println(</a:t>
                      </a:r>
                      <a:r>
                        <a:rPr lang="en-US" sz="700" kern="0">
                          <a:solidFill>
                            <a:srgbClr val="2A00FF"/>
                          </a:solidFill>
                          <a:latin typeface="Consolas"/>
                          <a:ea typeface="宋体"/>
                          <a:cs typeface="Consolas"/>
                        </a:rPr>
                        <a:t>"B</a:t>
                      </a:r>
                      <a:r>
                        <a:rPr lang="zh-CN" sz="700" kern="0">
                          <a:solidFill>
                            <a:srgbClr val="2A00FF"/>
                          </a:solidFill>
                          <a:latin typeface="Consolas"/>
                          <a:ea typeface="宋体"/>
                          <a:cs typeface="Consolas"/>
                        </a:rPr>
                        <a:t>先生：得到了笔，付出了本，还是什么都干不了！</a:t>
                      </a:r>
                      <a:r>
                        <a:rPr lang="en-US" sz="700" kern="0">
                          <a:solidFill>
                            <a:srgbClr val="2A00FF"/>
                          </a:solidFill>
                          <a:latin typeface="Consolas"/>
                          <a:ea typeface="宋体"/>
                          <a:cs typeface="Consolas"/>
                        </a:rPr>
                        <a:t>"</a:t>
                      </a: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class</a:t>
                      </a:r>
                      <a:r>
                        <a:rPr lang="en-US" sz="700" kern="0">
                          <a:solidFill>
                            <a:srgbClr val="000000"/>
                          </a:solidFill>
                          <a:latin typeface="Consolas"/>
                          <a:ea typeface="宋体"/>
                          <a:cs typeface="Consolas"/>
                        </a:rPr>
                        <a:t> TestDemo </a:t>
                      </a:r>
                      <a:r>
                        <a:rPr lang="en-US" sz="700" b="1" kern="0">
                          <a:solidFill>
                            <a:srgbClr val="7F0055"/>
                          </a:solidFill>
                          <a:latin typeface="Consolas"/>
                          <a:ea typeface="宋体"/>
                          <a:cs typeface="Consolas"/>
                        </a:rPr>
                        <a:t>implements</a:t>
                      </a:r>
                      <a:r>
                        <a:rPr lang="en-US" sz="700" kern="0">
                          <a:solidFill>
                            <a:srgbClr val="000000"/>
                          </a:solidFill>
                          <a:latin typeface="Consolas"/>
                          <a:ea typeface="宋体"/>
                          <a:cs typeface="Consolas"/>
                        </a:rPr>
                        <a:t> Runnable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private</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static</a:t>
                      </a:r>
                      <a:r>
                        <a:rPr lang="en-US" sz="700" kern="0">
                          <a:solidFill>
                            <a:srgbClr val="000000"/>
                          </a:solidFill>
                          <a:latin typeface="Consolas"/>
                          <a:ea typeface="宋体"/>
                          <a:cs typeface="Consolas"/>
                        </a:rPr>
                        <a:t> A </a:t>
                      </a:r>
                      <a:r>
                        <a:rPr lang="en-US" sz="700" i="1" kern="0">
                          <a:solidFill>
                            <a:srgbClr val="0000C0"/>
                          </a:solidFill>
                          <a:latin typeface="Consolas"/>
                          <a:ea typeface="宋体"/>
                          <a:cs typeface="Consolas"/>
                        </a:rPr>
                        <a:t>a</a:t>
                      </a:r>
                      <a:r>
                        <a:rPr lang="en-US" sz="700" kern="0">
                          <a:solidFill>
                            <a:srgbClr val="000000"/>
                          </a:solidFill>
                          <a:latin typeface="Consolas"/>
                          <a:ea typeface="宋体"/>
                          <a:cs typeface="Consolas"/>
                        </a:rPr>
                        <a:t> =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A();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定义类对象</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private</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static</a:t>
                      </a:r>
                      <a:r>
                        <a:rPr lang="en-US" sz="700" kern="0">
                          <a:solidFill>
                            <a:srgbClr val="000000"/>
                          </a:solidFill>
                          <a:latin typeface="Consolas"/>
                          <a:ea typeface="宋体"/>
                          <a:cs typeface="Consolas"/>
                        </a:rPr>
                        <a:t> B </a:t>
                      </a:r>
                      <a:r>
                        <a:rPr lang="en-US" sz="700" i="1" kern="0">
                          <a:solidFill>
                            <a:srgbClr val="0000C0"/>
                          </a:solidFill>
                          <a:latin typeface="Consolas"/>
                          <a:ea typeface="宋体"/>
                          <a:cs typeface="Consolas"/>
                        </a:rPr>
                        <a:t>b</a:t>
                      </a:r>
                      <a:r>
                        <a:rPr lang="en-US" sz="700" kern="0">
                          <a:solidFill>
                            <a:srgbClr val="000000"/>
                          </a:solidFill>
                          <a:latin typeface="Consolas"/>
                          <a:ea typeface="宋体"/>
                          <a:cs typeface="Consolas"/>
                        </a:rPr>
                        <a:t> =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B();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定义类对象</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static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main(String[] </a:t>
                      </a:r>
                      <a:r>
                        <a:rPr lang="en-US" sz="700" kern="0">
                          <a:solidFill>
                            <a:srgbClr val="6A3E3E"/>
                          </a:solidFill>
                          <a:latin typeface="Consolas"/>
                          <a:ea typeface="宋体"/>
                          <a:cs typeface="Consolas"/>
                        </a:rPr>
                        <a:t>args</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throws</a:t>
                      </a:r>
                      <a:r>
                        <a:rPr lang="en-US" sz="700" kern="0">
                          <a:solidFill>
                            <a:srgbClr val="000000"/>
                          </a:solidFill>
                          <a:latin typeface="Consolas"/>
                          <a:ea typeface="宋体"/>
                          <a:cs typeface="Consolas"/>
                        </a:rPr>
                        <a:t> Exception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TestDemo();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实例化本类对象</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TestDemo() {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构造方法</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Thread(</a:t>
                      </a:r>
                      <a:r>
                        <a:rPr lang="en-US" sz="700" b="1" kern="0">
                          <a:solidFill>
                            <a:srgbClr val="7F0055"/>
                          </a:solidFill>
                          <a:latin typeface="Consolas"/>
                          <a:ea typeface="宋体"/>
                          <a:cs typeface="Consolas"/>
                        </a:rPr>
                        <a:t>this</a:t>
                      </a:r>
                      <a:r>
                        <a:rPr lang="en-US" sz="700" kern="0">
                          <a:solidFill>
                            <a:srgbClr val="000000"/>
                          </a:solidFill>
                          <a:latin typeface="Consolas"/>
                          <a:ea typeface="宋体"/>
                          <a:cs typeface="Consolas"/>
                        </a:rPr>
                        <a:t>).start();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启动线程</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i="1" kern="0">
                          <a:solidFill>
                            <a:srgbClr val="0000C0"/>
                          </a:solidFill>
                          <a:latin typeface="Consolas"/>
                          <a:ea typeface="宋体"/>
                          <a:cs typeface="Consolas"/>
                        </a:rPr>
                        <a:t>b</a:t>
                      </a:r>
                      <a:r>
                        <a:rPr lang="en-US" sz="700" kern="0">
                          <a:solidFill>
                            <a:srgbClr val="000000"/>
                          </a:solidFill>
                          <a:latin typeface="Consolas"/>
                          <a:ea typeface="宋体"/>
                          <a:cs typeface="Consolas"/>
                        </a:rPr>
                        <a:t>.say(</a:t>
                      </a:r>
                      <a:r>
                        <a:rPr lang="en-US" sz="700" i="1" kern="0">
                          <a:solidFill>
                            <a:srgbClr val="0000C0"/>
                          </a:solidFill>
                          <a:latin typeface="Consolas"/>
                          <a:ea typeface="宋体"/>
                          <a:cs typeface="Consolas"/>
                        </a:rPr>
                        <a:t>a</a:t>
                      </a:r>
                      <a:r>
                        <a:rPr lang="en-US" sz="700" kern="0">
                          <a:solidFill>
                            <a:srgbClr val="000000"/>
                          </a:solidFill>
                          <a:latin typeface="Consolas"/>
                          <a:ea typeface="宋体"/>
                          <a:cs typeface="Consolas"/>
                        </a:rPr>
                        <a:t>);</a:t>
                      </a:r>
                      <a:r>
                        <a:rPr lang="en-US" sz="700" kern="0">
                          <a:solidFill>
                            <a:srgbClr val="000000"/>
                          </a:solidFill>
                          <a:latin typeface="Consolas"/>
                          <a:ea typeface="宋体"/>
                          <a:cs typeface="Consolas"/>
                        </a:rPr>
                        <a:t>	</a:t>
                      </a:r>
                      <a:r>
                        <a:rPr lang="en-US" sz="700" kern="0">
                          <a:solidFill>
                            <a:srgbClr val="000000"/>
                          </a:solidFill>
                          <a:latin typeface="Consolas"/>
                          <a:ea typeface="宋体"/>
                          <a:cs typeface="Consolas"/>
                        </a:rPr>
                        <a:t>		</a:t>
                      </a:r>
                      <a:r>
                        <a:rPr lang="en-US" sz="700" kern="0">
                          <a:solidFill>
                            <a:srgbClr val="3F7F5F"/>
                          </a:solidFill>
                          <a:latin typeface="Consolas"/>
                          <a:ea typeface="宋体"/>
                          <a:cs typeface="Consolas"/>
                        </a:rPr>
                        <a:t>// </a:t>
                      </a:r>
                      <a:r>
                        <a:rPr lang="zh-CN" sz="700" kern="0">
                          <a:solidFill>
                            <a:srgbClr val="3F7F5F"/>
                          </a:solidFill>
                          <a:latin typeface="Consolas"/>
                          <a:ea typeface="宋体"/>
                          <a:cs typeface="Consolas"/>
                        </a:rPr>
                        <a:t>互相引用</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kern="0">
                          <a:solidFill>
                            <a:srgbClr val="646464"/>
                          </a:solidFill>
                          <a:latin typeface="Consolas"/>
                          <a:ea typeface="宋体"/>
                          <a:cs typeface="Consolas"/>
                        </a:rPr>
                        <a:t>@Override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run()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i="1" kern="0">
                          <a:solidFill>
                            <a:srgbClr val="0000C0"/>
                          </a:solidFill>
                          <a:latin typeface="Consolas"/>
                          <a:ea typeface="宋体"/>
                          <a:cs typeface="Consolas"/>
                        </a:rPr>
                        <a:t>a</a:t>
                      </a:r>
                      <a:r>
                        <a:rPr lang="en-US" sz="700" kern="0">
                          <a:solidFill>
                            <a:srgbClr val="000000"/>
                          </a:solidFill>
                          <a:latin typeface="Consolas"/>
                          <a:ea typeface="宋体"/>
                          <a:cs typeface="Consolas"/>
                        </a:rPr>
                        <a:t>.say(</a:t>
                      </a:r>
                      <a:r>
                        <a:rPr lang="en-US" sz="700" i="1" kern="0">
                          <a:solidFill>
                            <a:srgbClr val="0000C0"/>
                          </a:solidFill>
                          <a:latin typeface="Consolas"/>
                          <a:ea typeface="宋体"/>
                          <a:cs typeface="Consolas"/>
                        </a:rPr>
                        <a:t>b</a:t>
                      </a:r>
                      <a:r>
                        <a:rPr lang="en-US" sz="700" kern="0">
                          <a:solidFill>
                            <a:srgbClr val="000000"/>
                          </a:solidFill>
                          <a:latin typeface="Consolas"/>
                          <a:ea typeface="宋体"/>
                          <a:cs typeface="Consolas"/>
                        </a:rPr>
                        <a:t>);							</a:t>
                      </a:r>
                      <a:r>
                        <a:rPr lang="en-US" sz="700" kern="0">
                          <a:solidFill>
                            <a:srgbClr val="3F7F5F"/>
                          </a:solidFill>
                          <a:latin typeface="Consolas"/>
                          <a:ea typeface="宋体"/>
                          <a:cs typeface="Consolas"/>
                        </a:rPr>
                        <a:t>// </a:t>
                      </a:r>
                      <a:r>
                        <a:rPr lang="zh-CN" sz="700" kern="0">
                          <a:solidFill>
                            <a:srgbClr val="3F7F5F"/>
                          </a:solidFill>
                          <a:latin typeface="Consolas"/>
                          <a:ea typeface="宋体"/>
                          <a:cs typeface="Consolas"/>
                        </a:rPr>
                        <a:t>互相引用</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a:t>
                      </a:r>
                      <a:endParaRPr lang="zh-CN" sz="800" kern="100">
                        <a:latin typeface="Times New Roman"/>
                        <a:ea typeface="宋体"/>
                        <a:cs typeface="Times New Roman"/>
                      </a:endParaRPr>
                    </a:p>
                  </a:txBody>
                  <a:tcPr marL="49561" marR="495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OOTK\Desktop\jixianit.jpg"/>
          <p:cNvPicPr>
            <a:picLocks noChangeAspect="1" noChangeArrowheads="1"/>
          </p:cNvPicPr>
          <p:nvPr/>
        </p:nvPicPr>
        <p:blipFill>
          <a:blip r:embed="rId2"/>
          <a:srcRect/>
          <a:stretch>
            <a:fillRect/>
          </a:stretch>
        </p:blipFill>
        <p:spPr bwMode="auto">
          <a:xfrm>
            <a:off x="4714876" y="714362"/>
            <a:ext cx="4000528" cy="4000528"/>
          </a:xfrm>
          <a:prstGeom prst="rect">
            <a:avLst/>
          </a:prstGeom>
          <a:noFill/>
        </p:spPr>
      </p:pic>
      <p:sp>
        <p:nvSpPr>
          <p:cNvPr id="10" name="矩形 9"/>
          <p:cNvSpPr/>
          <p:nvPr/>
        </p:nvSpPr>
        <p:spPr>
          <a:xfrm>
            <a:off x="459061" y="1714494"/>
            <a:ext cx="3517438" cy="461665"/>
          </a:xfrm>
          <a:prstGeom prst="rect">
            <a:avLst/>
          </a:prstGeom>
        </p:spPr>
        <p:txBody>
          <a:bodyPr wrap="none">
            <a:spAutoFit/>
          </a:bodyPr>
          <a:lstStyle/>
          <a:p>
            <a:r>
              <a:rPr lang="zh-CN" altLang="en-US" sz="2400" b="1" dirty="0" smtClean="0"/>
              <a:t>官方网站：</a:t>
            </a:r>
            <a:r>
              <a:rPr lang="en-US" altLang="zh-CN" sz="2400" b="1" dirty="0" err="1" smtClean="0"/>
              <a:t>www.mldn.cn</a:t>
            </a:r>
            <a:endParaRPr lang="zh-CN" altLang="en-US" sz="2400" b="1" dirty="0"/>
          </a:p>
        </p:txBody>
      </p:sp>
      <p:sp>
        <p:nvSpPr>
          <p:cNvPr id="11" name="矩形 10"/>
          <p:cNvSpPr/>
          <p:nvPr/>
        </p:nvSpPr>
        <p:spPr>
          <a:xfrm>
            <a:off x="459061" y="2457392"/>
            <a:ext cx="4037580" cy="461665"/>
          </a:xfrm>
          <a:prstGeom prst="rect">
            <a:avLst/>
          </a:prstGeom>
        </p:spPr>
        <p:txBody>
          <a:bodyPr wrap="none">
            <a:spAutoFit/>
          </a:bodyPr>
          <a:lstStyle/>
          <a:p>
            <a:r>
              <a:rPr lang="zh-CN" altLang="en-US" sz="2400" b="1" dirty="0" smtClean="0"/>
              <a:t>面授培训：</a:t>
            </a:r>
            <a:r>
              <a:rPr lang="en-US" altLang="zh-CN" sz="2400" b="1" dirty="0" err="1" smtClean="0"/>
              <a:t>www.mldnjava.cn</a:t>
            </a:r>
            <a:endParaRPr lang="zh-CN" altLang="en-US" sz="2400" b="1" dirty="0"/>
          </a:p>
        </p:txBody>
      </p:sp>
      <p:sp>
        <p:nvSpPr>
          <p:cNvPr id="12" name="矩形 11"/>
          <p:cNvSpPr/>
          <p:nvPr/>
        </p:nvSpPr>
        <p:spPr>
          <a:xfrm>
            <a:off x="459061" y="3243210"/>
            <a:ext cx="3980833" cy="461665"/>
          </a:xfrm>
          <a:prstGeom prst="rect">
            <a:avLst/>
          </a:prstGeom>
        </p:spPr>
        <p:txBody>
          <a:bodyPr wrap="none">
            <a:spAutoFit/>
          </a:bodyPr>
          <a:lstStyle/>
          <a:p>
            <a:r>
              <a:rPr lang="zh-CN" altLang="en-US" sz="2400" b="1" dirty="0" smtClean="0"/>
              <a:t>在线学习：</a:t>
            </a:r>
            <a:r>
              <a:rPr lang="en-US" altLang="zh-CN" sz="2400" b="1" dirty="0" err="1" smtClean="0"/>
              <a:t>www.jixianit.com</a:t>
            </a:r>
            <a:endParaRPr lang="zh-CN" altLang="en-US" sz="2400" b="1" dirty="0"/>
          </a:p>
        </p:txBody>
      </p:sp>
      <p:sp>
        <p:nvSpPr>
          <p:cNvPr id="14" name="矩形 13"/>
          <p:cNvSpPr/>
          <p:nvPr/>
        </p:nvSpPr>
        <p:spPr>
          <a:xfrm>
            <a:off x="469945" y="4000510"/>
            <a:ext cx="3244799" cy="461665"/>
          </a:xfrm>
          <a:prstGeom prst="rect">
            <a:avLst/>
          </a:prstGeom>
        </p:spPr>
        <p:txBody>
          <a:bodyPr wrap="none">
            <a:spAutoFit/>
          </a:bodyPr>
          <a:lstStyle/>
          <a:p>
            <a:r>
              <a:rPr lang="zh-CN" altLang="en-US" sz="2400" b="1" dirty="0" smtClean="0"/>
              <a:t>官方</a:t>
            </a:r>
            <a:r>
              <a:rPr lang="en-US" altLang="zh-CN" sz="2400" b="1" dirty="0" err="1" smtClean="0"/>
              <a:t>QQ</a:t>
            </a:r>
            <a:r>
              <a:rPr lang="zh-CN" altLang="en-US" sz="2400" b="1" dirty="0" smtClean="0"/>
              <a:t>群：</a:t>
            </a:r>
            <a:r>
              <a:rPr lang="en-US" altLang="zh-CN" sz="2400" b="1" dirty="0" smtClean="0"/>
              <a:t>498822927</a:t>
            </a:r>
            <a:endParaRPr lang="zh-CN" altLang="en-US" sz="2400" b="1" dirty="0"/>
          </a:p>
        </p:txBody>
      </p:sp>
      <p:sp>
        <p:nvSpPr>
          <p:cNvPr id="8" name="TextBox 7"/>
          <p:cNvSpPr txBox="1"/>
          <p:nvPr/>
        </p:nvSpPr>
        <p:spPr>
          <a:xfrm>
            <a:off x="214282" y="905522"/>
            <a:ext cx="3775393" cy="523220"/>
          </a:xfrm>
          <a:prstGeom prst="rect">
            <a:avLst/>
          </a:prstGeom>
          <a:noFill/>
        </p:spPr>
        <p:txBody>
          <a:bodyPr wrap="none" rtlCol="0">
            <a:spAutoFit/>
          </a:bodyPr>
          <a:lstStyle/>
          <a:p>
            <a:r>
              <a:rPr lang="zh-CN" altLang="en-US" sz="2800" b="1" dirty="0" smtClean="0">
                <a:solidFill>
                  <a:srgbClr val="FF0000"/>
                </a:solidFill>
                <a:latin typeface="微软雅黑" pitchFamily="34" charset="-122"/>
                <a:ea typeface="微软雅黑" pitchFamily="34" charset="-122"/>
              </a:rPr>
              <a:t>免费学习资料扫码下载</a:t>
            </a:r>
            <a:endParaRPr lang="zh-CN" altLang="en-US" sz="2800" b="1" dirty="0">
              <a:solidFill>
                <a:srgbClr val="FF0000"/>
              </a:solidFill>
              <a:latin typeface="微软雅黑" pitchFamily="34" charset="-122"/>
              <a:ea typeface="微软雅黑" pitchFamily="34" charset="-122"/>
            </a:endParaRPr>
          </a:p>
        </p:txBody>
      </p:sp>
      <p:sp>
        <p:nvSpPr>
          <p:cNvPr id="13" name="虚尾箭头 12"/>
          <p:cNvSpPr/>
          <p:nvPr/>
        </p:nvSpPr>
        <p:spPr>
          <a:xfrm rot="892845">
            <a:off x="4092093" y="1274378"/>
            <a:ext cx="489252" cy="220889"/>
          </a:xfrm>
          <a:prstGeom prst="striped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本章学习目标</a:t>
            </a:r>
            <a:endParaRPr lang="zh-CN" altLang="en-US"/>
          </a:p>
        </p:txBody>
      </p:sp>
      <p:sp>
        <p:nvSpPr>
          <p:cNvPr id="3" name="内容占位符 2"/>
          <p:cNvSpPr>
            <a:spLocks noGrp="1"/>
          </p:cNvSpPr>
          <p:nvPr>
            <p:ph idx="1"/>
          </p:nvPr>
        </p:nvSpPr>
        <p:spPr/>
        <p:txBody>
          <a:bodyPr/>
          <a:lstStyle/>
          <a:p>
            <a:r>
              <a:rPr lang="zh-CN" altLang="en-US" smtClean="0"/>
              <a:t>理解进程与线程的区别；</a:t>
            </a:r>
            <a:endParaRPr lang="en-US" altLang="zh-CN" smtClean="0"/>
          </a:p>
          <a:p>
            <a:r>
              <a:rPr lang="zh-CN" altLang="en-US" smtClean="0"/>
              <a:t>掌握</a:t>
            </a:r>
            <a:r>
              <a:rPr lang="en-US" smtClean="0"/>
              <a:t>Java</a:t>
            </a:r>
            <a:r>
              <a:rPr lang="zh-CN" altLang="en-US" smtClean="0"/>
              <a:t>中多线程的两种实现方式及区别；</a:t>
            </a:r>
            <a:endParaRPr lang="en-US" altLang="zh-CN" smtClean="0"/>
          </a:p>
          <a:p>
            <a:r>
              <a:rPr lang="zh-CN" altLang="en-US" smtClean="0"/>
              <a:t>掌握线程的基本操作方法；</a:t>
            </a:r>
            <a:endParaRPr lang="en-US" altLang="zh-CN" smtClean="0"/>
          </a:p>
          <a:p>
            <a:r>
              <a:rPr lang="zh-CN" altLang="en-US" smtClean="0"/>
              <a:t>理解多线程同步与死锁的概念；</a:t>
            </a:r>
            <a:endParaRPr lang="en-US" altLang="zh-CN" smtClean="0"/>
          </a:p>
          <a:p>
            <a:r>
              <a:rPr lang="zh-CN" altLang="en-US" smtClean="0"/>
              <a:t>理解</a:t>
            </a:r>
            <a:r>
              <a:rPr lang="en-US" smtClean="0"/>
              <a:t>Object</a:t>
            </a:r>
            <a:r>
              <a:rPr lang="zh-CN" altLang="en-US" smtClean="0"/>
              <a:t>类对多线程的支持。</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a:t>
            </a:r>
            <a:endParaRPr lang="zh-CN" altLang="en-US"/>
          </a:p>
        </p:txBody>
      </p:sp>
      <p:sp>
        <p:nvSpPr>
          <p:cNvPr id="3" name="内容占位符 2"/>
          <p:cNvSpPr>
            <a:spLocks noGrp="1"/>
          </p:cNvSpPr>
          <p:nvPr>
            <p:ph idx="1"/>
          </p:nvPr>
        </p:nvSpPr>
        <p:spPr/>
        <p:txBody>
          <a:bodyPr/>
          <a:lstStyle/>
          <a:p>
            <a:r>
              <a:rPr lang="zh-CN" altLang="en-US" smtClean="0"/>
              <a:t>同步是多线程开发中的一个重要概念，但是既然有同步，那么就一定会存在有不同步的操作。所以本节将为读者分析线程不同步所带来的</a:t>
            </a:r>
            <a:r>
              <a:rPr lang="zh-CN" altLang="en-US" smtClean="0"/>
              <a:t>影响</a:t>
            </a:r>
            <a:r>
              <a:rPr lang="zh-CN" altLang="en-US" smtClean="0"/>
              <a:t>。</a:t>
            </a:r>
            <a:endParaRPr lang="en-US" altLang="zh-CN" smtClean="0"/>
          </a:p>
          <a:p>
            <a:r>
              <a:rPr lang="zh-CN" altLang="en-US" smtClean="0"/>
              <a:t>多个线程操作同一资源时就有可能出现不同步的问题，例如，现在产生</a:t>
            </a:r>
            <a:r>
              <a:rPr lang="en-US" smtClean="0"/>
              <a:t>N</a:t>
            </a:r>
            <a:r>
              <a:rPr lang="zh-CN" altLang="en-US" smtClean="0"/>
              <a:t>个线程对象实现卖票操作，同时为了更加明显的观察到不同步所带来的问题，所以本程序将使用线程的休眠操作。</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观察非同步情况下的操作</a:t>
            </a:r>
            <a:endParaRPr lang="zh-CN" altLang="en-US"/>
          </a:p>
        </p:txBody>
      </p:sp>
      <p:graphicFrame>
        <p:nvGraphicFramePr>
          <p:cNvPr id="4" name="表格 3"/>
          <p:cNvGraphicFramePr>
            <a:graphicFrameLocks noGrp="1"/>
          </p:cNvGraphicFramePr>
          <p:nvPr/>
        </p:nvGraphicFramePr>
        <p:xfrm>
          <a:off x="357158" y="1357304"/>
          <a:ext cx="8429684" cy="3291840"/>
        </p:xfrm>
        <a:graphic>
          <a:graphicData uri="http://schemas.openxmlformats.org/drawingml/2006/table">
            <a:tbl>
              <a:tblPr/>
              <a:tblGrid>
                <a:gridCol w="8429684"/>
              </a:tblGrid>
              <a:tr h="2635240">
                <a:tc>
                  <a:txBody>
                    <a:bodyPr/>
                    <a:lstStyle/>
                    <a:p>
                      <a:pPr algn="l">
                        <a:spcAft>
                          <a:spcPts val="0"/>
                        </a:spcAft>
                      </a:pPr>
                      <a:r>
                        <a:rPr lang="en-US" sz="800" b="1" kern="0">
                          <a:solidFill>
                            <a:srgbClr val="7F0055"/>
                          </a:solidFill>
                          <a:latin typeface="Consolas"/>
                          <a:ea typeface="宋体"/>
                          <a:cs typeface="Consolas"/>
                        </a:rPr>
                        <a:t>package</a:t>
                      </a:r>
                      <a:r>
                        <a:rPr lang="en-US" sz="800" kern="0">
                          <a:solidFill>
                            <a:srgbClr val="000000"/>
                          </a:solidFill>
                          <a:latin typeface="Consolas"/>
                          <a:ea typeface="宋体"/>
                          <a:cs typeface="Consolas"/>
                        </a:rPr>
                        <a:t> com.yootk.demo;</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Consolas"/>
                        </a:rPr>
                        <a:t>class</a:t>
                      </a:r>
                      <a:r>
                        <a:rPr lang="en-US" sz="800" kern="0">
                          <a:solidFill>
                            <a:srgbClr val="000000"/>
                          </a:solidFill>
                          <a:latin typeface="Consolas"/>
                          <a:ea typeface="宋体"/>
                          <a:cs typeface="Consolas"/>
                        </a:rPr>
                        <a:t> MyThread </a:t>
                      </a:r>
                      <a:r>
                        <a:rPr lang="en-US" sz="800" b="1" kern="0">
                          <a:solidFill>
                            <a:srgbClr val="7F0055"/>
                          </a:solidFill>
                          <a:latin typeface="Consolas"/>
                          <a:ea typeface="宋体"/>
                          <a:cs typeface="Consolas"/>
                        </a:rPr>
                        <a:t>implements</a:t>
                      </a:r>
                      <a:r>
                        <a:rPr lang="en-US" sz="800" kern="0">
                          <a:solidFill>
                            <a:srgbClr val="000000"/>
                          </a:solidFill>
                          <a:latin typeface="Consolas"/>
                          <a:ea typeface="宋体"/>
                          <a:cs typeface="Consolas"/>
                        </a:rPr>
                        <a:t> Runnable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private</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int</a:t>
                      </a:r>
                      <a:r>
                        <a:rPr lang="en-US" sz="800" kern="0">
                          <a:solidFill>
                            <a:srgbClr val="000000"/>
                          </a:solidFill>
                          <a:latin typeface="Consolas"/>
                          <a:ea typeface="宋体"/>
                          <a:cs typeface="Consolas"/>
                        </a:rPr>
                        <a:t> </a:t>
                      </a:r>
                      <a:r>
                        <a:rPr lang="en-US" sz="800" kern="0">
                          <a:solidFill>
                            <a:srgbClr val="0000C0"/>
                          </a:solidFill>
                          <a:latin typeface="Consolas"/>
                          <a:ea typeface="宋体"/>
                          <a:cs typeface="Consolas"/>
                        </a:rPr>
                        <a:t>ticket</a:t>
                      </a:r>
                      <a:r>
                        <a:rPr lang="en-US" sz="800" kern="0">
                          <a:solidFill>
                            <a:srgbClr val="000000"/>
                          </a:solidFill>
                          <a:latin typeface="Consolas"/>
                          <a:ea typeface="宋体"/>
                          <a:cs typeface="Consolas"/>
                        </a:rPr>
                        <a:t> = 5</a:t>
                      </a:r>
                      <a:r>
                        <a:rPr lang="en-US" sz="800" kern="0">
                          <a:solidFill>
                            <a:srgbClr val="000000"/>
                          </a:solidFill>
                          <a:latin typeface="Consolas"/>
                          <a:ea typeface="宋体"/>
                          <a:cs typeface="Consolas"/>
                        </a:rPr>
                        <a:t>; </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一共有</a:t>
                      </a:r>
                      <a:r>
                        <a:rPr lang="en-US" sz="800" kern="0">
                          <a:solidFill>
                            <a:srgbClr val="3F7F5F"/>
                          </a:solidFill>
                          <a:latin typeface="Consolas"/>
                          <a:ea typeface="宋体"/>
                          <a:cs typeface="Consolas"/>
                        </a:rPr>
                        <a:t>5</a:t>
                      </a:r>
                      <a:r>
                        <a:rPr lang="zh-CN" sz="800" kern="0">
                          <a:solidFill>
                            <a:srgbClr val="3F7F5F"/>
                          </a:solidFill>
                          <a:latin typeface="Consolas"/>
                          <a:ea typeface="宋体"/>
                          <a:cs typeface="Consolas"/>
                        </a:rPr>
                        <a:t>张票</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kern="0">
                          <a:solidFill>
                            <a:srgbClr val="646464"/>
                          </a:solidFill>
                          <a:latin typeface="Consolas"/>
                          <a:ea typeface="宋体"/>
                          <a:cs typeface="Consolas"/>
                        </a:rPr>
                        <a:t>@Override</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void</a:t>
                      </a:r>
                      <a:r>
                        <a:rPr lang="en-US" sz="800" kern="0">
                          <a:solidFill>
                            <a:srgbClr val="000000"/>
                          </a:solidFill>
                          <a:latin typeface="Consolas"/>
                          <a:ea typeface="宋体"/>
                          <a:cs typeface="Consolas"/>
                        </a:rPr>
                        <a:t> run()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for</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int</a:t>
                      </a:r>
                      <a:r>
                        <a:rPr lang="en-US" sz="800" kern="0">
                          <a:solidFill>
                            <a:srgbClr val="000000"/>
                          </a:solidFill>
                          <a:latin typeface="Consolas"/>
                          <a:ea typeface="宋体"/>
                          <a:cs typeface="Consolas"/>
                        </a:rPr>
                        <a:t> </a:t>
                      </a:r>
                      <a:r>
                        <a:rPr lang="en-US" sz="800" kern="0">
                          <a:solidFill>
                            <a:srgbClr val="6A3E3E"/>
                          </a:solidFill>
                          <a:latin typeface="Consolas"/>
                          <a:ea typeface="宋体"/>
                          <a:cs typeface="Consolas"/>
                        </a:rPr>
                        <a:t>x</a:t>
                      </a:r>
                      <a:r>
                        <a:rPr lang="en-US" sz="800" kern="0">
                          <a:solidFill>
                            <a:srgbClr val="000000"/>
                          </a:solidFill>
                          <a:latin typeface="Consolas"/>
                          <a:ea typeface="宋体"/>
                          <a:cs typeface="Consolas"/>
                        </a:rPr>
                        <a:t> = 0; </a:t>
                      </a:r>
                      <a:r>
                        <a:rPr lang="en-US" sz="800" kern="0">
                          <a:solidFill>
                            <a:srgbClr val="6A3E3E"/>
                          </a:solidFill>
                          <a:latin typeface="Consolas"/>
                          <a:ea typeface="宋体"/>
                          <a:cs typeface="Consolas"/>
                        </a:rPr>
                        <a:t>x</a:t>
                      </a:r>
                      <a:r>
                        <a:rPr lang="en-US" sz="800" kern="0">
                          <a:solidFill>
                            <a:srgbClr val="000000"/>
                          </a:solidFill>
                          <a:latin typeface="Consolas"/>
                          <a:ea typeface="宋体"/>
                          <a:cs typeface="Consolas"/>
                        </a:rPr>
                        <a:t> &lt; 20; </a:t>
                      </a:r>
                      <a:r>
                        <a:rPr lang="en-US" sz="800" kern="0">
                          <a:solidFill>
                            <a:srgbClr val="6A3E3E"/>
                          </a:solidFill>
                          <a:latin typeface="Consolas"/>
                          <a:ea typeface="宋体"/>
                          <a:cs typeface="Consolas"/>
                        </a:rPr>
                        <a:t>x</a:t>
                      </a: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if</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a:t>
                      </a:r>
                      <a:r>
                        <a:rPr lang="en-US" sz="800" kern="0">
                          <a:solidFill>
                            <a:srgbClr val="0000C0"/>
                          </a:solidFill>
                          <a:latin typeface="Consolas"/>
                          <a:ea typeface="宋体"/>
                          <a:cs typeface="Consolas"/>
                        </a:rPr>
                        <a:t>ticket</a:t>
                      </a:r>
                      <a:r>
                        <a:rPr lang="en-US" sz="800" kern="0">
                          <a:solidFill>
                            <a:srgbClr val="000000"/>
                          </a:solidFill>
                          <a:latin typeface="Consolas"/>
                          <a:ea typeface="宋体"/>
                          <a:cs typeface="Consolas"/>
                        </a:rPr>
                        <a:t> &gt; 0</a:t>
                      </a:r>
                      <a:r>
                        <a:rPr lang="en-US" sz="800" kern="0">
                          <a:solidFill>
                            <a:srgbClr val="000000"/>
                          </a:solidFill>
                          <a:latin typeface="Consolas"/>
                          <a:ea typeface="宋体"/>
                          <a:cs typeface="Consolas"/>
                        </a:rPr>
                        <a:t>) </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判断当前是否还有剩余票</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try</a:t>
                      </a: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Thread.</a:t>
                      </a:r>
                      <a:r>
                        <a:rPr lang="en-US" sz="800" i="1" kern="0">
                          <a:solidFill>
                            <a:srgbClr val="000000"/>
                          </a:solidFill>
                          <a:latin typeface="Consolas"/>
                          <a:ea typeface="宋体"/>
                          <a:cs typeface="Consolas"/>
                        </a:rPr>
                        <a:t>sleep</a:t>
                      </a:r>
                      <a:r>
                        <a:rPr lang="en-US" sz="800" kern="0">
                          <a:solidFill>
                            <a:srgbClr val="000000"/>
                          </a:solidFill>
                          <a:latin typeface="Consolas"/>
                          <a:ea typeface="宋体"/>
                          <a:cs typeface="Consolas"/>
                        </a:rPr>
                        <a:t>(100);</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休眠</a:t>
                      </a:r>
                      <a:r>
                        <a:rPr lang="en-US" sz="800" kern="0">
                          <a:solidFill>
                            <a:srgbClr val="3F7F5F"/>
                          </a:solidFill>
                          <a:latin typeface="Consolas"/>
                          <a:ea typeface="宋体"/>
                          <a:cs typeface="Consolas"/>
                        </a:rPr>
                        <a:t>1</a:t>
                      </a:r>
                      <a:r>
                        <a:rPr lang="zh-CN" sz="800" kern="0">
                          <a:solidFill>
                            <a:srgbClr val="3F7F5F"/>
                          </a:solidFill>
                          <a:latin typeface="Consolas"/>
                          <a:ea typeface="宋体"/>
                          <a:cs typeface="Consolas"/>
                        </a:rPr>
                        <a:t>秒，模拟延迟</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 </a:t>
                      </a:r>
                      <a:r>
                        <a:rPr lang="en-US" sz="800" b="1" kern="0">
                          <a:solidFill>
                            <a:srgbClr val="7F0055"/>
                          </a:solidFill>
                          <a:latin typeface="Consolas"/>
                          <a:ea typeface="宋体"/>
                          <a:cs typeface="Consolas"/>
                        </a:rPr>
                        <a:t>catch</a:t>
                      </a:r>
                      <a:r>
                        <a:rPr lang="en-US" sz="800" kern="0">
                          <a:solidFill>
                            <a:srgbClr val="000000"/>
                          </a:solidFill>
                          <a:latin typeface="Consolas"/>
                          <a:ea typeface="宋体"/>
                          <a:cs typeface="Consolas"/>
                        </a:rPr>
                        <a:t> (InterruptedException </a:t>
                      </a:r>
                      <a:r>
                        <a:rPr lang="en-US" sz="800" kern="0">
                          <a:solidFill>
                            <a:srgbClr val="6A3E3E"/>
                          </a:solidFill>
                          <a:latin typeface="Consolas"/>
                          <a:ea typeface="宋体"/>
                          <a:cs typeface="Consolas"/>
                        </a:rPr>
                        <a:t>e</a:t>
                      </a: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kern="0">
                          <a:solidFill>
                            <a:srgbClr val="6A3E3E"/>
                          </a:solidFill>
                          <a:latin typeface="Consolas"/>
                          <a:ea typeface="宋体"/>
                          <a:cs typeface="Consolas"/>
                        </a:rPr>
                        <a:t>e</a:t>
                      </a:r>
                      <a:r>
                        <a:rPr lang="en-US" sz="800" kern="0">
                          <a:solidFill>
                            <a:srgbClr val="000000"/>
                          </a:solidFill>
                          <a:latin typeface="Consolas"/>
                          <a:ea typeface="宋体"/>
                          <a:cs typeface="Consolas"/>
                        </a:rPr>
                        <a:t>.printStackTrace();</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System.</a:t>
                      </a:r>
                      <a:r>
                        <a:rPr lang="en-US" sz="800" b="1" i="1" kern="0">
                          <a:solidFill>
                            <a:srgbClr val="0000C0"/>
                          </a:solidFill>
                          <a:latin typeface="Consolas"/>
                          <a:ea typeface="宋体"/>
                          <a:cs typeface="Consolas"/>
                        </a:rPr>
                        <a:t>out</a:t>
                      </a:r>
                      <a:r>
                        <a:rPr lang="en-US" sz="800" kern="0">
                          <a:solidFill>
                            <a:srgbClr val="000000"/>
                          </a:solidFill>
                          <a:latin typeface="Consolas"/>
                          <a:ea typeface="宋体"/>
                          <a:cs typeface="Consolas"/>
                        </a:rPr>
                        <a:t>.println(Thread.</a:t>
                      </a:r>
                      <a:r>
                        <a:rPr lang="en-US" sz="800" i="1" kern="0">
                          <a:solidFill>
                            <a:srgbClr val="000000"/>
                          </a:solidFill>
                          <a:latin typeface="Consolas"/>
                          <a:ea typeface="宋体"/>
                          <a:cs typeface="Consolas"/>
                        </a:rPr>
                        <a:t>currentThread</a:t>
                      </a:r>
                      <a:r>
                        <a:rPr lang="en-US" sz="800" kern="0">
                          <a:solidFill>
                            <a:srgbClr val="000000"/>
                          </a:solidFill>
                          <a:latin typeface="Consolas"/>
                          <a:ea typeface="宋体"/>
                          <a:cs typeface="Consolas"/>
                        </a:rPr>
                        <a:t>().getName()</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 </a:t>
                      </a:r>
                      <a:r>
                        <a:rPr lang="en-US" sz="800" kern="0">
                          <a:solidFill>
                            <a:srgbClr val="2A00FF"/>
                          </a:solidFill>
                          <a:latin typeface="Consolas"/>
                          <a:ea typeface="宋体"/>
                          <a:cs typeface="Consolas"/>
                        </a:rPr>
                        <a:t>" </a:t>
                      </a:r>
                      <a:r>
                        <a:rPr lang="zh-CN" sz="800" kern="0">
                          <a:solidFill>
                            <a:srgbClr val="2A00FF"/>
                          </a:solidFill>
                          <a:latin typeface="Consolas"/>
                          <a:ea typeface="宋体"/>
                          <a:cs typeface="Consolas"/>
                        </a:rPr>
                        <a:t>卖票，</a:t>
                      </a:r>
                      <a:r>
                        <a:rPr lang="en-US" sz="800" kern="0">
                          <a:solidFill>
                            <a:srgbClr val="2A00FF"/>
                          </a:solidFill>
                          <a:latin typeface="Consolas"/>
                          <a:ea typeface="宋体"/>
                          <a:cs typeface="Consolas"/>
                        </a:rPr>
                        <a:t>ticket = "</a:t>
                      </a:r>
                      <a:r>
                        <a:rPr lang="en-US" sz="800" kern="0">
                          <a:solidFill>
                            <a:srgbClr val="000000"/>
                          </a:solidFill>
                          <a:latin typeface="Consolas"/>
                          <a:ea typeface="宋体"/>
                          <a:cs typeface="Consolas"/>
                        </a:rPr>
                        <a:t> + </a:t>
                      </a:r>
                      <a:r>
                        <a:rPr lang="en-US" sz="800" b="1" kern="0">
                          <a:solidFill>
                            <a:srgbClr val="7F0055"/>
                          </a:solidFill>
                          <a:latin typeface="Consolas"/>
                          <a:ea typeface="宋体"/>
                          <a:cs typeface="Consolas"/>
                        </a:rPr>
                        <a:t>this</a:t>
                      </a:r>
                      <a:r>
                        <a:rPr lang="en-US" sz="800" kern="0">
                          <a:solidFill>
                            <a:srgbClr val="000000"/>
                          </a:solidFill>
                          <a:latin typeface="Consolas"/>
                          <a:ea typeface="宋体"/>
                          <a:cs typeface="Consolas"/>
                        </a:rPr>
                        <a:t>.</a:t>
                      </a:r>
                      <a:r>
                        <a:rPr lang="en-US" sz="800" kern="0">
                          <a:solidFill>
                            <a:srgbClr val="0000C0"/>
                          </a:solidFill>
                          <a:latin typeface="Consolas"/>
                          <a:ea typeface="宋体"/>
                          <a:cs typeface="Consolas"/>
                        </a:rPr>
                        <a:t>ticket</a:t>
                      </a:r>
                      <a:r>
                        <a:rPr lang="en-US" sz="8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class</a:t>
                      </a:r>
                      <a:r>
                        <a:rPr lang="en-US" sz="800" kern="0">
                          <a:solidFill>
                            <a:srgbClr val="000000"/>
                          </a:solidFill>
                          <a:latin typeface="Consolas"/>
                          <a:ea typeface="宋体"/>
                          <a:cs typeface="Consolas"/>
                        </a:rPr>
                        <a:t> TestDemo {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public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static</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void</a:t>
                      </a:r>
                      <a:r>
                        <a:rPr lang="en-US" sz="800" kern="0">
                          <a:solidFill>
                            <a:srgbClr val="000000"/>
                          </a:solidFill>
                          <a:latin typeface="Consolas"/>
                          <a:ea typeface="宋体"/>
                          <a:cs typeface="Consolas"/>
                        </a:rPr>
                        <a:t> main(String[] </a:t>
                      </a:r>
                      <a:r>
                        <a:rPr lang="en-US" sz="800" kern="0">
                          <a:solidFill>
                            <a:srgbClr val="6A3E3E"/>
                          </a:solidFill>
                          <a:latin typeface="Consolas"/>
                          <a:ea typeface="宋体"/>
                          <a:cs typeface="Consolas"/>
                        </a:rPr>
                        <a:t>args</a:t>
                      </a: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throws</a:t>
                      </a:r>
                      <a:r>
                        <a:rPr lang="en-US" sz="800" kern="0">
                          <a:solidFill>
                            <a:srgbClr val="000000"/>
                          </a:solidFill>
                          <a:latin typeface="Consolas"/>
                          <a:ea typeface="宋体"/>
                          <a:cs typeface="Consolas"/>
                        </a:rPr>
                        <a:t> Exception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MyThread </a:t>
                      </a:r>
                      <a:r>
                        <a:rPr lang="en-US" sz="800" kern="0">
                          <a:solidFill>
                            <a:srgbClr val="6A3E3E"/>
                          </a:solidFill>
                          <a:latin typeface="Consolas"/>
                          <a:ea typeface="宋体"/>
                          <a:cs typeface="Consolas"/>
                        </a:rPr>
                        <a:t>mt</a:t>
                      </a:r>
                      <a:r>
                        <a:rPr lang="en-US" sz="800" kern="0">
                          <a:solidFill>
                            <a:srgbClr val="000000"/>
                          </a:solidFill>
                          <a:latin typeface="Consolas"/>
                          <a:ea typeface="宋体"/>
                          <a:cs typeface="Consolas"/>
                        </a:rPr>
                        <a:t> = </a:t>
                      </a:r>
                      <a:r>
                        <a:rPr lang="en-US" sz="800" b="1" kern="0">
                          <a:solidFill>
                            <a:srgbClr val="7F0055"/>
                          </a:solidFill>
                          <a:latin typeface="Consolas"/>
                          <a:ea typeface="宋体"/>
                          <a:cs typeface="Consolas"/>
                        </a:rPr>
                        <a:t>new</a:t>
                      </a:r>
                      <a:r>
                        <a:rPr lang="en-US" sz="800" kern="0">
                          <a:solidFill>
                            <a:srgbClr val="000000"/>
                          </a:solidFill>
                          <a:latin typeface="Consolas"/>
                          <a:ea typeface="宋体"/>
                          <a:cs typeface="Consolas"/>
                        </a:rPr>
                        <a:t> MyThread();</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new</a:t>
                      </a:r>
                      <a:r>
                        <a:rPr lang="en-US" sz="800" kern="0">
                          <a:solidFill>
                            <a:srgbClr val="000000"/>
                          </a:solidFill>
                          <a:latin typeface="Consolas"/>
                          <a:ea typeface="宋体"/>
                          <a:cs typeface="Consolas"/>
                        </a:rPr>
                        <a:t> Thread(</a:t>
                      </a:r>
                      <a:r>
                        <a:rPr lang="en-US" sz="800" kern="0">
                          <a:solidFill>
                            <a:srgbClr val="6A3E3E"/>
                          </a:solidFill>
                          <a:latin typeface="Consolas"/>
                          <a:ea typeface="宋体"/>
                          <a:cs typeface="Consolas"/>
                        </a:rPr>
                        <a:t>mt</a:t>
                      </a:r>
                      <a:r>
                        <a:rPr lang="en-US" sz="800" kern="0">
                          <a:solidFill>
                            <a:srgbClr val="000000"/>
                          </a:solidFill>
                          <a:latin typeface="Consolas"/>
                          <a:ea typeface="宋体"/>
                          <a:cs typeface="Consolas"/>
                        </a:rPr>
                        <a:t>, </a:t>
                      </a:r>
                      <a:r>
                        <a:rPr lang="en-US" sz="800" kern="0">
                          <a:solidFill>
                            <a:srgbClr val="2A00FF"/>
                          </a:solidFill>
                          <a:latin typeface="Consolas"/>
                          <a:ea typeface="宋体"/>
                          <a:cs typeface="Consolas"/>
                        </a:rPr>
                        <a:t>"</a:t>
                      </a:r>
                      <a:r>
                        <a:rPr lang="zh-CN" sz="800" kern="0">
                          <a:solidFill>
                            <a:srgbClr val="2A00FF"/>
                          </a:solidFill>
                          <a:latin typeface="Consolas"/>
                          <a:ea typeface="宋体"/>
                          <a:cs typeface="Consolas"/>
                        </a:rPr>
                        <a:t>票贩子</a:t>
                      </a:r>
                      <a:r>
                        <a:rPr lang="en-US" sz="800" kern="0">
                          <a:solidFill>
                            <a:srgbClr val="2A00FF"/>
                          </a:solidFill>
                          <a:latin typeface="Consolas"/>
                          <a:ea typeface="宋体"/>
                          <a:cs typeface="Consolas"/>
                        </a:rPr>
                        <a:t>A"</a:t>
                      </a:r>
                      <a:r>
                        <a:rPr lang="en-US" sz="800" kern="0">
                          <a:solidFill>
                            <a:srgbClr val="000000"/>
                          </a:solidFill>
                          <a:latin typeface="Consolas"/>
                          <a:ea typeface="宋体"/>
                          <a:cs typeface="Consolas"/>
                        </a:rPr>
                        <a:t>).</a:t>
                      </a:r>
                      <a:r>
                        <a:rPr lang="en-US" sz="800" kern="0">
                          <a:solidFill>
                            <a:srgbClr val="000000"/>
                          </a:solidFill>
                          <a:latin typeface="Consolas"/>
                          <a:ea typeface="宋体"/>
                          <a:cs typeface="Consolas"/>
                        </a:rPr>
                        <a:t>start</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new</a:t>
                      </a:r>
                      <a:r>
                        <a:rPr lang="en-US" sz="800" kern="0">
                          <a:solidFill>
                            <a:srgbClr val="000000"/>
                          </a:solidFill>
                          <a:latin typeface="Consolas"/>
                          <a:ea typeface="宋体"/>
                          <a:cs typeface="Consolas"/>
                        </a:rPr>
                        <a:t> Thread(</a:t>
                      </a:r>
                      <a:r>
                        <a:rPr lang="en-US" sz="800" kern="0">
                          <a:solidFill>
                            <a:srgbClr val="6A3E3E"/>
                          </a:solidFill>
                          <a:latin typeface="Consolas"/>
                          <a:ea typeface="宋体"/>
                          <a:cs typeface="Consolas"/>
                        </a:rPr>
                        <a:t>mt</a:t>
                      </a:r>
                      <a:r>
                        <a:rPr lang="en-US" sz="800" kern="0">
                          <a:solidFill>
                            <a:srgbClr val="000000"/>
                          </a:solidFill>
                          <a:latin typeface="Consolas"/>
                          <a:ea typeface="宋体"/>
                          <a:cs typeface="Consolas"/>
                        </a:rPr>
                        <a:t>, </a:t>
                      </a:r>
                      <a:r>
                        <a:rPr lang="en-US" sz="800" kern="0">
                          <a:solidFill>
                            <a:srgbClr val="2A00FF"/>
                          </a:solidFill>
                          <a:latin typeface="Consolas"/>
                          <a:ea typeface="宋体"/>
                          <a:cs typeface="Consolas"/>
                        </a:rPr>
                        <a:t>"</a:t>
                      </a:r>
                      <a:r>
                        <a:rPr lang="zh-CN" sz="800" kern="0">
                          <a:solidFill>
                            <a:srgbClr val="2A00FF"/>
                          </a:solidFill>
                          <a:latin typeface="Consolas"/>
                          <a:ea typeface="宋体"/>
                          <a:cs typeface="Consolas"/>
                        </a:rPr>
                        <a:t>票贩子</a:t>
                      </a:r>
                      <a:r>
                        <a:rPr lang="en-US" sz="800" kern="0">
                          <a:solidFill>
                            <a:srgbClr val="2A00FF"/>
                          </a:solidFill>
                          <a:latin typeface="Consolas"/>
                          <a:ea typeface="宋体"/>
                          <a:cs typeface="Consolas"/>
                        </a:rPr>
                        <a:t>B"</a:t>
                      </a:r>
                      <a:r>
                        <a:rPr lang="en-US" sz="800" kern="0">
                          <a:solidFill>
                            <a:srgbClr val="000000"/>
                          </a:solidFill>
                          <a:latin typeface="Consolas"/>
                          <a:ea typeface="宋体"/>
                          <a:cs typeface="Consolas"/>
                        </a:rPr>
                        <a:t>).</a:t>
                      </a:r>
                      <a:r>
                        <a:rPr lang="en-US" sz="800" kern="0">
                          <a:solidFill>
                            <a:srgbClr val="000000"/>
                          </a:solidFill>
                          <a:latin typeface="Consolas"/>
                          <a:ea typeface="宋体"/>
                          <a:cs typeface="Consolas"/>
                        </a:rPr>
                        <a:t>start</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new</a:t>
                      </a:r>
                      <a:r>
                        <a:rPr lang="en-US" sz="800" kern="0">
                          <a:solidFill>
                            <a:srgbClr val="000000"/>
                          </a:solidFill>
                          <a:latin typeface="Consolas"/>
                          <a:ea typeface="宋体"/>
                          <a:cs typeface="Consolas"/>
                        </a:rPr>
                        <a:t> Thread(</a:t>
                      </a:r>
                      <a:r>
                        <a:rPr lang="en-US" sz="800" kern="0">
                          <a:solidFill>
                            <a:srgbClr val="6A3E3E"/>
                          </a:solidFill>
                          <a:latin typeface="Consolas"/>
                          <a:ea typeface="宋体"/>
                          <a:cs typeface="Consolas"/>
                        </a:rPr>
                        <a:t>mt</a:t>
                      </a:r>
                      <a:r>
                        <a:rPr lang="en-US" sz="800" kern="0">
                          <a:solidFill>
                            <a:srgbClr val="000000"/>
                          </a:solidFill>
                          <a:latin typeface="Consolas"/>
                          <a:ea typeface="宋体"/>
                          <a:cs typeface="Consolas"/>
                        </a:rPr>
                        <a:t>, </a:t>
                      </a:r>
                      <a:r>
                        <a:rPr lang="en-US" sz="800" kern="0">
                          <a:solidFill>
                            <a:srgbClr val="2A00FF"/>
                          </a:solidFill>
                          <a:latin typeface="Consolas"/>
                          <a:ea typeface="宋体"/>
                          <a:cs typeface="Consolas"/>
                        </a:rPr>
                        <a:t>"</a:t>
                      </a:r>
                      <a:r>
                        <a:rPr lang="zh-CN" sz="800" kern="0">
                          <a:solidFill>
                            <a:srgbClr val="2A00FF"/>
                          </a:solidFill>
                          <a:latin typeface="Consolas"/>
                          <a:ea typeface="宋体"/>
                          <a:cs typeface="Consolas"/>
                        </a:rPr>
                        <a:t>票贩子</a:t>
                      </a:r>
                      <a:r>
                        <a:rPr lang="en-US" sz="800" kern="0">
                          <a:solidFill>
                            <a:srgbClr val="2A00FF"/>
                          </a:solidFill>
                          <a:latin typeface="Consolas"/>
                          <a:ea typeface="宋体"/>
                          <a:cs typeface="Consolas"/>
                        </a:rPr>
                        <a:t>C"</a:t>
                      </a:r>
                      <a:r>
                        <a:rPr lang="en-US" sz="800" kern="0">
                          <a:solidFill>
                            <a:srgbClr val="000000"/>
                          </a:solidFill>
                          <a:latin typeface="Consolas"/>
                          <a:ea typeface="宋体"/>
                          <a:cs typeface="Consolas"/>
                        </a:rPr>
                        <a:t>).</a:t>
                      </a:r>
                      <a:r>
                        <a:rPr lang="en-US" sz="800" kern="0">
                          <a:solidFill>
                            <a:srgbClr val="000000"/>
                          </a:solidFill>
                          <a:latin typeface="Consolas"/>
                          <a:ea typeface="宋体"/>
                          <a:cs typeface="Consolas"/>
                        </a:rPr>
                        <a:t>start</a:t>
                      </a:r>
                      <a:r>
                        <a:rPr lang="en-US" sz="800" kern="0" smtClean="0">
                          <a:solidFill>
                            <a:srgbClr val="000000"/>
                          </a:solidFill>
                          <a:latin typeface="Consolas"/>
                          <a:ea typeface="宋体"/>
                          <a:cs typeface="Consolas"/>
                        </a:rPr>
                        <a:t>();</a:t>
                      </a:r>
                      <a:r>
                        <a:rPr lang="en-US" sz="800" kern="0">
                          <a:solidFill>
                            <a:srgbClr val="000000"/>
                          </a:solidFill>
                          <a:latin typeface="Consolas"/>
                          <a:ea typeface="宋体"/>
                          <a:cs typeface="Consolas"/>
                        </a:rPr>
                        <a:t>	</a:t>
                      </a:r>
                      <a:r>
                        <a:rPr lang="en-US" sz="800" kern="0">
                          <a:solidFill>
                            <a:srgbClr val="3F7F5F"/>
                          </a:solidFill>
                          <a:latin typeface="Consolas"/>
                          <a:ea typeface="宋体"/>
                          <a:cs typeface="Consolas"/>
                        </a:rPr>
                        <a:t>// </a:t>
                      </a:r>
                      <a:r>
                        <a:rPr lang="zh-CN" sz="8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r>
                        <a:rPr lang="en-US" sz="800" b="1" kern="0">
                          <a:solidFill>
                            <a:srgbClr val="7F0055"/>
                          </a:solidFill>
                          <a:latin typeface="Consolas"/>
                          <a:ea typeface="宋体"/>
                          <a:cs typeface="Consolas"/>
                        </a:rPr>
                        <a:t>new</a:t>
                      </a:r>
                      <a:r>
                        <a:rPr lang="en-US" sz="800" kern="0">
                          <a:solidFill>
                            <a:srgbClr val="000000"/>
                          </a:solidFill>
                          <a:latin typeface="Consolas"/>
                          <a:ea typeface="宋体"/>
                          <a:cs typeface="Consolas"/>
                        </a:rPr>
                        <a:t> Thread(</a:t>
                      </a:r>
                      <a:r>
                        <a:rPr lang="en-US" sz="800" kern="0">
                          <a:solidFill>
                            <a:srgbClr val="6A3E3E"/>
                          </a:solidFill>
                          <a:latin typeface="Consolas"/>
                          <a:ea typeface="宋体"/>
                          <a:cs typeface="Consolas"/>
                        </a:rPr>
                        <a:t>mt</a:t>
                      </a:r>
                      <a:r>
                        <a:rPr lang="en-US" sz="800" kern="0">
                          <a:solidFill>
                            <a:srgbClr val="000000"/>
                          </a:solidFill>
                          <a:latin typeface="Consolas"/>
                          <a:ea typeface="宋体"/>
                          <a:cs typeface="Consolas"/>
                        </a:rPr>
                        <a:t>, </a:t>
                      </a:r>
                      <a:r>
                        <a:rPr lang="en-US" sz="800" kern="0">
                          <a:solidFill>
                            <a:srgbClr val="2A00FF"/>
                          </a:solidFill>
                          <a:latin typeface="Consolas"/>
                          <a:ea typeface="宋体"/>
                          <a:cs typeface="Consolas"/>
                        </a:rPr>
                        <a:t>"</a:t>
                      </a:r>
                      <a:r>
                        <a:rPr lang="zh-CN" sz="800" kern="0">
                          <a:solidFill>
                            <a:srgbClr val="2A00FF"/>
                          </a:solidFill>
                          <a:latin typeface="Consolas"/>
                          <a:ea typeface="宋体"/>
                          <a:cs typeface="Consolas"/>
                        </a:rPr>
                        <a:t>票贩子</a:t>
                      </a:r>
                      <a:r>
                        <a:rPr lang="en-US" sz="800" kern="0">
                          <a:solidFill>
                            <a:srgbClr val="2A00FF"/>
                          </a:solidFill>
                          <a:latin typeface="Consolas"/>
                          <a:ea typeface="宋体"/>
                          <a:cs typeface="Consolas"/>
                        </a:rPr>
                        <a:t>D"</a:t>
                      </a:r>
                      <a:r>
                        <a:rPr lang="en-US" sz="800" kern="0">
                          <a:solidFill>
                            <a:srgbClr val="000000"/>
                          </a:solidFill>
                          <a:latin typeface="Consolas"/>
                          <a:ea typeface="宋体"/>
                          <a:cs typeface="Consolas"/>
                        </a:rPr>
                        <a:t>).start();</a:t>
                      </a:r>
                      <a:r>
                        <a:rPr lang="en-US" sz="800" kern="0">
                          <a:solidFill>
                            <a:srgbClr val="000000"/>
                          </a:solidFill>
                          <a:latin typeface="Consolas"/>
                          <a:ea typeface="宋体"/>
                          <a:cs typeface="Consolas"/>
                        </a:rPr>
                        <a:t>	</a:t>
                      </a:r>
                      <a:r>
                        <a:rPr lang="en-US" sz="800" kern="0" smtClean="0">
                          <a:solidFill>
                            <a:srgbClr val="3F7F5F"/>
                          </a:solidFill>
                          <a:latin typeface="Consolas"/>
                          <a:ea typeface="宋体"/>
                          <a:cs typeface="Consolas"/>
                        </a:rPr>
                        <a:t>// </a:t>
                      </a:r>
                      <a:r>
                        <a:rPr lang="zh-CN" sz="8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800" kern="0">
                          <a:solidFill>
                            <a:srgbClr val="000000"/>
                          </a:solidFill>
                          <a:latin typeface="Consolas"/>
                          <a:ea typeface="宋体"/>
                          <a:cs typeface="Consolas"/>
                        </a:rPr>
                        <a:t>}</a:t>
                      </a:r>
                      <a:endParaRPr lang="zh-CN" sz="800" kern="100">
                        <a:latin typeface="Times New Roman"/>
                        <a:ea typeface="宋体"/>
                        <a:cs typeface="Times New Roman"/>
                      </a:endParaRPr>
                    </a:p>
                  </a:txBody>
                  <a:tcPr marL="56444" marR="564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a:t>
            </a:r>
            <a:r>
              <a:rPr lang="zh-CN" altLang="en-US" smtClean="0"/>
              <a:t>操作</a:t>
            </a:r>
            <a:endParaRPr lang="zh-CN" altLang="en-US"/>
          </a:p>
        </p:txBody>
      </p:sp>
      <p:sp>
        <p:nvSpPr>
          <p:cNvPr id="3" name="内容占位符 2"/>
          <p:cNvSpPr>
            <a:spLocks noGrp="1"/>
          </p:cNvSpPr>
          <p:nvPr>
            <p:ph idx="1"/>
          </p:nvPr>
        </p:nvSpPr>
        <p:spPr/>
        <p:txBody>
          <a:bodyPr/>
          <a:lstStyle/>
          <a:p>
            <a:r>
              <a:rPr lang="zh-CN" altLang="en-US" smtClean="0"/>
              <a:t>从上面的操作代码可以发现对于票数的操作步骤</a:t>
            </a:r>
            <a:r>
              <a:rPr lang="zh-CN" altLang="en-US" smtClean="0"/>
              <a:t>如下</a:t>
            </a:r>
            <a:r>
              <a:rPr lang="zh-CN" altLang="en-US" smtClean="0"/>
              <a:t>：</a:t>
            </a:r>
            <a:endParaRPr lang="en-US" altLang="zh-CN" smtClean="0"/>
          </a:p>
          <a:p>
            <a:pPr lvl="1"/>
            <a:r>
              <a:rPr lang="zh-CN" altLang="en-US" smtClean="0"/>
              <a:t>判断票数是否大于</a:t>
            </a:r>
            <a:r>
              <a:rPr lang="en-US" smtClean="0"/>
              <a:t>0</a:t>
            </a:r>
            <a:r>
              <a:rPr lang="zh-CN" altLang="en-US" smtClean="0"/>
              <a:t>，大于</a:t>
            </a:r>
            <a:r>
              <a:rPr lang="en-US" smtClean="0"/>
              <a:t>0</a:t>
            </a:r>
            <a:r>
              <a:rPr lang="zh-CN" altLang="en-US" smtClean="0"/>
              <a:t>则表示还有票可以</a:t>
            </a:r>
            <a:r>
              <a:rPr lang="zh-CN" altLang="en-US" smtClean="0"/>
              <a:t>卖</a:t>
            </a:r>
            <a:r>
              <a:rPr lang="zh-CN" altLang="en-US" smtClean="0"/>
              <a:t>；</a:t>
            </a:r>
            <a:endParaRPr lang="en-US" altLang="zh-CN" smtClean="0"/>
          </a:p>
          <a:p>
            <a:pPr lvl="1"/>
            <a:r>
              <a:rPr lang="zh-CN" altLang="en-US" smtClean="0"/>
              <a:t>如果票数大于</a:t>
            </a:r>
            <a:r>
              <a:rPr lang="en-US" smtClean="0"/>
              <a:t>0</a:t>
            </a:r>
            <a:r>
              <a:rPr lang="zh-CN" altLang="en-US" smtClean="0"/>
              <a:t>，则卖票出去；</a:t>
            </a:r>
            <a:endParaRPr lang="zh-CN" altLang="en-US"/>
          </a:p>
        </p:txBody>
      </p:sp>
      <p:pic>
        <p:nvPicPr>
          <p:cNvPr id="28674" name="Picture 2" descr="0904"/>
          <p:cNvPicPr>
            <a:picLocks noChangeAspect="1" noChangeArrowheads="1"/>
          </p:cNvPicPr>
          <p:nvPr/>
        </p:nvPicPr>
        <p:blipFill>
          <a:blip r:embed="rId2"/>
          <a:srcRect/>
          <a:stretch>
            <a:fillRect/>
          </a:stretch>
        </p:blipFill>
        <p:spPr bwMode="auto">
          <a:xfrm>
            <a:off x="4500562" y="2428874"/>
            <a:ext cx="4367713" cy="207170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同步操作</a:t>
            </a:r>
            <a:endParaRPr lang="zh-CN" altLang="en-US"/>
          </a:p>
        </p:txBody>
      </p:sp>
      <p:sp>
        <p:nvSpPr>
          <p:cNvPr id="3" name="内容占位符 2"/>
          <p:cNvSpPr>
            <a:spLocks noGrp="1"/>
          </p:cNvSpPr>
          <p:nvPr>
            <p:ph idx="1"/>
          </p:nvPr>
        </p:nvSpPr>
        <p:spPr/>
        <p:txBody>
          <a:bodyPr/>
          <a:lstStyle/>
          <a:p>
            <a:r>
              <a:rPr lang="zh-CN" altLang="en-US" smtClean="0"/>
              <a:t>如果想解决以上程序的问题，就必须使用同步，所谓的同步就是一个代码块中的多个操作在同一个时间段内只能有一个线程进行，其他线程要等待此线程完成之后才可以继续执行</a:t>
            </a:r>
            <a:endParaRPr lang="zh-CN" altLang="en-US"/>
          </a:p>
        </p:txBody>
      </p:sp>
      <p:pic>
        <p:nvPicPr>
          <p:cNvPr id="29698" name="Picture 2" descr="0905"/>
          <p:cNvPicPr>
            <a:picLocks noChangeAspect="1" noChangeArrowheads="1"/>
          </p:cNvPicPr>
          <p:nvPr/>
        </p:nvPicPr>
        <p:blipFill>
          <a:blip r:embed="rId2"/>
          <a:srcRect/>
          <a:stretch>
            <a:fillRect/>
          </a:stretch>
        </p:blipFill>
        <p:spPr bwMode="auto">
          <a:xfrm>
            <a:off x="500034" y="2714626"/>
            <a:ext cx="3940599" cy="1571636"/>
          </a:xfrm>
          <a:prstGeom prst="rect">
            <a:avLst/>
          </a:prstGeom>
          <a:noFill/>
          <a:ln w="9525">
            <a:noFill/>
            <a:miter lim="800000"/>
            <a:headEnd/>
            <a:tailEnd/>
          </a:ln>
        </p:spPr>
      </p:pic>
      <p:pic>
        <p:nvPicPr>
          <p:cNvPr id="29699" name="Picture 3" descr="0905B"/>
          <p:cNvPicPr>
            <a:picLocks noChangeAspect="1" noChangeArrowheads="1"/>
          </p:cNvPicPr>
          <p:nvPr/>
        </p:nvPicPr>
        <p:blipFill>
          <a:blip r:embed="rId3"/>
          <a:srcRect/>
          <a:stretch>
            <a:fillRect/>
          </a:stretch>
        </p:blipFill>
        <p:spPr bwMode="auto">
          <a:xfrm>
            <a:off x="4857752" y="2786064"/>
            <a:ext cx="3702195" cy="150019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smtClean="0"/>
              <a:t>synchronized</a:t>
            </a:r>
            <a:endParaRPr lang="zh-CN" altLang="en-US"/>
          </a:p>
        </p:txBody>
      </p:sp>
      <p:sp>
        <p:nvSpPr>
          <p:cNvPr id="3" name="内容占位符 2"/>
          <p:cNvSpPr>
            <a:spLocks noGrp="1"/>
          </p:cNvSpPr>
          <p:nvPr>
            <p:ph idx="1"/>
          </p:nvPr>
        </p:nvSpPr>
        <p:spPr/>
        <p:txBody>
          <a:bodyPr/>
          <a:lstStyle/>
          <a:p>
            <a:r>
              <a:rPr lang="zh-CN" altLang="en-US" smtClean="0"/>
              <a:t>在</a:t>
            </a:r>
            <a:r>
              <a:rPr lang="en-US" smtClean="0"/>
              <a:t>Java</a:t>
            </a:r>
            <a:r>
              <a:rPr lang="zh-CN" altLang="en-US" smtClean="0"/>
              <a:t>里面如果要想实现线程的同步可以使用</a:t>
            </a:r>
            <a:r>
              <a:rPr lang="en-US" b="1" smtClean="0"/>
              <a:t>synchronized</a:t>
            </a:r>
            <a:r>
              <a:rPr lang="zh-CN" altLang="en-US" smtClean="0"/>
              <a:t>关键字。而这个关键字可以通过两种方式</a:t>
            </a:r>
            <a:r>
              <a:rPr lang="zh-CN" altLang="en-US" smtClean="0"/>
              <a:t>使用</a:t>
            </a:r>
            <a:r>
              <a:rPr lang="zh-CN" altLang="en-US" smtClean="0"/>
              <a:t>：</a:t>
            </a:r>
            <a:endParaRPr lang="en-US" altLang="zh-CN" smtClean="0"/>
          </a:p>
          <a:p>
            <a:pPr lvl="1"/>
            <a:r>
              <a:rPr lang="zh-CN" altLang="en-US" smtClean="0"/>
              <a:t>同步代码块，利用</a:t>
            </a:r>
            <a:r>
              <a:rPr lang="en-US" smtClean="0"/>
              <a:t>synchronized</a:t>
            </a:r>
            <a:r>
              <a:rPr lang="zh-CN" altLang="en-US" smtClean="0"/>
              <a:t>包装的代码块，但是需要指定同步对象，一般设置为</a:t>
            </a:r>
            <a:r>
              <a:rPr lang="en-US" smtClean="0"/>
              <a:t>this</a:t>
            </a:r>
            <a:r>
              <a:rPr lang="zh-CN" altLang="en-US" smtClean="0"/>
              <a:t>；</a:t>
            </a:r>
            <a:endParaRPr lang="en-US" altLang="zh-CN" smtClean="0"/>
          </a:p>
          <a:p>
            <a:pPr lvl="1"/>
            <a:r>
              <a:rPr lang="zh-CN" altLang="en-US" smtClean="0"/>
              <a:t>同步方法，利用</a:t>
            </a:r>
            <a:r>
              <a:rPr lang="en-US" smtClean="0"/>
              <a:t>synchronized</a:t>
            </a:r>
            <a:r>
              <a:rPr lang="zh-CN" altLang="en-US" smtClean="0"/>
              <a:t>定义的方法。</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观察同步块</a:t>
            </a:r>
            <a:endParaRPr lang="zh-CN" altLang="en-US"/>
          </a:p>
        </p:txBody>
      </p:sp>
      <p:graphicFrame>
        <p:nvGraphicFramePr>
          <p:cNvPr id="4" name="表格 3"/>
          <p:cNvGraphicFramePr>
            <a:graphicFrameLocks noGrp="1"/>
          </p:cNvGraphicFramePr>
          <p:nvPr/>
        </p:nvGraphicFramePr>
        <p:xfrm>
          <a:off x="214282" y="1500180"/>
          <a:ext cx="8715436" cy="3093720"/>
        </p:xfrm>
        <a:graphic>
          <a:graphicData uri="http://schemas.openxmlformats.org/drawingml/2006/table">
            <a:tbl>
              <a:tblPr/>
              <a:tblGrid>
                <a:gridCol w="8715436"/>
              </a:tblGrid>
              <a:tr h="2500330">
                <a:tc>
                  <a:txBody>
                    <a:bodyPr/>
                    <a:lstStyle/>
                    <a:p>
                      <a:pPr algn="l">
                        <a:spcAft>
                          <a:spcPts val="0"/>
                        </a:spcAft>
                      </a:pPr>
                      <a:r>
                        <a:rPr lang="en-US" sz="700" b="1" kern="0">
                          <a:solidFill>
                            <a:srgbClr val="7F0055"/>
                          </a:solidFill>
                          <a:latin typeface="Consolas"/>
                          <a:ea typeface="宋体"/>
                          <a:cs typeface="Consolas"/>
                        </a:rPr>
                        <a:t>package</a:t>
                      </a:r>
                      <a:r>
                        <a:rPr lang="en-US" sz="700" kern="0">
                          <a:solidFill>
                            <a:srgbClr val="000000"/>
                          </a:solidFill>
                          <a:latin typeface="Consolas"/>
                          <a:ea typeface="宋体"/>
                          <a:cs typeface="Consolas"/>
                        </a:rPr>
                        <a:t> com.yootk.demo;</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Consolas"/>
                        </a:rPr>
                        <a:t>class</a:t>
                      </a:r>
                      <a:r>
                        <a:rPr lang="en-US" sz="700" kern="0">
                          <a:solidFill>
                            <a:srgbClr val="000000"/>
                          </a:solidFill>
                          <a:latin typeface="Consolas"/>
                          <a:ea typeface="宋体"/>
                          <a:cs typeface="Consolas"/>
                        </a:rPr>
                        <a:t> MyThread </a:t>
                      </a:r>
                      <a:r>
                        <a:rPr lang="en-US" sz="700" b="1" kern="0">
                          <a:solidFill>
                            <a:srgbClr val="7F0055"/>
                          </a:solidFill>
                          <a:latin typeface="Consolas"/>
                          <a:ea typeface="宋体"/>
                          <a:cs typeface="Consolas"/>
                        </a:rPr>
                        <a:t>implements</a:t>
                      </a:r>
                      <a:r>
                        <a:rPr lang="en-US" sz="700" kern="0">
                          <a:solidFill>
                            <a:srgbClr val="000000"/>
                          </a:solidFill>
                          <a:latin typeface="Consolas"/>
                          <a:ea typeface="宋体"/>
                          <a:cs typeface="Consolas"/>
                        </a:rPr>
                        <a:t> Runnable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private</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int</a:t>
                      </a:r>
                      <a:r>
                        <a:rPr lang="en-US" sz="700" kern="0">
                          <a:solidFill>
                            <a:srgbClr val="000000"/>
                          </a:solidFill>
                          <a:latin typeface="Consolas"/>
                          <a:ea typeface="宋体"/>
                          <a:cs typeface="Consolas"/>
                        </a:rPr>
                        <a:t> </a:t>
                      </a:r>
                      <a:r>
                        <a:rPr lang="en-US" sz="700" kern="0">
                          <a:solidFill>
                            <a:srgbClr val="0000C0"/>
                          </a:solidFill>
                          <a:latin typeface="Consolas"/>
                          <a:ea typeface="宋体"/>
                          <a:cs typeface="Consolas"/>
                        </a:rPr>
                        <a:t>ticket</a:t>
                      </a:r>
                      <a:r>
                        <a:rPr lang="en-US" sz="700" kern="0">
                          <a:solidFill>
                            <a:srgbClr val="000000"/>
                          </a:solidFill>
                          <a:latin typeface="Consolas"/>
                          <a:ea typeface="宋体"/>
                          <a:cs typeface="Consolas"/>
                        </a:rPr>
                        <a:t> = 5;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一共有</a:t>
                      </a:r>
                      <a:r>
                        <a:rPr lang="en-US" sz="700" kern="0">
                          <a:solidFill>
                            <a:srgbClr val="3F7F5F"/>
                          </a:solidFill>
                          <a:latin typeface="Consolas"/>
                          <a:ea typeface="宋体"/>
                          <a:cs typeface="Consolas"/>
                        </a:rPr>
                        <a:t>5</a:t>
                      </a:r>
                      <a:r>
                        <a:rPr lang="zh-CN" sz="700" kern="0">
                          <a:solidFill>
                            <a:srgbClr val="3F7F5F"/>
                          </a:solidFill>
                          <a:latin typeface="Consolas"/>
                          <a:ea typeface="宋体"/>
                          <a:cs typeface="Consolas"/>
                        </a:rPr>
                        <a:t>张票</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kern="0">
                          <a:solidFill>
                            <a:srgbClr val="646464"/>
                          </a:solidFill>
                          <a:latin typeface="Consolas"/>
                          <a:ea typeface="宋体"/>
                          <a:cs typeface="Consolas"/>
                        </a:rPr>
                        <a:t>@Override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run()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for</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int</a:t>
                      </a:r>
                      <a:r>
                        <a:rPr lang="en-US" sz="700" kern="0">
                          <a:solidFill>
                            <a:srgbClr val="000000"/>
                          </a:solidFill>
                          <a:latin typeface="Consolas"/>
                          <a:ea typeface="宋体"/>
                          <a:cs typeface="Consolas"/>
                        </a:rPr>
                        <a:t> </a:t>
                      </a:r>
                      <a:r>
                        <a:rPr lang="en-US" sz="700" kern="0">
                          <a:solidFill>
                            <a:srgbClr val="6A3E3E"/>
                          </a:solidFill>
                          <a:latin typeface="Consolas"/>
                          <a:ea typeface="宋体"/>
                          <a:cs typeface="Consolas"/>
                        </a:rPr>
                        <a:t>x</a:t>
                      </a:r>
                      <a:r>
                        <a:rPr lang="en-US" sz="700" kern="0">
                          <a:solidFill>
                            <a:srgbClr val="000000"/>
                          </a:solidFill>
                          <a:latin typeface="Consolas"/>
                          <a:ea typeface="宋体"/>
                          <a:cs typeface="Consolas"/>
                        </a:rPr>
                        <a:t> = 0; </a:t>
                      </a:r>
                      <a:r>
                        <a:rPr lang="en-US" sz="700" kern="0">
                          <a:solidFill>
                            <a:srgbClr val="6A3E3E"/>
                          </a:solidFill>
                          <a:latin typeface="Consolas"/>
                          <a:ea typeface="宋体"/>
                          <a:cs typeface="Consolas"/>
                        </a:rPr>
                        <a:t>x</a:t>
                      </a:r>
                      <a:r>
                        <a:rPr lang="en-US" sz="700" kern="0">
                          <a:solidFill>
                            <a:srgbClr val="000000"/>
                          </a:solidFill>
                          <a:latin typeface="Consolas"/>
                          <a:ea typeface="宋体"/>
                          <a:cs typeface="Consolas"/>
                        </a:rPr>
                        <a:t> &lt; 20; </a:t>
                      </a:r>
                      <a:r>
                        <a:rPr lang="en-US" sz="700" kern="0">
                          <a:solidFill>
                            <a:srgbClr val="6A3E3E"/>
                          </a:solidFill>
                          <a:latin typeface="Consolas"/>
                          <a:ea typeface="宋体"/>
                          <a:cs typeface="Consolas"/>
                        </a:rPr>
                        <a:t>x</a:t>
                      </a: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synchronized</a:t>
                      </a:r>
                      <a:r>
                        <a:rPr lang="en-US" sz="700" kern="0">
                          <a:solidFill>
                            <a:srgbClr val="000000"/>
                          </a:solidFill>
                          <a:latin typeface="Consolas"/>
                          <a:ea typeface="宋体"/>
                          <a:cs typeface="Consolas"/>
                        </a:rPr>
                        <a:t>(</a:t>
                      </a:r>
                      <a:r>
                        <a:rPr lang="en-US" sz="700" b="1" kern="0">
                          <a:solidFill>
                            <a:srgbClr val="7F0055"/>
                          </a:solidFill>
                          <a:latin typeface="Consolas"/>
                          <a:ea typeface="宋体"/>
                          <a:cs typeface="Consolas"/>
                        </a:rPr>
                        <a:t>this</a:t>
                      </a:r>
                      <a:r>
                        <a:rPr lang="en-US" sz="700" kern="0">
                          <a:solidFill>
                            <a:srgbClr val="000000"/>
                          </a:solidFill>
                          <a:latin typeface="Consolas"/>
                          <a:ea typeface="宋体"/>
                          <a:cs typeface="Consolas"/>
                        </a:rPr>
                        <a:t>) </a:t>
                      </a:r>
                      <a:r>
                        <a:rPr lang="en-US" sz="700" kern="0" smtClean="0">
                          <a:solidFill>
                            <a:srgbClr val="000000"/>
                          </a:solidFill>
                          <a:latin typeface="Consolas"/>
                          <a:ea typeface="宋体"/>
                          <a:cs typeface="Consolas"/>
                        </a:rPr>
                        <a:t>{</a:t>
                      </a:r>
                      <a:r>
                        <a:rPr lang="en-US" sz="700" kern="0">
                          <a:solidFill>
                            <a:srgbClr val="000000"/>
                          </a:solidFill>
                          <a:latin typeface="Consolas"/>
                          <a:ea typeface="宋体"/>
                          <a:cs typeface="Consolas"/>
                        </a:rPr>
                        <a:t>	</a:t>
                      </a:r>
                      <a:r>
                        <a:rPr lang="en-US" sz="700" kern="0">
                          <a:solidFill>
                            <a:srgbClr val="3F7F5F"/>
                          </a:solidFill>
                          <a:latin typeface="Consolas"/>
                          <a:ea typeface="宋体"/>
                          <a:cs typeface="Consolas"/>
                        </a:rPr>
                        <a:t>// </a:t>
                      </a:r>
                      <a:r>
                        <a:rPr lang="zh-CN" sz="700" kern="0">
                          <a:solidFill>
                            <a:srgbClr val="3F7F5F"/>
                          </a:solidFill>
                          <a:latin typeface="Consolas"/>
                          <a:ea typeface="宋体"/>
                          <a:cs typeface="Consolas"/>
                        </a:rPr>
                        <a:t>定义同步代码块</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if</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this</a:t>
                      </a:r>
                      <a:r>
                        <a:rPr lang="en-US" sz="700" kern="0">
                          <a:solidFill>
                            <a:srgbClr val="000000"/>
                          </a:solidFill>
                          <a:latin typeface="Consolas"/>
                          <a:ea typeface="宋体"/>
                          <a:cs typeface="Consolas"/>
                        </a:rPr>
                        <a:t>.</a:t>
                      </a:r>
                      <a:r>
                        <a:rPr lang="en-US" sz="700" kern="0">
                          <a:solidFill>
                            <a:srgbClr val="0000C0"/>
                          </a:solidFill>
                          <a:latin typeface="Consolas"/>
                          <a:ea typeface="宋体"/>
                          <a:cs typeface="Consolas"/>
                        </a:rPr>
                        <a:t>ticket</a:t>
                      </a:r>
                      <a:r>
                        <a:rPr lang="en-US" sz="700" kern="0">
                          <a:solidFill>
                            <a:srgbClr val="000000"/>
                          </a:solidFill>
                          <a:latin typeface="Consolas"/>
                          <a:ea typeface="宋体"/>
                          <a:cs typeface="Consolas"/>
                        </a:rPr>
                        <a:t> &gt; 0) {</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判断当前是否还有剩余票</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try</a:t>
                      </a: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Thread.</a:t>
                      </a:r>
                      <a:r>
                        <a:rPr lang="en-US" sz="700" i="1" kern="0">
                          <a:solidFill>
                            <a:srgbClr val="000000"/>
                          </a:solidFill>
                          <a:latin typeface="Consolas"/>
                          <a:ea typeface="宋体"/>
                          <a:cs typeface="Consolas"/>
                        </a:rPr>
                        <a:t>sleep</a:t>
                      </a:r>
                      <a:r>
                        <a:rPr lang="en-US" sz="700" kern="0">
                          <a:solidFill>
                            <a:srgbClr val="000000"/>
                          </a:solidFill>
                          <a:latin typeface="Consolas"/>
                          <a:ea typeface="宋体"/>
                          <a:cs typeface="Consolas"/>
                        </a:rPr>
                        <a:t>(100);</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休眠</a:t>
                      </a:r>
                      <a:r>
                        <a:rPr lang="en-US" sz="700" kern="0">
                          <a:solidFill>
                            <a:srgbClr val="3F7F5F"/>
                          </a:solidFill>
                          <a:latin typeface="Consolas"/>
                          <a:ea typeface="宋体"/>
                          <a:cs typeface="Consolas"/>
                        </a:rPr>
                        <a:t>1</a:t>
                      </a:r>
                      <a:r>
                        <a:rPr lang="zh-CN" sz="700" kern="0">
                          <a:solidFill>
                            <a:srgbClr val="3F7F5F"/>
                          </a:solidFill>
                          <a:latin typeface="Consolas"/>
                          <a:ea typeface="宋体"/>
                          <a:cs typeface="Consolas"/>
                        </a:rPr>
                        <a:t>秒，模拟延迟</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 </a:t>
                      </a:r>
                      <a:r>
                        <a:rPr lang="en-US" sz="700" b="1" kern="0">
                          <a:solidFill>
                            <a:srgbClr val="7F0055"/>
                          </a:solidFill>
                          <a:latin typeface="Consolas"/>
                          <a:ea typeface="宋体"/>
                          <a:cs typeface="Consolas"/>
                        </a:rPr>
                        <a:t>catch</a:t>
                      </a:r>
                      <a:r>
                        <a:rPr lang="en-US" sz="700" kern="0">
                          <a:solidFill>
                            <a:srgbClr val="000000"/>
                          </a:solidFill>
                          <a:latin typeface="Consolas"/>
                          <a:ea typeface="宋体"/>
                          <a:cs typeface="Consolas"/>
                        </a:rPr>
                        <a:t> (InterruptedException </a:t>
                      </a:r>
                      <a:r>
                        <a:rPr lang="en-US" sz="700" kern="0">
                          <a:solidFill>
                            <a:srgbClr val="6A3E3E"/>
                          </a:solidFill>
                          <a:latin typeface="Consolas"/>
                          <a:ea typeface="宋体"/>
                          <a:cs typeface="Consolas"/>
                        </a:rPr>
                        <a:t>e</a:t>
                      </a: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kern="0">
                          <a:solidFill>
                            <a:srgbClr val="6A3E3E"/>
                          </a:solidFill>
                          <a:latin typeface="Consolas"/>
                          <a:ea typeface="宋体"/>
                          <a:cs typeface="Consolas"/>
                        </a:rPr>
                        <a:t>e</a:t>
                      </a:r>
                      <a:r>
                        <a:rPr lang="en-US" sz="700" kern="0">
                          <a:solidFill>
                            <a:srgbClr val="000000"/>
                          </a:solidFill>
                          <a:latin typeface="Consolas"/>
                          <a:ea typeface="宋体"/>
                          <a:cs typeface="Consolas"/>
                        </a:rPr>
                        <a:t>.printStackTrace();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System.</a:t>
                      </a:r>
                      <a:r>
                        <a:rPr lang="en-US" sz="700" b="1" i="1" kern="0">
                          <a:solidFill>
                            <a:srgbClr val="0000C0"/>
                          </a:solidFill>
                          <a:latin typeface="Consolas"/>
                          <a:ea typeface="宋体"/>
                          <a:cs typeface="Consolas"/>
                        </a:rPr>
                        <a:t>out</a:t>
                      </a:r>
                      <a:r>
                        <a:rPr lang="en-US" sz="700" kern="0">
                          <a:solidFill>
                            <a:srgbClr val="000000"/>
                          </a:solidFill>
                          <a:latin typeface="Consolas"/>
                          <a:ea typeface="宋体"/>
                          <a:cs typeface="Consolas"/>
                        </a:rPr>
                        <a:t>.println(Thread.</a:t>
                      </a:r>
                      <a:r>
                        <a:rPr lang="en-US" sz="700" i="1" kern="0">
                          <a:solidFill>
                            <a:srgbClr val="000000"/>
                          </a:solidFill>
                          <a:latin typeface="Consolas"/>
                          <a:ea typeface="宋体"/>
                          <a:cs typeface="Consolas"/>
                        </a:rPr>
                        <a:t>currentThread</a:t>
                      </a:r>
                      <a:r>
                        <a:rPr lang="en-US" sz="700" kern="0">
                          <a:solidFill>
                            <a:srgbClr val="000000"/>
                          </a:solidFill>
                          <a:latin typeface="Consolas"/>
                          <a:ea typeface="宋体"/>
                          <a:cs typeface="Consolas"/>
                        </a:rPr>
                        <a:t>().getName()</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 </a:t>
                      </a:r>
                      <a:r>
                        <a:rPr lang="en-US" sz="700" kern="0">
                          <a:solidFill>
                            <a:srgbClr val="2A00FF"/>
                          </a:solidFill>
                          <a:latin typeface="Consolas"/>
                          <a:ea typeface="宋体"/>
                          <a:cs typeface="Consolas"/>
                        </a:rPr>
                        <a:t>" </a:t>
                      </a:r>
                      <a:r>
                        <a:rPr lang="zh-CN" sz="700" kern="0">
                          <a:solidFill>
                            <a:srgbClr val="2A00FF"/>
                          </a:solidFill>
                          <a:latin typeface="Consolas"/>
                          <a:ea typeface="宋体"/>
                          <a:cs typeface="Consolas"/>
                        </a:rPr>
                        <a:t>卖票，</a:t>
                      </a:r>
                      <a:r>
                        <a:rPr lang="en-US" sz="700" kern="0">
                          <a:solidFill>
                            <a:srgbClr val="2A00FF"/>
                          </a:solidFill>
                          <a:latin typeface="Consolas"/>
                          <a:ea typeface="宋体"/>
                          <a:cs typeface="Consolas"/>
                        </a:rPr>
                        <a:t>ticket = "</a:t>
                      </a:r>
                      <a:r>
                        <a:rPr lang="en-US" sz="700" kern="0">
                          <a:solidFill>
                            <a:srgbClr val="000000"/>
                          </a:solidFill>
                          <a:latin typeface="Consolas"/>
                          <a:ea typeface="宋体"/>
                          <a:cs typeface="Consolas"/>
                        </a:rPr>
                        <a:t> + </a:t>
                      </a:r>
                      <a:r>
                        <a:rPr lang="en-US" sz="700" b="1" kern="0">
                          <a:solidFill>
                            <a:srgbClr val="7F0055"/>
                          </a:solidFill>
                          <a:latin typeface="Consolas"/>
                          <a:ea typeface="宋体"/>
                          <a:cs typeface="Consolas"/>
                        </a:rPr>
                        <a:t>this</a:t>
                      </a:r>
                      <a:r>
                        <a:rPr lang="en-US" sz="700" kern="0">
                          <a:solidFill>
                            <a:srgbClr val="000000"/>
                          </a:solidFill>
                          <a:latin typeface="Consolas"/>
                          <a:ea typeface="宋体"/>
                          <a:cs typeface="Consolas"/>
                        </a:rPr>
                        <a:t>.</a:t>
                      </a:r>
                      <a:r>
                        <a:rPr lang="en-US" sz="700" kern="0">
                          <a:solidFill>
                            <a:srgbClr val="0000C0"/>
                          </a:solidFill>
                          <a:latin typeface="Consolas"/>
                          <a:ea typeface="宋体"/>
                          <a:cs typeface="Consolas"/>
                        </a:rPr>
                        <a:t>ticket</a:t>
                      </a: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a:t>
                      </a:r>
                      <a:endParaRPr lang="zh-CN" sz="800" kern="100">
                        <a:latin typeface="Times New Roman"/>
                        <a:ea typeface="宋体"/>
                        <a:cs typeface="Times New Roman"/>
                      </a:endParaRPr>
                    </a:p>
                    <a:p>
                      <a:pPr algn="l">
                        <a:spcAft>
                          <a:spcPts val="0"/>
                        </a:spcAft>
                      </a:pP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class</a:t>
                      </a:r>
                      <a:r>
                        <a:rPr lang="en-US" sz="700" kern="0">
                          <a:solidFill>
                            <a:srgbClr val="000000"/>
                          </a:solidFill>
                          <a:latin typeface="Consolas"/>
                          <a:ea typeface="宋体"/>
                          <a:cs typeface="Consolas"/>
                        </a:rPr>
                        <a:t> TestDemo {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public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static</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void</a:t>
                      </a:r>
                      <a:r>
                        <a:rPr lang="en-US" sz="700" kern="0">
                          <a:solidFill>
                            <a:srgbClr val="000000"/>
                          </a:solidFill>
                          <a:latin typeface="Consolas"/>
                          <a:ea typeface="宋体"/>
                          <a:cs typeface="Consolas"/>
                        </a:rPr>
                        <a:t> main(String[] </a:t>
                      </a:r>
                      <a:r>
                        <a:rPr lang="en-US" sz="700" kern="0">
                          <a:solidFill>
                            <a:srgbClr val="6A3E3E"/>
                          </a:solidFill>
                          <a:latin typeface="Consolas"/>
                          <a:ea typeface="宋体"/>
                          <a:cs typeface="Consolas"/>
                        </a:rPr>
                        <a:t>args</a:t>
                      </a: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throws</a:t>
                      </a:r>
                      <a:r>
                        <a:rPr lang="en-US" sz="700" kern="0">
                          <a:solidFill>
                            <a:srgbClr val="000000"/>
                          </a:solidFill>
                          <a:latin typeface="Consolas"/>
                          <a:ea typeface="宋体"/>
                          <a:cs typeface="Consolas"/>
                        </a:rPr>
                        <a:t> Exception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MyThread </a:t>
                      </a:r>
                      <a:r>
                        <a:rPr lang="en-US" sz="700" kern="0">
                          <a:solidFill>
                            <a:srgbClr val="6A3E3E"/>
                          </a:solidFill>
                          <a:latin typeface="Consolas"/>
                          <a:ea typeface="宋体"/>
                          <a:cs typeface="Consolas"/>
                        </a:rPr>
                        <a:t>mt</a:t>
                      </a:r>
                      <a:r>
                        <a:rPr lang="en-US" sz="700" kern="0">
                          <a:solidFill>
                            <a:srgbClr val="000000"/>
                          </a:solidFill>
                          <a:latin typeface="Consolas"/>
                          <a:ea typeface="宋体"/>
                          <a:cs typeface="Consolas"/>
                        </a:rPr>
                        <a:t> =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MyThread();</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Thread(</a:t>
                      </a:r>
                      <a:r>
                        <a:rPr lang="en-US" sz="700" kern="0">
                          <a:solidFill>
                            <a:srgbClr val="6A3E3E"/>
                          </a:solidFill>
                          <a:latin typeface="Consolas"/>
                          <a:ea typeface="宋体"/>
                          <a:cs typeface="Consolas"/>
                        </a:rPr>
                        <a:t>mt</a:t>
                      </a:r>
                      <a:r>
                        <a:rPr lang="en-US" sz="700" kern="0">
                          <a:solidFill>
                            <a:srgbClr val="000000"/>
                          </a:solidFill>
                          <a:latin typeface="Consolas"/>
                          <a:ea typeface="宋体"/>
                          <a:cs typeface="Consolas"/>
                        </a:rPr>
                        <a:t>, </a:t>
                      </a:r>
                      <a:r>
                        <a:rPr lang="en-US" sz="700" kern="0">
                          <a:solidFill>
                            <a:srgbClr val="2A00FF"/>
                          </a:solidFill>
                          <a:latin typeface="Consolas"/>
                          <a:ea typeface="宋体"/>
                          <a:cs typeface="Consolas"/>
                        </a:rPr>
                        <a:t>"</a:t>
                      </a:r>
                      <a:r>
                        <a:rPr lang="zh-CN" sz="700" kern="0">
                          <a:solidFill>
                            <a:srgbClr val="2A00FF"/>
                          </a:solidFill>
                          <a:latin typeface="Consolas"/>
                          <a:ea typeface="宋体"/>
                          <a:cs typeface="Consolas"/>
                        </a:rPr>
                        <a:t>票贩子</a:t>
                      </a:r>
                      <a:r>
                        <a:rPr lang="en-US" sz="700" kern="0">
                          <a:solidFill>
                            <a:srgbClr val="2A00FF"/>
                          </a:solidFill>
                          <a:latin typeface="Consolas"/>
                          <a:ea typeface="宋体"/>
                          <a:cs typeface="Consolas"/>
                        </a:rPr>
                        <a:t>A"</a:t>
                      </a:r>
                      <a:r>
                        <a:rPr lang="en-US" sz="700" kern="0">
                          <a:solidFill>
                            <a:srgbClr val="000000"/>
                          </a:solidFill>
                          <a:latin typeface="Consolas"/>
                          <a:ea typeface="宋体"/>
                          <a:cs typeface="Consolas"/>
                        </a:rPr>
                        <a:t>).</a:t>
                      </a:r>
                      <a:r>
                        <a:rPr lang="en-US" sz="700" kern="0">
                          <a:solidFill>
                            <a:srgbClr val="000000"/>
                          </a:solidFill>
                          <a:latin typeface="Consolas"/>
                          <a:ea typeface="宋体"/>
                          <a:cs typeface="Consolas"/>
                        </a:rPr>
                        <a:t>start</a:t>
                      </a:r>
                      <a:r>
                        <a:rPr lang="en-US" sz="700" kern="0" smtClean="0">
                          <a:solidFill>
                            <a:srgbClr val="000000"/>
                          </a:solidFill>
                          <a:latin typeface="Consolas"/>
                          <a:ea typeface="宋体"/>
                          <a:cs typeface="Consolas"/>
                        </a:rPr>
                        <a:t>();</a:t>
                      </a:r>
                      <a:r>
                        <a:rPr lang="en-US" sz="700" kern="0">
                          <a:solidFill>
                            <a:srgbClr val="000000"/>
                          </a:solidFill>
                          <a:latin typeface="Consolas"/>
                          <a:ea typeface="宋体"/>
                          <a:cs typeface="Consolas"/>
                        </a:rPr>
                        <a:t>	</a:t>
                      </a:r>
                      <a:r>
                        <a:rPr lang="en-US" sz="700" kern="0">
                          <a:solidFill>
                            <a:srgbClr val="3F7F5F"/>
                          </a:solidFill>
                          <a:latin typeface="Consolas"/>
                          <a:ea typeface="宋体"/>
                          <a:cs typeface="Consolas"/>
                        </a:rPr>
                        <a:t>// </a:t>
                      </a:r>
                      <a:r>
                        <a:rPr lang="zh-CN" sz="7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Thread(</a:t>
                      </a:r>
                      <a:r>
                        <a:rPr lang="en-US" sz="700" kern="0">
                          <a:solidFill>
                            <a:srgbClr val="6A3E3E"/>
                          </a:solidFill>
                          <a:latin typeface="Consolas"/>
                          <a:ea typeface="宋体"/>
                          <a:cs typeface="Consolas"/>
                        </a:rPr>
                        <a:t>mt</a:t>
                      </a:r>
                      <a:r>
                        <a:rPr lang="en-US" sz="700" kern="0">
                          <a:solidFill>
                            <a:srgbClr val="000000"/>
                          </a:solidFill>
                          <a:latin typeface="Consolas"/>
                          <a:ea typeface="宋体"/>
                          <a:cs typeface="Consolas"/>
                        </a:rPr>
                        <a:t>, </a:t>
                      </a:r>
                      <a:r>
                        <a:rPr lang="en-US" sz="700" kern="0">
                          <a:solidFill>
                            <a:srgbClr val="2A00FF"/>
                          </a:solidFill>
                          <a:latin typeface="Consolas"/>
                          <a:ea typeface="宋体"/>
                          <a:cs typeface="Consolas"/>
                        </a:rPr>
                        <a:t>"</a:t>
                      </a:r>
                      <a:r>
                        <a:rPr lang="zh-CN" sz="700" kern="0">
                          <a:solidFill>
                            <a:srgbClr val="2A00FF"/>
                          </a:solidFill>
                          <a:latin typeface="Consolas"/>
                          <a:ea typeface="宋体"/>
                          <a:cs typeface="Consolas"/>
                        </a:rPr>
                        <a:t>票贩子</a:t>
                      </a:r>
                      <a:r>
                        <a:rPr lang="en-US" sz="700" kern="0">
                          <a:solidFill>
                            <a:srgbClr val="2A00FF"/>
                          </a:solidFill>
                          <a:latin typeface="Consolas"/>
                          <a:ea typeface="宋体"/>
                          <a:cs typeface="Consolas"/>
                        </a:rPr>
                        <a:t>B"</a:t>
                      </a:r>
                      <a:r>
                        <a:rPr lang="en-US" sz="700" kern="0">
                          <a:solidFill>
                            <a:srgbClr val="000000"/>
                          </a:solidFill>
                          <a:latin typeface="Consolas"/>
                          <a:ea typeface="宋体"/>
                          <a:cs typeface="Consolas"/>
                        </a:rPr>
                        <a:t>).</a:t>
                      </a:r>
                      <a:r>
                        <a:rPr lang="en-US" sz="700" kern="0">
                          <a:solidFill>
                            <a:srgbClr val="000000"/>
                          </a:solidFill>
                          <a:latin typeface="Consolas"/>
                          <a:ea typeface="宋体"/>
                          <a:cs typeface="Consolas"/>
                        </a:rPr>
                        <a:t>start</a:t>
                      </a:r>
                      <a:r>
                        <a:rPr lang="en-US" sz="700" kern="0" smtClean="0">
                          <a:solidFill>
                            <a:srgbClr val="000000"/>
                          </a:solidFill>
                          <a:latin typeface="Consolas"/>
                          <a:ea typeface="宋体"/>
                          <a:cs typeface="Consolas"/>
                        </a:rPr>
                        <a:t>();</a:t>
                      </a:r>
                      <a:r>
                        <a:rPr lang="en-US" sz="700" kern="0">
                          <a:solidFill>
                            <a:srgbClr val="000000"/>
                          </a:solidFill>
                          <a:latin typeface="Consolas"/>
                          <a:ea typeface="宋体"/>
                          <a:cs typeface="Consolas"/>
                        </a:rPr>
                        <a:t>	</a:t>
                      </a:r>
                      <a:r>
                        <a:rPr lang="en-US" sz="700" kern="0">
                          <a:solidFill>
                            <a:srgbClr val="3F7F5F"/>
                          </a:solidFill>
                          <a:latin typeface="Consolas"/>
                          <a:ea typeface="宋体"/>
                          <a:cs typeface="Consolas"/>
                        </a:rPr>
                        <a:t>// </a:t>
                      </a:r>
                      <a:r>
                        <a:rPr lang="zh-CN" sz="7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Thread(</a:t>
                      </a:r>
                      <a:r>
                        <a:rPr lang="en-US" sz="700" kern="0">
                          <a:solidFill>
                            <a:srgbClr val="6A3E3E"/>
                          </a:solidFill>
                          <a:latin typeface="Consolas"/>
                          <a:ea typeface="宋体"/>
                          <a:cs typeface="Consolas"/>
                        </a:rPr>
                        <a:t>mt</a:t>
                      </a:r>
                      <a:r>
                        <a:rPr lang="en-US" sz="700" kern="0">
                          <a:solidFill>
                            <a:srgbClr val="000000"/>
                          </a:solidFill>
                          <a:latin typeface="Consolas"/>
                          <a:ea typeface="宋体"/>
                          <a:cs typeface="Consolas"/>
                        </a:rPr>
                        <a:t>, </a:t>
                      </a:r>
                      <a:r>
                        <a:rPr lang="en-US" sz="700" kern="0">
                          <a:solidFill>
                            <a:srgbClr val="2A00FF"/>
                          </a:solidFill>
                          <a:latin typeface="Consolas"/>
                          <a:ea typeface="宋体"/>
                          <a:cs typeface="Consolas"/>
                        </a:rPr>
                        <a:t>"</a:t>
                      </a:r>
                      <a:r>
                        <a:rPr lang="zh-CN" sz="700" kern="0">
                          <a:solidFill>
                            <a:srgbClr val="2A00FF"/>
                          </a:solidFill>
                          <a:latin typeface="Consolas"/>
                          <a:ea typeface="宋体"/>
                          <a:cs typeface="Consolas"/>
                        </a:rPr>
                        <a:t>票贩子</a:t>
                      </a:r>
                      <a:r>
                        <a:rPr lang="en-US" sz="700" kern="0">
                          <a:solidFill>
                            <a:srgbClr val="2A00FF"/>
                          </a:solidFill>
                          <a:latin typeface="Consolas"/>
                          <a:ea typeface="宋体"/>
                          <a:cs typeface="Consolas"/>
                        </a:rPr>
                        <a:t>C"</a:t>
                      </a:r>
                      <a:r>
                        <a:rPr lang="en-US" sz="700" kern="0">
                          <a:solidFill>
                            <a:srgbClr val="000000"/>
                          </a:solidFill>
                          <a:latin typeface="Consolas"/>
                          <a:ea typeface="宋体"/>
                          <a:cs typeface="Consolas"/>
                        </a:rPr>
                        <a:t>).start();</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r>
                        <a:rPr lang="en-US" sz="700" b="1" kern="0">
                          <a:solidFill>
                            <a:srgbClr val="7F0055"/>
                          </a:solidFill>
                          <a:latin typeface="Consolas"/>
                          <a:ea typeface="宋体"/>
                          <a:cs typeface="Consolas"/>
                        </a:rPr>
                        <a:t>new</a:t>
                      </a:r>
                      <a:r>
                        <a:rPr lang="en-US" sz="700" kern="0">
                          <a:solidFill>
                            <a:srgbClr val="000000"/>
                          </a:solidFill>
                          <a:latin typeface="Consolas"/>
                          <a:ea typeface="宋体"/>
                          <a:cs typeface="Consolas"/>
                        </a:rPr>
                        <a:t> Thread(</a:t>
                      </a:r>
                      <a:r>
                        <a:rPr lang="en-US" sz="700" kern="0">
                          <a:solidFill>
                            <a:srgbClr val="6A3E3E"/>
                          </a:solidFill>
                          <a:latin typeface="Consolas"/>
                          <a:ea typeface="宋体"/>
                          <a:cs typeface="Consolas"/>
                        </a:rPr>
                        <a:t>mt</a:t>
                      </a:r>
                      <a:r>
                        <a:rPr lang="en-US" sz="700" kern="0">
                          <a:solidFill>
                            <a:srgbClr val="000000"/>
                          </a:solidFill>
                          <a:latin typeface="Consolas"/>
                          <a:ea typeface="宋体"/>
                          <a:cs typeface="Consolas"/>
                        </a:rPr>
                        <a:t>, </a:t>
                      </a:r>
                      <a:r>
                        <a:rPr lang="en-US" sz="700" kern="0">
                          <a:solidFill>
                            <a:srgbClr val="2A00FF"/>
                          </a:solidFill>
                          <a:latin typeface="Consolas"/>
                          <a:ea typeface="宋体"/>
                          <a:cs typeface="Consolas"/>
                        </a:rPr>
                        <a:t>"</a:t>
                      </a:r>
                      <a:r>
                        <a:rPr lang="zh-CN" sz="700" kern="0">
                          <a:solidFill>
                            <a:srgbClr val="2A00FF"/>
                          </a:solidFill>
                          <a:latin typeface="Consolas"/>
                          <a:ea typeface="宋体"/>
                          <a:cs typeface="Consolas"/>
                        </a:rPr>
                        <a:t>票贩子</a:t>
                      </a:r>
                      <a:r>
                        <a:rPr lang="en-US" sz="700" kern="0">
                          <a:solidFill>
                            <a:srgbClr val="2A00FF"/>
                          </a:solidFill>
                          <a:latin typeface="Consolas"/>
                          <a:ea typeface="宋体"/>
                          <a:cs typeface="Consolas"/>
                        </a:rPr>
                        <a:t>D"</a:t>
                      </a:r>
                      <a:r>
                        <a:rPr lang="en-US" sz="700" kern="0">
                          <a:solidFill>
                            <a:srgbClr val="000000"/>
                          </a:solidFill>
                          <a:latin typeface="Consolas"/>
                          <a:ea typeface="宋体"/>
                          <a:cs typeface="Consolas"/>
                        </a:rPr>
                        <a:t>).start();</a:t>
                      </a:r>
                      <a:r>
                        <a:rPr lang="en-US" sz="700" kern="0">
                          <a:solidFill>
                            <a:srgbClr val="000000"/>
                          </a:solidFill>
                          <a:latin typeface="Consolas"/>
                          <a:ea typeface="宋体"/>
                          <a:cs typeface="Consolas"/>
                        </a:rPr>
                        <a:t>	</a:t>
                      </a:r>
                      <a:r>
                        <a:rPr lang="en-US" sz="700" kern="0" smtClean="0">
                          <a:solidFill>
                            <a:srgbClr val="3F7F5F"/>
                          </a:solidFill>
                          <a:latin typeface="Consolas"/>
                          <a:ea typeface="宋体"/>
                          <a:cs typeface="Consolas"/>
                        </a:rPr>
                        <a:t>// </a:t>
                      </a:r>
                      <a:r>
                        <a:rPr lang="zh-CN" sz="700" kern="0">
                          <a:solidFill>
                            <a:srgbClr val="3F7F5F"/>
                          </a:solidFill>
                          <a:latin typeface="Consolas"/>
                          <a:ea typeface="宋体"/>
                          <a:cs typeface="Consolas"/>
                        </a:rPr>
                        <a:t>启动多线程</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	}</a:t>
                      </a:r>
                      <a:endParaRPr lang="zh-CN" sz="800" kern="100">
                        <a:latin typeface="Times New Roman"/>
                        <a:ea typeface="宋体"/>
                        <a:cs typeface="Times New Roman"/>
                      </a:endParaRPr>
                    </a:p>
                    <a:p>
                      <a:pPr algn="l">
                        <a:spcAft>
                          <a:spcPts val="0"/>
                        </a:spcAft>
                      </a:pPr>
                      <a:r>
                        <a:rPr lang="en-US" sz="700" kern="0">
                          <a:solidFill>
                            <a:srgbClr val="000000"/>
                          </a:solidFill>
                          <a:latin typeface="Consolas"/>
                          <a:ea typeface="宋体"/>
                          <a:cs typeface="Consolas"/>
                        </a:rPr>
                        <a:t>}</a:t>
                      </a:r>
                      <a:endParaRPr lang="zh-CN" sz="800" kern="100">
                        <a:latin typeface="Times New Roman"/>
                        <a:ea typeface="宋体"/>
                        <a:cs typeface="Times New Roman"/>
                      </a:endParaRPr>
                    </a:p>
                  </a:txBody>
                  <a:tcPr marL="49561" marR="495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t>范例：</a:t>
            </a:r>
            <a:r>
              <a:rPr lang="zh-CN" altLang="en-US" smtClean="0"/>
              <a:t>使用同步方法解决问题</a:t>
            </a:r>
            <a:endParaRPr lang="zh-CN" altLang="en-US"/>
          </a:p>
        </p:txBody>
      </p:sp>
      <p:graphicFrame>
        <p:nvGraphicFramePr>
          <p:cNvPr id="4" name="表格 3"/>
          <p:cNvGraphicFramePr>
            <a:graphicFrameLocks noGrp="1"/>
          </p:cNvGraphicFramePr>
          <p:nvPr/>
        </p:nvGraphicFramePr>
        <p:xfrm>
          <a:off x="285720" y="1428742"/>
          <a:ext cx="8643998" cy="3200400"/>
        </p:xfrm>
        <a:graphic>
          <a:graphicData uri="http://schemas.openxmlformats.org/drawingml/2006/table">
            <a:tbl>
              <a:tblPr/>
              <a:tblGrid>
                <a:gridCol w="8643998"/>
              </a:tblGrid>
              <a:tr h="2992430">
                <a:tc>
                  <a:txBody>
                    <a:bodyPr/>
                    <a:lstStyle/>
                    <a:p>
                      <a:pPr algn="l">
                        <a:spcAft>
                          <a:spcPts val="0"/>
                        </a:spcAft>
                      </a:pPr>
                      <a:r>
                        <a:rPr lang="en-US" sz="1000" b="1" kern="0">
                          <a:solidFill>
                            <a:srgbClr val="7F0055"/>
                          </a:solidFill>
                          <a:latin typeface="Consolas"/>
                          <a:ea typeface="宋体"/>
                          <a:cs typeface="Consolas"/>
                        </a:rPr>
                        <a:t>package</a:t>
                      </a:r>
                      <a:r>
                        <a:rPr lang="en-US" sz="1000" kern="0">
                          <a:solidFill>
                            <a:srgbClr val="000000"/>
                          </a:solidFill>
                          <a:latin typeface="Consolas"/>
                          <a:ea typeface="宋体"/>
                          <a:cs typeface="Consolas"/>
                        </a:rPr>
                        <a:t> com.yootk.demo;</a:t>
                      </a:r>
                      <a:endParaRPr lang="zh-CN" sz="1000" kern="100">
                        <a:latin typeface="Times New Roman"/>
                        <a:ea typeface="宋体"/>
                        <a:cs typeface="Times New Roman"/>
                      </a:endParaRPr>
                    </a:p>
                    <a:p>
                      <a:pPr algn="l">
                        <a:spcAft>
                          <a:spcPts val="0"/>
                        </a:spcAft>
                      </a:pPr>
                      <a:r>
                        <a:rPr lang="en-US" sz="1000" b="1" kern="0">
                          <a:solidFill>
                            <a:srgbClr val="7F0055"/>
                          </a:solidFill>
                          <a:latin typeface="Consolas"/>
                          <a:ea typeface="宋体"/>
                          <a:cs typeface="Consolas"/>
                        </a:rPr>
                        <a:t>class</a:t>
                      </a:r>
                      <a:r>
                        <a:rPr lang="en-US" sz="1000" kern="0">
                          <a:solidFill>
                            <a:srgbClr val="000000"/>
                          </a:solidFill>
                          <a:latin typeface="Consolas"/>
                          <a:ea typeface="宋体"/>
                          <a:cs typeface="Consolas"/>
                        </a:rPr>
                        <a:t> MyThread </a:t>
                      </a:r>
                      <a:r>
                        <a:rPr lang="en-US" sz="1000" b="1" kern="0">
                          <a:solidFill>
                            <a:srgbClr val="7F0055"/>
                          </a:solidFill>
                          <a:latin typeface="Consolas"/>
                          <a:ea typeface="宋体"/>
                          <a:cs typeface="Consolas"/>
                        </a:rPr>
                        <a:t>implements</a:t>
                      </a:r>
                      <a:r>
                        <a:rPr lang="en-US" sz="1000" kern="0">
                          <a:solidFill>
                            <a:srgbClr val="000000"/>
                          </a:solidFill>
                          <a:latin typeface="Consolas"/>
                          <a:ea typeface="宋体"/>
                          <a:cs typeface="Consolas"/>
                        </a:rPr>
                        <a:t> Runnable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private</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int</a:t>
                      </a:r>
                      <a:r>
                        <a:rPr lang="en-US" sz="1000" kern="0">
                          <a:solidFill>
                            <a:srgbClr val="000000"/>
                          </a:solidFill>
                          <a:latin typeface="Consolas"/>
                          <a:ea typeface="宋体"/>
                          <a:cs typeface="Consolas"/>
                        </a:rPr>
                        <a:t> </a:t>
                      </a:r>
                      <a:r>
                        <a:rPr lang="en-US" sz="1000" kern="0">
                          <a:solidFill>
                            <a:srgbClr val="0000C0"/>
                          </a:solidFill>
                          <a:latin typeface="Consolas"/>
                          <a:ea typeface="宋体"/>
                          <a:cs typeface="Consolas"/>
                        </a:rPr>
                        <a:t>ticket</a:t>
                      </a:r>
                      <a:r>
                        <a:rPr lang="en-US" sz="1000" kern="0">
                          <a:solidFill>
                            <a:srgbClr val="000000"/>
                          </a:solidFill>
                          <a:latin typeface="Consolas"/>
                          <a:ea typeface="宋体"/>
                          <a:cs typeface="Consolas"/>
                        </a:rPr>
                        <a:t> = 5; 			</a:t>
                      </a:r>
                      <a:r>
                        <a:rPr lang="en-US" sz="1000" kern="0">
                          <a:solidFill>
                            <a:srgbClr val="000000"/>
                          </a:solidFill>
                          <a:latin typeface="Consolas"/>
                          <a:ea typeface="宋体"/>
                          <a:cs typeface="Consolas"/>
                        </a:rPr>
                        <a:t>	</a:t>
                      </a:r>
                      <a:r>
                        <a:rPr lang="en-US" sz="1000" kern="0" smtClean="0">
                          <a:solidFill>
                            <a:srgbClr val="3F7F5F"/>
                          </a:solidFill>
                          <a:latin typeface="Consolas"/>
                          <a:ea typeface="宋体"/>
                          <a:cs typeface="Consolas"/>
                        </a:rPr>
                        <a:t>// </a:t>
                      </a:r>
                      <a:r>
                        <a:rPr lang="zh-CN" sz="1000" kern="0">
                          <a:solidFill>
                            <a:srgbClr val="3F7F5F"/>
                          </a:solidFill>
                          <a:latin typeface="Consolas"/>
                          <a:ea typeface="宋体"/>
                          <a:cs typeface="Consolas"/>
                        </a:rPr>
                        <a:t>一共有</a:t>
                      </a:r>
                      <a:r>
                        <a:rPr lang="en-US" sz="1000" kern="0">
                          <a:solidFill>
                            <a:srgbClr val="3F7F5F"/>
                          </a:solidFill>
                          <a:latin typeface="Consolas"/>
                          <a:ea typeface="宋体"/>
                          <a:cs typeface="Consolas"/>
                        </a:rPr>
                        <a:t>5</a:t>
                      </a:r>
                      <a:r>
                        <a:rPr lang="zh-CN" sz="1000" kern="0">
                          <a:solidFill>
                            <a:srgbClr val="3F7F5F"/>
                          </a:solidFill>
                          <a:latin typeface="Consolas"/>
                          <a:ea typeface="宋体"/>
                          <a:cs typeface="Consolas"/>
                        </a:rPr>
                        <a:t>张票</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kern="0">
                          <a:solidFill>
                            <a:srgbClr val="646464"/>
                          </a:solidFill>
                          <a:latin typeface="Consolas"/>
                          <a:ea typeface="宋体"/>
                          <a:cs typeface="Consolas"/>
                        </a:rPr>
                        <a:t>@Override</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public</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void</a:t>
                      </a:r>
                      <a:r>
                        <a:rPr lang="en-US" sz="1000" kern="0">
                          <a:solidFill>
                            <a:srgbClr val="000000"/>
                          </a:solidFill>
                          <a:latin typeface="Consolas"/>
                          <a:ea typeface="宋体"/>
                          <a:cs typeface="Consolas"/>
                        </a:rPr>
                        <a:t> run()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for</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int</a:t>
                      </a:r>
                      <a:r>
                        <a:rPr lang="en-US" sz="1000" kern="0">
                          <a:solidFill>
                            <a:srgbClr val="000000"/>
                          </a:solidFill>
                          <a:latin typeface="Consolas"/>
                          <a:ea typeface="宋体"/>
                          <a:cs typeface="Consolas"/>
                        </a:rPr>
                        <a:t> </a:t>
                      </a:r>
                      <a:r>
                        <a:rPr lang="en-US" sz="1000" kern="0">
                          <a:solidFill>
                            <a:srgbClr val="6A3E3E"/>
                          </a:solidFill>
                          <a:latin typeface="Consolas"/>
                          <a:ea typeface="宋体"/>
                          <a:cs typeface="Consolas"/>
                        </a:rPr>
                        <a:t>x</a:t>
                      </a:r>
                      <a:r>
                        <a:rPr lang="en-US" sz="1000" kern="0">
                          <a:solidFill>
                            <a:srgbClr val="000000"/>
                          </a:solidFill>
                          <a:latin typeface="Consolas"/>
                          <a:ea typeface="宋体"/>
                          <a:cs typeface="Consolas"/>
                        </a:rPr>
                        <a:t> = 0; </a:t>
                      </a:r>
                      <a:r>
                        <a:rPr lang="en-US" sz="1000" kern="0">
                          <a:solidFill>
                            <a:srgbClr val="6A3E3E"/>
                          </a:solidFill>
                          <a:latin typeface="Consolas"/>
                          <a:ea typeface="宋体"/>
                          <a:cs typeface="Consolas"/>
                        </a:rPr>
                        <a:t>x</a:t>
                      </a:r>
                      <a:r>
                        <a:rPr lang="en-US" sz="1000" kern="0">
                          <a:solidFill>
                            <a:srgbClr val="000000"/>
                          </a:solidFill>
                          <a:latin typeface="Consolas"/>
                          <a:ea typeface="宋体"/>
                          <a:cs typeface="Consolas"/>
                        </a:rPr>
                        <a:t> &lt; 20; </a:t>
                      </a:r>
                      <a:r>
                        <a:rPr lang="en-US" sz="1000" kern="0">
                          <a:solidFill>
                            <a:srgbClr val="6A3E3E"/>
                          </a:solidFill>
                          <a:latin typeface="Consolas"/>
                          <a:ea typeface="宋体"/>
                          <a:cs typeface="Consolas"/>
                        </a:rPr>
                        <a:t>x</a:t>
                      </a: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.sale();		</a:t>
                      </a:r>
                      <a:r>
                        <a:rPr lang="en-US" sz="1000" kern="0">
                          <a:solidFill>
                            <a:srgbClr val="000000"/>
                          </a:solidFill>
                          <a:latin typeface="Consolas"/>
                          <a:ea typeface="宋体"/>
                          <a:cs typeface="Consolas"/>
                        </a:rPr>
                        <a:t>	</a:t>
                      </a:r>
                      <a:r>
                        <a:rPr lang="en-US" sz="1000" kern="0" smtClean="0">
                          <a:solidFill>
                            <a:srgbClr val="3F7F5F"/>
                          </a:solidFill>
                          <a:latin typeface="Consolas"/>
                          <a:ea typeface="宋体"/>
                          <a:cs typeface="Consolas"/>
                        </a:rPr>
                        <a:t>// </a:t>
                      </a:r>
                      <a:r>
                        <a:rPr lang="zh-CN" sz="1000" kern="0">
                          <a:solidFill>
                            <a:srgbClr val="3F7F5F"/>
                          </a:solidFill>
                          <a:latin typeface="Consolas"/>
                          <a:ea typeface="宋体"/>
                          <a:cs typeface="Consolas"/>
                        </a:rPr>
                        <a:t>卖票操作</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public</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synchronized</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void</a:t>
                      </a:r>
                      <a:r>
                        <a:rPr lang="en-US" sz="1000" kern="0">
                          <a:solidFill>
                            <a:srgbClr val="000000"/>
                          </a:solidFill>
                          <a:latin typeface="Consolas"/>
                          <a:ea typeface="宋体"/>
                          <a:cs typeface="Consolas"/>
                        </a:rPr>
                        <a:t> sale() {			</a:t>
                      </a:r>
                      <a:r>
                        <a:rPr lang="en-US" sz="1000" kern="0">
                          <a:solidFill>
                            <a:srgbClr val="3F7F5F"/>
                          </a:solidFill>
                          <a:latin typeface="Consolas"/>
                          <a:ea typeface="宋体"/>
                          <a:cs typeface="Consolas"/>
                        </a:rPr>
                        <a:t>// </a:t>
                      </a:r>
                      <a:r>
                        <a:rPr lang="zh-CN" sz="1000" kern="0">
                          <a:solidFill>
                            <a:srgbClr val="3F7F5F"/>
                          </a:solidFill>
                          <a:latin typeface="Consolas"/>
                          <a:ea typeface="宋体"/>
                          <a:cs typeface="Consolas"/>
                        </a:rPr>
                        <a:t>同步方法</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if</a:t>
                      </a: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a:t>
                      </a:r>
                      <a:r>
                        <a:rPr lang="en-US" sz="1000" kern="0">
                          <a:solidFill>
                            <a:srgbClr val="0000C0"/>
                          </a:solidFill>
                          <a:latin typeface="Consolas"/>
                          <a:ea typeface="宋体"/>
                          <a:cs typeface="Consolas"/>
                        </a:rPr>
                        <a:t>ticket</a:t>
                      </a:r>
                      <a:r>
                        <a:rPr lang="en-US" sz="1000" kern="0">
                          <a:solidFill>
                            <a:srgbClr val="000000"/>
                          </a:solidFill>
                          <a:latin typeface="Consolas"/>
                          <a:ea typeface="宋体"/>
                          <a:cs typeface="Consolas"/>
                        </a:rPr>
                        <a:t> &gt; 0) {		</a:t>
                      </a:r>
                      <a:r>
                        <a:rPr lang="en-US" sz="1000" kern="0">
                          <a:solidFill>
                            <a:srgbClr val="000000"/>
                          </a:solidFill>
                          <a:latin typeface="Consolas"/>
                          <a:ea typeface="宋体"/>
                          <a:cs typeface="Consolas"/>
                        </a:rPr>
                        <a:t>	</a:t>
                      </a:r>
                      <a:r>
                        <a:rPr lang="en-US" sz="1000" kern="0" smtClean="0">
                          <a:solidFill>
                            <a:srgbClr val="3F7F5F"/>
                          </a:solidFill>
                          <a:latin typeface="Consolas"/>
                          <a:ea typeface="宋体"/>
                          <a:cs typeface="Consolas"/>
                        </a:rPr>
                        <a:t>// </a:t>
                      </a:r>
                      <a:r>
                        <a:rPr lang="zh-CN" sz="1000" kern="0">
                          <a:solidFill>
                            <a:srgbClr val="3F7F5F"/>
                          </a:solidFill>
                          <a:latin typeface="Consolas"/>
                          <a:ea typeface="宋体"/>
                          <a:cs typeface="Consolas"/>
                        </a:rPr>
                        <a:t>判断当前是否还有剩余票</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b="1" kern="0">
                          <a:solidFill>
                            <a:srgbClr val="7F0055"/>
                          </a:solidFill>
                          <a:latin typeface="Consolas"/>
                          <a:ea typeface="宋体"/>
                          <a:cs typeface="Consolas"/>
                        </a:rPr>
                        <a:t>try</a:t>
                      </a: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Thread.</a:t>
                      </a:r>
                      <a:r>
                        <a:rPr lang="en-US" sz="1000" i="1" kern="0">
                          <a:solidFill>
                            <a:srgbClr val="000000"/>
                          </a:solidFill>
                          <a:latin typeface="Consolas"/>
                          <a:ea typeface="宋体"/>
                          <a:cs typeface="Consolas"/>
                        </a:rPr>
                        <a:t>sleep</a:t>
                      </a:r>
                      <a:r>
                        <a:rPr lang="en-US" sz="1000" kern="0">
                          <a:solidFill>
                            <a:srgbClr val="000000"/>
                          </a:solidFill>
                          <a:latin typeface="Consolas"/>
                          <a:ea typeface="宋体"/>
                          <a:cs typeface="Consolas"/>
                        </a:rPr>
                        <a:t>(100);</a:t>
                      </a:r>
                      <a:r>
                        <a:rPr lang="en-US" sz="1000" kern="0">
                          <a:solidFill>
                            <a:srgbClr val="000000"/>
                          </a:solidFill>
                          <a:latin typeface="Consolas"/>
                          <a:ea typeface="宋体"/>
                          <a:cs typeface="Consolas"/>
                        </a:rPr>
                        <a:t>	</a:t>
                      </a:r>
                      <a:r>
                        <a:rPr lang="en-US" sz="1000" kern="0" smtClean="0">
                          <a:solidFill>
                            <a:srgbClr val="3F7F5F"/>
                          </a:solidFill>
                          <a:latin typeface="Consolas"/>
                          <a:ea typeface="宋体"/>
                          <a:cs typeface="Consolas"/>
                        </a:rPr>
                        <a:t>// </a:t>
                      </a:r>
                      <a:r>
                        <a:rPr lang="zh-CN" sz="1000" kern="0">
                          <a:solidFill>
                            <a:srgbClr val="3F7F5F"/>
                          </a:solidFill>
                          <a:latin typeface="Consolas"/>
                          <a:ea typeface="宋体"/>
                          <a:cs typeface="Consolas"/>
                        </a:rPr>
                        <a:t>休眠</a:t>
                      </a:r>
                      <a:r>
                        <a:rPr lang="en-US" sz="1000" kern="0">
                          <a:solidFill>
                            <a:srgbClr val="3F7F5F"/>
                          </a:solidFill>
                          <a:latin typeface="Consolas"/>
                          <a:ea typeface="宋体"/>
                          <a:cs typeface="Consolas"/>
                        </a:rPr>
                        <a:t>1</a:t>
                      </a:r>
                      <a:r>
                        <a:rPr lang="zh-CN" sz="1000" kern="0">
                          <a:solidFill>
                            <a:srgbClr val="3F7F5F"/>
                          </a:solidFill>
                          <a:latin typeface="Consolas"/>
                          <a:ea typeface="宋体"/>
                          <a:cs typeface="Consolas"/>
                        </a:rPr>
                        <a:t>秒，模拟延迟</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 </a:t>
                      </a:r>
                      <a:r>
                        <a:rPr lang="en-US" sz="1000" b="1" kern="0">
                          <a:solidFill>
                            <a:srgbClr val="7F0055"/>
                          </a:solidFill>
                          <a:latin typeface="Consolas"/>
                          <a:ea typeface="宋体"/>
                          <a:cs typeface="Consolas"/>
                        </a:rPr>
                        <a:t>catch</a:t>
                      </a:r>
                      <a:r>
                        <a:rPr lang="en-US" sz="1000" kern="0">
                          <a:solidFill>
                            <a:srgbClr val="000000"/>
                          </a:solidFill>
                          <a:latin typeface="Consolas"/>
                          <a:ea typeface="宋体"/>
                          <a:cs typeface="Consolas"/>
                        </a:rPr>
                        <a:t> (InterruptedException </a:t>
                      </a:r>
                      <a:r>
                        <a:rPr lang="en-US" sz="1000" kern="0">
                          <a:solidFill>
                            <a:srgbClr val="6A3E3E"/>
                          </a:solidFill>
                          <a:latin typeface="Consolas"/>
                          <a:ea typeface="宋体"/>
                          <a:cs typeface="Consolas"/>
                        </a:rPr>
                        <a:t>e</a:t>
                      </a: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r>
                        <a:rPr lang="en-US" sz="1000" kern="0">
                          <a:solidFill>
                            <a:srgbClr val="6A3E3E"/>
                          </a:solidFill>
                          <a:latin typeface="Consolas"/>
                          <a:ea typeface="宋体"/>
                          <a:cs typeface="Consolas"/>
                        </a:rPr>
                        <a:t>e</a:t>
                      </a:r>
                      <a:r>
                        <a:rPr lang="en-US" sz="1000" kern="0">
                          <a:solidFill>
                            <a:srgbClr val="000000"/>
                          </a:solidFill>
                          <a:latin typeface="Consolas"/>
                          <a:ea typeface="宋体"/>
                          <a:cs typeface="Consolas"/>
                        </a:rPr>
                        <a:t>.printStackTrace();</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System.</a:t>
                      </a:r>
                      <a:r>
                        <a:rPr lang="en-US" sz="1000" b="1" i="1" kern="0">
                          <a:solidFill>
                            <a:srgbClr val="0000C0"/>
                          </a:solidFill>
                          <a:latin typeface="Consolas"/>
                          <a:ea typeface="宋体"/>
                          <a:cs typeface="Consolas"/>
                        </a:rPr>
                        <a:t>out</a:t>
                      </a:r>
                      <a:r>
                        <a:rPr lang="en-US" sz="1000" kern="0">
                          <a:solidFill>
                            <a:srgbClr val="000000"/>
                          </a:solidFill>
                          <a:latin typeface="Consolas"/>
                          <a:ea typeface="宋体"/>
                          <a:cs typeface="Consolas"/>
                        </a:rPr>
                        <a:t>.println(Thread.</a:t>
                      </a:r>
                      <a:r>
                        <a:rPr lang="en-US" sz="1000" i="1" kern="0">
                          <a:solidFill>
                            <a:srgbClr val="000000"/>
                          </a:solidFill>
                          <a:latin typeface="Consolas"/>
                          <a:ea typeface="宋体"/>
                          <a:cs typeface="Consolas"/>
                        </a:rPr>
                        <a:t>currentThread</a:t>
                      </a:r>
                      <a:r>
                        <a:rPr lang="en-US" sz="1000" kern="0">
                          <a:solidFill>
                            <a:srgbClr val="000000"/>
                          </a:solidFill>
                          <a:latin typeface="Consolas"/>
                          <a:ea typeface="宋体"/>
                          <a:cs typeface="Consolas"/>
                        </a:rPr>
                        <a:t>().getName()</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 </a:t>
                      </a:r>
                      <a:r>
                        <a:rPr lang="en-US" sz="1000" kern="0">
                          <a:solidFill>
                            <a:srgbClr val="2A00FF"/>
                          </a:solidFill>
                          <a:latin typeface="Consolas"/>
                          <a:ea typeface="宋体"/>
                          <a:cs typeface="Consolas"/>
                        </a:rPr>
                        <a:t>" </a:t>
                      </a:r>
                      <a:r>
                        <a:rPr lang="zh-CN" sz="1000" kern="0">
                          <a:solidFill>
                            <a:srgbClr val="2A00FF"/>
                          </a:solidFill>
                          <a:latin typeface="Consolas"/>
                          <a:ea typeface="宋体"/>
                          <a:cs typeface="Consolas"/>
                        </a:rPr>
                        <a:t>卖票，</a:t>
                      </a:r>
                      <a:r>
                        <a:rPr lang="en-US" sz="1000" kern="0">
                          <a:solidFill>
                            <a:srgbClr val="2A00FF"/>
                          </a:solidFill>
                          <a:latin typeface="Consolas"/>
                          <a:ea typeface="宋体"/>
                          <a:cs typeface="Consolas"/>
                        </a:rPr>
                        <a:t>ticket = "</a:t>
                      </a:r>
                      <a:r>
                        <a:rPr lang="en-US" sz="1000" kern="0">
                          <a:solidFill>
                            <a:srgbClr val="000000"/>
                          </a:solidFill>
                          <a:latin typeface="Consolas"/>
                          <a:ea typeface="宋体"/>
                          <a:cs typeface="Consolas"/>
                        </a:rPr>
                        <a:t> + </a:t>
                      </a:r>
                      <a:r>
                        <a:rPr lang="en-US" sz="1000" b="1" kern="0">
                          <a:solidFill>
                            <a:srgbClr val="7F0055"/>
                          </a:solidFill>
                          <a:latin typeface="Consolas"/>
                          <a:ea typeface="宋体"/>
                          <a:cs typeface="Consolas"/>
                        </a:rPr>
                        <a:t>this</a:t>
                      </a:r>
                      <a:r>
                        <a:rPr lang="en-US" sz="1000" kern="0">
                          <a:solidFill>
                            <a:srgbClr val="000000"/>
                          </a:solidFill>
                          <a:latin typeface="Consolas"/>
                          <a:ea typeface="宋体"/>
                          <a:cs typeface="Consolas"/>
                        </a:rPr>
                        <a:t>.</a:t>
                      </a:r>
                      <a:r>
                        <a:rPr lang="en-US" sz="1000" kern="0">
                          <a:solidFill>
                            <a:srgbClr val="0000C0"/>
                          </a:solidFill>
                          <a:latin typeface="Consolas"/>
                          <a:ea typeface="宋体"/>
                          <a:cs typeface="Consolas"/>
                        </a:rPr>
                        <a:t>ticket</a:t>
                      </a:r>
                      <a:r>
                        <a:rPr lang="en-US" sz="1000" kern="0">
                          <a:solidFill>
                            <a:srgbClr val="000000"/>
                          </a:solidFill>
                          <a:latin typeface="Consolas"/>
                          <a:ea typeface="宋体"/>
                          <a:cs typeface="Consolas"/>
                        </a:rPr>
                        <a:t>--);</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a:solidFill>
                            <a:srgbClr val="000000"/>
                          </a:solidFill>
                          <a:latin typeface="Consolas"/>
                          <a:ea typeface="宋体"/>
                          <a:cs typeface="Consolas"/>
                        </a:rPr>
                        <a:t>	}</a:t>
                      </a:r>
                      <a:endParaRPr lang="zh-CN" sz="1000" kern="100">
                        <a:latin typeface="Times New Roman"/>
                        <a:ea typeface="宋体"/>
                        <a:cs typeface="Times New Roman"/>
                      </a:endParaRPr>
                    </a:p>
                    <a:p>
                      <a:pPr algn="l">
                        <a:spcAft>
                          <a:spcPts val="0"/>
                        </a:spcAft>
                      </a:pPr>
                      <a:r>
                        <a:rPr lang="en-US" sz="1000" kern="0" smtClean="0">
                          <a:solidFill>
                            <a:srgbClr val="000000"/>
                          </a:solidFill>
                          <a:latin typeface="Consolas"/>
                          <a:ea typeface="宋体"/>
                          <a:cs typeface="Consolas"/>
                        </a:rPr>
                        <a:t>}</a:t>
                      </a:r>
                      <a:endParaRPr lang="zh-CN" sz="1000" kern="100">
                        <a:latin typeface="Times New Roman"/>
                        <a:ea typeface="宋体"/>
                        <a:cs typeface="Times New Roman"/>
                      </a:endParaRPr>
                    </a:p>
                  </a:txBody>
                  <a:tcPr marL="49561" marR="495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550</Words>
  <PresentationFormat>全屏显示(16:9)</PresentationFormat>
  <Paragraphs>143</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李兴华Java培训系列课程</vt:lpstr>
      <vt:lpstr>本章学习目标</vt:lpstr>
      <vt:lpstr>同步</vt:lpstr>
      <vt:lpstr>范例：观察非同步情况下的操作</vt:lpstr>
      <vt:lpstr>程序操作</vt:lpstr>
      <vt:lpstr>同步操作</vt:lpstr>
      <vt:lpstr>synchronized</vt:lpstr>
      <vt:lpstr>范例：观察同步块</vt:lpstr>
      <vt:lpstr>范例：使用同步方法解决问题</vt:lpstr>
      <vt:lpstr>死锁</vt:lpstr>
      <vt:lpstr>范例：程序死锁操作</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SOIL.FISH</dc:creator>
  <cp:lastModifiedBy>李兴华</cp:lastModifiedBy>
  <cp:revision>246</cp:revision>
  <dcterms:created xsi:type="dcterms:W3CDTF">2015-01-02T11:02:54Z</dcterms:created>
  <dcterms:modified xsi:type="dcterms:W3CDTF">2017-02-08T02:45:38Z</dcterms:modified>
</cp:coreProperties>
</file>