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F:\jdk-8-apidocs\docs\api\java\io\Serializable.html" TargetMode="External"/><Relationship Id="rId2" Type="http://schemas.openxmlformats.org/officeDocument/2006/relationships/hyperlink" Target="file:///F:\jdk-8-apidocs\docs\api\java\lang\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F:\jdk-8-apidocs\docs\api\java\lang\CharSequence.html" TargetMode="External"/><Relationship Id="rId5" Type="http://schemas.openxmlformats.org/officeDocument/2006/relationships/hyperlink" Target="file:///F:\jdk-8-apidocs\docs\api\java\lang\String.html" TargetMode="External"/><Relationship Id="rId4" Type="http://schemas.openxmlformats.org/officeDocument/2006/relationships/hyperlink" Target="file:///F:\jdk-8-apidocs\docs\api\java\lang\Comparab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StringBuffer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删除部分数据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2428893"/>
        </p:xfrm>
        <a:graphic>
          <a:graphicData uri="http://schemas.openxmlformats.org/drawingml/2006/table">
            <a:tbl>
              <a:tblPr/>
              <a:tblGrid>
                <a:gridCol w="1724247"/>
                <a:gridCol w="6562561"/>
              </a:tblGrid>
              <a:tr h="212528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World 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.delete(5, 11));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 MLDN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掌握比较器的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掌握正则表达式的定义及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理解反射机制的基本</a:t>
            </a:r>
            <a:r>
              <a:rPr lang="zh-CN" altLang="en-US" smtClean="0"/>
              <a:t>作用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StringBuffer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之中，字符串使用</a:t>
            </a:r>
            <a:r>
              <a:rPr lang="en-US" smtClean="0"/>
              <a:t>String</a:t>
            </a:r>
            <a:r>
              <a:rPr lang="zh-CN" altLang="en-US" smtClean="0"/>
              <a:t>类来进行表示，但是</a:t>
            </a:r>
            <a:r>
              <a:rPr lang="en-US" smtClean="0"/>
              <a:t>String</a:t>
            </a:r>
            <a:r>
              <a:rPr lang="zh-CN" altLang="en-US" smtClean="0"/>
              <a:t>类所表示的字符串有一个最大的问题：“字符串常量一旦声明则不可改变，而字符串对象可以改变，但是改变的是其内存地址的指向”。所以</a:t>
            </a:r>
            <a:r>
              <a:rPr lang="en-US" smtClean="0"/>
              <a:t>String</a:t>
            </a:r>
            <a:r>
              <a:rPr lang="zh-CN" altLang="en-US" smtClean="0"/>
              <a:t>类不适合于被频繁修改的字符串操作上，所以在这种情况下，往往可以使用</a:t>
            </a:r>
            <a:r>
              <a:rPr lang="en-US" smtClean="0"/>
              <a:t>StringBuffer</a:t>
            </a:r>
            <a:r>
              <a:rPr lang="zh-CN" altLang="en-US" smtClean="0"/>
              <a:t>类，即：</a:t>
            </a:r>
            <a:r>
              <a:rPr lang="en-US" smtClean="0"/>
              <a:t>StringBuffer</a:t>
            </a:r>
            <a:r>
              <a:rPr lang="zh-CN" altLang="en-US" smtClean="0"/>
              <a:t>类方便用户进行内容的修改。在</a:t>
            </a:r>
            <a:r>
              <a:rPr lang="en-US" smtClean="0"/>
              <a:t>String</a:t>
            </a:r>
            <a:r>
              <a:rPr lang="zh-CN" altLang="en-US" smtClean="0"/>
              <a:t>类之中使用“</a:t>
            </a:r>
            <a:r>
              <a:rPr lang="en-US" smtClean="0"/>
              <a:t>+</a:t>
            </a:r>
            <a:r>
              <a:rPr lang="zh-CN" altLang="en-US" smtClean="0"/>
              <a:t>”作为数据库的连接操作，而在</a:t>
            </a:r>
            <a:r>
              <a:rPr lang="en-US" smtClean="0"/>
              <a:t>StringBuffer</a:t>
            </a:r>
            <a:r>
              <a:rPr lang="zh-CN" altLang="en-US" smtClean="0"/>
              <a:t>类之中使用</a:t>
            </a:r>
            <a:r>
              <a:rPr lang="en-US" smtClean="0"/>
              <a:t>append()</a:t>
            </a:r>
            <a:r>
              <a:rPr lang="zh-CN" altLang="en-US" smtClean="0"/>
              <a:t>方法（方法定义：</a:t>
            </a:r>
            <a:r>
              <a:rPr lang="en-US" smtClean="0"/>
              <a:t>public StringBuffer append(</a:t>
            </a:r>
            <a:r>
              <a:rPr lang="zh-CN" altLang="en-US" smtClean="0"/>
              <a:t>数据类型 变量</a:t>
            </a:r>
            <a:r>
              <a:rPr lang="en-US" smtClean="0"/>
              <a:t>)</a:t>
            </a:r>
            <a:r>
              <a:rPr lang="zh-CN" altLang="en-US" smtClean="0"/>
              <a:t>）进行数据的连接。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StringBuffer</a:t>
            </a:r>
            <a:r>
              <a:rPr lang="zh-CN" altLang="en-US" smtClean="0"/>
              <a:t>基本使用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096279"/>
        </p:xfrm>
        <a:graphic>
          <a:graphicData uri="http://schemas.openxmlformats.org/drawingml/2006/table">
            <a:tbl>
              <a:tblPr/>
              <a:tblGrid>
                <a:gridCol w="1524071"/>
                <a:gridCol w="7048489"/>
              </a:tblGrid>
              <a:tr h="273051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类可以直接赋值实例化，但是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StringBuffer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类不行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StringBuffer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"!!"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change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change(StringBuffer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StringBuffer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 MLDN !!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与</a:t>
            </a:r>
            <a:r>
              <a:rPr lang="en-US" smtClean="0"/>
              <a:t>StringBuffer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与</a:t>
            </a:r>
            <a:r>
              <a:rPr lang="en-US" smtClean="0"/>
              <a:t>StringBuffer</a:t>
            </a:r>
            <a:r>
              <a:rPr lang="zh-CN" altLang="en-US" smtClean="0"/>
              <a:t>两个类都是进行字符串操作的，为了进一步理解这两个类的关系，下面来看一下这两个类的定义结构。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786064"/>
          <a:ext cx="8429684" cy="914400"/>
        </p:xfrm>
        <a:graphic>
          <a:graphicData uri="http://schemas.openxmlformats.org/drawingml/2006/table">
            <a:tbl>
              <a:tblPr/>
              <a:tblGrid>
                <a:gridCol w="4634559"/>
                <a:gridCol w="3795125"/>
              </a:tblGrid>
              <a:tr h="171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public final class </a:t>
                      </a:r>
                      <a:r>
                        <a:rPr lang="en-US" sz="1200" b="1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String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extends </a:t>
                      </a:r>
                      <a:r>
                        <a:rPr lang="en-US" sz="1200" u="none" strike="noStrike" kern="0">
                          <a:solidFill>
                            <a:srgbClr val="4A6782"/>
                          </a:solidFill>
                          <a:latin typeface="Courier New"/>
                          <a:ea typeface="宋体"/>
                          <a:cs typeface="宋体"/>
                          <a:hlinkClick r:id="rId2" tooltip="class in java.lang"/>
                        </a:rPr>
                        <a:t>Object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implements </a:t>
                      </a:r>
                      <a:r>
                        <a:rPr lang="en-US" sz="1200" u="none" strike="noStrike" kern="0">
                          <a:solidFill>
                            <a:srgbClr val="4A6782"/>
                          </a:solidFill>
                          <a:latin typeface="Courier New"/>
                          <a:ea typeface="宋体"/>
                          <a:cs typeface="宋体"/>
                          <a:hlinkClick r:id="rId3" tooltip="interface in java.io"/>
                        </a:rPr>
                        <a:t>Serializable</a:t>
                      </a:r>
                      <a:r>
                        <a:rPr lang="en-US" sz="1200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, </a:t>
                      </a:r>
                      <a:r>
                        <a:rPr lang="en-US" sz="1200" u="none" strike="noStrike" kern="0">
                          <a:solidFill>
                            <a:srgbClr val="4A6782"/>
                          </a:solidFill>
                          <a:latin typeface="Courier New"/>
                          <a:ea typeface="宋体"/>
                          <a:cs typeface="宋体"/>
                          <a:hlinkClick r:id="rId4" tooltip="interface in java.lang"/>
                        </a:rPr>
                        <a:t>Comparable</a:t>
                      </a:r>
                      <a:r>
                        <a:rPr lang="en-US" sz="1200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&lt;</a:t>
                      </a:r>
                      <a:r>
                        <a:rPr lang="en-US" sz="1200" u="none" strike="noStrike" kern="0">
                          <a:solidFill>
                            <a:srgbClr val="4A6782"/>
                          </a:solidFill>
                          <a:latin typeface="Courier New"/>
                          <a:ea typeface="宋体"/>
                          <a:cs typeface="宋体"/>
                          <a:hlinkClick r:id="rId5" tooltip="class in java.lang"/>
                        </a:rPr>
                        <a:t>String</a:t>
                      </a:r>
                      <a:r>
                        <a:rPr lang="en-US" sz="1200" kern="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宋体"/>
                        </a:rPr>
                        <a:t>&gt;, </a:t>
                      </a:r>
                      <a:r>
                        <a:rPr lang="en-US" sz="1200" b="1" u="sng" kern="0">
                          <a:solidFill>
                            <a:srgbClr val="FF0000"/>
                          </a:solidFill>
                          <a:latin typeface="Courier New"/>
                          <a:ea typeface="宋体"/>
                          <a:cs typeface="宋体"/>
                          <a:hlinkClick r:id="rId6" tooltip="interface in java.lang"/>
                        </a:rPr>
                        <a:t>CharSequence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 final class </a:t>
                      </a:r>
                      <a:r>
                        <a:rPr lang="en-US" sz="1200" b="1" kern="10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200" kern="10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 </a:t>
                      </a:r>
                      <a:r>
                        <a:rPr lang="en-US" sz="1200" u="sng" kern="100">
                          <a:solidFill>
                            <a:srgbClr val="4A6782"/>
                          </a:solidFill>
                          <a:latin typeface="Courier New"/>
                          <a:ea typeface="宋体"/>
                          <a:cs typeface="Times New Roman"/>
                          <a:hlinkClick r:id="rId2" tooltip="class in java.lang"/>
                        </a:rPr>
                        <a:t>Object</a:t>
                      </a:r>
                      <a:r>
                        <a:rPr lang="en-US" sz="1200" kern="10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implements </a:t>
                      </a:r>
                      <a:r>
                        <a:rPr lang="en-US" sz="1200" u="sng" kern="100">
                          <a:solidFill>
                            <a:srgbClr val="4A6782"/>
                          </a:solidFill>
                          <a:latin typeface="Courier New"/>
                          <a:ea typeface="宋体"/>
                          <a:cs typeface="Times New Roman"/>
                          <a:hlinkClick r:id="rId3" tooltip="interface in java.io"/>
                        </a:rPr>
                        <a:t>Serializable</a:t>
                      </a:r>
                      <a:r>
                        <a:rPr lang="en-US" sz="1200" kern="100">
                          <a:solidFill>
                            <a:srgbClr val="353833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u="sng" kern="100">
                          <a:solidFill>
                            <a:srgbClr val="FF0000"/>
                          </a:solidFill>
                          <a:latin typeface="Courier New"/>
                          <a:ea typeface="宋体"/>
                          <a:cs typeface="Times New Roman"/>
                          <a:hlinkClick r:id="rId6" tooltip="interface in java.lang"/>
                        </a:rPr>
                        <a:t>CharSequence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</a:t>
            </a:r>
            <a:r>
              <a:rPr lang="en-US" smtClean="0"/>
              <a:t>CharSequence</a:t>
            </a:r>
            <a:r>
              <a:rPr lang="zh-CN" altLang="en-US" smtClean="0"/>
              <a:t>接口实例化对象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000264"/>
        </p:xfrm>
        <a:graphic>
          <a:graphicData uri="http://schemas.openxmlformats.org/drawingml/2006/table">
            <a:tbl>
              <a:tblPr/>
              <a:tblGrid>
                <a:gridCol w="1378439"/>
                <a:gridCol w="7051245"/>
              </a:tblGrid>
              <a:tr h="177801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CharSequence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seq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向上转型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seq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类覆写的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2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StringBuffer</a:t>
            </a:r>
            <a:r>
              <a:rPr lang="zh-CN" altLang="en-US" smtClean="0"/>
              <a:t>类常用操作方法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429684" cy="1928825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append(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数据追加操作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reverse()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字符串反转操作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insert(int offset,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在指定位置追加内容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StringBuffer delete(int start, int end)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删除指定索引范围的内容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字符串反转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286016"/>
        </p:xfrm>
        <a:graphic>
          <a:graphicData uri="http://schemas.openxmlformats.org/drawingml/2006/table">
            <a:tbl>
              <a:tblPr/>
              <a:tblGrid>
                <a:gridCol w="1768839"/>
                <a:gridCol w="6732283"/>
              </a:tblGrid>
              <a:tr h="200026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.reverse());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moc.ktooy.www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在指定的索引位置增加数据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250033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225029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首先在最前面追加一个字符串，而后在指定位置追加字符串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.insert(0,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).insert(9,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436</Words>
  <PresentationFormat>全屏显示(16:9)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StringBuffer类</vt:lpstr>
      <vt:lpstr>范例：观察StringBuffer基本使用</vt:lpstr>
      <vt:lpstr>String与StringBuffer</vt:lpstr>
      <vt:lpstr>范例：取得CharSequence接口实例化对象</vt:lpstr>
      <vt:lpstr>StringBuffer类常用操作方法</vt:lpstr>
      <vt:lpstr>范例：字符串反转</vt:lpstr>
      <vt:lpstr>范例：在指定的索引位置增加数据</vt:lpstr>
      <vt:lpstr>范例：删除部分数据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213</cp:revision>
  <dcterms:created xsi:type="dcterms:W3CDTF">2015-01-02T11:02:54Z</dcterms:created>
  <dcterms:modified xsi:type="dcterms:W3CDTF">2017-02-08T02:55:16Z</dcterms:modified>
</cp:coreProperties>
</file>