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72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正则表达式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验证一个字符串是否是数字，如果是则将其变为</a:t>
            </a:r>
            <a:r>
              <a:rPr lang="en-US" smtClean="0"/>
              <a:t>double</a:t>
            </a:r>
            <a:r>
              <a:rPr lang="zh-CN" altLang="en-US" smtClean="0"/>
              <a:t>型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0180"/>
          <a:ext cx="8429684" cy="3000396"/>
        </p:xfrm>
        <a:graphic>
          <a:graphicData uri="http://schemas.openxmlformats.org/drawingml/2006/table">
            <a:tbl>
              <a:tblPr/>
              <a:tblGrid>
                <a:gridCol w="1498669"/>
                <a:gridCol w="6931015"/>
              </a:tblGrid>
              <a:tr h="275036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"10.10"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regex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"\\d+(\\.\\d+)?"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.matches(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regex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 { 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转型之前要进行验证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.println(Double.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parseDouble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00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10.1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3071816"/>
            <a:ext cx="31083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判断给定的字符串是否是一个</a:t>
            </a:r>
            <a:r>
              <a:rPr lang="en-US" smtClean="0"/>
              <a:t>IP</a:t>
            </a:r>
            <a:r>
              <a:rPr lang="zh-CN" altLang="en-US" smtClean="0"/>
              <a:t>地址（</a:t>
            </a:r>
            <a:r>
              <a:rPr lang="en-US" smtClean="0"/>
              <a:t>IPV4</a:t>
            </a:r>
            <a:r>
              <a:rPr lang="zh-CN" altLang="en-US" smtClean="0"/>
              <a:t>）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00180"/>
          <a:ext cx="8572560" cy="3000396"/>
        </p:xfrm>
        <a:graphic>
          <a:graphicData uri="http://schemas.openxmlformats.org/drawingml/2006/table">
            <a:tbl>
              <a:tblPr/>
              <a:tblGrid>
                <a:gridCol w="1524070"/>
                <a:gridCol w="7048490"/>
              </a:tblGrid>
              <a:tr h="270035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"192.168.1.1"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regex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"\\d{1,3}\\.\\d{1,3}\\.\\d{1,3}\\.\\d{1,3}"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.matches(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regex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00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true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给定一个字符串，要求判断其是否是日期格式，如果是则将其转换为</a:t>
            </a:r>
            <a:r>
              <a:rPr lang="en-US" smtClean="0"/>
              <a:t>Date</a:t>
            </a:r>
            <a:r>
              <a:rPr lang="zh-CN" altLang="en-US" smtClean="0"/>
              <a:t>型数据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0180"/>
          <a:ext cx="8501122" cy="3200400"/>
        </p:xfrm>
        <a:graphic>
          <a:graphicData uri="http://schemas.openxmlformats.org/drawingml/2006/table">
            <a:tbl>
              <a:tblPr/>
              <a:tblGrid>
                <a:gridCol w="1768839"/>
                <a:gridCol w="6732283"/>
              </a:tblGrid>
              <a:tr h="295837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java.text.SimpleDateFormat;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java.util.Date;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"2013-08-15"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regex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"\\d{4}-\\d{2}-\\d{2}"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定义验证规则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.matches(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regex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 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符合规则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Date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SimpleDateFormat(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"yyyy-MM-dd"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).parse(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48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Thu Aug 15 00:00:00 CST 2013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判断</a:t>
            </a:r>
            <a:r>
              <a:rPr lang="zh-CN" altLang="en-US" smtClean="0"/>
              <a:t>电话号码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一般</a:t>
            </a:r>
            <a:r>
              <a:rPr lang="zh-CN" altLang="en-US" smtClean="0"/>
              <a:t>要编写电话号码以下几种格式都是满足</a:t>
            </a:r>
            <a:r>
              <a:rPr lang="zh-CN" altLang="en-US" smtClean="0"/>
              <a:t>的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格式一：</a:t>
            </a:r>
            <a:r>
              <a:rPr lang="en-US" smtClean="0"/>
              <a:t>51283346</a:t>
            </a:r>
            <a:r>
              <a:rPr lang="zh-CN" altLang="en-US" smtClean="0"/>
              <a:t>，一般长度是</a:t>
            </a:r>
            <a:r>
              <a:rPr lang="en-US" smtClean="0"/>
              <a:t>7 ~ 8</a:t>
            </a:r>
            <a:r>
              <a:rPr lang="zh-CN" altLang="en-US" smtClean="0"/>
              <a:t>位的数字是电话号码（正则格式为：“</a:t>
            </a:r>
            <a:r>
              <a:rPr lang="en-US" smtClean="0"/>
              <a:t>\\d{7,8}</a:t>
            </a:r>
            <a:r>
              <a:rPr lang="zh-CN" altLang="en-US" smtClean="0"/>
              <a:t>”</a:t>
            </a:r>
            <a:r>
              <a:rPr lang="zh-CN" altLang="en-US" smtClean="0"/>
              <a:t>）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格式二：</a:t>
            </a:r>
            <a:r>
              <a:rPr lang="en-US" smtClean="0"/>
              <a:t>010-51283346</a:t>
            </a:r>
            <a:r>
              <a:rPr lang="zh-CN" altLang="en-US" smtClean="0"/>
              <a:t>，区号一般是</a:t>
            </a:r>
            <a:r>
              <a:rPr lang="en-US" smtClean="0"/>
              <a:t>3 ~ 4</a:t>
            </a:r>
            <a:r>
              <a:rPr lang="zh-CN" altLang="en-US" smtClean="0"/>
              <a:t>位，而且区号和电话之间的“</a:t>
            </a:r>
            <a:r>
              <a:rPr lang="en-US" smtClean="0"/>
              <a:t>-</a:t>
            </a:r>
            <a:r>
              <a:rPr lang="zh-CN" altLang="en-US" smtClean="0"/>
              <a:t>”只有在出现区号时才出现 </a:t>
            </a:r>
            <a:r>
              <a:rPr lang="en-US" smtClean="0"/>
              <a:t>(</a:t>
            </a:r>
            <a:r>
              <a:rPr lang="zh-CN" altLang="en-US" smtClean="0"/>
              <a:t>正则格式“</a:t>
            </a:r>
            <a:r>
              <a:rPr lang="en-US" smtClean="0"/>
              <a:t>\\d{3,4}-)?\\d{7,8}</a:t>
            </a:r>
            <a:r>
              <a:rPr lang="zh-CN" altLang="en-US" smtClean="0"/>
              <a:t>”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格式三：</a:t>
            </a:r>
            <a:r>
              <a:rPr lang="en-US" altLang="zh-CN" smtClean="0"/>
              <a:t>(010)-51283346</a:t>
            </a:r>
            <a:r>
              <a:rPr lang="zh-CN" altLang="en-US" smtClean="0"/>
              <a:t>，其中在区号前的括号必须成对出现，这样就需要将括号与区号一起显示（正则格式：“</a:t>
            </a:r>
            <a:r>
              <a:rPr lang="en-US" altLang="zh-CN" smtClean="0"/>
              <a:t>((\\d{3,4}-)|(\\(\\d{3,4}\\)-))?\\d{7,8}”</a:t>
            </a:r>
            <a:r>
              <a:rPr lang="zh-CN" altLang="en-US" smtClean="0"/>
              <a:t>）。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142990"/>
          <a:ext cx="8286808" cy="2857520"/>
        </p:xfrm>
        <a:graphic>
          <a:graphicData uri="http://schemas.openxmlformats.org/drawingml/2006/table">
            <a:tbl>
              <a:tblPr/>
              <a:tblGrid>
                <a:gridCol w="1847593"/>
                <a:gridCol w="6439215"/>
              </a:tblGrid>
              <a:tr h="2540018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"(010)-51283346"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regex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"((\\d{3,4}-)|(\\(\\d{3,4}\\)-))?\\d{7,8}"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.matches(</a:t>
                      </a:r>
                      <a:r>
                        <a:rPr lang="en-US" sz="1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regex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75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true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验证</a:t>
            </a:r>
            <a:r>
              <a:rPr lang="en-US" smtClean="0"/>
              <a:t>email</a:t>
            </a:r>
            <a:r>
              <a:rPr lang="zh-CN" altLang="en-US" smtClean="0"/>
              <a:t>地址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smtClean="0"/>
              <a:t>对于此验证现在假设有如下两种不同的格式</a:t>
            </a:r>
            <a:r>
              <a:rPr lang="zh-CN" altLang="en-US" sz="1400" smtClean="0"/>
              <a:t>要求</a:t>
            </a:r>
            <a:r>
              <a:rPr lang="zh-CN" altLang="en-US" sz="1400" smtClean="0"/>
              <a:t>：</a:t>
            </a:r>
            <a:endParaRPr lang="en-US" altLang="zh-CN" sz="1400" smtClean="0"/>
          </a:p>
          <a:p>
            <a:pPr lvl="1"/>
            <a:r>
              <a:rPr lang="zh-CN" altLang="en-US" sz="1400" b="1" smtClean="0"/>
              <a:t>要求格式一：</a:t>
            </a:r>
            <a:r>
              <a:rPr lang="en-US" sz="1400" smtClean="0"/>
              <a:t>email</a:t>
            </a:r>
            <a:r>
              <a:rPr lang="zh-CN" altLang="en-US" sz="1400" smtClean="0"/>
              <a:t>由字母、数字、“</a:t>
            </a:r>
            <a:r>
              <a:rPr lang="en-US" sz="1400" smtClean="0"/>
              <a:t>_</a:t>
            </a:r>
            <a:r>
              <a:rPr lang="zh-CN" altLang="en-US" sz="1400" smtClean="0"/>
              <a:t>”（下划线）</a:t>
            </a:r>
            <a:r>
              <a:rPr lang="zh-CN" altLang="en-US" sz="1400" smtClean="0"/>
              <a:t>所</a:t>
            </a:r>
            <a:r>
              <a:rPr lang="zh-CN" altLang="en-US" sz="1400" smtClean="0"/>
              <a:t>组成</a:t>
            </a:r>
            <a:endParaRPr lang="en-US" altLang="zh-CN" sz="1400" smtClean="0"/>
          </a:p>
          <a:p>
            <a:pPr lvl="1"/>
            <a:endParaRPr lang="en-US" altLang="zh-CN" sz="1400" smtClean="0"/>
          </a:p>
          <a:p>
            <a:pPr lvl="1"/>
            <a:endParaRPr lang="en-US" altLang="zh-CN" sz="1400" smtClean="0"/>
          </a:p>
          <a:p>
            <a:pPr lvl="1"/>
            <a:endParaRPr lang="en-US" altLang="zh-CN" sz="1400" smtClean="0"/>
          </a:p>
          <a:p>
            <a:pPr lvl="1"/>
            <a:endParaRPr lang="en-US" altLang="zh-CN" sz="1400" smtClean="0"/>
          </a:p>
          <a:p>
            <a:pPr lvl="1"/>
            <a:r>
              <a:rPr lang="zh-CN" altLang="en-US" sz="1400" b="1" smtClean="0"/>
              <a:t>要求</a:t>
            </a:r>
            <a:r>
              <a:rPr lang="zh-CN" altLang="en-US" sz="1400" b="1" smtClean="0"/>
              <a:t>格式二：</a:t>
            </a:r>
            <a:r>
              <a:rPr lang="zh-CN" altLang="en-US" sz="1400" smtClean="0"/>
              <a:t>用户名要求由字母、数字、</a:t>
            </a:r>
            <a:r>
              <a:rPr lang="en-US" sz="1400" smtClean="0"/>
              <a:t>_</a:t>
            </a:r>
            <a:r>
              <a:rPr lang="zh-CN" altLang="en-US" sz="1400" smtClean="0"/>
              <a:t>、“</a:t>
            </a:r>
            <a:r>
              <a:rPr lang="en-US" sz="1400" smtClean="0"/>
              <a:t>.</a:t>
            </a:r>
            <a:r>
              <a:rPr lang="zh-CN" altLang="en-US" sz="1400" smtClean="0"/>
              <a:t>”组成，其中必须以字母开头，结尾只能够是字母或数字，用户名长度为</a:t>
            </a:r>
            <a:r>
              <a:rPr lang="en-US" sz="1400" smtClean="0"/>
              <a:t>2~30</a:t>
            </a:r>
            <a:r>
              <a:rPr lang="zh-CN" altLang="en-US" sz="1400" smtClean="0"/>
              <a:t>，最后的域名后缀只能够是</a:t>
            </a:r>
            <a:r>
              <a:rPr lang="en-US" sz="1400" smtClean="0"/>
              <a:t>.com</a:t>
            </a:r>
            <a:r>
              <a:rPr lang="zh-CN" altLang="en-US" sz="1400" smtClean="0"/>
              <a:t>、</a:t>
            </a:r>
            <a:r>
              <a:rPr lang="en-US" sz="1400" smtClean="0"/>
              <a:t>.cn</a:t>
            </a:r>
            <a:r>
              <a:rPr lang="zh-CN" altLang="en-US" sz="1400" smtClean="0"/>
              <a:t>、</a:t>
            </a:r>
            <a:r>
              <a:rPr lang="en-US" sz="1400" smtClean="0"/>
              <a:t>.net</a:t>
            </a:r>
            <a:r>
              <a:rPr lang="zh-CN" altLang="en-US" sz="1400" smtClean="0"/>
              <a:t>、</a:t>
            </a:r>
            <a:r>
              <a:rPr lang="en-US" sz="1400" smtClean="0"/>
              <a:t>.com.cn</a:t>
            </a:r>
            <a:r>
              <a:rPr lang="zh-CN" altLang="en-US" sz="1400" smtClean="0"/>
              <a:t>、</a:t>
            </a:r>
            <a:r>
              <a:rPr lang="en-US" sz="1400" smtClean="0"/>
              <a:t>.net.cn</a:t>
            </a:r>
            <a:r>
              <a:rPr lang="zh-CN" altLang="en-US" sz="1400" smtClean="0"/>
              <a:t>、</a:t>
            </a:r>
            <a:r>
              <a:rPr lang="en-US" sz="1400" smtClean="0"/>
              <a:t>.edu</a:t>
            </a:r>
            <a:r>
              <a:rPr lang="zh-CN" altLang="en-US" sz="1400" smtClean="0"/>
              <a:t>、</a:t>
            </a:r>
            <a:r>
              <a:rPr lang="en-US" sz="1400" smtClean="0"/>
              <a:t>.gov</a:t>
            </a:r>
            <a:r>
              <a:rPr lang="zh-CN" altLang="en-US" sz="1400" smtClean="0"/>
              <a:t>、</a:t>
            </a:r>
            <a:r>
              <a:rPr lang="en-US" sz="1400" smtClean="0"/>
              <a:t>.org</a:t>
            </a:r>
            <a:r>
              <a:rPr lang="zh-CN" altLang="en-US" sz="1400" smtClean="0"/>
              <a:t>其中的一个</a:t>
            </a:r>
            <a:endParaRPr lang="zh-CN" altLang="en-US" sz="140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928808"/>
            <a:ext cx="4000528" cy="96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3429006"/>
            <a:ext cx="3714776" cy="1153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643998" cy="3429024"/>
        </p:xfrm>
        <a:graphic>
          <a:graphicData uri="http://schemas.openxmlformats.org/drawingml/2006/table">
            <a:tbl>
              <a:tblPr/>
              <a:tblGrid>
                <a:gridCol w="1798568"/>
                <a:gridCol w="6845430"/>
              </a:tblGrid>
              <a:tr h="3117295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"mldn.100_lixinghua@yootk.com"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regex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"[a-zA-Z][a-zA-Z0-9_\\.]{0,28}[a-zA-Z0-9]"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+ 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"@\\w+\\.(com|net|cn|com\\.cn|net\\.cn|org|gov|edu)"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.matches(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regex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17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true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java.util.regex</a:t>
            </a:r>
            <a:r>
              <a:rPr lang="zh-CN" altLang="en-US" smtClean="0"/>
              <a:t>包支持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在大多数情况下使用正则的时候都会采用</a:t>
            </a:r>
            <a:r>
              <a:rPr lang="en-US" smtClean="0"/>
              <a:t>String</a:t>
            </a:r>
            <a:r>
              <a:rPr lang="zh-CN" altLang="en-US" smtClean="0"/>
              <a:t>类完成，但是正则最原始的开发包是</a:t>
            </a:r>
            <a:r>
              <a:rPr lang="en-US" smtClean="0"/>
              <a:t>java.util.regex</a:t>
            </a:r>
            <a:r>
              <a:rPr lang="zh-CN" altLang="en-US" smtClean="0"/>
              <a:t>，利用本包中提供的</a:t>
            </a:r>
            <a:r>
              <a:rPr lang="en-US" smtClean="0"/>
              <a:t>Pattern</a:t>
            </a:r>
            <a:r>
              <a:rPr lang="zh-CN" altLang="en-US" smtClean="0"/>
              <a:t>与</a:t>
            </a:r>
            <a:r>
              <a:rPr lang="en-US" smtClean="0"/>
              <a:t>Matcher</a:t>
            </a:r>
            <a:r>
              <a:rPr lang="zh-CN" altLang="en-US" smtClean="0"/>
              <a:t>类也同样可以实现正则的操作。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Pattern</a:t>
            </a:r>
            <a:r>
              <a:rPr lang="zh-CN" altLang="en-US" smtClean="0"/>
              <a:t>类的常用方法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571618"/>
          <a:ext cx="8143932" cy="2214580"/>
        </p:xfrm>
        <a:graphic>
          <a:graphicData uri="http://schemas.openxmlformats.org/drawingml/2006/table">
            <a:tbl>
              <a:tblPr/>
              <a:tblGrid>
                <a:gridCol w="460977"/>
                <a:gridCol w="3610989"/>
                <a:gridCol w="691466"/>
                <a:gridCol w="3380500"/>
              </a:tblGrid>
              <a:tr h="4429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9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static Pattern compile(String regex)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编译正则表达式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9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String[] split(CharSequence input)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数据全拆分操作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9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String[] split(CharSequence input, int limit)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数据部分拆分操作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9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Matcher matcher(CharSequence input)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Matcher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类对象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利用</a:t>
            </a:r>
            <a:r>
              <a:rPr lang="en-US" smtClean="0"/>
              <a:t>Pattern</a:t>
            </a:r>
            <a:r>
              <a:rPr lang="zh-CN" altLang="en-US" smtClean="0"/>
              <a:t>类实现字符串拆分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0180"/>
          <a:ext cx="8429684" cy="3013730"/>
        </p:xfrm>
        <a:graphic>
          <a:graphicData uri="http://schemas.openxmlformats.org/drawingml/2006/table">
            <a:tbl>
              <a:tblPr/>
              <a:tblGrid>
                <a:gridCol w="1378439"/>
                <a:gridCol w="7051245"/>
              </a:tblGrid>
              <a:tr h="280037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java.util.Arrays;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java.util.regex.Pattern;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"hello1yootk22mldn333lixinghua"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regex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"\\d+"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Pattern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pattern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Pattern.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compile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regex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编译正则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pattern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.split(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拆分字符串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.println(Arrays.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toString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00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[hello, yootk, mldn, lixinghua]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掌握</a:t>
            </a:r>
            <a:r>
              <a:rPr lang="en-US" smtClean="0"/>
              <a:t>StringBuffer</a:t>
            </a:r>
            <a:r>
              <a:rPr lang="zh-CN" altLang="en-US" smtClean="0"/>
              <a:t>类的特点及使用；</a:t>
            </a:r>
            <a:endParaRPr lang="en-US" altLang="zh-CN" smtClean="0"/>
          </a:p>
          <a:p>
            <a:r>
              <a:rPr lang="zh-CN" altLang="en-US" smtClean="0"/>
              <a:t>掌握日期操作类以及格式化操作类的使用；</a:t>
            </a:r>
            <a:endParaRPr lang="en-US" altLang="zh-CN" smtClean="0"/>
          </a:p>
          <a:p>
            <a:r>
              <a:rPr lang="zh-CN" altLang="en-US" smtClean="0"/>
              <a:t>掌握比较器的使用；</a:t>
            </a:r>
            <a:endParaRPr lang="en-US" altLang="zh-CN" smtClean="0"/>
          </a:p>
          <a:p>
            <a:r>
              <a:rPr lang="zh-CN" altLang="en-US" smtClean="0"/>
              <a:t>掌握正则表达式的定义及使用；</a:t>
            </a:r>
            <a:endParaRPr lang="en-US" altLang="zh-CN" smtClean="0"/>
          </a:p>
          <a:p>
            <a:r>
              <a:rPr lang="zh-CN" altLang="en-US" smtClean="0"/>
              <a:t>理解反射机制的基本作用；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Runtime</a:t>
            </a:r>
            <a:r>
              <a:rPr lang="zh-CN" altLang="en-US" smtClean="0"/>
              <a:t>类、</a:t>
            </a:r>
            <a:r>
              <a:rPr lang="en-US" smtClean="0"/>
              <a:t>System</a:t>
            </a:r>
            <a:r>
              <a:rPr lang="zh-CN" altLang="en-US" smtClean="0"/>
              <a:t>类、</a:t>
            </a:r>
            <a:r>
              <a:rPr lang="en-US" smtClean="0"/>
              <a:t>Math</a:t>
            </a:r>
            <a:r>
              <a:rPr lang="zh-CN" altLang="en-US" smtClean="0"/>
              <a:t>类、</a:t>
            </a:r>
            <a:r>
              <a:rPr lang="en-US" smtClean="0"/>
              <a:t>Random</a:t>
            </a:r>
            <a:r>
              <a:rPr lang="zh-CN" altLang="en-US" smtClean="0"/>
              <a:t>类的使用。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Matcher</a:t>
            </a:r>
            <a:r>
              <a:rPr lang="zh-CN" altLang="en-US" smtClean="0"/>
              <a:t>类的常用方法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71618"/>
          <a:ext cx="8501122" cy="2286015"/>
        </p:xfrm>
        <a:graphic>
          <a:graphicData uri="http://schemas.openxmlformats.org/drawingml/2006/table">
            <a:tbl>
              <a:tblPr/>
              <a:tblGrid>
                <a:gridCol w="481196"/>
                <a:gridCol w="3769365"/>
                <a:gridCol w="721793"/>
                <a:gridCol w="3528768"/>
              </a:tblGrid>
              <a:tr h="6531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boolean matches()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正则匹配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String replaceAll(String replacement)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全部替换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String replaceFirst(String replacement)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替换首个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实现字符串验证操作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428742"/>
          <a:ext cx="8358246" cy="3160178"/>
        </p:xfrm>
        <a:graphic>
          <a:graphicData uri="http://schemas.openxmlformats.org/drawingml/2006/table">
            <a:tbl>
              <a:tblPr/>
              <a:tblGrid>
                <a:gridCol w="1614701"/>
                <a:gridCol w="6743545"/>
              </a:tblGrid>
              <a:tr h="2946818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java.util.regex.Matcher;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java.util.regex.Pattern;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"100"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regex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"\\d+"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Pattern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pattern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Pattern.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compile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regex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编译正则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Matcher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pattern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.matcher(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进行正则匹配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mat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.matches()); 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匹配结果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64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true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正则表达式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正则表达式（</a:t>
            </a:r>
            <a:r>
              <a:rPr lang="en-US" smtClean="0"/>
              <a:t>Regular Expression</a:t>
            </a:r>
            <a:r>
              <a:rPr lang="zh-CN" altLang="en-US" smtClean="0"/>
              <a:t>，在代码中常简写为</a:t>
            </a:r>
            <a:r>
              <a:rPr lang="en-US" smtClean="0"/>
              <a:t>regex</a:t>
            </a:r>
            <a:r>
              <a:rPr lang="zh-CN" altLang="en-US" smtClean="0"/>
              <a:t>、</a:t>
            </a:r>
            <a:r>
              <a:rPr lang="en-US" smtClean="0"/>
              <a:t>regexp</a:t>
            </a:r>
            <a:r>
              <a:rPr lang="zh-CN" altLang="en-US" smtClean="0"/>
              <a:t>或</a:t>
            </a:r>
            <a:r>
              <a:rPr lang="en-US" smtClean="0"/>
              <a:t>RE</a:t>
            </a:r>
            <a:r>
              <a:rPr lang="zh-CN" altLang="en-US" smtClean="0"/>
              <a:t>）是从</a:t>
            </a:r>
            <a:r>
              <a:rPr lang="en-US" smtClean="0"/>
              <a:t>JDK 1.4</a:t>
            </a:r>
            <a:r>
              <a:rPr lang="zh-CN" altLang="en-US" smtClean="0"/>
              <a:t>引入到</a:t>
            </a:r>
            <a:r>
              <a:rPr lang="en-US" smtClean="0"/>
              <a:t>Java</a:t>
            </a:r>
            <a:r>
              <a:rPr lang="zh-CN" altLang="en-US" smtClean="0"/>
              <a:t>中的。本质上是一种字符串操作的语法规则，利用此语法规则可以更加灵活的实现字符串的匹配、拆分、替换等操作。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实现字符串的判断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643056"/>
          <a:ext cx="8286808" cy="2357454"/>
        </p:xfrm>
        <a:graphic>
          <a:graphicData uri="http://schemas.openxmlformats.org/drawingml/2006/table">
            <a:tbl>
              <a:tblPr/>
              <a:tblGrid>
                <a:gridCol w="2216765"/>
                <a:gridCol w="6070043"/>
              </a:tblGrid>
              <a:tr h="2062772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"123yootk"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.matches(</a:t>
                      </a:r>
                      <a:r>
                        <a:rPr lang="en-US" sz="1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8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\\d+</a:t>
                      </a:r>
                      <a:r>
                        <a:rPr lang="en-US" sz="1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46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false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正则标记</a:t>
            </a:r>
            <a:endParaRPr lang="zh-CN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85720" y="1285866"/>
            <a:ext cx="8358246" cy="330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	单个字符（数量：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 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字符：表示由一位字符所组成；</a:t>
            </a: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 \\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：表示转义字符“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\”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 \t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：表示一个“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\t”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符号；</a:t>
            </a: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 \n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：匹配换行（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\n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）符号；</a:t>
            </a: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	字符集（数量：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 [abc]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：表示可能是字符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或者是字符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或者是字符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中的任意一位；</a:t>
            </a: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 [^abc]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：表示不是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中的任意一位；</a:t>
            </a: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 [a-z]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：所有的小写字母；</a:t>
            </a: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 [a-zA-Z]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：表示任意的一位字母，不区分大小写；</a:t>
            </a: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 [0-9]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：表示任意的一位数字；</a:t>
            </a: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	简化的字符集表达式（数量：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 .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：表示任意的一位字符；</a:t>
            </a: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 \d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：等价于“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[0-9]”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，属于简化写法；</a:t>
            </a: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 \D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：等价于“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[^0-9]”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，属于简化写法；</a:t>
            </a: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 \s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：表示任意的空白字符，例如：“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\t”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、“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\n”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 \S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：表示任意的非空白字符；</a:t>
            </a: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 \w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：等价于“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[a-zA-Z_0-9]”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，表示由任意的字母、数字、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所组成；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 \W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：等价于“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[^a-zA-Z_0-9]”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，表示不是由任意的字母、数字、</a:t>
            </a:r>
            <a:r>
              <a:rPr kumimoji="0" lang="en-US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</a:t>
            </a:r>
            <a:r>
              <a:rPr kumimoji="0" lang="zh-CN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所组成；</a:t>
            </a:r>
            <a:r>
              <a:rPr kumimoji="0" lang="zh-CN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正则标记</a:t>
            </a:r>
            <a:endParaRPr lang="zh-CN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85720" y="1285866"/>
            <a:ext cx="835824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/>
              <a:t>4</a:t>
            </a:r>
            <a:r>
              <a:rPr lang="zh-CN" altLang="en-US" sz="1400" b="1" smtClean="0"/>
              <a:t>、</a:t>
            </a:r>
            <a:r>
              <a:rPr lang="en-US" sz="1400" b="1" smtClean="0"/>
              <a:t>	</a:t>
            </a:r>
            <a:r>
              <a:rPr lang="zh-CN" altLang="en-US" sz="1400" b="1" smtClean="0"/>
              <a:t>边界匹配：</a:t>
            </a:r>
            <a:endParaRPr lang="zh-CN" altLang="en-US" sz="1400" smtClean="0"/>
          </a:p>
          <a:p>
            <a:r>
              <a:rPr lang="en-US" sz="1400" b="1" smtClean="0"/>
              <a:t>	</a:t>
            </a:r>
            <a:r>
              <a:rPr lang="en-US" altLang="zh-CN" sz="1400" b="1" smtClean="0"/>
              <a:t>·</a:t>
            </a:r>
            <a:r>
              <a:rPr lang="en-US" sz="1400" b="1" smtClean="0"/>
              <a:t> ^</a:t>
            </a:r>
            <a:r>
              <a:rPr lang="zh-CN" altLang="en-US" sz="1400" b="1" smtClean="0"/>
              <a:t>：正则的开始；</a:t>
            </a:r>
            <a:endParaRPr lang="zh-CN" altLang="en-US" sz="1400" smtClean="0"/>
          </a:p>
          <a:p>
            <a:r>
              <a:rPr lang="en-US" sz="1400" b="1" smtClean="0"/>
              <a:t>	</a:t>
            </a:r>
            <a:r>
              <a:rPr lang="en-US" altLang="zh-CN" sz="1400" b="1" smtClean="0"/>
              <a:t>·</a:t>
            </a:r>
            <a:r>
              <a:rPr lang="en-US" sz="1400" b="1" smtClean="0"/>
              <a:t> $</a:t>
            </a:r>
            <a:r>
              <a:rPr lang="zh-CN" altLang="en-US" sz="1400" b="1" smtClean="0"/>
              <a:t>：正则的结束；</a:t>
            </a:r>
            <a:endParaRPr lang="zh-CN" altLang="en-US" sz="1400" smtClean="0"/>
          </a:p>
          <a:p>
            <a:r>
              <a:rPr lang="en-US" sz="1400" b="1" smtClean="0"/>
              <a:t>5</a:t>
            </a:r>
            <a:r>
              <a:rPr lang="zh-CN" altLang="en-US" sz="1400" b="1" smtClean="0"/>
              <a:t>、</a:t>
            </a:r>
            <a:r>
              <a:rPr lang="en-US" sz="1400" b="1" smtClean="0"/>
              <a:t>	</a:t>
            </a:r>
            <a:r>
              <a:rPr lang="zh-CN" altLang="en-US" sz="1400" b="1" smtClean="0"/>
              <a:t>数量表达：</a:t>
            </a:r>
            <a:endParaRPr lang="zh-CN" altLang="en-US" sz="1400" smtClean="0"/>
          </a:p>
          <a:p>
            <a:r>
              <a:rPr lang="en-US" sz="1400" b="1" smtClean="0"/>
              <a:t>	</a:t>
            </a:r>
            <a:r>
              <a:rPr lang="en-US" altLang="zh-CN" sz="1400" b="1" smtClean="0"/>
              <a:t>· </a:t>
            </a:r>
            <a:r>
              <a:rPr lang="zh-CN" altLang="en-US" sz="1400" b="1" smtClean="0"/>
              <a:t>正则</a:t>
            </a:r>
            <a:r>
              <a:rPr lang="en-US" sz="1400" b="1" smtClean="0"/>
              <a:t>?</a:t>
            </a:r>
            <a:r>
              <a:rPr lang="zh-CN" altLang="en-US" sz="1400" b="1" smtClean="0"/>
              <a:t>：表示此正则可以出现</a:t>
            </a:r>
            <a:r>
              <a:rPr lang="en-US" sz="1400" b="1" smtClean="0"/>
              <a:t>0</a:t>
            </a:r>
            <a:r>
              <a:rPr lang="zh-CN" altLang="en-US" sz="1400" b="1" smtClean="0"/>
              <a:t>次或</a:t>
            </a:r>
            <a:r>
              <a:rPr lang="en-US" sz="1400" b="1" smtClean="0"/>
              <a:t>1</a:t>
            </a:r>
            <a:r>
              <a:rPr lang="zh-CN" altLang="en-US" sz="1400" b="1" smtClean="0"/>
              <a:t>次；</a:t>
            </a:r>
            <a:endParaRPr lang="zh-CN" altLang="en-US" sz="1400" smtClean="0"/>
          </a:p>
          <a:p>
            <a:r>
              <a:rPr lang="en-US" sz="1400" b="1" smtClean="0"/>
              <a:t>	</a:t>
            </a:r>
            <a:r>
              <a:rPr lang="en-US" altLang="zh-CN" sz="1400" b="1" smtClean="0"/>
              <a:t>· </a:t>
            </a:r>
            <a:r>
              <a:rPr lang="zh-CN" altLang="en-US" sz="1400" b="1" smtClean="0"/>
              <a:t>正则</a:t>
            </a:r>
            <a:r>
              <a:rPr lang="en-US" sz="1400" b="1" smtClean="0"/>
              <a:t>+</a:t>
            </a:r>
            <a:r>
              <a:rPr lang="zh-CN" altLang="en-US" sz="1400" b="1" smtClean="0"/>
              <a:t>：表示此正则可以出现</a:t>
            </a:r>
            <a:r>
              <a:rPr lang="en-US" sz="1400" b="1" smtClean="0"/>
              <a:t>1</a:t>
            </a:r>
            <a:r>
              <a:rPr lang="zh-CN" altLang="en-US" sz="1400" b="1" smtClean="0"/>
              <a:t>次或</a:t>
            </a:r>
            <a:r>
              <a:rPr lang="en-US" sz="1400" b="1" smtClean="0"/>
              <a:t>1</a:t>
            </a:r>
            <a:r>
              <a:rPr lang="zh-CN" altLang="en-US" sz="1400" b="1" smtClean="0"/>
              <a:t>次以上；</a:t>
            </a:r>
            <a:endParaRPr lang="zh-CN" altLang="en-US" sz="1400" smtClean="0"/>
          </a:p>
          <a:p>
            <a:r>
              <a:rPr lang="en-US" sz="1400" b="1" smtClean="0"/>
              <a:t>	</a:t>
            </a:r>
            <a:r>
              <a:rPr lang="en-US" altLang="zh-CN" sz="1400" b="1" smtClean="0"/>
              <a:t>· </a:t>
            </a:r>
            <a:r>
              <a:rPr lang="zh-CN" altLang="en-US" sz="1400" b="1" smtClean="0"/>
              <a:t>正则</a:t>
            </a:r>
            <a:r>
              <a:rPr lang="en-US" sz="1400" b="1" smtClean="0"/>
              <a:t>*</a:t>
            </a:r>
            <a:r>
              <a:rPr lang="zh-CN" altLang="en-US" sz="1400" b="1" smtClean="0"/>
              <a:t>：表示此正则可以出现</a:t>
            </a:r>
            <a:r>
              <a:rPr lang="en-US" sz="1400" b="1" smtClean="0"/>
              <a:t>0</a:t>
            </a:r>
            <a:r>
              <a:rPr lang="zh-CN" altLang="en-US" sz="1400" b="1" smtClean="0"/>
              <a:t>次、</a:t>
            </a:r>
            <a:r>
              <a:rPr lang="en-US" sz="1400" b="1" smtClean="0"/>
              <a:t>1</a:t>
            </a:r>
            <a:r>
              <a:rPr lang="zh-CN" altLang="en-US" sz="1400" b="1" smtClean="0"/>
              <a:t>次或多次；</a:t>
            </a:r>
            <a:endParaRPr lang="zh-CN" altLang="en-US" sz="1400" smtClean="0"/>
          </a:p>
          <a:p>
            <a:r>
              <a:rPr lang="en-US" sz="1400" b="1" smtClean="0"/>
              <a:t>	</a:t>
            </a:r>
            <a:r>
              <a:rPr lang="en-US" altLang="zh-CN" sz="1400" b="1" smtClean="0"/>
              <a:t>· </a:t>
            </a:r>
            <a:r>
              <a:rPr lang="zh-CN" altLang="en-US" sz="1400" b="1" smtClean="0"/>
              <a:t>正则</a:t>
            </a:r>
            <a:r>
              <a:rPr lang="en-US" sz="1400" b="1" smtClean="0"/>
              <a:t>{n}</a:t>
            </a:r>
            <a:r>
              <a:rPr lang="zh-CN" altLang="en-US" sz="1400" b="1" smtClean="0"/>
              <a:t>：表示此正则正好出现</a:t>
            </a:r>
            <a:r>
              <a:rPr lang="en-US" sz="1400" b="1" smtClean="0"/>
              <a:t>n</a:t>
            </a:r>
            <a:r>
              <a:rPr lang="zh-CN" altLang="en-US" sz="1400" b="1" smtClean="0"/>
              <a:t>次；</a:t>
            </a:r>
            <a:endParaRPr lang="zh-CN" altLang="en-US" sz="1400" smtClean="0"/>
          </a:p>
          <a:p>
            <a:r>
              <a:rPr lang="en-US" sz="1400" b="1" smtClean="0"/>
              <a:t>	</a:t>
            </a:r>
            <a:r>
              <a:rPr lang="en-US" altLang="zh-CN" sz="1400" b="1" smtClean="0"/>
              <a:t>· </a:t>
            </a:r>
            <a:r>
              <a:rPr lang="zh-CN" altLang="en-US" sz="1400" b="1" smtClean="0"/>
              <a:t>正则</a:t>
            </a:r>
            <a:r>
              <a:rPr lang="en-US" sz="1400" b="1" smtClean="0"/>
              <a:t>{n,}</a:t>
            </a:r>
            <a:r>
              <a:rPr lang="zh-CN" altLang="en-US" sz="1400" b="1" smtClean="0"/>
              <a:t>：表示此正则出现</a:t>
            </a:r>
            <a:r>
              <a:rPr lang="en-US" sz="1400" b="1" smtClean="0"/>
              <a:t>n</a:t>
            </a:r>
            <a:r>
              <a:rPr lang="zh-CN" altLang="en-US" sz="1400" b="1" smtClean="0"/>
              <a:t>次以上（包含</a:t>
            </a:r>
            <a:r>
              <a:rPr lang="en-US" sz="1400" b="1" smtClean="0"/>
              <a:t>n</a:t>
            </a:r>
            <a:r>
              <a:rPr lang="zh-CN" altLang="en-US" sz="1400" b="1" smtClean="0"/>
              <a:t>次）；</a:t>
            </a:r>
            <a:endParaRPr lang="zh-CN" altLang="en-US" sz="1400" smtClean="0"/>
          </a:p>
          <a:p>
            <a:r>
              <a:rPr lang="en-US" sz="1400" b="1" smtClean="0"/>
              <a:t>	</a:t>
            </a:r>
            <a:r>
              <a:rPr lang="en-US" altLang="zh-CN" sz="1400" b="1" smtClean="0"/>
              <a:t>· </a:t>
            </a:r>
            <a:r>
              <a:rPr lang="zh-CN" altLang="en-US" sz="1400" b="1" smtClean="0"/>
              <a:t>正则</a:t>
            </a:r>
            <a:r>
              <a:rPr lang="en-US" sz="1400" b="1" smtClean="0"/>
              <a:t>{n,m}</a:t>
            </a:r>
            <a:r>
              <a:rPr lang="zh-CN" altLang="en-US" sz="1400" b="1" smtClean="0"/>
              <a:t>：表示此正则出现</a:t>
            </a:r>
            <a:r>
              <a:rPr lang="en-US" sz="1400" b="1" smtClean="0"/>
              <a:t>n ~ m</a:t>
            </a:r>
            <a:r>
              <a:rPr lang="zh-CN" altLang="en-US" sz="1400" b="1" smtClean="0"/>
              <a:t>次；</a:t>
            </a:r>
            <a:endParaRPr lang="zh-CN" altLang="en-US" sz="1400" smtClean="0"/>
          </a:p>
          <a:p>
            <a:r>
              <a:rPr lang="en-US" sz="1400" b="1" smtClean="0"/>
              <a:t>6</a:t>
            </a:r>
            <a:r>
              <a:rPr lang="zh-CN" altLang="en-US" sz="1400" b="1" smtClean="0"/>
              <a:t>、</a:t>
            </a:r>
            <a:r>
              <a:rPr lang="en-US" sz="1400" b="1" smtClean="0"/>
              <a:t>	</a:t>
            </a:r>
            <a:r>
              <a:rPr lang="zh-CN" altLang="en-US" sz="1400" b="1" smtClean="0"/>
              <a:t>逻辑运算：</a:t>
            </a:r>
            <a:endParaRPr lang="zh-CN" altLang="en-US" sz="1400" smtClean="0"/>
          </a:p>
          <a:p>
            <a:r>
              <a:rPr lang="en-US" sz="1400" b="1" smtClean="0"/>
              <a:t>	</a:t>
            </a:r>
            <a:r>
              <a:rPr lang="en-US" altLang="zh-CN" sz="1400" b="1" smtClean="0"/>
              <a:t>· </a:t>
            </a:r>
            <a:r>
              <a:rPr lang="zh-CN" altLang="en-US" sz="1400" b="1" smtClean="0"/>
              <a:t>正则</a:t>
            </a:r>
            <a:r>
              <a:rPr lang="en-US" sz="1400" b="1" smtClean="0"/>
              <a:t>1</a:t>
            </a:r>
            <a:r>
              <a:rPr lang="zh-CN" altLang="en-US" sz="1400" b="1" smtClean="0"/>
              <a:t>正则</a:t>
            </a:r>
            <a:r>
              <a:rPr lang="en-US" sz="1400" b="1" smtClean="0"/>
              <a:t>2</a:t>
            </a:r>
            <a:r>
              <a:rPr lang="zh-CN" altLang="en-US" sz="1400" b="1" smtClean="0"/>
              <a:t>：正则</a:t>
            </a:r>
            <a:r>
              <a:rPr lang="en-US" sz="1400" b="1" smtClean="0"/>
              <a:t>1</a:t>
            </a:r>
            <a:r>
              <a:rPr lang="zh-CN" altLang="en-US" sz="1400" b="1" smtClean="0"/>
              <a:t>判断完成之后继续判断正则</a:t>
            </a:r>
            <a:r>
              <a:rPr lang="en-US" sz="1400" b="1" smtClean="0"/>
              <a:t>2</a:t>
            </a:r>
            <a:r>
              <a:rPr lang="zh-CN" altLang="en-US" sz="1400" b="1" smtClean="0"/>
              <a:t>；</a:t>
            </a:r>
            <a:endParaRPr lang="zh-CN" altLang="en-US" sz="1400" smtClean="0"/>
          </a:p>
          <a:p>
            <a:r>
              <a:rPr lang="en-US" sz="1400" b="1" smtClean="0"/>
              <a:t>	</a:t>
            </a:r>
            <a:r>
              <a:rPr lang="en-US" altLang="zh-CN" sz="1400" b="1" smtClean="0"/>
              <a:t>· </a:t>
            </a:r>
            <a:r>
              <a:rPr lang="zh-CN" altLang="en-US" sz="1400" b="1" smtClean="0"/>
              <a:t>正则</a:t>
            </a:r>
            <a:r>
              <a:rPr lang="en-US" sz="1400" b="1" smtClean="0"/>
              <a:t>1 | </a:t>
            </a:r>
            <a:r>
              <a:rPr lang="zh-CN" altLang="en-US" sz="1400" b="1" smtClean="0"/>
              <a:t>正则</a:t>
            </a:r>
            <a:r>
              <a:rPr lang="en-US" sz="1400" b="1" smtClean="0"/>
              <a:t>2</a:t>
            </a:r>
            <a:r>
              <a:rPr lang="zh-CN" altLang="en-US" sz="1400" b="1" smtClean="0"/>
              <a:t>：正则</a:t>
            </a:r>
            <a:r>
              <a:rPr lang="en-US" sz="1400" b="1" smtClean="0"/>
              <a:t>1</a:t>
            </a:r>
            <a:r>
              <a:rPr lang="zh-CN" altLang="en-US" sz="1400" b="1" smtClean="0"/>
              <a:t>或者是正则</a:t>
            </a:r>
            <a:r>
              <a:rPr lang="en-US" sz="1400" b="1" smtClean="0"/>
              <a:t>2</a:t>
            </a:r>
            <a:r>
              <a:rPr lang="zh-CN" altLang="en-US" sz="1400" b="1" smtClean="0"/>
              <a:t>有一组满足即可；</a:t>
            </a:r>
            <a:endParaRPr lang="zh-CN" altLang="en-US" sz="1400" smtClean="0"/>
          </a:p>
          <a:p>
            <a:r>
              <a:rPr lang="en-US" sz="1400" b="1" smtClean="0"/>
              <a:t>	</a:t>
            </a:r>
            <a:r>
              <a:rPr lang="en-US" altLang="zh-CN" sz="1400" b="1" smtClean="0"/>
              <a:t>·</a:t>
            </a:r>
            <a:r>
              <a:rPr lang="en-US" sz="1400" b="1" smtClean="0"/>
              <a:t> (</a:t>
            </a:r>
            <a:r>
              <a:rPr lang="zh-CN" altLang="en-US" sz="1400" b="1" smtClean="0"/>
              <a:t>正则</a:t>
            </a:r>
            <a:r>
              <a:rPr lang="en-US" sz="1400" b="1" smtClean="0"/>
              <a:t>)</a:t>
            </a:r>
            <a:r>
              <a:rPr lang="zh-CN" altLang="en-US" sz="1400" b="1" smtClean="0"/>
              <a:t>：将多个正则作为一组，可以为这一组单独设置出现的次数。</a:t>
            </a:r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  <a:r>
              <a:rPr lang="zh-CN" altLang="en-US" smtClean="0"/>
              <a:t>类对正则的支持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17016"/>
          <a:ext cx="8572528" cy="2697808"/>
        </p:xfrm>
        <a:graphic>
          <a:graphicData uri="http://schemas.openxmlformats.org/drawingml/2006/table">
            <a:tbl>
              <a:tblPr/>
              <a:tblGrid>
                <a:gridCol w="485237"/>
                <a:gridCol w="3801027"/>
                <a:gridCol w="566111"/>
                <a:gridCol w="3720153"/>
              </a:tblGrid>
              <a:tr h="24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方法名称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boolean matches(String regex)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正则验证，使用指定的字符串判断其是否符合给出的正则表达式结构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String replaceAll(String regex, String replacement)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将满足正则标记的内容全部替换为新的内容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String replaceFirst(String regex, String replacement)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将满足正则标记的首个内容替换为新的内容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String[] split(String regex)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按照指定的正则标记进行字符串的全拆分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String[] split(String regex, int limit)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按照指定的正则标记进行字符串的部分拆分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实现字符串替换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7134" y="1571618"/>
          <a:ext cx="8672584" cy="1920240"/>
        </p:xfrm>
        <a:graphic>
          <a:graphicData uri="http://schemas.openxmlformats.org/drawingml/2006/table">
            <a:tbl>
              <a:tblPr/>
              <a:tblGrid>
                <a:gridCol w="1933605"/>
                <a:gridCol w="6738979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"hello*)(*()yootk(*#mldn*"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regex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"[^a-z]"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此处编写正则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.replaceAll(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regex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字符串替换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helloyootkmldn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字符串拆分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28742"/>
          <a:ext cx="8572560" cy="3000396"/>
        </p:xfrm>
        <a:graphic>
          <a:graphicData uri="http://schemas.openxmlformats.org/drawingml/2006/table">
            <a:tbl>
              <a:tblPr/>
              <a:tblGrid>
                <a:gridCol w="1783704"/>
                <a:gridCol w="6788856"/>
              </a:tblGrid>
              <a:tr h="2250297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"yootk9mldnyo8798o5555tk"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regex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"\\d+"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[0-9]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一位以上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result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.split(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regex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&lt;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result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length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++)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result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]);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500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yootk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mldnyo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o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tk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895</Words>
  <PresentationFormat>全屏显示(16:9)</PresentationFormat>
  <Paragraphs>258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李兴华Java培训系列课程</vt:lpstr>
      <vt:lpstr>本章学习目标</vt:lpstr>
      <vt:lpstr>正则表达式</vt:lpstr>
      <vt:lpstr>范例：实现字符串的判断</vt:lpstr>
      <vt:lpstr>正则标记</vt:lpstr>
      <vt:lpstr>正则标记</vt:lpstr>
      <vt:lpstr>String类对正则的支持</vt:lpstr>
      <vt:lpstr>范例：实现字符串替换</vt:lpstr>
      <vt:lpstr>范例：字符串拆分</vt:lpstr>
      <vt:lpstr>范例：验证一个字符串是否是数字，如果是则将其变为double型</vt:lpstr>
      <vt:lpstr>范例：判断给定的字符串是否是一个IP地址（IPV4）</vt:lpstr>
      <vt:lpstr>范例：给定一个字符串，要求判断其是否是日期格式，如果是则将其转换为Date型数据</vt:lpstr>
      <vt:lpstr>范例：判断电话号码</vt:lpstr>
      <vt:lpstr>幻灯片 14</vt:lpstr>
      <vt:lpstr>范例：验证email地址</vt:lpstr>
      <vt:lpstr>幻灯片 16</vt:lpstr>
      <vt:lpstr>java.util.regex包支持</vt:lpstr>
      <vt:lpstr>Pattern类的常用方法</vt:lpstr>
      <vt:lpstr>范例：利用Pattern类实现字符串拆分</vt:lpstr>
      <vt:lpstr>Matcher类的常用方法</vt:lpstr>
      <vt:lpstr>范例：实现字符串验证操作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278</cp:revision>
  <dcterms:created xsi:type="dcterms:W3CDTF">2015-01-02T11:02:54Z</dcterms:created>
  <dcterms:modified xsi:type="dcterms:W3CDTF">2017-02-08T03:55:09Z</dcterms:modified>
</cp:coreProperties>
</file>