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72" r:id="rId1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反射机制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明确调用类中的有参构造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357304"/>
          <a:ext cx="8529676" cy="3154680"/>
        </p:xfrm>
        <a:graphic>
          <a:graphicData uri="http://schemas.openxmlformats.org/drawingml/2006/table">
            <a:tbl>
              <a:tblPr/>
              <a:tblGrid>
                <a:gridCol w="8529676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java.lang.reflect.Constructor;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Book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title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double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price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Book(String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title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double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price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this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title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title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this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price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price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Consolas"/>
                        </a:rPr>
                        <a:t>@Override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toString()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return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图书名称：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this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title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，价格：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this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price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Class&lt;?&gt;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cls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Class.</a:t>
                      </a:r>
                      <a:r>
                        <a:rPr lang="en-US" sz="9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forName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"com.yootk.demo.Book"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明确的找到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Book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类中有两个参数的构造，第一个参数类型是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String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，第二个是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double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Constructor&lt;?&gt;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con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cls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.getConstructor(String.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double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Object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obj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con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.newInstance(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"Java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开发实战经典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,79.8) ;	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实例化对象，传递参数内容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obj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</a:t>
            </a:r>
            <a:r>
              <a:rPr lang="zh-CN" altLang="en-US" smtClean="0"/>
              <a:t>类取得普通方法的操作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571618"/>
          <a:ext cx="8501122" cy="2643207"/>
        </p:xfrm>
        <a:graphic>
          <a:graphicData uri="http://schemas.openxmlformats.org/drawingml/2006/table">
            <a:tbl>
              <a:tblPr/>
              <a:tblGrid>
                <a:gridCol w="481196"/>
                <a:gridCol w="3769365"/>
                <a:gridCol w="721793"/>
                <a:gridCol w="3528768"/>
              </a:tblGrid>
              <a:tr h="6608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08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Method[] getMethods() throws SecurityException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取得类中的全部方法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16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Method getMethod(String name, Class&lt;?&gt;... parameterTypes) throws NoSuchMethodException, SecurityException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取得类中指定方法名称与参数类型的方法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</a:t>
            </a:r>
            <a:r>
              <a:rPr lang="zh-CN" altLang="en-US" smtClean="0"/>
              <a:t>类的常用方法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500180"/>
          <a:ext cx="8358246" cy="2643209"/>
        </p:xfrm>
        <a:graphic>
          <a:graphicData uri="http://schemas.openxmlformats.org/drawingml/2006/table">
            <a:tbl>
              <a:tblPr/>
              <a:tblGrid>
                <a:gridCol w="473108"/>
                <a:gridCol w="3706015"/>
                <a:gridCol w="709662"/>
                <a:gridCol w="3469461"/>
              </a:tblGrid>
              <a:tr h="2936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6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int getModifiers()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取得方法的修饰符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6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Class&lt;?&gt; getReturnType()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取得方法的返回值类型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6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int getParameterCount()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取得方法中定义的参数数量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6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Class&lt;?&gt;[] getParameterTypes()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取得方法中定义的所有参数类型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10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Object invoke(Object obj, Object... args) throws IllegalAccessException, IllegalArgumentException, InvocationTargetException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反射调用方法并且传递执行方法所需要的参数数据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6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Class&lt;?&gt;[] getExceptionTypes()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取得方法抛出的异常类型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使用反射操作简单</a:t>
            </a:r>
            <a:r>
              <a:rPr lang="en-US" smtClean="0"/>
              <a:t>Java</a:t>
            </a:r>
            <a:r>
              <a:rPr lang="zh-CN" altLang="en-US" smtClean="0"/>
              <a:t>类的属性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357304"/>
          <a:ext cx="8572560" cy="3291840"/>
        </p:xfrm>
        <a:graphic>
          <a:graphicData uri="http://schemas.openxmlformats.org/drawingml/2006/table">
            <a:tbl>
              <a:tblPr/>
              <a:tblGrid>
                <a:gridCol w="8572560"/>
              </a:tblGrid>
              <a:tr h="26352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java.lang.reflect.Method;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Book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</a:t>
                      </a:r>
                      <a:r>
                        <a:rPr lang="en-US" sz="8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title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setTitle(String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title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this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</a:t>
                      </a:r>
                      <a:r>
                        <a:rPr lang="en-US" sz="8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title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title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getTitle()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return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title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String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fieldName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"title"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			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要操作的成员名称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Class&lt;?&gt;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cls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Class.</a:t>
                      </a:r>
                      <a:r>
                        <a:rPr lang="en-US" sz="8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forName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"com.yootk.demo.Book"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;	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取得要操作类的反射对象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Object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obj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cls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.newInstance() ;		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必须实例化对象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取得类中的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setTitle()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方法，由于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title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需要首字母大写，所以调用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init()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处理，参数类型为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String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Method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setMet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cls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.getMethod(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"set"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8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initcap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fieldName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), String.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取得类中的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getTitle()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方法，本方法不接收参数并且没有返回值类型声明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Method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getMet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cls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.getMethod(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"get"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8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initcap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fieldName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 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setMet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.invoke(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obj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"Java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开发实战经典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;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等价于：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Book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类对象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.setTitle("Java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开发实战经典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")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getMet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.invoke(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obj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));	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等价于：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Book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类对象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.getTitle()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initcap(String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	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首字母大写操作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return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.substring(0, 1).toUpperCase() +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.substring(1) 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765" marR="597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</a:t>
            </a:r>
            <a:r>
              <a:rPr lang="zh-CN" altLang="en-US" smtClean="0"/>
              <a:t>类中取得成员的操作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500180"/>
          <a:ext cx="8215370" cy="2915853"/>
        </p:xfrm>
        <a:graphic>
          <a:graphicData uri="http://schemas.openxmlformats.org/drawingml/2006/table">
            <a:tbl>
              <a:tblPr/>
              <a:tblGrid>
                <a:gridCol w="465021"/>
                <a:gridCol w="3642664"/>
                <a:gridCol w="697531"/>
                <a:gridCol w="3410154"/>
              </a:tblGrid>
              <a:tr h="3393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6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public Field[] getDeclaredFields() throws SecurityException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取得本类定义的全部成员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6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public Field getDeclaredField(String name) throws NoSuchFieldException, SecurityException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取得本类指定名称的成员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3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public Field[] getFields() throws SecurityException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取得本类继承父类的全部成员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6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public Field getField(String name) throws NoSuchFieldException, SecurityException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取得本类继承父类中指定名称的成员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Field</a:t>
            </a:r>
            <a:r>
              <a:rPr lang="zh-CN" altLang="en-US" smtClean="0"/>
              <a:t>类的常用方法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85696" y="1428742"/>
          <a:ext cx="8744022" cy="1950720"/>
        </p:xfrm>
        <a:graphic>
          <a:graphicData uri="http://schemas.openxmlformats.org/drawingml/2006/table">
            <a:tbl>
              <a:tblPr/>
              <a:tblGrid>
                <a:gridCol w="494945"/>
                <a:gridCol w="3877066"/>
                <a:gridCol w="742417"/>
                <a:gridCol w="3629594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public Class&lt;?&gt; getType()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取得该成员的类型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public Object get(Object obj) throws IllegalArgumentException, IllegalAccessException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取得指定对象中的成员的内容，相当于直接调用成员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public void set(Object obj, Object value) throws IllegalArgumentException, IllegalAccessException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设置指定对象中的成员内容，相当于直接利用对象调用成员设置内容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利用反射直接操作私有成员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428742"/>
          <a:ext cx="8643998" cy="2926080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java.lang.reflect.Field;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Book {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为了演示，所以使用非标准简单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Java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title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私有属性，并没有定义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setter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getter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Class&lt;?&gt;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cls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Class.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forName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com.yootk.demo.Book</a:t>
                      </a:r>
                      <a:r>
                        <a:rPr lang="en-US" sz="12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取得反射对象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Object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obj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cls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.newInstance();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必须给出实例化对象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Field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titleField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cls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.getDeclaredField(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title</a:t>
                      </a:r>
                      <a:r>
                        <a:rPr lang="en-US" sz="12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取得类中的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title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属性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titleField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.setAccessible(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true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取消封装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titleField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.set(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obj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"Java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开发实战经典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相当于：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Book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类对象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.title = "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数据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"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titleField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obj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相当于：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Book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类对象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.title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掌握</a:t>
            </a:r>
            <a:r>
              <a:rPr lang="en-US" smtClean="0"/>
              <a:t>StringBuffer</a:t>
            </a:r>
            <a:r>
              <a:rPr lang="zh-CN" altLang="en-US" smtClean="0"/>
              <a:t>类的特点及使用；</a:t>
            </a:r>
            <a:endParaRPr lang="en-US" altLang="zh-CN" smtClean="0"/>
          </a:p>
          <a:p>
            <a:r>
              <a:rPr lang="zh-CN" altLang="en-US" smtClean="0"/>
              <a:t>掌握日期操作类以及格式化操作类的使用；</a:t>
            </a:r>
            <a:endParaRPr lang="en-US" altLang="zh-CN" smtClean="0"/>
          </a:p>
          <a:p>
            <a:r>
              <a:rPr lang="zh-CN" altLang="en-US" smtClean="0"/>
              <a:t>掌握比较器的使用；</a:t>
            </a:r>
            <a:endParaRPr lang="en-US" altLang="zh-CN" smtClean="0"/>
          </a:p>
          <a:p>
            <a:r>
              <a:rPr lang="zh-CN" altLang="en-US" smtClean="0"/>
              <a:t>掌握正则表达式的定义及使用；</a:t>
            </a:r>
            <a:endParaRPr lang="en-US" altLang="zh-CN" smtClean="0"/>
          </a:p>
          <a:p>
            <a:r>
              <a:rPr lang="zh-CN" altLang="en-US" smtClean="0"/>
              <a:t>理解反射机制的基本作用；</a:t>
            </a:r>
            <a:endParaRPr lang="en-US" altLang="zh-CN" smtClean="0"/>
          </a:p>
          <a:p>
            <a:r>
              <a:rPr lang="zh-CN" altLang="en-US" smtClean="0"/>
              <a:t>理解</a:t>
            </a:r>
            <a:r>
              <a:rPr lang="en-US" smtClean="0"/>
              <a:t>Runtime</a:t>
            </a:r>
            <a:r>
              <a:rPr lang="zh-CN" altLang="en-US" smtClean="0"/>
              <a:t>类、</a:t>
            </a:r>
            <a:r>
              <a:rPr lang="en-US" smtClean="0"/>
              <a:t>System</a:t>
            </a:r>
            <a:r>
              <a:rPr lang="zh-CN" altLang="en-US" smtClean="0"/>
              <a:t>类、</a:t>
            </a:r>
            <a:r>
              <a:rPr lang="en-US" smtClean="0"/>
              <a:t>Math</a:t>
            </a:r>
            <a:r>
              <a:rPr lang="zh-CN" altLang="en-US" smtClean="0"/>
              <a:t>类、</a:t>
            </a:r>
            <a:r>
              <a:rPr lang="en-US" smtClean="0"/>
              <a:t>Random</a:t>
            </a:r>
            <a:r>
              <a:rPr lang="zh-CN" altLang="en-US" smtClean="0"/>
              <a:t>类的使用。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反射机制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反射是</a:t>
            </a:r>
            <a:r>
              <a:rPr lang="en-US" smtClean="0"/>
              <a:t>Java</a:t>
            </a:r>
            <a:r>
              <a:rPr lang="zh-CN" altLang="en-US" smtClean="0"/>
              <a:t>之中最为重要的特性，几乎所有的开发框架以及应用技术中都是基于反射技术的应用，本节主要讲解反射机制的作用以及如何利用反射实现类结构的操作。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认识反射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smtClean="0"/>
              <a:t>在正常的类操作过程之中，一定是要先确定使用的类，而后利用关键字</a:t>
            </a:r>
            <a:r>
              <a:rPr lang="en-US" sz="2000" smtClean="0"/>
              <a:t>new</a:t>
            </a:r>
            <a:r>
              <a:rPr lang="zh-CN" altLang="en-US" sz="2000" smtClean="0"/>
              <a:t>产生实例化对象后使用，但是现在如果要想通过对象取得此对象所在的类的信息，那么此时就可以通过</a:t>
            </a:r>
            <a:r>
              <a:rPr lang="en-US" sz="2000" smtClean="0"/>
              <a:t>Object</a:t>
            </a:r>
            <a:r>
              <a:rPr lang="zh-CN" altLang="en-US" sz="2000" smtClean="0"/>
              <a:t>类中的</a:t>
            </a:r>
            <a:r>
              <a:rPr lang="en-US" sz="2000" smtClean="0"/>
              <a:t>getClass()</a:t>
            </a:r>
            <a:r>
              <a:rPr lang="zh-CN" altLang="en-US" sz="2000" smtClean="0"/>
              <a:t>方法（</a:t>
            </a:r>
            <a:r>
              <a:rPr lang="en-US" sz="2000" smtClean="0"/>
              <a:t>public final Class&lt;?&gt; getClass()</a:t>
            </a:r>
            <a:r>
              <a:rPr lang="zh-CN" altLang="en-US" sz="2000" smtClean="0"/>
              <a:t>）实现。</a:t>
            </a:r>
            <a:endParaRPr lang="zh-CN" altLang="en-US" sz="200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2857502"/>
          <a:ext cx="8286808" cy="1508760"/>
        </p:xfrm>
        <a:graphic>
          <a:graphicData uri="http://schemas.openxmlformats.org/drawingml/2006/table">
            <a:tbl>
              <a:tblPr/>
              <a:tblGrid>
                <a:gridCol w="1847593"/>
                <a:gridCol w="6439215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java.util.Date; 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导入所需要的类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Date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date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Date(); 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产生实例化对象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date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.getClass());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直接反射输出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class java.util.Date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</a:t>
            </a:r>
            <a:r>
              <a:rPr lang="zh-CN" altLang="en-US" smtClean="0"/>
              <a:t>类对象实例化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/>
              <a:t>第一种：</a:t>
            </a:r>
            <a:r>
              <a:rPr lang="zh-CN" altLang="en-US" smtClean="0"/>
              <a:t>调用</a:t>
            </a:r>
            <a:r>
              <a:rPr lang="en-US" smtClean="0"/>
              <a:t>Object</a:t>
            </a:r>
            <a:r>
              <a:rPr lang="zh-CN" altLang="en-US" smtClean="0"/>
              <a:t>类中的</a:t>
            </a:r>
            <a:r>
              <a:rPr lang="en-US" smtClean="0"/>
              <a:t>getClass()</a:t>
            </a:r>
            <a:r>
              <a:rPr lang="zh-CN" altLang="en-US" smtClean="0"/>
              <a:t>方法，但是如果要想使用此类操作则必须有实例化</a:t>
            </a:r>
            <a:r>
              <a:rPr lang="zh-CN" altLang="en-US" smtClean="0"/>
              <a:t>对象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zh-CN" altLang="en-US" b="1" smtClean="0"/>
              <a:t>第二种：</a:t>
            </a:r>
            <a:r>
              <a:rPr lang="zh-CN" altLang="en-US" smtClean="0"/>
              <a:t>使用“</a:t>
            </a:r>
            <a:r>
              <a:rPr lang="zh-CN" altLang="en-US" b="1" smtClean="0"/>
              <a:t>类</a:t>
            </a:r>
            <a:r>
              <a:rPr lang="en-US" b="1" smtClean="0"/>
              <a:t>.class</a:t>
            </a:r>
            <a:r>
              <a:rPr lang="zh-CN" altLang="en-US" smtClean="0"/>
              <a:t>”取得，此时可以不需要通过指定类的实例化对象</a:t>
            </a:r>
            <a:r>
              <a:rPr lang="zh-CN" altLang="en-US" smtClean="0"/>
              <a:t>取得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zh-CN" altLang="en-US" b="1" smtClean="0"/>
              <a:t>第三种：</a:t>
            </a:r>
            <a:r>
              <a:rPr lang="zh-CN" altLang="en-US" smtClean="0"/>
              <a:t>调用</a:t>
            </a:r>
            <a:r>
              <a:rPr lang="en-US" smtClean="0"/>
              <a:t>Class</a:t>
            </a:r>
            <a:r>
              <a:rPr lang="zh-CN" altLang="en-US" smtClean="0"/>
              <a:t>类提供的</a:t>
            </a:r>
            <a:r>
              <a:rPr lang="zh-CN" altLang="en-US" smtClean="0"/>
              <a:t>方法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zh-CN" altLang="en-US" smtClean="0"/>
              <a:t>实例化</a:t>
            </a:r>
            <a:r>
              <a:rPr lang="en-US" smtClean="0"/>
              <a:t>Class</a:t>
            </a:r>
            <a:r>
              <a:rPr lang="zh-CN" altLang="en-US" smtClean="0"/>
              <a:t>类对象：</a:t>
            </a:r>
            <a:r>
              <a:rPr lang="en-US" smtClean="0"/>
              <a:t>public static Class&lt;?&gt; forName(</a:t>
            </a:r>
            <a:r>
              <a:rPr lang="en-US" b="1" smtClean="0"/>
              <a:t>String</a:t>
            </a:r>
            <a:r>
              <a:rPr lang="en-US" smtClean="0"/>
              <a:t> className) throws ClassNotFoundException</a:t>
            </a:r>
            <a:r>
              <a:rPr lang="zh-CN" altLang="en-US" smtClean="0"/>
              <a:t>；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</a:t>
            </a:r>
            <a:r>
              <a:rPr lang="zh-CN" altLang="en-US" smtClean="0"/>
              <a:t>类的常用方法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428742"/>
          <a:ext cx="8643998" cy="3143270"/>
        </p:xfrm>
        <a:graphic>
          <a:graphicData uri="http://schemas.openxmlformats.org/drawingml/2006/table">
            <a:tbl>
              <a:tblPr/>
              <a:tblGrid>
                <a:gridCol w="489283"/>
                <a:gridCol w="3832716"/>
                <a:gridCol w="733924"/>
                <a:gridCol w="3588075"/>
              </a:tblGrid>
              <a:tr h="2417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5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static Class&lt;?&gt; forName(String className) throws ClassNotFoundException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通过字符串设置的类名称实例化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类对象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Class&lt;?&gt;[] getInterfaces()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取得类实现的所有接口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String getName()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取得反射操作类的全名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String getSimpleName()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取得反射操作类名，不包括包名称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Package getPackage()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取得反射操作操作类所在的包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Class&lt;? super T&gt; getSuperclass()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取得反射操作类的父类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7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boolean isEnum()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反射操作的类是否是枚举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boolean isInterface()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反射操作的类是否是接口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7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9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boolean isArray()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反射操作的类是否是数组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5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T newInstance() throws InstantiationException, IllegalAccessException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反射实例化对象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利用反射实例化对象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386854"/>
          <a:ext cx="8501122" cy="3185160"/>
        </p:xfrm>
        <a:graphic>
          <a:graphicData uri="http://schemas.openxmlformats.org/drawingml/2006/table">
            <a:tbl>
              <a:tblPr/>
              <a:tblGrid>
                <a:gridCol w="8501122"/>
              </a:tblGrid>
              <a:tr h="305589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Book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Book()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"********** Book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类的无参构造方法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 ***********"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Consolas"/>
                        </a:rPr>
                        <a:t>@Override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toString()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return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《名师讲坛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 —— Java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开发实战经典》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Class&lt;?&gt;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cls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Class.</a:t>
                      </a:r>
                      <a:r>
                        <a:rPr lang="en-US" sz="11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forName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"com.yootk.demo.Book"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设置要操作对象的类名称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反射实例化后的对象返回的结果都是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Object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类型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Object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obj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cls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.newInstance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(); 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相当于使用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调用无参构造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Book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book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(Book)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obj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向下转型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book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取得类中的构造方法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1571618"/>
          <a:ext cx="8358246" cy="1928826"/>
        </p:xfrm>
        <a:graphic>
          <a:graphicData uri="http://schemas.openxmlformats.org/drawingml/2006/table">
            <a:tbl>
              <a:tblPr/>
              <a:tblGrid>
                <a:gridCol w="473108"/>
                <a:gridCol w="3706015"/>
                <a:gridCol w="709662"/>
                <a:gridCol w="3469461"/>
              </a:tblGrid>
              <a:tr h="3214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Constructor&lt;?&gt;[] getConstructors() throws SecurityException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取得全部构造方法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44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Constructor&lt;T&gt; getConstructor(Class&lt;?&gt;... parameterTypes) throws NoSuchMethodException, SecurityException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取得指定参数类型的构造方法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Constructor</a:t>
            </a:r>
            <a:r>
              <a:rPr lang="zh-CN" altLang="en-US" smtClean="0"/>
              <a:t>类的常用操作方法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571618"/>
          <a:ext cx="8429684" cy="2857519"/>
        </p:xfrm>
        <a:graphic>
          <a:graphicData uri="http://schemas.openxmlformats.org/drawingml/2006/table">
            <a:tbl>
              <a:tblPr/>
              <a:tblGrid>
                <a:gridCol w="477152"/>
                <a:gridCol w="3737690"/>
                <a:gridCol w="715728"/>
                <a:gridCol w="3499114"/>
              </a:tblGrid>
              <a:tr h="3175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Class&lt;?&gt;[] getExceptionTypes()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返回构造方法上所有抛出异常的类型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int getModifiers()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取得构造方法的修饰符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String getName()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取得构造方法的名字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int getParameterCount()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取得构造方法中的参数个数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Class&lt;?&gt;[] getParameterTypes()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取得构造方法中的参数类型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25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T newInstance(Object... initargs) throws InstantiationException, IllegalAccessException, IllegalArgumentException, InvocationTargetException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调用指定参数的构造实例化类对象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973</Words>
  <PresentationFormat>全屏显示(16:9)</PresentationFormat>
  <Paragraphs>288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李兴华Java培训系列课程</vt:lpstr>
      <vt:lpstr>本章学习目标</vt:lpstr>
      <vt:lpstr>反射机制</vt:lpstr>
      <vt:lpstr>认识反射</vt:lpstr>
      <vt:lpstr>Class类对象实例化</vt:lpstr>
      <vt:lpstr>Class类的常用方法</vt:lpstr>
      <vt:lpstr>范例：利用反射实例化对象</vt:lpstr>
      <vt:lpstr>取得类中的构造方法</vt:lpstr>
      <vt:lpstr>Constructor类的常用操作方法</vt:lpstr>
      <vt:lpstr>范例：明确调用类中的有参构造</vt:lpstr>
      <vt:lpstr>Class类取得普通方法的操作</vt:lpstr>
      <vt:lpstr>Method类的常用方法</vt:lpstr>
      <vt:lpstr>范例：使用反射操作简单Java类的属性</vt:lpstr>
      <vt:lpstr>Class类中取得成员的操作</vt:lpstr>
      <vt:lpstr>Field类的常用方法</vt:lpstr>
      <vt:lpstr>范例：利用反射直接操作私有成员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294</cp:revision>
  <dcterms:created xsi:type="dcterms:W3CDTF">2015-01-02T11:02:54Z</dcterms:created>
  <dcterms:modified xsi:type="dcterms:W3CDTF">2017-02-08T04:05:59Z</dcterms:modified>
</cp:coreProperties>
</file>