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72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94" autoAdjust="0"/>
    <p:restoredTop sz="92764" autoAdjust="0"/>
  </p:normalViewPr>
  <p:slideViewPr>
    <p:cSldViewPr>
      <p:cViewPr varScale="1">
        <p:scale>
          <a:sx n="87" d="100"/>
          <a:sy n="87" d="100"/>
        </p:scale>
        <p:origin x="-8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A2B5-6DC9-4C76-A68B-791856E4AFDC}" type="datetimeFigureOut">
              <a:rPr lang="zh-CN" altLang="en-US" smtClean="0"/>
              <a:pPr/>
              <a:t>2017/2/8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2A7D0-3C33-4392-8B18-F6D42A276B0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2016起新资料\极限程序员训练营\20160229_极限IT - PPT模版\PPT2016 - yootk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8"/>
            <a:ext cx="9148463" cy="514349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86115" y="2125349"/>
            <a:ext cx="5143537" cy="73215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86117" y="2857502"/>
            <a:ext cx="5143568" cy="500066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OOTK\Desktop\ppt2016-2 - yootk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8465" cy="5143500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142876" y="714362"/>
            <a:ext cx="8858280" cy="4000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14282" y="785800"/>
            <a:ext cx="8715436" cy="583407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428742"/>
            <a:ext cx="8715436" cy="32147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李兴华</a:t>
            </a:r>
            <a:r>
              <a:rPr lang="en-US" altLang="zh-CN" smtClean="0"/>
              <a:t>Java</a:t>
            </a:r>
            <a:r>
              <a:rPr lang="zh-CN" altLang="en-US" smtClean="0"/>
              <a:t>培训系列课程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国际化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读取资源文件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7158" y="1405902"/>
          <a:ext cx="8501122" cy="3200400"/>
        </p:xfrm>
        <a:graphic>
          <a:graphicData uri="http://schemas.openxmlformats.org/drawingml/2006/table">
            <a:tbl>
              <a:tblPr/>
              <a:tblGrid>
                <a:gridCol w="1511370"/>
                <a:gridCol w="6989752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java.text.MessageFormat;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java.util.Locale;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java.util.ResourceBundle;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Locale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zhLoc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Locale(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"zh"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"CN"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		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中国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-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中文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Locale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enLoc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new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Locale(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"en"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"US"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;		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英语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-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美国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ResourceBundle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zhRB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ResourceBundle.</a:t>
                      </a:r>
                      <a:r>
                        <a:rPr lang="en-US" sz="10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getBundle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"com.yootk.demo.Messages"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zhLoc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读取中文资源文件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ResourceBundle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enRB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ResourceBundle.</a:t>
                      </a:r>
                      <a:r>
                        <a:rPr lang="en-US" sz="10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getBundle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"com.yootk.demo.Messages"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enLoc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读取英文资源文件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读取资源内容，由于资源本身存在有一个占位符，所以需要设置相应的显示数据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.println(MessageFormat.</a:t>
                      </a:r>
                      <a:r>
                        <a:rPr lang="en-US" sz="10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format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zhRB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.getString(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"yootk.info"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),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"www.yootk.com"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.println(MessageFormat.</a:t>
                      </a:r>
                      <a:r>
                        <a:rPr lang="en-US" sz="10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format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enRB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.getString(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"yootk.info"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),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"www.yootk.com"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更多课程请访问：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www.yootk.com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（中文资源显示）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More courses, please click: www.yootk.com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（英文资源显示）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OOTK\Desktop\jixiani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714362"/>
            <a:ext cx="4000528" cy="4000528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459061" y="1714494"/>
            <a:ext cx="3517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官方网站：</a:t>
            </a:r>
            <a:r>
              <a:rPr lang="en-US" altLang="zh-CN" sz="2400" b="1" dirty="0" err="1" smtClean="0"/>
              <a:t>www.mldn.cn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459061" y="2457392"/>
            <a:ext cx="4037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面授培训：</a:t>
            </a:r>
            <a:r>
              <a:rPr lang="en-US" altLang="zh-CN" sz="2400" b="1" dirty="0" err="1" smtClean="0"/>
              <a:t>www.mldnjava.cn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459061" y="3243210"/>
            <a:ext cx="398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在线学习：</a:t>
            </a:r>
            <a:r>
              <a:rPr lang="en-US" altLang="zh-CN" sz="2400" b="1" dirty="0" err="1" smtClean="0"/>
              <a:t>www.jixianit.com</a:t>
            </a:r>
            <a:endParaRPr lang="zh-CN" altLang="en-US" sz="2400" b="1" dirty="0"/>
          </a:p>
        </p:txBody>
      </p:sp>
      <p:sp>
        <p:nvSpPr>
          <p:cNvPr id="14" name="矩形 13"/>
          <p:cNvSpPr/>
          <p:nvPr/>
        </p:nvSpPr>
        <p:spPr>
          <a:xfrm>
            <a:off x="469945" y="4000510"/>
            <a:ext cx="3244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官方</a:t>
            </a:r>
            <a:r>
              <a:rPr lang="en-US" altLang="zh-CN" sz="2400" b="1" dirty="0" err="1" smtClean="0"/>
              <a:t>QQ</a:t>
            </a:r>
            <a:r>
              <a:rPr lang="zh-CN" altLang="en-US" sz="2400" b="1" dirty="0" smtClean="0"/>
              <a:t>群：</a:t>
            </a:r>
            <a:r>
              <a:rPr lang="en-US" altLang="zh-CN" sz="2400" b="1" dirty="0" smtClean="0"/>
              <a:t>498822927</a:t>
            </a:r>
            <a:endParaRPr lang="zh-CN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905522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免费学习资料扫码下载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虚尾箭头 12"/>
          <p:cNvSpPr/>
          <p:nvPr/>
        </p:nvSpPr>
        <p:spPr>
          <a:xfrm rot="892845">
            <a:off x="4092093" y="1274378"/>
            <a:ext cx="489252" cy="220889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本章学习目标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掌握</a:t>
            </a:r>
            <a:r>
              <a:rPr lang="en-US" smtClean="0"/>
              <a:t>StringBuffer</a:t>
            </a:r>
            <a:r>
              <a:rPr lang="zh-CN" altLang="en-US" smtClean="0"/>
              <a:t>类的特点及使用；</a:t>
            </a:r>
            <a:endParaRPr lang="en-US" altLang="zh-CN" smtClean="0"/>
          </a:p>
          <a:p>
            <a:r>
              <a:rPr lang="zh-CN" altLang="en-US" smtClean="0"/>
              <a:t>掌握日期操作类以及格式化操作类的使用；</a:t>
            </a:r>
            <a:endParaRPr lang="en-US" altLang="zh-CN" smtClean="0"/>
          </a:p>
          <a:p>
            <a:r>
              <a:rPr lang="zh-CN" altLang="en-US" smtClean="0"/>
              <a:t>掌握比较器的使用；</a:t>
            </a:r>
            <a:endParaRPr lang="en-US" altLang="zh-CN" smtClean="0"/>
          </a:p>
          <a:p>
            <a:r>
              <a:rPr lang="zh-CN" altLang="en-US" smtClean="0"/>
              <a:t>掌握正则表达式的定义及使用；</a:t>
            </a:r>
            <a:endParaRPr lang="en-US" altLang="zh-CN" smtClean="0"/>
          </a:p>
          <a:p>
            <a:r>
              <a:rPr lang="zh-CN" altLang="en-US" smtClean="0"/>
              <a:t>理解反射机制的基本作用；</a:t>
            </a:r>
            <a:endParaRPr lang="en-US" altLang="zh-CN" smtClean="0"/>
          </a:p>
          <a:p>
            <a:r>
              <a:rPr lang="zh-CN" altLang="en-US" smtClean="0"/>
              <a:t>理解</a:t>
            </a:r>
            <a:r>
              <a:rPr lang="en-US" smtClean="0"/>
              <a:t>Runtime</a:t>
            </a:r>
            <a:r>
              <a:rPr lang="zh-CN" altLang="en-US" smtClean="0"/>
              <a:t>类、</a:t>
            </a:r>
            <a:r>
              <a:rPr lang="en-US" smtClean="0"/>
              <a:t>System</a:t>
            </a:r>
            <a:r>
              <a:rPr lang="zh-CN" altLang="en-US" smtClean="0"/>
              <a:t>类、</a:t>
            </a:r>
            <a:r>
              <a:rPr lang="en-US" smtClean="0"/>
              <a:t>Math</a:t>
            </a:r>
            <a:r>
              <a:rPr lang="zh-CN" altLang="en-US" smtClean="0"/>
              <a:t>类、</a:t>
            </a:r>
            <a:r>
              <a:rPr lang="en-US" smtClean="0"/>
              <a:t>Random</a:t>
            </a:r>
            <a:r>
              <a:rPr lang="zh-CN" altLang="en-US" smtClean="0"/>
              <a:t>类的使用。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国际化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国际化程序指的是同一套程序代码可以在不同的国家使用，那么在假设项目功能不变的情况下，文字就成为了这一操作之中最为重要的处理环节。所以所谓的国际化程序实际上指的就是同一套程序，可以根据其应用的国家自动在项目中显示出本国的相应</a:t>
            </a:r>
            <a:r>
              <a:rPr lang="zh-CN" altLang="en-US" smtClean="0"/>
              <a:t>文字</a:t>
            </a:r>
            <a:r>
              <a:rPr lang="zh-CN" altLang="en-US" smtClean="0"/>
              <a:t>信息，</a:t>
            </a:r>
            <a:r>
              <a:rPr lang="zh-CN" altLang="en-US" smtClean="0"/>
              <a:t>而在本操作中需要两个关键的技术实现</a:t>
            </a:r>
            <a:r>
              <a:rPr lang="zh-CN" altLang="en-US" smtClean="0"/>
              <a:t>点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smtClean="0"/>
              <a:t>如何确定当前的软件项目运行的语言</a:t>
            </a:r>
            <a:r>
              <a:rPr lang="zh-CN" altLang="en-US" smtClean="0"/>
              <a:t>环境</a:t>
            </a:r>
            <a:r>
              <a:rPr lang="zh-CN" altLang="en-US" smtClean="0"/>
              <a:t>？</a:t>
            </a:r>
            <a:endParaRPr lang="en-US" altLang="zh-CN" smtClean="0"/>
          </a:p>
          <a:p>
            <a:pPr lvl="1"/>
            <a:r>
              <a:rPr lang="zh-CN" altLang="en-US" smtClean="0"/>
              <a:t>要想实现多语言切换，必须针对于每一个语言提供一个资源文件，并且可以根据语言环境选择不同的资源文件进行信息的读取？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国际化程序实现原理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428742"/>
            <a:ext cx="6072230" cy="3131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Locale</a:t>
            </a:r>
            <a:r>
              <a:rPr lang="zh-CN" altLang="en-US" smtClean="0"/>
              <a:t>类的常用方法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1643056"/>
          <a:ext cx="8143932" cy="640080"/>
        </p:xfrm>
        <a:graphic>
          <a:graphicData uri="http://schemas.openxmlformats.org/drawingml/2006/table">
            <a:tbl>
              <a:tblPr/>
              <a:tblGrid>
                <a:gridCol w="460976"/>
                <a:gridCol w="3610990"/>
                <a:gridCol w="691467"/>
                <a:gridCol w="3380499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Locale(String language, String country)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构造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设置要使用的语言以及国家编码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static Locale getDefault()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取得当前语言环境下的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Locale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类对象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00034" y="2571750"/>
          <a:ext cx="8143932" cy="1508760"/>
        </p:xfrm>
        <a:graphic>
          <a:graphicData uri="http://schemas.openxmlformats.org/drawingml/2006/table">
            <a:tbl>
              <a:tblPr/>
              <a:tblGrid>
                <a:gridCol w="1573298"/>
                <a:gridCol w="6570634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java.util.Locale;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Locale 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loc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Locale.</a:t>
                      </a:r>
                      <a:r>
                        <a:rPr lang="en-US" sz="11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getDefault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() ;	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取得本地默认的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Local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对象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1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1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loc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1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直接输出</a:t>
                      </a:r>
                      <a:r>
                        <a:rPr lang="en-US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loc</a:t>
                      </a:r>
                      <a:r>
                        <a:rPr lang="zh-CN" sz="11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对象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1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zh_CN</a:t>
                      </a:r>
                      <a:endParaRPr lang="zh-CN" sz="11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ResourceBundle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smtClean="0"/>
              <a:t>资源文件一般都是以“</a:t>
            </a:r>
            <a:r>
              <a:rPr lang="en-US" sz="2000" smtClean="0"/>
              <a:t>key=value</a:t>
            </a:r>
            <a:r>
              <a:rPr lang="zh-CN" altLang="en-US" sz="2000" smtClean="0"/>
              <a:t>”的形式保存文本信息，这样在进行信息读取的时候就可以根据指定的</a:t>
            </a:r>
            <a:r>
              <a:rPr lang="en-US" sz="2000" smtClean="0"/>
              <a:t>key</a:t>
            </a:r>
            <a:r>
              <a:rPr lang="zh-CN" altLang="en-US" sz="2000" smtClean="0"/>
              <a:t>取得对应的</a:t>
            </a:r>
            <a:r>
              <a:rPr lang="en-US" sz="2000" smtClean="0"/>
              <a:t>value</a:t>
            </a:r>
            <a:r>
              <a:rPr lang="zh-CN" altLang="en-US" sz="2000" smtClean="0"/>
              <a:t>数据，但是资源文件的文件名称是有要求的，必须以“</a:t>
            </a:r>
            <a:r>
              <a:rPr lang="en-US" sz="2000" smtClean="0"/>
              <a:t>*.properties</a:t>
            </a:r>
            <a:r>
              <a:rPr lang="zh-CN" altLang="en-US" sz="2000" smtClean="0"/>
              <a:t>”作为文件后缀。如果要想在程序中读取资源文件，则可以利用</a:t>
            </a:r>
            <a:r>
              <a:rPr lang="en-US" sz="2000" smtClean="0"/>
              <a:t>java.util.ResourceBundle</a:t>
            </a:r>
            <a:r>
              <a:rPr lang="zh-CN" altLang="en-US" sz="2000" smtClean="0"/>
              <a:t>类完成</a:t>
            </a:r>
            <a:endParaRPr lang="zh-CN" altLang="en-US" sz="20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2786064"/>
          <a:ext cx="8072494" cy="1643074"/>
        </p:xfrm>
        <a:graphic>
          <a:graphicData uri="http://schemas.openxmlformats.org/drawingml/2006/table">
            <a:tbl>
              <a:tblPr/>
              <a:tblGrid>
                <a:gridCol w="456934"/>
                <a:gridCol w="3579313"/>
                <a:gridCol w="685400"/>
                <a:gridCol w="3350847"/>
              </a:tblGrid>
              <a:tr h="2738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latin typeface="Times New Roman"/>
                          <a:ea typeface="宋体"/>
                          <a:cs typeface="Times New Roman"/>
                        </a:rPr>
                        <a:t>No.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类型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b="1" kern="100">
                          <a:latin typeface="Times New Roman"/>
                          <a:ea typeface="宋体"/>
                          <a:cs typeface="Times New Roman"/>
                        </a:rPr>
                        <a:t>描述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static final ResourceBundle getBundle(String baseName)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根据当前默认语言环境，取得资源对象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static final ResourceBundle getBundle(String baseName,Locale locale)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根据指定的语言环境，取得资源对象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8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public final String getString(String key)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普通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根据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key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取得对应的</a:t>
                      </a:r>
                      <a:r>
                        <a:rPr lang="en-US" sz="1200" kern="100">
                          <a:latin typeface="Times New Roman"/>
                          <a:ea typeface="宋体"/>
                          <a:cs typeface="Times New Roman"/>
                        </a:rPr>
                        <a:t>value</a:t>
                      </a:r>
                      <a:r>
                        <a:rPr lang="zh-CN" sz="1200" kern="100">
                          <a:latin typeface="Times New Roman"/>
                          <a:ea typeface="宋体"/>
                          <a:cs typeface="Times New Roman"/>
                        </a:rPr>
                        <a:t>数据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读取资源文件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定义</a:t>
            </a:r>
            <a:r>
              <a:rPr lang="en-US" smtClean="0"/>
              <a:t>com.yootk.demo.Messages.properties</a:t>
            </a:r>
            <a:r>
              <a:rPr lang="zh-CN" altLang="en-US" smtClean="0"/>
              <a:t>文件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2000246"/>
          <a:ext cx="8143932" cy="365760"/>
        </p:xfrm>
        <a:graphic>
          <a:graphicData uri="http://schemas.openxmlformats.org/drawingml/2006/table">
            <a:tbl>
              <a:tblPr/>
              <a:tblGrid>
                <a:gridCol w="8143932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# 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（注释内容）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yootk.info = 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更多课程请访问：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www.yootk.com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yootk.info =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\u66F4\u591A\u8BFE\u7A0B\u8BF7\u8BBF\u95EE\uFF1Awww.yootk.com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71472" y="2643188"/>
          <a:ext cx="8143932" cy="2011680"/>
        </p:xfrm>
        <a:graphic>
          <a:graphicData uri="http://schemas.openxmlformats.org/drawingml/2006/table">
            <a:tbl>
              <a:tblPr/>
              <a:tblGrid>
                <a:gridCol w="1447867"/>
                <a:gridCol w="6696065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java.util.ResourceBundle;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访问的时候一定不要加上后缀，因为默认找到的后缀就是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“*.properties”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此时的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Messages.properties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文件一定要放在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CLASSPATH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路径下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ResourceBundle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rb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ResourceBundle.</a:t>
                      </a:r>
                      <a:r>
                        <a:rPr lang="en-US" sz="12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getBundle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u="sng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com.yootk.demo.Messages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rb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.getString(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"yootk.info"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更多课程请访问：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www.yootk.com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设置占位符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修改</a:t>
            </a:r>
            <a:r>
              <a:rPr lang="en-US" smtClean="0"/>
              <a:t>com.yootk.demo.Messages.properties</a:t>
            </a:r>
            <a:r>
              <a:rPr lang="zh-CN" altLang="en-US" smtClean="0"/>
              <a:t>定义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2000246"/>
          <a:ext cx="8072494" cy="365760"/>
        </p:xfrm>
        <a:graphic>
          <a:graphicData uri="http://schemas.openxmlformats.org/drawingml/2006/table">
            <a:tbl>
              <a:tblPr/>
              <a:tblGrid>
                <a:gridCol w="8072494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# 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（注释内容）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yootk.info = 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更多课程请访问：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{0}</a:t>
                      </a:r>
                      <a:r>
                        <a:rPr lang="zh-CN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，讲师：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{1}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yootk.info = 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\u66F4\u591A\u8BFE\u7A0B\u8BF7\u8BBF\u95EE\uFF1A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{0}</a:t>
                      </a:r>
                      <a:r>
                        <a:rPr lang="en-US" sz="12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\uFF0C\u8BB2\u5E08\uFF1A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{1}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00034" y="2447938"/>
          <a:ext cx="8072494" cy="1981200"/>
        </p:xfrm>
        <a:graphic>
          <a:graphicData uri="http://schemas.openxmlformats.org/drawingml/2006/table">
            <a:tbl>
              <a:tblPr/>
              <a:tblGrid>
                <a:gridCol w="1799811"/>
                <a:gridCol w="6272683"/>
              </a:tblGrid>
              <a:tr h="0"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package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com.yootk.demo;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java.text.MessageFormat;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import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java.util.ResourceBundle;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class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TestDemo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public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static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void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main(String[]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args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 </a:t>
                      </a:r>
                      <a:r>
                        <a:rPr lang="en-US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throws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Exception {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访问的时候一定不要加上后缀，因为默认找到的后缀就是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“*.properties”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此时的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Messages.properties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文件一定要放在</a:t>
                      </a:r>
                      <a:r>
                        <a:rPr lang="en-US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CLASSPATH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路径下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ResourceBundle 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rb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= ResourceBundle.</a:t>
                      </a:r>
                      <a:r>
                        <a:rPr lang="en-US" sz="10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getBundle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"com.yootk.demo.Messages"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);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System.</a:t>
                      </a:r>
                      <a:r>
                        <a:rPr lang="en-US" sz="10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Consolas"/>
                        </a:rPr>
                        <a:t>out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.println(MessageFormat.</a:t>
                      </a:r>
                      <a:r>
                        <a:rPr lang="en-US" sz="1000" i="1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format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(</a:t>
                      </a:r>
                      <a:r>
                        <a:rPr lang="en-US" sz="10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Consolas"/>
                        </a:rPr>
                        <a:t>rb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.getString(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"yootk.info"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),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			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"www.yootk.com"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, 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zh-CN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李兴华</a:t>
                      </a:r>
                      <a:r>
                        <a:rPr lang="en-US" sz="10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"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));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</a:t>
                      </a:r>
                      <a:r>
                        <a:rPr lang="en-US" sz="10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// </a:t>
                      </a:r>
                      <a:r>
                        <a:rPr lang="zh-CN" sz="10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设置两个占位符的内容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	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}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程序执行结果：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更多课程请访问：</a:t>
                      </a:r>
                      <a:r>
                        <a:rPr lang="en-US" sz="10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www.yootk.com</a:t>
                      </a:r>
                      <a:r>
                        <a:rPr lang="zh-CN" sz="10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，讲师：</a:t>
                      </a:r>
                      <a:r>
                        <a:rPr lang="zh-CN" sz="1000" b="1" u="sng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李兴华</a:t>
                      </a:r>
                      <a:endParaRPr lang="zh-CN" sz="1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多资源读取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b="1" smtClean="0"/>
              <a:t>范例：</a:t>
            </a:r>
            <a:r>
              <a:rPr lang="zh-CN" altLang="en-US" sz="1800" smtClean="0"/>
              <a:t>定义中文资源文件 </a:t>
            </a:r>
            <a:r>
              <a:rPr lang="en-US" altLang="zh-CN" sz="1800" smtClean="0"/>
              <a:t>——</a:t>
            </a:r>
            <a:r>
              <a:rPr lang="en-US" sz="1800" smtClean="0"/>
              <a:t> </a:t>
            </a:r>
            <a:r>
              <a:rPr lang="en-US" sz="1800" smtClean="0"/>
              <a:t>com.yootk.demo.Messages_zh_CN.properties</a:t>
            </a:r>
          </a:p>
          <a:p>
            <a:endParaRPr lang="en-US" altLang="zh-CN" sz="1800" smtClean="0"/>
          </a:p>
          <a:p>
            <a:endParaRPr lang="en-US" altLang="zh-CN" sz="1800" smtClean="0"/>
          </a:p>
          <a:p>
            <a:endParaRPr lang="en-US" altLang="zh-CN" sz="1800" smtClean="0"/>
          </a:p>
          <a:p>
            <a:r>
              <a:rPr lang="zh-CN" altLang="en-US" sz="1800" b="1" smtClean="0"/>
              <a:t>范例：</a:t>
            </a:r>
            <a:r>
              <a:rPr lang="zh-CN" altLang="en-US" sz="1800" smtClean="0"/>
              <a:t>定义英文（英语</a:t>
            </a:r>
            <a:r>
              <a:rPr lang="en-US" sz="1800" smtClean="0"/>
              <a:t>-</a:t>
            </a:r>
            <a:r>
              <a:rPr lang="zh-CN" altLang="en-US" sz="1800" smtClean="0"/>
              <a:t>美国）资源文件 </a:t>
            </a:r>
            <a:r>
              <a:rPr lang="en-US" altLang="zh-CN" sz="1800" smtClean="0"/>
              <a:t>——</a:t>
            </a:r>
            <a:r>
              <a:rPr lang="en-US" sz="1800" smtClean="0"/>
              <a:t> com.yootk.demo.Messages_en_US.properties</a:t>
            </a:r>
            <a:endParaRPr lang="zh-CN" altLang="en-US" sz="180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0034" y="2000246"/>
          <a:ext cx="8286808" cy="548640"/>
        </p:xfrm>
        <a:graphic>
          <a:graphicData uri="http://schemas.openxmlformats.org/drawingml/2006/table">
            <a:tbl>
              <a:tblPr/>
              <a:tblGrid>
                <a:gridCol w="8286808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# 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（注释内容）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yootk.info = </a:t>
                      </a:r>
                      <a:r>
                        <a:rPr lang="zh-CN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更多课程请访问：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{0}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yootk.info = </a:t>
                      </a:r>
                      <a:r>
                        <a:rPr lang="en-US" sz="1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\u66F4\u591A\u8BFE\u7A0B\u8BF7\u8BBF\u95EE\uFF1A</a:t>
                      </a:r>
                      <a:r>
                        <a:rPr lang="en-US" sz="1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{0}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00034" y="3429006"/>
          <a:ext cx="8286808" cy="274320"/>
        </p:xfrm>
        <a:graphic>
          <a:graphicData uri="http://schemas.openxmlformats.org/drawingml/2006/table">
            <a:tbl>
              <a:tblPr/>
              <a:tblGrid>
                <a:gridCol w="8286808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yootk.info = </a:t>
                      </a:r>
                      <a:r>
                        <a:rPr lang="en-US" sz="1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More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courses,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please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800" ker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Consolas"/>
                        </a:rPr>
                        <a:t>click:</a:t>
                      </a:r>
                      <a:r>
                        <a:rPr lang="en-US" sz="18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Consolas"/>
                        </a:rPr>
                        <a:t> </a:t>
                      </a:r>
                      <a:r>
                        <a:rPr lang="en-US" sz="18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Consolas"/>
                        </a:rPr>
                        <a:t>{0}</a:t>
                      </a:r>
                      <a:endParaRPr lang="zh-CN" sz="18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622</Words>
  <PresentationFormat>全屏显示(16:9)</PresentationFormat>
  <Paragraphs>126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李兴华Java培训系列课程</vt:lpstr>
      <vt:lpstr>本章学习目标</vt:lpstr>
      <vt:lpstr>国际化</vt:lpstr>
      <vt:lpstr>国际化程序实现原理</vt:lpstr>
      <vt:lpstr>Locale类的常用方法</vt:lpstr>
      <vt:lpstr>ResourceBundle</vt:lpstr>
      <vt:lpstr>范例：读取资源文件</vt:lpstr>
      <vt:lpstr>设置占位符</vt:lpstr>
      <vt:lpstr>多资源读取</vt:lpstr>
      <vt:lpstr>范例：读取资源文件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李兴华</cp:lastModifiedBy>
  <cp:revision>306</cp:revision>
  <dcterms:created xsi:type="dcterms:W3CDTF">2015-01-02T11:02:54Z</dcterms:created>
  <dcterms:modified xsi:type="dcterms:W3CDTF">2017-02-08T04:17:10Z</dcterms:modified>
</cp:coreProperties>
</file>