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System</a:t>
            </a:r>
            <a:r>
              <a:rPr lang="zh-CN" altLang="en-US" smtClean="0"/>
              <a:t>类对</a:t>
            </a:r>
            <a:r>
              <a:rPr lang="en-US" altLang="zh-CN" smtClean="0"/>
              <a:t>IO</a:t>
            </a:r>
            <a:r>
              <a:rPr lang="zh-CN" altLang="en-US" smtClean="0"/>
              <a:t>的支持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掌握</a:t>
            </a:r>
            <a:r>
              <a:rPr lang="en-US" smtClean="0"/>
              <a:t>java.io</a:t>
            </a:r>
            <a:r>
              <a:rPr lang="zh-CN" altLang="en-US" smtClean="0"/>
              <a:t>包中类的继承关系；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File</a:t>
            </a:r>
            <a:r>
              <a:rPr lang="zh-CN" altLang="en-US" smtClean="0"/>
              <a:t>类的使用，并且可以通过</a:t>
            </a:r>
            <a:r>
              <a:rPr lang="en-US" smtClean="0"/>
              <a:t>File</a:t>
            </a:r>
            <a:r>
              <a:rPr lang="zh-CN" altLang="en-US" smtClean="0"/>
              <a:t>类进行文件的创建、删除、文件夹的列表等操作；</a:t>
            </a:r>
            <a:endParaRPr lang="en-US" altLang="zh-CN" smtClean="0"/>
          </a:p>
          <a:p>
            <a:r>
              <a:rPr lang="zh-CN" altLang="en-US" smtClean="0"/>
              <a:t>掌握字节流或字符流操作文件内容并区分出字节流与字符流的区别；</a:t>
            </a:r>
            <a:endParaRPr lang="en-US" altLang="zh-CN" smtClean="0"/>
          </a:p>
          <a:p>
            <a:r>
              <a:rPr lang="zh-CN" altLang="en-US" smtClean="0"/>
              <a:t>掌握内存操作操作流的使用；</a:t>
            </a:r>
            <a:endParaRPr lang="en-US" altLang="zh-CN" smtClean="0"/>
          </a:p>
          <a:p>
            <a:r>
              <a:rPr lang="zh-CN" altLang="en-US" smtClean="0"/>
              <a:t>掌握对象序列化的作用以及</a:t>
            </a:r>
            <a:r>
              <a:rPr lang="en-US" smtClean="0"/>
              <a:t>Serializable</a:t>
            </a:r>
            <a:r>
              <a:rPr lang="zh-CN" altLang="en-US" smtClean="0"/>
              <a:t>接口、</a:t>
            </a:r>
            <a:r>
              <a:rPr lang="en-US" smtClean="0"/>
              <a:t>transient</a:t>
            </a:r>
            <a:r>
              <a:rPr lang="zh-CN" altLang="en-US" smtClean="0"/>
              <a:t>关键字的使用。</a:t>
            </a:r>
            <a:endParaRPr lang="en-US" altLang="zh-CN" smtClean="0"/>
          </a:p>
          <a:p>
            <a:r>
              <a:rPr lang="zh-CN" altLang="en-US" smtClean="0"/>
              <a:t>掌握打印流及扫描流的使用；</a:t>
            </a:r>
            <a:endParaRPr lang="en-US" altLang="zh-CN" smtClean="0"/>
          </a:p>
          <a:p>
            <a:r>
              <a:rPr lang="zh-CN" altLang="en-US" smtClean="0"/>
              <a:t>了解字符的主要编码类型及乱码产生原因；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System</a:t>
            </a:r>
            <a:r>
              <a:rPr lang="zh-CN" altLang="en-US" smtClean="0"/>
              <a:t>类对</a:t>
            </a:r>
            <a:r>
              <a:rPr lang="en-US" smtClean="0"/>
              <a:t>IO</a:t>
            </a:r>
            <a:r>
              <a:rPr lang="zh-CN" altLang="en-US" smtClean="0"/>
              <a:t>的支持：</a:t>
            </a:r>
            <a:r>
              <a:rPr lang="en-US" smtClean="0"/>
              <a:t>System.out</a:t>
            </a:r>
            <a:r>
              <a:rPr lang="zh-CN" altLang="en-US" smtClean="0"/>
              <a:t>、</a:t>
            </a:r>
            <a:r>
              <a:rPr lang="en-US" smtClean="0"/>
              <a:t>System.err</a:t>
            </a:r>
            <a:r>
              <a:rPr lang="zh-CN" altLang="en-US" smtClean="0"/>
              <a:t>、</a:t>
            </a:r>
            <a:r>
              <a:rPr lang="en-US" smtClean="0"/>
              <a:t>System.in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</a:t>
            </a:r>
            <a:r>
              <a:rPr lang="zh-CN" altLang="en-US" smtClean="0"/>
              <a:t>类与</a:t>
            </a:r>
            <a:r>
              <a:rPr lang="en-US" smtClean="0"/>
              <a:t>IO</a:t>
            </a:r>
            <a:r>
              <a:rPr lang="zh-CN" altLang="en-US" smtClean="0"/>
              <a:t>有关的对象常量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</a:t>
            </a:r>
            <a:r>
              <a:rPr lang="zh-CN" altLang="en-US" smtClean="0"/>
              <a:t>类是现在为止使用最多的一个类，所有的信息输出都会使用到“</a:t>
            </a:r>
            <a:r>
              <a:rPr lang="en-US" smtClean="0"/>
              <a:t>System.out.println()</a:t>
            </a:r>
            <a:r>
              <a:rPr lang="zh-CN" altLang="en-US" smtClean="0"/>
              <a:t>”或“</a:t>
            </a:r>
            <a:r>
              <a:rPr lang="en-US" smtClean="0"/>
              <a:t>System.out.print()</a:t>
            </a:r>
            <a:r>
              <a:rPr lang="zh-CN" altLang="en-US" smtClean="0"/>
              <a:t>”两个方法完成，而实际上</a:t>
            </a:r>
            <a:r>
              <a:rPr lang="en-US" smtClean="0"/>
              <a:t>System</a:t>
            </a:r>
            <a:r>
              <a:rPr lang="zh-CN" altLang="en-US" smtClean="0"/>
              <a:t>类中也专门提供了与</a:t>
            </a:r>
            <a:r>
              <a:rPr lang="en-US" smtClean="0"/>
              <a:t>IO</a:t>
            </a:r>
            <a:r>
              <a:rPr lang="zh-CN" altLang="en-US" smtClean="0"/>
              <a:t>有关的三个常量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3071816"/>
          <a:ext cx="8501122" cy="1428760"/>
        </p:xfrm>
        <a:graphic>
          <a:graphicData uri="http://schemas.openxmlformats.org/drawingml/2006/table">
            <a:tbl>
              <a:tblPr/>
              <a:tblGrid>
                <a:gridCol w="481196"/>
                <a:gridCol w="3769365"/>
                <a:gridCol w="721793"/>
                <a:gridCol w="3528768"/>
              </a:tblGrid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static final PrintStream err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显示器上错误输出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static final PrintStream out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显示器上信息输出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  <a:cs typeface="Times New Roman"/>
                        </a:rPr>
                        <a:t>public static final InputStream in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常量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  <a:cs typeface="Times New Roman"/>
                        </a:rPr>
                        <a:t>键盘数据输入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错误输出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428892"/>
        </p:xfrm>
        <a:graphic>
          <a:graphicData uri="http://schemas.openxmlformats.org/drawingml/2006/table">
            <a:tbl>
              <a:tblPr/>
              <a:tblGrid>
                <a:gridCol w="1864982"/>
                <a:gridCol w="6564702"/>
              </a:tblGrid>
              <a:tr h="224205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Integer.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"abc"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此处一定会发生异常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(Exception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err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错误输出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68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u="sng" kern="0">
                          <a:solidFill>
                            <a:srgbClr val="0066CC"/>
                          </a:solidFill>
                          <a:latin typeface="Consolas"/>
                          <a:ea typeface="宋体"/>
                          <a:cs typeface="Consolas"/>
                        </a:rPr>
                        <a:t>java.lang.NumberFormatException</a:t>
                      </a:r>
                      <a:r>
                        <a:rPr lang="en-US" sz="1200" kern="0">
                          <a:solidFill>
                            <a:srgbClr val="FF0000"/>
                          </a:solidFill>
                          <a:latin typeface="Consolas"/>
                          <a:ea typeface="宋体"/>
                          <a:cs typeface="Consolas"/>
                        </a:rPr>
                        <a:t>: For input string: "abc"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利用</a:t>
            </a:r>
            <a:r>
              <a:rPr lang="en-US" smtClean="0"/>
              <a:t>OutputStream</a:t>
            </a:r>
            <a:r>
              <a:rPr lang="zh-CN" altLang="en-US" smtClean="0"/>
              <a:t>实现屏幕输出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00180"/>
          <a:ext cx="8572560" cy="2928958"/>
        </p:xfrm>
        <a:graphic>
          <a:graphicData uri="http://schemas.openxmlformats.org/drawingml/2006/table">
            <a:tbl>
              <a:tblPr/>
              <a:tblGrid>
                <a:gridCol w="1783704"/>
                <a:gridCol w="6788856"/>
              </a:tblGrid>
              <a:tr h="270365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java.io.OutputStream;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此处直接抛出异常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OutputStream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OutputStream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就为屏幕输出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.write(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.getBytes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()); 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屏幕输出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5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系统输入：</a:t>
            </a:r>
            <a:r>
              <a:rPr lang="en-US" smtClean="0"/>
              <a:t>System.in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在许多的编程语言之中为了方便用户的交互操作，都会直接提供有一种键盘输入数据的操作功能，但遗憾的是在</a:t>
            </a:r>
            <a:r>
              <a:rPr lang="en-US" smtClean="0"/>
              <a:t>Java</a:t>
            </a:r>
            <a:r>
              <a:rPr lang="zh-CN" altLang="en-US" smtClean="0"/>
              <a:t>之中并没有提供这样可以直接使用的键盘输入操作，而要想实现此类操作必须采用</a:t>
            </a:r>
            <a:r>
              <a:rPr lang="en-US" smtClean="0"/>
              <a:t>IO</a:t>
            </a:r>
            <a:r>
              <a:rPr lang="zh-CN" altLang="en-US" smtClean="0"/>
              <a:t>处理的形式完成，而操作的核心就是利用</a:t>
            </a:r>
            <a:r>
              <a:rPr lang="en-US" smtClean="0"/>
              <a:t>System.in</a:t>
            </a:r>
            <a:r>
              <a:rPr lang="zh-CN" altLang="en-US" smtClean="0"/>
              <a:t>（此为</a:t>
            </a:r>
            <a:r>
              <a:rPr lang="en-US" smtClean="0"/>
              <a:t>InputStream</a:t>
            </a:r>
            <a:r>
              <a:rPr lang="zh-CN" altLang="en-US" smtClean="0"/>
              <a:t>类实例化对象）完成。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实现键盘的数据输入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3130411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276465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为了方便读者理解，本处将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System.in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使用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接收，但实际上不需要如此操作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InputStream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System.in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为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InputStream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类实例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byte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[1024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开辟空间接收数据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：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信息提示，此处没有换行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读取数据并返回长度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输入数据为：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data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0,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len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71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zh-CN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输入数据为：更多课程请访问：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改进输入操作设计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71614"/>
          <a:ext cx="8572560" cy="3200400"/>
        </p:xfrm>
        <a:graphic>
          <a:graphicData uri="http://schemas.openxmlformats.org/drawingml/2006/table">
            <a:tbl>
              <a:tblPr/>
              <a:tblGrid>
                <a:gridCol w="2675106"/>
                <a:gridCol w="5897454"/>
              </a:tblGrid>
              <a:tr h="2365072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java.io.InputStream;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 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此处直接抛出异常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InputStream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in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StringBuffer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StringBuffer();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接收输入数据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提示信息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0;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接收每次读取数据长度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while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input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.read()) != -1) 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判断是否有输入数据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'\n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'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判断是否为回车符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break</a:t>
                      </a:r>
                      <a:r>
                        <a:rPr lang="en-US" sz="10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停止接收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.append((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char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temp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保存读取数据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输入数据为：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buf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程序执行结果（输入英文）：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en-US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输入数据为：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www.jixianit.com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6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程序执行结果（输入中文）：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请输入数据：</a:t>
                      </a:r>
                      <a:r>
                        <a:rPr lang="zh-CN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极限</a:t>
                      </a:r>
                      <a:r>
                        <a:rPr lang="en-US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IT</a:t>
                      </a:r>
                      <a:r>
                        <a:rPr lang="zh-CN" sz="1000" b="1" i="1" u="sng" kern="0">
                          <a:solidFill>
                            <a:srgbClr val="00C87D"/>
                          </a:solidFill>
                          <a:latin typeface="Consolas"/>
                          <a:ea typeface="宋体"/>
                          <a:cs typeface="Consolas"/>
                        </a:rPr>
                        <a:t>训练营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输入数据为：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????IT???·??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453</Words>
  <PresentationFormat>全屏显示(16:9)</PresentationFormat>
  <Paragraphs>100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李兴华Java培训系列课程</vt:lpstr>
      <vt:lpstr>本章学习目标</vt:lpstr>
      <vt:lpstr>System类与IO有关的对象常量</vt:lpstr>
      <vt:lpstr>范例：错误输出</vt:lpstr>
      <vt:lpstr>范例：利用OutputStream实现屏幕输出</vt:lpstr>
      <vt:lpstr>系统输入：System.in</vt:lpstr>
      <vt:lpstr>范例：实现键盘的数据输入</vt:lpstr>
      <vt:lpstr>范例：改进输入操作设计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363</cp:revision>
  <dcterms:created xsi:type="dcterms:W3CDTF">2015-01-02T11:02:54Z</dcterms:created>
  <dcterms:modified xsi:type="dcterms:W3CDTF">2017-02-08T05:43:46Z</dcterms:modified>
</cp:coreProperties>
</file>