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3" r:id="rId3"/>
    <p:sldId id="274" r:id="rId4"/>
    <p:sldId id="275" r:id="rId5"/>
    <p:sldId id="276" r:id="rId6"/>
    <p:sldId id="277" r:id="rId7"/>
    <p:sldId id="278" r:id="rId8"/>
    <p:sldId id="279" r:id="rId9"/>
    <p:sldId id="280" r:id="rId10"/>
    <p:sldId id="272" r:id="rId1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2764" autoAdjust="0"/>
  </p:normalViewPr>
  <p:slideViewPr>
    <p:cSldViewPr>
      <p:cViewPr varScale="1">
        <p:scale>
          <a:sx n="87" d="100"/>
          <a:sy n="87" d="100"/>
        </p:scale>
        <p:origin x="-87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2017/2/8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2017/2/8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zh-CN" altLang="en-US" smtClean="0"/>
              <a:t>对象序列化</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err="1"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normAutofit fontScale="85000" lnSpcReduction="10000"/>
          </a:bodyPr>
          <a:lstStyle/>
          <a:p>
            <a:r>
              <a:rPr lang="zh-CN" altLang="en-US" smtClean="0"/>
              <a:t>掌握</a:t>
            </a:r>
            <a:r>
              <a:rPr lang="en-US" smtClean="0"/>
              <a:t>java.io</a:t>
            </a:r>
            <a:r>
              <a:rPr lang="zh-CN" altLang="en-US" smtClean="0"/>
              <a:t>包中类的继承关系；</a:t>
            </a:r>
            <a:endParaRPr lang="en-US" altLang="zh-CN" smtClean="0"/>
          </a:p>
          <a:p>
            <a:r>
              <a:rPr lang="zh-CN" altLang="en-US" smtClean="0"/>
              <a:t>掌握</a:t>
            </a:r>
            <a:r>
              <a:rPr lang="en-US" smtClean="0"/>
              <a:t>File</a:t>
            </a:r>
            <a:r>
              <a:rPr lang="zh-CN" altLang="en-US" smtClean="0"/>
              <a:t>类的使用，并且可以通过</a:t>
            </a:r>
            <a:r>
              <a:rPr lang="en-US" smtClean="0"/>
              <a:t>File</a:t>
            </a:r>
            <a:r>
              <a:rPr lang="zh-CN" altLang="en-US" smtClean="0"/>
              <a:t>类进行文件的创建、删除、文件夹的列表等操作；</a:t>
            </a:r>
            <a:endParaRPr lang="en-US" altLang="zh-CN" smtClean="0"/>
          </a:p>
          <a:p>
            <a:r>
              <a:rPr lang="zh-CN" altLang="en-US" smtClean="0"/>
              <a:t>掌握字节流或字符流操作文件内容并区分出字节流与字符流的区别；</a:t>
            </a:r>
            <a:endParaRPr lang="en-US" altLang="zh-CN" smtClean="0"/>
          </a:p>
          <a:p>
            <a:r>
              <a:rPr lang="zh-CN" altLang="en-US" smtClean="0"/>
              <a:t>掌握内存操作操作流的使用；</a:t>
            </a:r>
            <a:endParaRPr lang="en-US" altLang="zh-CN" smtClean="0"/>
          </a:p>
          <a:p>
            <a:r>
              <a:rPr lang="zh-CN" altLang="en-US" smtClean="0"/>
              <a:t>掌握对象序列化的作用以及</a:t>
            </a:r>
            <a:r>
              <a:rPr lang="en-US" smtClean="0"/>
              <a:t>Serializable</a:t>
            </a:r>
            <a:r>
              <a:rPr lang="zh-CN" altLang="en-US" smtClean="0"/>
              <a:t>接口、</a:t>
            </a:r>
            <a:r>
              <a:rPr lang="en-US" smtClean="0"/>
              <a:t>transient</a:t>
            </a:r>
            <a:r>
              <a:rPr lang="zh-CN" altLang="en-US" smtClean="0"/>
              <a:t>关键字的使用。</a:t>
            </a:r>
            <a:endParaRPr lang="en-US" altLang="zh-CN" smtClean="0"/>
          </a:p>
          <a:p>
            <a:r>
              <a:rPr lang="zh-CN" altLang="en-US" smtClean="0"/>
              <a:t>掌握打印流及扫描流的使用；</a:t>
            </a:r>
            <a:endParaRPr lang="en-US" altLang="zh-CN" smtClean="0"/>
          </a:p>
          <a:p>
            <a:r>
              <a:rPr lang="zh-CN" altLang="en-US" smtClean="0"/>
              <a:t>了解字符的主要编码类型及乱码产生原因；</a:t>
            </a:r>
            <a:endParaRPr lang="en-US" altLang="zh-CN" smtClean="0"/>
          </a:p>
          <a:p>
            <a:r>
              <a:rPr lang="zh-CN" altLang="en-US" smtClean="0"/>
              <a:t>了解</a:t>
            </a:r>
            <a:r>
              <a:rPr lang="en-US" smtClean="0"/>
              <a:t>System</a:t>
            </a:r>
            <a:r>
              <a:rPr lang="zh-CN" altLang="en-US" smtClean="0"/>
              <a:t>类对</a:t>
            </a:r>
            <a:r>
              <a:rPr lang="en-US" smtClean="0"/>
              <a:t>IO</a:t>
            </a:r>
            <a:r>
              <a:rPr lang="zh-CN" altLang="en-US" smtClean="0"/>
              <a:t>的支持：</a:t>
            </a:r>
            <a:r>
              <a:rPr lang="en-US" smtClean="0"/>
              <a:t>System.out</a:t>
            </a:r>
            <a:r>
              <a:rPr lang="zh-CN" altLang="en-US" smtClean="0"/>
              <a:t>、</a:t>
            </a:r>
            <a:r>
              <a:rPr lang="en-US" smtClean="0"/>
              <a:t>System.err</a:t>
            </a:r>
            <a:r>
              <a:rPr lang="zh-CN" altLang="en-US" smtClean="0"/>
              <a:t>、</a:t>
            </a:r>
            <a:r>
              <a:rPr lang="en-US" smtClean="0"/>
              <a:t>System.in</a:t>
            </a:r>
            <a:r>
              <a:rPr lang="zh-CN" altLang="en-US" smtClean="0"/>
              <a: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对象序列化</a:t>
            </a:r>
            <a:endParaRPr lang="zh-CN" altLang="en-US"/>
          </a:p>
        </p:txBody>
      </p:sp>
      <p:sp>
        <p:nvSpPr>
          <p:cNvPr id="3" name="内容占位符 2"/>
          <p:cNvSpPr>
            <a:spLocks noGrp="1"/>
          </p:cNvSpPr>
          <p:nvPr>
            <p:ph idx="1"/>
          </p:nvPr>
        </p:nvSpPr>
        <p:spPr/>
        <p:txBody>
          <a:bodyPr/>
          <a:lstStyle/>
          <a:p>
            <a:r>
              <a:rPr lang="zh-CN" altLang="en-US" smtClean="0"/>
              <a:t>在</a:t>
            </a:r>
            <a:r>
              <a:rPr lang="en-US" smtClean="0"/>
              <a:t>Java</a:t>
            </a:r>
            <a:r>
              <a:rPr lang="zh-CN" altLang="en-US" smtClean="0"/>
              <a:t>中允许用户在程序运行中进行对象的创建，但是这些创建的对象都只是保存在内存之中，所以这些对象的生命周期都不会超过</a:t>
            </a:r>
            <a:r>
              <a:rPr lang="en-US" smtClean="0"/>
              <a:t>JVM</a:t>
            </a:r>
            <a:r>
              <a:rPr lang="zh-CN" altLang="en-US" smtClean="0"/>
              <a:t>进程。但是在很多时候可能会需要在</a:t>
            </a:r>
            <a:r>
              <a:rPr lang="en-US" smtClean="0"/>
              <a:t>JVM</a:t>
            </a:r>
            <a:r>
              <a:rPr lang="zh-CN" altLang="en-US" smtClean="0"/>
              <a:t>进程结束后对象依然可以被保存下来，或者在不同的</a:t>
            </a:r>
            <a:r>
              <a:rPr lang="en-US" smtClean="0"/>
              <a:t>JVM</a:t>
            </a:r>
            <a:r>
              <a:rPr lang="zh-CN" altLang="en-US" smtClean="0"/>
              <a:t>进程中要进行对象传输，那么在这样的情况下就可以采用对象序列化的方式来进行处理。</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Serializable</a:t>
            </a:r>
            <a:r>
              <a:rPr lang="zh-CN" altLang="en-US" smtClean="0"/>
              <a:t>序列化接口</a:t>
            </a:r>
            <a:endParaRPr lang="zh-CN" altLang="en-US"/>
          </a:p>
        </p:txBody>
      </p:sp>
      <p:sp>
        <p:nvSpPr>
          <p:cNvPr id="3" name="内容占位符 2"/>
          <p:cNvSpPr>
            <a:spLocks noGrp="1"/>
          </p:cNvSpPr>
          <p:nvPr>
            <p:ph idx="1"/>
          </p:nvPr>
        </p:nvSpPr>
        <p:spPr/>
        <p:txBody>
          <a:bodyPr/>
          <a:lstStyle/>
          <a:p>
            <a:r>
              <a:rPr lang="zh-CN" altLang="en-US" smtClean="0"/>
              <a:t>对象序列化的本质实际上就是将内存中所保存的对象数据转换为二进制数据流进行传输的操作。但是并不是所有类的对象都可以直接进行序列化操作，如果要被序列化的对象，那么其所在的类一定要实现</a:t>
            </a:r>
            <a:r>
              <a:rPr lang="en-US" smtClean="0"/>
              <a:t>java.io.Serializable</a:t>
            </a:r>
            <a:r>
              <a:rPr lang="zh-CN" altLang="en-US" smtClean="0"/>
              <a:t>接口。而通过文档观察可以发现，这个接口里面并没有任何的操作方法存在，因为它是一个标识接口，表示一种能力。</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定义一个可以被序列化对象的类</a:t>
            </a:r>
            <a:endParaRPr lang="zh-CN" altLang="en-US"/>
          </a:p>
        </p:txBody>
      </p:sp>
      <p:graphicFrame>
        <p:nvGraphicFramePr>
          <p:cNvPr id="4" name="表格 3"/>
          <p:cNvGraphicFramePr>
            <a:graphicFrameLocks noGrp="1"/>
          </p:cNvGraphicFramePr>
          <p:nvPr/>
        </p:nvGraphicFramePr>
        <p:xfrm>
          <a:off x="357158" y="1428742"/>
          <a:ext cx="8429684" cy="3200400"/>
        </p:xfrm>
        <a:graphic>
          <a:graphicData uri="http://schemas.openxmlformats.org/drawingml/2006/table">
            <a:tbl>
              <a:tblPr/>
              <a:tblGrid>
                <a:gridCol w="8429684"/>
              </a:tblGrid>
              <a:tr h="3143272">
                <a:tc>
                  <a:txBody>
                    <a:bodyPr/>
                    <a:lstStyle/>
                    <a:p>
                      <a:pPr algn="l">
                        <a:spcAft>
                          <a:spcPts val="0"/>
                        </a:spcAft>
                      </a:pPr>
                      <a:r>
                        <a:rPr lang="en-US" sz="1400" b="1" kern="0">
                          <a:solidFill>
                            <a:srgbClr val="7F0055"/>
                          </a:solidFill>
                          <a:latin typeface="Consolas"/>
                          <a:ea typeface="宋体"/>
                          <a:cs typeface="Consolas"/>
                        </a:rPr>
                        <a:t>package</a:t>
                      </a:r>
                      <a:r>
                        <a:rPr lang="en-US" sz="1400" kern="0">
                          <a:solidFill>
                            <a:srgbClr val="000000"/>
                          </a:solidFill>
                          <a:latin typeface="Consolas"/>
                          <a:ea typeface="宋体"/>
                          <a:cs typeface="Consolas"/>
                        </a:rPr>
                        <a:t> com.yootk.demo;</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Consolas"/>
                        </a:rPr>
                        <a:t>import</a:t>
                      </a:r>
                      <a:r>
                        <a:rPr lang="en-US" sz="1400" kern="0">
                          <a:solidFill>
                            <a:srgbClr val="000000"/>
                          </a:solidFill>
                          <a:latin typeface="Consolas"/>
                          <a:ea typeface="宋体"/>
                          <a:cs typeface="Consolas"/>
                        </a:rPr>
                        <a:t> java.io.Serializable;</a:t>
                      </a:r>
                      <a:endParaRPr lang="zh-CN" sz="1400" kern="100">
                        <a:latin typeface="Times New Roman"/>
                        <a:ea typeface="宋体"/>
                        <a:cs typeface="Times New Roman"/>
                      </a:endParaRPr>
                    </a:p>
                    <a:p>
                      <a:pPr algn="l">
                        <a:spcAft>
                          <a:spcPts val="0"/>
                        </a:spcAft>
                      </a:pPr>
                      <a:r>
                        <a:rPr lang="en-US" sz="1400" kern="0">
                          <a:solidFill>
                            <a:srgbClr val="646464"/>
                          </a:solidFill>
                          <a:latin typeface="Consolas"/>
                          <a:ea typeface="宋体"/>
                          <a:cs typeface="Consolas"/>
                        </a:rPr>
                        <a:t>@SuppressWarnings</a:t>
                      </a:r>
                      <a:r>
                        <a:rPr lang="en-US" sz="1400" kern="0">
                          <a:solidFill>
                            <a:srgbClr val="000000"/>
                          </a:solidFill>
                          <a:latin typeface="Consolas"/>
                          <a:ea typeface="宋体"/>
                          <a:cs typeface="Consolas"/>
                        </a:rPr>
                        <a:t>(</a:t>
                      </a:r>
                      <a:r>
                        <a:rPr lang="en-US" sz="1400" kern="0">
                          <a:solidFill>
                            <a:srgbClr val="2A00FF"/>
                          </a:solidFill>
                          <a:latin typeface="Consolas"/>
                          <a:ea typeface="宋体"/>
                          <a:cs typeface="Consolas"/>
                        </a:rPr>
                        <a:t>"serial"</a:t>
                      </a:r>
                      <a:r>
                        <a:rPr lang="en-US" sz="1400" kern="0">
                          <a:solidFill>
                            <a:srgbClr val="000000"/>
                          </a:solidFill>
                          <a:latin typeface="Consolas"/>
                          <a:ea typeface="宋体"/>
                          <a:cs typeface="Consolas"/>
                        </a:rPr>
                        <a:t>)	</a:t>
                      </a:r>
                      <a:r>
                        <a:rPr lang="en-US" sz="1400" kern="0">
                          <a:solidFill>
                            <a:srgbClr val="000000"/>
                          </a:solidFill>
                          <a:latin typeface="Consolas"/>
                          <a:ea typeface="宋体"/>
                          <a:cs typeface="Consolas"/>
                        </a:rPr>
                        <a:t>	</a:t>
                      </a:r>
                      <a:r>
                        <a:rPr lang="en-US" sz="1400" kern="0" smtClean="0">
                          <a:solidFill>
                            <a:srgbClr val="3F7F5F"/>
                          </a:solidFill>
                          <a:latin typeface="Consolas"/>
                          <a:ea typeface="宋体"/>
                          <a:cs typeface="Consolas"/>
                        </a:rPr>
                        <a:t>// </a:t>
                      </a:r>
                      <a:r>
                        <a:rPr lang="zh-CN" sz="1400" kern="0">
                          <a:solidFill>
                            <a:srgbClr val="3F7F5F"/>
                          </a:solidFill>
                          <a:latin typeface="Consolas"/>
                          <a:ea typeface="宋体"/>
                          <a:cs typeface="Consolas"/>
                        </a:rPr>
                        <a:t>压制序列化版本号警告信息</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Consolas"/>
                        </a:rPr>
                        <a:t>class</a:t>
                      </a:r>
                      <a:r>
                        <a:rPr lang="en-US" sz="1400" kern="0">
                          <a:solidFill>
                            <a:srgbClr val="000000"/>
                          </a:solidFill>
                          <a:latin typeface="Consolas"/>
                          <a:ea typeface="宋体"/>
                          <a:cs typeface="Consolas"/>
                        </a:rPr>
                        <a:t> Book </a:t>
                      </a:r>
                      <a:r>
                        <a:rPr lang="en-US" sz="1400" b="1" kern="0">
                          <a:solidFill>
                            <a:srgbClr val="7F0055"/>
                          </a:solidFill>
                          <a:latin typeface="Consolas"/>
                          <a:ea typeface="宋体"/>
                          <a:cs typeface="Consolas"/>
                        </a:rPr>
                        <a:t>implements</a:t>
                      </a:r>
                      <a:r>
                        <a:rPr lang="en-US" sz="1400" kern="0">
                          <a:solidFill>
                            <a:srgbClr val="000000"/>
                          </a:solidFill>
                          <a:latin typeface="Consolas"/>
                          <a:ea typeface="宋体"/>
                          <a:cs typeface="Consolas"/>
                        </a:rPr>
                        <a:t> </a:t>
                      </a:r>
                      <a:r>
                        <a:rPr lang="en-US" sz="1400" b="1" u="sng" kern="0">
                          <a:solidFill>
                            <a:srgbClr val="000000"/>
                          </a:solidFill>
                          <a:latin typeface="Consolas"/>
                          <a:ea typeface="宋体"/>
                          <a:cs typeface="Consolas"/>
                        </a:rPr>
                        <a:t>Serializable</a:t>
                      </a:r>
                      <a:r>
                        <a:rPr lang="en-US" sz="1400" kern="0">
                          <a:solidFill>
                            <a:srgbClr val="000000"/>
                          </a:solidFill>
                          <a:latin typeface="Consolas"/>
                          <a:ea typeface="宋体"/>
                          <a:cs typeface="Consolas"/>
                        </a:rPr>
                        <a:t> { </a:t>
                      </a:r>
                      <a:r>
                        <a:rPr lang="en-US" sz="1400" kern="0">
                          <a:solidFill>
                            <a:srgbClr val="000000"/>
                          </a:solidFill>
                          <a:latin typeface="Consolas"/>
                          <a:ea typeface="宋体"/>
                          <a:cs typeface="Consolas"/>
                        </a:rPr>
                        <a:t>	</a:t>
                      </a:r>
                      <a:r>
                        <a:rPr lang="en-US" sz="1400" kern="0" smtClean="0">
                          <a:solidFill>
                            <a:srgbClr val="3F7F5F"/>
                          </a:solidFill>
                          <a:latin typeface="Consolas"/>
                          <a:ea typeface="宋体"/>
                          <a:cs typeface="Consolas"/>
                        </a:rPr>
                        <a:t>// </a:t>
                      </a:r>
                      <a:r>
                        <a:rPr lang="zh-CN" sz="1400" kern="0">
                          <a:solidFill>
                            <a:srgbClr val="3F7F5F"/>
                          </a:solidFill>
                          <a:latin typeface="Consolas"/>
                          <a:ea typeface="宋体"/>
                          <a:cs typeface="Consolas"/>
                        </a:rPr>
                        <a:t>此类对象可以被序列化</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private</a:t>
                      </a:r>
                      <a:r>
                        <a:rPr lang="en-US" sz="1400" kern="0">
                          <a:solidFill>
                            <a:srgbClr val="000000"/>
                          </a:solidFill>
                          <a:latin typeface="Consolas"/>
                          <a:ea typeface="宋体"/>
                          <a:cs typeface="Consolas"/>
                        </a:rPr>
                        <a:t> String </a:t>
                      </a:r>
                      <a:r>
                        <a:rPr lang="en-US" sz="1400" kern="0">
                          <a:solidFill>
                            <a:srgbClr val="0000C0"/>
                          </a:solidFill>
                          <a:latin typeface="Consolas"/>
                          <a:ea typeface="宋体"/>
                          <a:cs typeface="Consolas"/>
                        </a:rPr>
                        <a:t>title</a:t>
                      </a: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private</a:t>
                      </a: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double</a:t>
                      </a:r>
                      <a:r>
                        <a:rPr lang="en-US" sz="1400" kern="0">
                          <a:solidFill>
                            <a:srgbClr val="000000"/>
                          </a:solidFill>
                          <a:latin typeface="Consolas"/>
                          <a:ea typeface="宋体"/>
                          <a:cs typeface="Consolas"/>
                        </a:rPr>
                        <a:t> </a:t>
                      </a:r>
                      <a:r>
                        <a:rPr lang="en-US" sz="1400" kern="0">
                          <a:solidFill>
                            <a:srgbClr val="0000C0"/>
                          </a:solidFill>
                          <a:latin typeface="Consolas"/>
                          <a:ea typeface="宋体"/>
                          <a:cs typeface="Consolas"/>
                        </a:rPr>
                        <a:t>price</a:t>
                      </a: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public</a:t>
                      </a:r>
                      <a:r>
                        <a:rPr lang="en-US" sz="1400" kern="0">
                          <a:solidFill>
                            <a:srgbClr val="000000"/>
                          </a:solidFill>
                          <a:latin typeface="Consolas"/>
                          <a:ea typeface="宋体"/>
                          <a:cs typeface="Consolas"/>
                        </a:rPr>
                        <a:t> Book(String </a:t>
                      </a:r>
                      <a:r>
                        <a:rPr lang="en-US" sz="1400" kern="0">
                          <a:solidFill>
                            <a:srgbClr val="6A3E3E"/>
                          </a:solidFill>
                          <a:latin typeface="Consolas"/>
                          <a:ea typeface="宋体"/>
                          <a:cs typeface="Consolas"/>
                        </a:rPr>
                        <a:t>title</a:t>
                      </a: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double</a:t>
                      </a:r>
                      <a:r>
                        <a:rPr lang="en-US" sz="1400" kern="0">
                          <a:solidFill>
                            <a:srgbClr val="000000"/>
                          </a:solidFill>
                          <a:latin typeface="Consolas"/>
                          <a:ea typeface="宋体"/>
                          <a:cs typeface="Consolas"/>
                        </a:rPr>
                        <a:t> </a:t>
                      </a:r>
                      <a:r>
                        <a:rPr lang="en-US" sz="1400" kern="0">
                          <a:solidFill>
                            <a:srgbClr val="6A3E3E"/>
                          </a:solidFill>
                          <a:latin typeface="Consolas"/>
                          <a:ea typeface="宋体"/>
                          <a:cs typeface="Consolas"/>
                        </a:rPr>
                        <a:t>price</a:t>
                      </a:r>
                      <a:r>
                        <a:rPr lang="en-US" sz="1400" kern="0">
                          <a:solidFill>
                            <a:srgbClr val="000000"/>
                          </a:solidFill>
                          <a:latin typeface="Consolas"/>
                          <a:ea typeface="宋体"/>
                          <a:cs typeface="Consolas"/>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this</a:t>
                      </a:r>
                      <a:r>
                        <a:rPr lang="en-US" sz="1400" kern="0">
                          <a:solidFill>
                            <a:srgbClr val="000000"/>
                          </a:solidFill>
                          <a:latin typeface="Consolas"/>
                          <a:ea typeface="宋体"/>
                          <a:cs typeface="Consolas"/>
                        </a:rPr>
                        <a:t>.</a:t>
                      </a:r>
                      <a:r>
                        <a:rPr lang="en-US" sz="1400" kern="0">
                          <a:solidFill>
                            <a:srgbClr val="0000C0"/>
                          </a:solidFill>
                          <a:latin typeface="Consolas"/>
                          <a:ea typeface="宋体"/>
                          <a:cs typeface="Consolas"/>
                        </a:rPr>
                        <a:t>title</a:t>
                      </a:r>
                      <a:r>
                        <a:rPr lang="en-US" sz="1400" kern="0">
                          <a:solidFill>
                            <a:srgbClr val="000000"/>
                          </a:solidFill>
                          <a:latin typeface="Consolas"/>
                          <a:ea typeface="宋体"/>
                          <a:cs typeface="Consolas"/>
                        </a:rPr>
                        <a:t> = </a:t>
                      </a:r>
                      <a:r>
                        <a:rPr lang="en-US" sz="1400" kern="0">
                          <a:solidFill>
                            <a:srgbClr val="6A3E3E"/>
                          </a:solidFill>
                          <a:latin typeface="Consolas"/>
                          <a:ea typeface="宋体"/>
                          <a:cs typeface="Consolas"/>
                        </a:rPr>
                        <a:t>title</a:t>
                      </a: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this</a:t>
                      </a:r>
                      <a:r>
                        <a:rPr lang="en-US" sz="1400" kern="0">
                          <a:solidFill>
                            <a:srgbClr val="000000"/>
                          </a:solidFill>
                          <a:latin typeface="Consolas"/>
                          <a:ea typeface="宋体"/>
                          <a:cs typeface="Consolas"/>
                        </a:rPr>
                        <a:t>.</a:t>
                      </a:r>
                      <a:r>
                        <a:rPr lang="en-US" sz="1400" kern="0">
                          <a:solidFill>
                            <a:srgbClr val="0000C0"/>
                          </a:solidFill>
                          <a:latin typeface="Consolas"/>
                          <a:ea typeface="宋体"/>
                          <a:cs typeface="Consolas"/>
                        </a:rPr>
                        <a:t>price</a:t>
                      </a:r>
                      <a:r>
                        <a:rPr lang="en-US" sz="1400" kern="0">
                          <a:solidFill>
                            <a:srgbClr val="000000"/>
                          </a:solidFill>
                          <a:latin typeface="Consolas"/>
                          <a:ea typeface="宋体"/>
                          <a:cs typeface="Consolas"/>
                        </a:rPr>
                        <a:t> = </a:t>
                      </a:r>
                      <a:r>
                        <a:rPr lang="en-US" sz="1400" kern="0">
                          <a:solidFill>
                            <a:srgbClr val="6A3E3E"/>
                          </a:solidFill>
                          <a:latin typeface="Consolas"/>
                          <a:ea typeface="宋体"/>
                          <a:cs typeface="Consolas"/>
                        </a:rPr>
                        <a:t>price</a:t>
                      </a: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kern="0">
                          <a:solidFill>
                            <a:srgbClr val="646464"/>
                          </a:solidFill>
                          <a:latin typeface="Consolas"/>
                          <a:ea typeface="宋体"/>
                          <a:cs typeface="Consolas"/>
                        </a:rPr>
                        <a:t>@Override</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public</a:t>
                      </a:r>
                      <a:r>
                        <a:rPr lang="en-US" sz="1400" kern="0">
                          <a:solidFill>
                            <a:srgbClr val="000000"/>
                          </a:solidFill>
                          <a:latin typeface="Consolas"/>
                          <a:ea typeface="宋体"/>
                          <a:cs typeface="Consolas"/>
                        </a:rPr>
                        <a:t> String toString()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r>
                        <a:rPr lang="en-US" sz="1400" b="1" kern="0">
                          <a:solidFill>
                            <a:srgbClr val="7F0055"/>
                          </a:solidFill>
                          <a:latin typeface="Consolas"/>
                          <a:ea typeface="宋体"/>
                          <a:cs typeface="Consolas"/>
                        </a:rPr>
                        <a:t>return</a:t>
                      </a:r>
                      <a:r>
                        <a:rPr lang="en-US" sz="1400" kern="0">
                          <a:solidFill>
                            <a:srgbClr val="000000"/>
                          </a:solidFill>
                          <a:latin typeface="Consolas"/>
                          <a:ea typeface="宋体"/>
                          <a:cs typeface="Consolas"/>
                        </a:rPr>
                        <a:t> </a:t>
                      </a:r>
                      <a:r>
                        <a:rPr lang="en-US" sz="1400" kern="0">
                          <a:solidFill>
                            <a:srgbClr val="2A00FF"/>
                          </a:solidFill>
                          <a:latin typeface="Consolas"/>
                          <a:ea typeface="宋体"/>
                          <a:cs typeface="Consolas"/>
                        </a:rPr>
                        <a:t>"</a:t>
                      </a:r>
                      <a:r>
                        <a:rPr lang="zh-CN" sz="1400" kern="0">
                          <a:solidFill>
                            <a:srgbClr val="2A00FF"/>
                          </a:solidFill>
                          <a:latin typeface="Consolas"/>
                          <a:ea typeface="宋体"/>
                          <a:cs typeface="Consolas"/>
                        </a:rPr>
                        <a:t>书名：</a:t>
                      </a:r>
                      <a:r>
                        <a:rPr lang="en-US" sz="1400" kern="0">
                          <a:solidFill>
                            <a:srgbClr val="2A00FF"/>
                          </a:solidFill>
                          <a:latin typeface="Consolas"/>
                          <a:ea typeface="宋体"/>
                          <a:cs typeface="Consolas"/>
                        </a:rPr>
                        <a:t>"</a:t>
                      </a:r>
                      <a:r>
                        <a:rPr lang="en-US" sz="1400" kern="0">
                          <a:solidFill>
                            <a:srgbClr val="000000"/>
                          </a:solidFill>
                          <a:latin typeface="Consolas"/>
                          <a:ea typeface="宋体"/>
                          <a:cs typeface="Consolas"/>
                        </a:rPr>
                        <a:t> + </a:t>
                      </a:r>
                      <a:r>
                        <a:rPr lang="en-US" sz="1400" b="1" kern="0">
                          <a:solidFill>
                            <a:srgbClr val="7F0055"/>
                          </a:solidFill>
                          <a:latin typeface="Consolas"/>
                          <a:ea typeface="宋体"/>
                          <a:cs typeface="Consolas"/>
                        </a:rPr>
                        <a:t>this</a:t>
                      </a:r>
                      <a:r>
                        <a:rPr lang="en-US" sz="1400" kern="0">
                          <a:solidFill>
                            <a:srgbClr val="000000"/>
                          </a:solidFill>
                          <a:latin typeface="Consolas"/>
                          <a:ea typeface="宋体"/>
                          <a:cs typeface="Consolas"/>
                        </a:rPr>
                        <a:t>.</a:t>
                      </a:r>
                      <a:r>
                        <a:rPr lang="en-US" sz="1400" kern="0">
                          <a:solidFill>
                            <a:srgbClr val="0000C0"/>
                          </a:solidFill>
                          <a:latin typeface="Consolas"/>
                          <a:ea typeface="宋体"/>
                          <a:cs typeface="Consolas"/>
                        </a:rPr>
                        <a:t>title</a:t>
                      </a:r>
                      <a:r>
                        <a:rPr lang="en-US" sz="1400" kern="0">
                          <a:solidFill>
                            <a:srgbClr val="000000"/>
                          </a:solidFill>
                          <a:latin typeface="Consolas"/>
                          <a:ea typeface="宋体"/>
                          <a:cs typeface="Consolas"/>
                        </a:rPr>
                        <a:t> + </a:t>
                      </a:r>
                      <a:r>
                        <a:rPr lang="en-US" sz="1400" kern="0">
                          <a:solidFill>
                            <a:srgbClr val="2A00FF"/>
                          </a:solidFill>
                          <a:latin typeface="Consolas"/>
                          <a:ea typeface="宋体"/>
                          <a:cs typeface="Consolas"/>
                        </a:rPr>
                        <a:t>"</a:t>
                      </a:r>
                      <a:r>
                        <a:rPr lang="zh-CN" sz="1400" kern="0">
                          <a:solidFill>
                            <a:srgbClr val="2A00FF"/>
                          </a:solidFill>
                          <a:latin typeface="Consolas"/>
                          <a:ea typeface="宋体"/>
                          <a:cs typeface="Consolas"/>
                        </a:rPr>
                        <a:t>，价格：</a:t>
                      </a:r>
                      <a:r>
                        <a:rPr lang="en-US" sz="1400" kern="0">
                          <a:solidFill>
                            <a:srgbClr val="2A00FF"/>
                          </a:solidFill>
                          <a:latin typeface="Consolas"/>
                          <a:ea typeface="宋体"/>
                          <a:cs typeface="Consolas"/>
                        </a:rPr>
                        <a:t>"</a:t>
                      </a:r>
                      <a:r>
                        <a:rPr lang="en-US" sz="1400" kern="0">
                          <a:solidFill>
                            <a:srgbClr val="000000"/>
                          </a:solidFill>
                          <a:latin typeface="Consolas"/>
                          <a:ea typeface="宋体"/>
                          <a:cs typeface="Consolas"/>
                        </a:rPr>
                        <a:t> + </a:t>
                      </a:r>
                      <a:r>
                        <a:rPr lang="en-US" sz="1400" b="1" kern="0">
                          <a:solidFill>
                            <a:srgbClr val="7F0055"/>
                          </a:solidFill>
                          <a:latin typeface="Consolas"/>
                          <a:ea typeface="宋体"/>
                          <a:cs typeface="Consolas"/>
                        </a:rPr>
                        <a:t>this</a:t>
                      </a:r>
                      <a:r>
                        <a:rPr lang="en-US" sz="1400" kern="0">
                          <a:solidFill>
                            <a:srgbClr val="000000"/>
                          </a:solidFill>
                          <a:latin typeface="Consolas"/>
                          <a:ea typeface="宋体"/>
                          <a:cs typeface="Consolas"/>
                        </a:rPr>
                        <a:t>.</a:t>
                      </a:r>
                      <a:r>
                        <a:rPr lang="en-US" sz="1400" kern="0">
                          <a:solidFill>
                            <a:srgbClr val="0000C0"/>
                          </a:solidFill>
                          <a:latin typeface="Consolas"/>
                          <a:ea typeface="宋体"/>
                          <a:cs typeface="Consolas"/>
                        </a:rPr>
                        <a:t>price</a:t>
                      </a: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Consolas"/>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实现序列化与反序列化</a:t>
            </a:r>
            <a:endParaRPr lang="zh-CN" altLang="en-US"/>
          </a:p>
        </p:txBody>
      </p:sp>
      <p:sp>
        <p:nvSpPr>
          <p:cNvPr id="3" name="内容占位符 2"/>
          <p:cNvSpPr>
            <a:spLocks noGrp="1"/>
          </p:cNvSpPr>
          <p:nvPr>
            <p:ph idx="1"/>
          </p:nvPr>
        </p:nvSpPr>
        <p:spPr/>
        <p:txBody>
          <a:bodyPr/>
          <a:lstStyle/>
          <a:p>
            <a:r>
              <a:rPr lang="zh-CN" altLang="en-US" smtClean="0"/>
              <a:t>实现了</a:t>
            </a:r>
            <a:r>
              <a:rPr lang="en-US" smtClean="0"/>
              <a:t>Serializable</a:t>
            </a:r>
            <a:r>
              <a:rPr lang="zh-CN" altLang="en-US" smtClean="0"/>
              <a:t>接口之后并不意味着对象就可以实现序列化操作上。实际上在对象序列化与反序列化的操作之中，还需要两个类的</a:t>
            </a:r>
            <a:r>
              <a:rPr lang="zh-CN" altLang="en-US" smtClean="0"/>
              <a:t>支持</a:t>
            </a:r>
            <a:r>
              <a:rPr lang="zh-CN" altLang="en-US" smtClean="0"/>
              <a:t>：</a:t>
            </a:r>
            <a:endParaRPr lang="en-US" altLang="zh-CN" smtClean="0"/>
          </a:p>
          <a:p>
            <a:pPr lvl="1"/>
            <a:r>
              <a:rPr lang="zh-CN" altLang="en-US" b="1" smtClean="0"/>
              <a:t>序列化操作类：</a:t>
            </a:r>
            <a:r>
              <a:rPr lang="en-US" smtClean="0"/>
              <a:t>java.io.ObjectOutputStream</a:t>
            </a:r>
            <a:r>
              <a:rPr lang="zh-CN" altLang="en-US" smtClean="0"/>
              <a:t>，将对象序列化为指定格式的二进制数</a:t>
            </a:r>
            <a:r>
              <a:rPr lang="zh-CN" altLang="en-US" smtClean="0"/>
              <a:t>据</a:t>
            </a:r>
            <a:r>
              <a:rPr lang="zh-CN" altLang="en-US" smtClean="0"/>
              <a:t>。</a:t>
            </a:r>
            <a:endParaRPr lang="en-US" altLang="zh-CN" smtClean="0"/>
          </a:p>
          <a:p>
            <a:pPr lvl="1"/>
            <a:r>
              <a:rPr lang="zh-CN" altLang="en-US" b="1" smtClean="0"/>
              <a:t>反序列化操作类：</a:t>
            </a:r>
            <a:r>
              <a:rPr lang="en-US" smtClean="0"/>
              <a:t>java.io.ObjectInputStream</a:t>
            </a:r>
            <a:r>
              <a:rPr lang="zh-CN" altLang="en-US" smtClean="0"/>
              <a:t>，将序列化的二进制对象信息转换回对象内容。</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实现序列化对象操作 </a:t>
            </a:r>
            <a:r>
              <a:rPr lang="en-US" altLang="zh-CN" smtClean="0"/>
              <a:t>——</a:t>
            </a:r>
            <a:r>
              <a:rPr lang="en-US" smtClean="0"/>
              <a:t> ObjectOutputStream</a:t>
            </a:r>
            <a:endParaRPr lang="zh-CN" altLang="en-US"/>
          </a:p>
        </p:txBody>
      </p:sp>
      <p:graphicFrame>
        <p:nvGraphicFramePr>
          <p:cNvPr id="4" name="表格 3"/>
          <p:cNvGraphicFramePr>
            <a:graphicFrameLocks noGrp="1"/>
          </p:cNvGraphicFramePr>
          <p:nvPr/>
        </p:nvGraphicFramePr>
        <p:xfrm>
          <a:off x="357158" y="1428742"/>
          <a:ext cx="8501122" cy="3143272"/>
        </p:xfrm>
        <a:graphic>
          <a:graphicData uri="http://schemas.openxmlformats.org/drawingml/2006/table">
            <a:tbl>
              <a:tblPr/>
              <a:tblGrid>
                <a:gridCol w="8501122"/>
              </a:tblGrid>
              <a:tr h="3143272">
                <a:tc>
                  <a:txBody>
                    <a:bodyPr/>
                    <a:lstStyle/>
                    <a:p>
                      <a:pPr algn="l">
                        <a:spcAft>
                          <a:spcPts val="0"/>
                        </a:spcAft>
                      </a:pPr>
                      <a:r>
                        <a:rPr lang="en-US" sz="1200" b="1" kern="0">
                          <a:solidFill>
                            <a:srgbClr val="7F0055"/>
                          </a:solidFill>
                          <a:latin typeface="Consolas"/>
                          <a:ea typeface="宋体"/>
                          <a:cs typeface="Consolas"/>
                        </a:rPr>
                        <a:t>package</a:t>
                      </a:r>
                      <a:r>
                        <a:rPr lang="en-US" sz="1200" kern="0">
                          <a:solidFill>
                            <a:srgbClr val="000000"/>
                          </a:solidFill>
                          <a:latin typeface="Consolas"/>
                          <a:ea typeface="宋体"/>
                          <a:cs typeface="Consolas"/>
                        </a:rPr>
                        <a:t> com.yootk.demo;</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Consolas"/>
                        </a:rPr>
                        <a:t>import</a:t>
                      </a:r>
                      <a:r>
                        <a:rPr lang="en-US" sz="1200" kern="0">
                          <a:solidFill>
                            <a:srgbClr val="000000"/>
                          </a:solidFill>
                          <a:latin typeface="Consolas"/>
                          <a:ea typeface="宋体"/>
                          <a:cs typeface="Consolas"/>
                        </a:rPr>
                        <a:t> java.io.File;</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Consolas"/>
                        </a:rPr>
                        <a:t>import</a:t>
                      </a:r>
                      <a:r>
                        <a:rPr lang="en-US" sz="1200" kern="0">
                          <a:solidFill>
                            <a:srgbClr val="000000"/>
                          </a:solidFill>
                          <a:latin typeface="Consolas"/>
                          <a:ea typeface="宋体"/>
                          <a:cs typeface="Consolas"/>
                        </a:rPr>
                        <a:t> java.io.FileOutputStream;</a:t>
                      </a:r>
                      <a:endParaRPr lang="zh-CN" sz="1200" kern="100">
                        <a:latin typeface="Times New Roman"/>
                        <a:ea typeface="宋体"/>
                        <a:cs typeface="Times New Roman"/>
                      </a:endParaRPr>
                    </a:p>
                    <a:p>
                      <a:pPr algn="just">
                        <a:spcAft>
                          <a:spcPts val="0"/>
                        </a:spcAft>
                      </a:pPr>
                      <a:r>
                        <a:rPr lang="en-US" sz="1200" b="1" kern="0">
                          <a:solidFill>
                            <a:srgbClr val="7F0055"/>
                          </a:solidFill>
                          <a:latin typeface="Consolas"/>
                          <a:ea typeface="宋体"/>
                          <a:cs typeface="Consolas"/>
                        </a:rPr>
                        <a:t>import</a:t>
                      </a:r>
                      <a:r>
                        <a:rPr lang="en-US" sz="1200" kern="0">
                          <a:solidFill>
                            <a:srgbClr val="000000"/>
                          </a:solidFill>
                          <a:latin typeface="Consolas"/>
                          <a:ea typeface="宋体"/>
                          <a:cs typeface="Consolas"/>
                        </a:rPr>
                        <a:t> java.io.ObjectOutputStream;</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class</a:t>
                      </a:r>
                      <a:r>
                        <a:rPr lang="en-US" sz="1200" kern="0">
                          <a:solidFill>
                            <a:srgbClr val="000000"/>
                          </a:solidFill>
                          <a:latin typeface="Consolas"/>
                          <a:ea typeface="宋体"/>
                          <a:cs typeface="Consolas"/>
                        </a:rPr>
                        <a:t> TestDemo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static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main(String[] </a:t>
                      </a:r>
                      <a:r>
                        <a:rPr lang="en-US" sz="1200" kern="0">
                          <a:solidFill>
                            <a:srgbClr val="6A3E3E"/>
                          </a:solidFill>
                          <a:latin typeface="Consolas"/>
                          <a:ea typeface="宋体"/>
                          <a:cs typeface="Consolas"/>
                        </a:rPr>
                        <a:t>args</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throws</a:t>
                      </a:r>
                      <a:r>
                        <a:rPr lang="en-US" sz="1200" kern="0">
                          <a:solidFill>
                            <a:srgbClr val="000000"/>
                          </a:solidFill>
                          <a:latin typeface="Consolas"/>
                          <a:ea typeface="宋体"/>
                          <a:cs typeface="Consolas"/>
                        </a:rPr>
                        <a:t> Exception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i="1" kern="0">
                          <a:solidFill>
                            <a:srgbClr val="000000"/>
                          </a:solidFill>
                          <a:latin typeface="Consolas"/>
                          <a:ea typeface="宋体"/>
                          <a:cs typeface="Consolas"/>
                        </a:rPr>
                        <a:t>ser</a:t>
                      </a: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static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ser() </a:t>
                      </a:r>
                      <a:r>
                        <a:rPr lang="en-US" sz="1200" b="1" kern="0">
                          <a:solidFill>
                            <a:srgbClr val="7F0055"/>
                          </a:solidFill>
                          <a:latin typeface="Consolas"/>
                          <a:ea typeface="宋体"/>
                          <a:cs typeface="Consolas"/>
                        </a:rPr>
                        <a:t>throws</a:t>
                      </a:r>
                      <a:r>
                        <a:rPr lang="en-US" sz="1200" kern="0">
                          <a:solidFill>
                            <a:srgbClr val="000000"/>
                          </a:solidFill>
                          <a:latin typeface="Consolas"/>
                          <a:ea typeface="宋体"/>
                          <a:cs typeface="Consolas"/>
                        </a:rPr>
                        <a:t> Exception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ObjectOutputStream </a:t>
                      </a:r>
                      <a:r>
                        <a:rPr lang="en-US" sz="1200" kern="0">
                          <a:solidFill>
                            <a:srgbClr val="6A3E3E"/>
                          </a:solidFill>
                          <a:latin typeface="Consolas"/>
                          <a:ea typeface="宋体"/>
                          <a:cs typeface="Consolas"/>
                        </a:rPr>
                        <a:t>oos</a:t>
                      </a:r>
                      <a:r>
                        <a:rPr lang="en-US" sz="1200" kern="0">
                          <a:solidFill>
                            <a:srgbClr val="000000"/>
                          </a:solidFill>
                          <a:latin typeface="Consolas"/>
                          <a:ea typeface="宋体"/>
                          <a:cs typeface="Consolas"/>
                        </a:rPr>
                        <a:t> = </a:t>
                      </a:r>
                      <a:r>
                        <a:rPr lang="en-US" sz="1200" b="1" kern="0">
                          <a:solidFill>
                            <a:srgbClr val="7F0055"/>
                          </a:solidFill>
                          <a:latin typeface="Consolas"/>
                          <a:ea typeface="宋体"/>
                          <a:cs typeface="Consolas"/>
                        </a:rPr>
                        <a:t>new</a:t>
                      </a:r>
                      <a:r>
                        <a:rPr lang="en-US" sz="1200" kern="0">
                          <a:solidFill>
                            <a:srgbClr val="000000"/>
                          </a:solidFill>
                          <a:latin typeface="Consolas"/>
                          <a:ea typeface="宋体"/>
                          <a:cs typeface="Consolas"/>
                        </a:rPr>
                        <a:t> ObjectOutputStream(</a:t>
                      </a:r>
                      <a:r>
                        <a:rPr lang="en-US" sz="1200" b="1" kern="0">
                          <a:solidFill>
                            <a:srgbClr val="7F0055"/>
                          </a:solidFill>
                          <a:latin typeface="Consolas"/>
                          <a:ea typeface="宋体"/>
                          <a:cs typeface="Consolas"/>
                        </a:rPr>
                        <a:t>new</a:t>
                      </a:r>
                      <a:r>
                        <a:rPr lang="en-US" sz="1200" kern="0">
                          <a:solidFill>
                            <a:srgbClr val="000000"/>
                          </a:solidFill>
                          <a:latin typeface="Consolas"/>
                          <a:ea typeface="宋体"/>
                          <a:cs typeface="Consolas"/>
                        </a:rPr>
                        <a:t> FileOutputStream(</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new</a:t>
                      </a:r>
                      <a:r>
                        <a:rPr lang="en-US" sz="1200" kern="0">
                          <a:solidFill>
                            <a:srgbClr val="000000"/>
                          </a:solidFill>
                          <a:latin typeface="Consolas"/>
                          <a:ea typeface="宋体"/>
                          <a:cs typeface="Consolas"/>
                        </a:rPr>
                        <a:t> File(</a:t>
                      </a:r>
                      <a:r>
                        <a:rPr lang="en-US" sz="1200" kern="0">
                          <a:solidFill>
                            <a:srgbClr val="2A00FF"/>
                          </a:solidFill>
                          <a:latin typeface="Consolas"/>
                          <a:ea typeface="宋体"/>
                          <a:cs typeface="Consolas"/>
                        </a:rPr>
                        <a:t>"D:"</a:t>
                      </a:r>
                      <a:r>
                        <a:rPr lang="en-US" sz="1200" kern="0">
                          <a:solidFill>
                            <a:srgbClr val="000000"/>
                          </a:solidFill>
                          <a:latin typeface="Consolas"/>
                          <a:ea typeface="宋体"/>
                          <a:cs typeface="Consolas"/>
                        </a:rPr>
                        <a:t> + File.</a:t>
                      </a:r>
                      <a:r>
                        <a:rPr lang="en-US" sz="1200" b="1" i="1" kern="0">
                          <a:solidFill>
                            <a:srgbClr val="0000C0"/>
                          </a:solidFill>
                          <a:latin typeface="Consolas"/>
                          <a:ea typeface="宋体"/>
                          <a:cs typeface="Consolas"/>
                        </a:rPr>
                        <a:t>separator</a:t>
                      </a:r>
                      <a:r>
                        <a:rPr lang="en-US" sz="1200" kern="0">
                          <a:solidFill>
                            <a:srgbClr val="000000"/>
                          </a:solidFill>
                          <a:latin typeface="Consolas"/>
                          <a:ea typeface="宋体"/>
                          <a:cs typeface="Consolas"/>
                        </a:rPr>
                        <a:t> + </a:t>
                      </a:r>
                      <a:r>
                        <a:rPr lang="en-US" sz="1200" kern="0">
                          <a:solidFill>
                            <a:srgbClr val="2A00FF"/>
                          </a:solidFill>
                          <a:latin typeface="Consolas"/>
                          <a:ea typeface="宋体"/>
                          <a:cs typeface="Consolas"/>
                        </a:rPr>
                        <a:t>"book.ser"</a:t>
                      </a: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kern="0">
                          <a:solidFill>
                            <a:srgbClr val="6A3E3E"/>
                          </a:solidFill>
                          <a:latin typeface="Consolas"/>
                          <a:ea typeface="宋体"/>
                          <a:cs typeface="Consolas"/>
                        </a:rPr>
                        <a:t>oos</a:t>
                      </a:r>
                      <a:r>
                        <a:rPr lang="en-US" sz="1200" kern="0">
                          <a:solidFill>
                            <a:srgbClr val="000000"/>
                          </a:solidFill>
                          <a:latin typeface="Consolas"/>
                          <a:ea typeface="宋体"/>
                          <a:cs typeface="Consolas"/>
                        </a:rPr>
                        <a:t>.writeObject(</a:t>
                      </a:r>
                      <a:r>
                        <a:rPr lang="en-US" sz="1200" b="1" kern="0">
                          <a:solidFill>
                            <a:srgbClr val="7F0055"/>
                          </a:solidFill>
                          <a:latin typeface="Consolas"/>
                          <a:ea typeface="宋体"/>
                          <a:cs typeface="Consolas"/>
                        </a:rPr>
                        <a:t>new</a:t>
                      </a:r>
                      <a:r>
                        <a:rPr lang="en-US" sz="1200" kern="0">
                          <a:solidFill>
                            <a:srgbClr val="000000"/>
                          </a:solidFill>
                          <a:latin typeface="Consolas"/>
                          <a:ea typeface="宋体"/>
                          <a:cs typeface="Consolas"/>
                        </a:rPr>
                        <a:t> Book(</a:t>
                      </a:r>
                      <a:r>
                        <a:rPr lang="en-US" sz="1200" kern="0">
                          <a:solidFill>
                            <a:srgbClr val="2A00FF"/>
                          </a:solidFill>
                          <a:latin typeface="Consolas"/>
                          <a:ea typeface="宋体"/>
                          <a:cs typeface="Consolas"/>
                        </a:rPr>
                        <a:t>"Java</a:t>
                      </a:r>
                      <a:r>
                        <a:rPr lang="zh-CN" sz="1200" kern="0">
                          <a:solidFill>
                            <a:srgbClr val="2A00FF"/>
                          </a:solidFill>
                          <a:latin typeface="Consolas"/>
                          <a:ea typeface="宋体"/>
                          <a:cs typeface="Consolas"/>
                        </a:rPr>
                        <a:t>开发实战经典</a:t>
                      </a:r>
                      <a:r>
                        <a:rPr lang="en-US" sz="1200" kern="0">
                          <a:solidFill>
                            <a:srgbClr val="2A00FF"/>
                          </a:solidFill>
                          <a:latin typeface="Consolas"/>
                          <a:ea typeface="宋体"/>
                          <a:cs typeface="Consolas"/>
                        </a:rPr>
                        <a:t>"</a:t>
                      </a:r>
                      <a:r>
                        <a:rPr lang="en-US" sz="1200" kern="0">
                          <a:solidFill>
                            <a:srgbClr val="000000"/>
                          </a:solidFill>
                          <a:latin typeface="Consolas"/>
                          <a:ea typeface="宋体"/>
                          <a:cs typeface="Consolas"/>
                        </a:rPr>
                        <a:t>, 79.8)); 	</a:t>
                      </a:r>
                      <a:r>
                        <a:rPr lang="en-US" sz="1200" kern="0">
                          <a:solidFill>
                            <a:srgbClr val="3F7F5F"/>
                          </a:solidFill>
                          <a:latin typeface="Consolas"/>
                          <a:ea typeface="宋体"/>
                          <a:cs typeface="Consolas"/>
                        </a:rPr>
                        <a:t>// </a:t>
                      </a:r>
                      <a:r>
                        <a:rPr lang="zh-CN" sz="1200" kern="0">
                          <a:solidFill>
                            <a:srgbClr val="3F7F5F"/>
                          </a:solidFill>
                          <a:latin typeface="Consolas"/>
                          <a:ea typeface="宋体"/>
                          <a:cs typeface="Consolas"/>
                        </a:rPr>
                        <a:t>序列化对象</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kern="0">
                          <a:solidFill>
                            <a:srgbClr val="6A3E3E"/>
                          </a:solidFill>
                          <a:latin typeface="Consolas"/>
                          <a:ea typeface="宋体"/>
                          <a:cs typeface="Consolas"/>
                        </a:rPr>
                        <a:t>oos</a:t>
                      </a:r>
                      <a:r>
                        <a:rPr lang="en-US" sz="1200" kern="0">
                          <a:solidFill>
                            <a:srgbClr val="000000"/>
                          </a:solidFill>
                          <a:latin typeface="Consolas"/>
                          <a:ea typeface="宋体"/>
                          <a:cs typeface="Consolas"/>
                        </a:rPr>
                        <a:t>.close();</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just">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实现反序列化操作 </a:t>
            </a:r>
            <a:r>
              <a:rPr lang="en-US" altLang="zh-CN" smtClean="0"/>
              <a:t>——</a:t>
            </a:r>
            <a:r>
              <a:rPr lang="en-US" smtClean="0"/>
              <a:t> ObjectInputStream</a:t>
            </a:r>
            <a:endParaRPr lang="zh-CN" altLang="en-US"/>
          </a:p>
        </p:txBody>
      </p:sp>
      <p:graphicFrame>
        <p:nvGraphicFramePr>
          <p:cNvPr id="4" name="表格 3"/>
          <p:cNvGraphicFramePr>
            <a:graphicFrameLocks noGrp="1"/>
          </p:cNvGraphicFramePr>
          <p:nvPr/>
        </p:nvGraphicFramePr>
        <p:xfrm>
          <a:off x="357158" y="1428742"/>
          <a:ext cx="8429684" cy="3153612"/>
        </p:xfrm>
        <a:graphic>
          <a:graphicData uri="http://schemas.openxmlformats.org/drawingml/2006/table">
            <a:tbl>
              <a:tblPr/>
              <a:tblGrid>
                <a:gridCol w="1753975"/>
                <a:gridCol w="6675709"/>
              </a:tblGrid>
              <a:tr h="2993592">
                <a:tc gridSpan="2">
                  <a:txBody>
                    <a:bodyPr/>
                    <a:lstStyle/>
                    <a:p>
                      <a:pPr algn="l">
                        <a:spcAft>
                          <a:spcPts val="0"/>
                        </a:spcAft>
                      </a:pPr>
                      <a:r>
                        <a:rPr lang="en-US" sz="1050" b="1" kern="0">
                          <a:solidFill>
                            <a:srgbClr val="7F0055"/>
                          </a:solidFill>
                          <a:latin typeface="Consolas"/>
                          <a:ea typeface="宋体"/>
                          <a:cs typeface="Consolas"/>
                        </a:rPr>
                        <a:t>package</a:t>
                      </a:r>
                      <a:r>
                        <a:rPr lang="en-US" sz="1050" kern="0">
                          <a:solidFill>
                            <a:srgbClr val="000000"/>
                          </a:solidFill>
                          <a:latin typeface="Consolas"/>
                          <a:ea typeface="宋体"/>
                          <a:cs typeface="Consolas"/>
                        </a:rPr>
                        <a:t> com.yootk.demo;</a:t>
                      </a:r>
                      <a:endParaRPr lang="zh-CN" sz="1050" kern="100">
                        <a:latin typeface="Times New Roman"/>
                        <a:ea typeface="宋体"/>
                        <a:cs typeface="Times New Roman"/>
                      </a:endParaRPr>
                    </a:p>
                    <a:p>
                      <a:pPr algn="l">
                        <a:spcAft>
                          <a:spcPts val="0"/>
                        </a:spcAft>
                      </a:pPr>
                      <a:r>
                        <a:rPr lang="en-US" sz="1050" b="1" kern="0">
                          <a:solidFill>
                            <a:srgbClr val="7F0055"/>
                          </a:solidFill>
                          <a:latin typeface="Consolas"/>
                          <a:ea typeface="宋体"/>
                          <a:cs typeface="Consolas"/>
                        </a:rPr>
                        <a:t>import</a:t>
                      </a:r>
                      <a:r>
                        <a:rPr lang="en-US" sz="1050" kern="0">
                          <a:solidFill>
                            <a:srgbClr val="000000"/>
                          </a:solidFill>
                          <a:latin typeface="Consolas"/>
                          <a:ea typeface="宋体"/>
                          <a:cs typeface="Consolas"/>
                        </a:rPr>
                        <a:t> java.io.File;</a:t>
                      </a:r>
                      <a:endParaRPr lang="zh-CN" sz="1050" kern="100">
                        <a:latin typeface="Times New Roman"/>
                        <a:ea typeface="宋体"/>
                        <a:cs typeface="Times New Roman"/>
                      </a:endParaRPr>
                    </a:p>
                    <a:p>
                      <a:pPr algn="l">
                        <a:spcAft>
                          <a:spcPts val="0"/>
                        </a:spcAft>
                      </a:pPr>
                      <a:r>
                        <a:rPr lang="en-US" sz="1050" b="1" kern="0">
                          <a:solidFill>
                            <a:srgbClr val="7F0055"/>
                          </a:solidFill>
                          <a:latin typeface="Consolas"/>
                          <a:ea typeface="宋体"/>
                          <a:cs typeface="Consolas"/>
                        </a:rPr>
                        <a:t>import</a:t>
                      </a:r>
                      <a:r>
                        <a:rPr lang="en-US" sz="1050" kern="0">
                          <a:solidFill>
                            <a:srgbClr val="000000"/>
                          </a:solidFill>
                          <a:latin typeface="Consolas"/>
                          <a:ea typeface="宋体"/>
                          <a:cs typeface="Consolas"/>
                        </a:rPr>
                        <a:t> java.io.FileInputStream;</a:t>
                      </a:r>
                      <a:endParaRPr lang="zh-CN" sz="1050" kern="100">
                        <a:latin typeface="Times New Roman"/>
                        <a:ea typeface="宋体"/>
                        <a:cs typeface="Times New Roman"/>
                      </a:endParaRPr>
                    </a:p>
                    <a:p>
                      <a:pPr algn="l">
                        <a:spcAft>
                          <a:spcPts val="0"/>
                        </a:spcAft>
                      </a:pPr>
                      <a:r>
                        <a:rPr lang="en-US" sz="1050" b="1" kern="0">
                          <a:solidFill>
                            <a:srgbClr val="7F0055"/>
                          </a:solidFill>
                          <a:latin typeface="Consolas"/>
                          <a:ea typeface="宋体"/>
                          <a:cs typeface="Consolas"/>
                        </a:rPr>
                        <a:t>import</a:t>
                      </a:r>
                      <a:r>
                        <a:rPr lang="en-US" sz="1050" kern="0">
                          <a:solidFill>
                            <a:srgbClr val="000000"/>
                          </a:solidFill>
                          <a:latin typeface="Consolas"/>
                          <a:ea typeface="宋体"/>
                          <a:cs typeface="Consolas"/>
                        </a:rPr>
                        <a:t> java.io.ObjectInputStream;</a:t>
                      </a:r>
                      <a:endParaRPr lang="zh-CN" sz="1050" kern="100">
                        <a:latin typeface="Times New Roman"/>
                        <a:ea typeface="宋体"/>
                        <a:cs typeface="Times New Roman"/>
                      </a:endParaRPr>
                    </a:p>
                    <a:p>
                      <a:pPr algn="l">
                        <a:spcAft>
                          <a:spcPts val="0"/>
                        </a:spcAft>
                      </a:pPr>
                      <a:r>
                        <a:rPr lang="en-US" sz="1050" b="1" kern="0">
                          <a:solidFill>
                            <a:srgbClr val="7F0055"/>
                          </a:solidFill>
                          <a:latin typeface="Consolas"/>
                          <a:ea typeface="宋体"/>
                          <a:cs typeface="Consolas"/>
                        </a:rPr>
                        <a:t>public</a:t>
                      </a:r>
                      <a:r>
                        <a:rPr lang="en-US" sz="1050" kern="0">
                          <a:solidFill>
                            <a:srgbClr val="000000"/>
                          </a:solidFill>
                          <a:latin typeface="Consolas"/>
                          <a:ea typeface="宋体"/>
                          <a:cs typeface="Consolas"/>
                        </a:rPr>
                        <a:t> </a:t>
                      </a:r>
                      <a:r>
                        <a:rPr lang="en-US" sz="1050" b="1" kern="0">
                          <a:solidFill>
                            <a:srgbClr val="7F0055"/>
                          </a:solidFill>
                          <a:latin typeface="Consolas"/>
                          <a:ea typeface="宋体"/>
                          <a:cs typeface="Consolas"/>
                        </a:rPr>
                        <a:t>class</a:t>
                      </a:r>
                      <a:r>
                        <a:rPr lang="en-US" sz="1050" kern="0">
                          <a:solidFill>
                            <a:srgbClr val="000000"/>
                          </a:solidFill>
                          <a:latin typeface="Consolas"/>
                          <a:ea typeface="宋体"/>
                          <a:cs typeface="Consolas"/>
                        </a:rPr>
                        <a:t> TestDemo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a:t>
                      </a:r>
                      <a:r>
                        <a:rPr lang="en-US" sz="1050" b="1" kern="0">
                          <a:solidFill>
                            <a:srgbClr val="7F0055"/>
                          </a:solidFill>
                          <a:latin typeface="Consolas"/>
                          <a:ea typeface="宋体"/>
                          <a:cs typeface="Consolas"/>
                        </a:rPr>
                        <a:t>public</a:t>
                      </a:r>
                      <a:r>
                        <a:rPr lang="en-US" sz="1050" kern="0">
                          <a:solidFill>
                            <a:srgbClr val="000000"/>
                          </a:solidFill>
                          <a:latin typeface="Consolas"/>
                          <a:ea typeface="宋体"/>
                          <a:cs typeface="Consolas"/>
                        </a:rPr>
                        <a:t> </a:t>
                      </a:r>
                      <a:r>
                        <a:rPr lang="en-US" sz="1050" b="1" kern="0">
                          <a:solidFill>
                            <a:srgbClr val="7F0055"/>
                          </a:solidFill>
                          <a:latin typeface="Consolas"/>
                          <a:ea typeface="宋体"/>
                          <a:cs typeface="Consolas"/>
                        </a:rPr>
                        <a:t>static</a:t>
                      </a:r>
                      <a:r>
                        <a:rPr lang="en-US" sz="1050" kern="0">
                          <a:solidFill>
                            <a:srgbClr val="000000"/>
                          </a:solidFill>
                          <a:latin typeface="Consolas"/>
                          <a:ea typeface="宋体"/>
                          <a:cs typeface="Consolas"/>
                        </a:rPr>
                        <a:t> </a:t>
                      </a:r>
                      <a:r>
                        <a:rPr lang="en-US" sz="1050" b="1" kern="0">
                          <a:solidFill>
                            <a:srgbClr val="7F0055"/>
                          </a:solidFill>
                          <a:latin typeface="Consolas"/>
                          <a:ea typeface="宋体"/>
                          <a:cs typeface="Consolas"/>
                        </a:rPr>
                        <a:t>void</a:t>
                      </a:r>
                      <a:r>
                        <a:rPr lang="en-US" sz="1050" kern="0">
                          <a:solidFill>
                            <a:srgbClr val="000000"/>
                          </a:solidFill>
                          <a:latin typeface="Consolas"/>
                          <a:ea typeface="宋体"/>
                          <a:cs typeface="Consolas"/>
                        </a:rPr>
                        <a:t> main(String[] </a:t>
                      </a:r>
                      <a:r>
                        <a:rPr lang="en-US" sz="1050" kern="0">
                          <a:solidFill>
                            <a:srgbClr val="6A3E3E"/>
                          </a:solidFill>
                          <a:latin typeface="Consolas"/>
                          <a:ea typeface="宋体"/>
                          <a:cs typeface="Consolas"/>
                        </a:rPr>
                        <a:t>args</a:t>
                      </a:r>
                      <a:r>
                        <a:rPr lang="en-US" sz="1050" kern="0">
                          <a:solidFill>
                            <a:srgbClr val="000000"/>
                          </a:solidFill>
                          <a:latin typeface="Consolas"/>
                          <a:ea typeface="宋体"/>
                          <a:cs typeface="Consolas"/>
                        </a:rPr>
                        <a:t>) </a:t>
                      </a:r>
                      <a:r>
                        <a:rPr lang="en-US" sz="1050" b="1" kern="0">
                          <a:solidFill>
                            <a:srgbClr val="7F0055"/>
                          </a:solidFill>
                          <a:latin typeface="Consolas"/>
                          <a:ea typeface="宋体"/>
                          <a:cs typeface="Consolas"/>
                        </a:rPr>
                        <a:t>throws</a:t>
                      </a:r>
                      <a:r>
                        <a:rPr lang="en-US" sz="1050" kern="0">
                          <a:solidFill>
                            <a:srgbClr val="000000"/>
                          </a:solidFill>
                          <a:latin typeface="Consolas"/>
                          <a:ea typeface="宋体"/>
                          <a:cs typeface="Consolas"/>
                        </a:rPr>
                        <a:t> Exception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a:t>
                      </a:r>
                      <a:r>
                        <a:rPr lang="en-US" sz="1050" i="1" kern="0">
                          <a:solidFill>
                            <a:srgbClr val="000000"/>
                          </a:solidFill>
                          <a:latin typeface="Consolas"/>
                          <a:ea typeface="宋体"/>
                          <a:cs typeface="Consolas"/>
                        </a:rPr>
                        <a:t>dser</a:t>
                      </a:r>
                      <a:r>
                        <a:rPr lang="en-US" sz="105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a:t>
                      </a:r>
                      <a:r>
                        <a:rPr lang="en-US" sz="1050" b="1" kern="0">
                          <a:solidFill>
                            <a:srgbClr val="7F0055"/>
                          </a:solidFill>
                          <a:latin typeface="Consolas"/>
                          <a:ea typeface="宋体"/>
                          <a:cs typeface="Consolas"/>
                        </a:rPr>
                        <a:t>public</a:t>
                      </a:r>
                      <a:r>
                        <a:rPr lang="en-US" sz="1050" kern="0">
                          <a:solidFill>
                            <a:srgbClr val="000000"/>
                          </a:solidFill>
                          <a:latin typeface="Consolas"/>
                          <a:ea typeface="宋体"/>
                          <a:cs typeface="Consolas"/>
                        </a:rPr>
                        <a:t> </a:t>
                      </a:r>
                      <a:r>
                        <a:rPr lang="en-US" sz="1050" b="1" kern="0">
                          <a:solidFill>
                            <a:srgbClr val="7F0055"/>
                          </a:solidFill>
                          <a:latin typeface="Consolas"/>
                          <a:ea typeface="宋体"/>
                          <a:cs typeface="Consolas"/>
                        </a:rPr>
                        <a:t>static</a:t>
                      </a:r>
                      <a:r>
                        <a:rPr lang="en-US" sz="1050" kern="0">
                          <a:solidFill>
                            <a:srgbClr val="000000"/>
                          </a:solidFill>
                          <a:latin typeface="Consolas"/>
                          <a:ea typeface="宋体"/>
                          <a:cs typeface="Consolas"/>
                        </a:rPr>
                        <a:t> </a:t>
                      </a:r>
                      <a:r>
                        <a:rPr lang="en-US" sz="1050" b="1" kern="0">
                          <a:solidFill>
                            <a:srgbClr val="7F0055"/>
                          </a:solidFill>
                          <a:latin typeface="Consolas"/>
                          <a:ea typeface="宋体"/>
                          <a:cs typeface="Consolas"/>
                        </a:rPr>
                        <a:t>void</a:t>
                      </a:r>
                      <a:r>
                        <a:rPr lang="en-US" sz="1050" kern="0">
                          <a:solidFill>
                            <a:srgbClr val="000000"/>
                          </a:solidFill>
                          <a:latin typeface="Consolas"/>
                          <a:ea typeface="宋体"/>
                          <a:cs typeface="Consolas"/>
                        </a:rPr>
                        <a:t> dser() </a:t>
                      </a:r>
                      <a:r>
                        <a:rPr lang="en-US" sz="1050" b="1" kern="0">
                          <a:solidFill>
                            <a:srgbClr val="7F0055"/>
                          </a:solidFill>
                          <a:latin typeface="Consolas"/>
                          <a:ea typeface="宋体"/>
                          <a:cs typeface="Consolas"/>
                        </a:rPr>
                        <a:t>throws</a:t>
                      </a:r>
                      <a:r>
                        <a:rPr lang="en-US" sz="1050" kern="0">
                          <a:solidFill>
                            <a:srgbClr val="000000"/>
                          </a:solidFill>
                          <a:latin typeface="Consolas"/>
                          <a:ea typeface="宋体"/>
                          <a:cs typeface="Consolas"/>
                        </a:rPr>
                        <a:t> Exception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ObjectInputStream </a:t>
                      </a:r>
                      <a:r>
                        <a:rPr lang="en-US" sz="1050" kern="0">
                          <a:solidFill>
                            <a:srgbClr val="6A3E3E"/>
                          </a:solidFill>
                          <a:latin typeface="Consolas"/>
                          <a:ea typeface="宋体"/>
                          <a:cs typeface="Consolas"/>
                        </a:rPr>
                        <a:t>ois</a:t>
                      </a:r>
                      <a:r>
                        <a:rPr lang="en-US" sz="1050" kern="0">
                          <a:solidFill>
                            <a:srgbClr val="000000"/>
                          </a:solidFill>
                          <a:latin typeface="Consolas"/>
                          <a:ea typeface="宋体"/>
                          <a:cs typeface="Consolas"/>
                        </a:rPr>
                        <a:t> = </a:t>
                      </a:r>
                      <a:r>
                        <a:rPr lang="en-US" sz="1050" b="1" kern="0">
                          <a:solidFill>
                            <a:srgbClr val="7F0055"/>
                          </a:solidFill>
                          <a:latin typeface="Consolas"/>
                          <a:ea typeface="宋体"/>
                          <a:cs typeface="Consolas"/>
                        </a:rPr>
                        <a:t>new</a:t>
                      </a:r>
                      <a:r>
                        <a:rPr lang="en-US" sz="1050" kern="0">
                          <a:solidFill>
                            <a:srgbClr val="000000"/>
                          </a:solidFill>
                          <a:latin typeface="Consolas"/>
                          <a:ea typeface="宋体"/>
                          <a:cs typeface="Consolas"/>
                        </a:rPr>
                        <a:t> ObjectInputStream(</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a:t>
                      </a:r>
                      <a:r>
                        <a:rPr lang="en-US" sz="1050" b="1" kern="0">
                          <a:solidFill>
                            <a:srgbClr val="7F0055"/>
                          </a:solidFill>
                          <a:latin typeface="Consolas"/>
                          <a:ea typeface="宋体"/>
                          <a:cs typeface="Consolas"/>
                        </a:rPr>
                        <a:t>new</a:t>
                      </a:r>
                      <a:r>
                        <a:rPr lang="en-US" sz="1050" kern="0">
                          <a:solidFill>
                            <a:srgbClr val="000000"/>
                          </a:solidFill>
                          <a:latin typeface="Consolas"/>
                          <a:ea typeface="宋体"/>
                          <a:cs typeface="Consolas"/>
                        </a:rPr>
                        <a:t> FileInputStream(</a:t>
                      </a:r>
                      <a:r>
                        <a:rPr lang="en-US" sz="1050" b="1" kern="0">
                          <a:solidFill>
                            <a:srgbClr val="7F0055"/>
                          </a:solidFill>
                          <a:latin typeface="Consolas"/>
                          <a:ea typeface="宋体"/>
                          <a:cs typeface="Consolas"/>
                        </a:rPr>
                        <a:t>new</a:t>
                      </a:r>
                      <a:r>
                        <a:rPr lang="en-US" sz="1050" kern="0">
                          <a:solidFill>
                            <a:srgbClr val="000000"/>
                          </a:solidFill>
                          <a:latin typeface="Consolas"/>
                          <a:ea typeface="宋体"/>
                          <a:cs typeface="Consolas"/>
                        </a:rPr>
                        <a:t> File(</a:t>
                      </a:r>
                      <a:r>
                        <a:rPr lang="en-US" sz="1050" kern="0">
                          <a:solidFill>
                            <a:srgbClr val="2A00FF"/>
                          </a:solidFill>
                          <a:latin typeface="Consolas"/>
                          <a:ea typeface="宋体"/>
                          <a:cs typeface="Consolas"/>
                        </a:rPr>
                        <a:t>"D:"</a:t>
                      </a:r>
                      <a:r>
                        <a:rPr lang="en-US" sz="1050" kern="0">
                          <a:solidFill>
                            <a:srgbClr val="000000"/>
                          </a:solidFill>
                          <a:latin typeface="Consolas"/>
                          <a:ea typeface="宋体"/>
                          <a:cs typeface="Consolas"/>
                        </a:rPr>
                        <a:t> + File.</a:t>
                      </a:r>
                      <a:r>
                        <a:rPr lang="en-US" sz="1050" b="1" i="1" kern="0">
                          <a:solidFill>
                            <a:srgbClr val="0000C0"/>
                          </a:solidFill>
                          <a:latin typeface="Consolas"/>
                          <a:ea typeface="宋体"/>
                          <a:cs typeface="Consolas"/>
                        </a:rPr>
                        <a:t>separator</a:t>
                      </a:r>
                      <a:r>
                        <a:rPr lang="en-US" sz="1050" kern="0">
                          <a:solidFill>
                            <a:srgbClr val="000000"/>
                          </a:solidFill>
                          <a:latin typeface="Consolas"/>
                          <a:ea typeface="宋体"/>
                          <a:cs typeface="Consolas"/>
                        </a:rPr>
                        <a:t> + </a:t>
                      </a:r>
                      <a:r>
                        <a:rPr lang="en-US" sz="1050" kern="0">
                          <a:solidFill>
                            <a:srgbClr val="2A00FF"/>
                          </a:solidFill>
                          <a:latin typeface="Consolas"/>
                          <a:ea typeface="宋体"/>
                          <a:cs typeface="Consolas"/>
                        </a:rPr>
                        <a:t>"book.ser"</a:t>
                      </a:r>
                      <a:r>
                        <a:rPr lang="en-US" sz="105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Object </a:t>
                      </a:r>
                      <a:r>
                        <a:rPr lang="en-US" sz="1050" kern="0">
                          <a:solidFill>
                            <a:srgbClr val="6A3E3E"/>
                          </a:solidFill>
                          <a:latin typeface="Consolas"/>
                          <a:ea typeface="宋体"/>
                          <a:cs typeface="Consolas"/>
                        </a:rPr>
                        <a:t>obj</a:t>
                      </a:r>
                      <a:r>
                        <a:rPr lang="en-US" sz="1050" kern="0">
                          <a:solidFill>
                            <a:srgbClr val="000000"/>
                          </a:solidFill>
                          <a:latin typeface="Consolas"/>
                          <a:ea typeface="宋体"/>
                          <a:cs typeface="Consolas"/>
                        </a:rPr>
                        <a:t> = </a:t>
                      </a:r>
                      <a:r>
                        <a:rPr lang="en-US" sz="1050" kern="0">
                          <a:solidFill>
                            <a:srgbClr val="6A3E3E"/>
                          </a:solidFill>
                          <a:latin typeface="Consolas"/>
                          <a:ea typeface="宋体"/>
                          <a:cs typeface="Consolas"/>
                        </a:rPr>
                        <a:t>ois</a:t>
                      </a:r>
                      <a:r>
                        <a:rPr lang="en-US" sz="1050" kern="0">
                          <a:solidFill>
                            <a:srgbClr val="000000"/>
                          </a:solidFill>
                          <a:latin typeface="Consolas"/>
                          <a:ea typeface="宋体"/>
                          <a:cs typeface="Consolas"/>
                        </a:rPr>
                        <a:t>.readObject</a:t>
                      </a:r>
                      <a:r>
                        <a:rPr lang="en-US" sz="1050" kern="0">
                          <a:solidFill>
                            <a:srgbClr val="000000"/>
                          </a:solidFill>
                          <a:latin typeface="Consolas"/>
                          <a:ea typeface="宋体"/>
                          <a:cs typeface="Consolas"/>
                        </a:rPr>
                        <a:t>() </a:t>
                      </a:r>
                      <a:r>
                        <a:rPr lang="en-US" sz="1050" kern="0" smtClean="0">
                          <a:solidFill>
                            <a:srgbClr val="000000"/>
                          </a:solidFill>
                          <a:latin typeface="Consolas"/>
                          <a:ea typeface="宋体"/>
                          <a:cs typeface="Consolas"/>
                        </a:rPr>
                        <a:t>;</a:t>
                      </a:r>
                      <a:r>
                        <a:rPr lang="en-US" sz="1050" kern="0" smtClean="0">
                          <a:solidFill>
                            <a:srgbClr val="3F7F5F"/>
                          </a:solidFill>
                          <a:latin typeface="Consolas"/>
                          <a:ea typeface="宋体"/>
                          <a:cs typeface="Consolas"/>
                        </a:rPr>
                        <a:t>// </a:t>
                      </a:r>
                      <a:r>
                        <a:rPr lang="zh-CN" sz="1050" kern="0">
                          <a:solidFill>
                            <a:srgbClr val="3F7F5F"/>
                          </a:solidFill>
                          <a:latin typeface="Consolas"/>
                          <a:ea typeface="宋体"/>
                          <a:cs typeface="Consolas"/>
                        </a:rPr>
                        <a:t>反序列化对象</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Book </a:t>
                      </a:r>
                      <a:r>
                        <a:rPr lang="en-US" sz="1050" kern="0">
                          <a:solidFill>
                            <a:srgbClr val="6A3E3E"/>
                          </a:solidFill>
                          <a:latin typeface="Consolas"/>
                          <a:ea typeface="宋体"/>
                          <a:cs typeface="Consolas"/>
                        </a:rPr>
                        <a:t>book</a:t>
                      </a:r>
                      <a:r>
                        <a:rPr lang="en-US" sz="1050" kern="0">
                          <a:solidFill>
                            <a:srgbClr val="000000"/>
                          </a:solidFill>
                          <a:latin typeface="Consolas"/>
                          <a:ea typeface="宋体"/>
                          <a:cs typeface="Consolas"/>
                        </a:rPr>
                        <a:t> = (Book) </a:t>
                      </a:r>
                      <a:r>
                        <a:rPr lang="en-US" sz="1050" kern="0">
                          <a:solidFill>
                            <a:srgbClr val="6A3E3E"/>
                          </a:solidFill>
                          <a:latin typeface="Consolas"/>
                          <a:ea typeface="宋体"/>
                          <a:cs typeface="Consolas"/>
                        </a:rPr>
                        <a:t>obj</a:t>
                      </a:r>
                      <a:r>
                        <a:rPr lang="en-US" sz="1050" kern="0">
                          <a:solidFill>
                            <a:srgbClr val="000000"/>
                          </a:solidFill>
                          <a:latin typeface="Consolas"/>
                          <a:ea typeface="宋体"/>
                          <a:cs typeface="Consolas"/>
                        </a:rPr>
                        <a:t> </a:t>
                      </a:r>
                      <a:r>
                        <a:rPr lang="en-US" sz="1050" kern="0" smtClean="0">
                          <a:solidFill>
                            <a:srgbClr val="000000"/>
                          </a:solidFill>
                          <a:latin typeface="Consolas"/>
                          <a:ea typeface="宋体"/>
                          <a:cs typeface="Consolas"/>
                        </a:rPr>
                        <a:t>;</a:t>
                      </a:r>
                      <a:r>
                        <a:rPr lang="en-US" sz="1050" kern="0">
                          <a:solidFill>
                            <a:srgbClr val="000000"/>
                          </a:solidFill>
                          <a:latin typeface="Consolas"/>
                          <a:ea typeface="宋体"/>
                          <a:cs typeface="Consolas"/>
                        </a:rPr>
                        <a:t>	</a:t>
                      </a:r>
                      <a:r>
                        <a:rPr lang="en-US" sz="1050" kern="0">
                          <a:solidFill>
                            <a:srgbClr val="3F7F5F"/>
                          </a:solidFill>
                          <a:latin typeface="Consolas"/>
                          <a:ea typeface="宋体"/>
                          <a:cs typeface="Consolas"/>
                        </a:rPr>
                        <a:t>// </a:t>
                      </a:r>
                      <a:r>
                        <a:rPr lang="zh-CN" sz="1050" kern="0">
                          <a:solidFill>
                            <a:srgbClr val="3F7F5F"/>
                          </a:solidFill>
                          <a:latin typeface="Consolas"/>
                          <a:ea typeface="宋体"/>
                          <a:cs typeface="Consolas"/>
                        </a:rPr>
                        <a:t>转型</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System.</a:t>
                      </a:r>
                      <a:r>
                        <a:rPr lang="en-US" sz="1050" b="1" i="1" kern="0">
                          <a:solidFill>
                            <a:srgbClr val="0000C0"/>
                          </a:solidFill>
                          <a:latin typeface="Consolas"/>
                          <a:ea typeface="宋体"/>
                          <a:cs typeface="Consolas"/>
                        </a:rPr>
                        <a:t>out</a:t>
                      </a:r>
                      <a:r>
                        <a:rPr lang="en-US" sz="1050" kern="0">
                          <a:solidFill>
                            <a:srgbClr val="000000"/>
                          </a:solidFill>
                          <a:latin typeface="Consolas"/>
                          <a:ea typeface="宋体"/>
                          <a:cs typeface="Consolas"/>
                        </a:rPr>
                        <a:t>.println(</a:t>
                      </a:r>
                      <a:r>
                        <a:rPr lang="en-US" sz="1050" kern="0">
                          <a:solidFill>
                            <a:srgbClr val="6A3E3E"/>
                          </a:solidFill>
                          <a:latin typeface="Consolas"/>
                          <a:ea typeface="宋体"/>
                          <a:cs typeface="Consolas"/>
                        </a:rPr>
                        <a:t>book</a:t>
                      </a:r>
                      <a:r>
                        <a:rPr lang="en-US" sz="105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a:t>
                      </a:r>
                      <a:r>
                        <a:rPr lang="en-US" sz="1050" kern="0">
                          <a:solidFill>
                            <a:srgbClr val="6A3E3E"/>
                          </a:solidFill>
                          <a:latin typeface="Consolas"/>
                          <a:ea typeface="宋体"/>
                          <a:cs typeface="Consolas"/>
                        </a:rPr>
                        <a:t>ois</a:t>
                      </a:r>
                      <a:r>
                        <a:rPr lang="en-US" sz="1050" kern="0">
                          <a:solidFill>
                            <a:srgbClr val="000000"/>
                          </a:solidFill>
                          <a:latin typeface="Consolas"/>
                          <a:ea typeface="宋体"/>
                          <a:cs typeface="Consolas"/>
                        </a:rPr>
                        <a:t>.close();</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Consolas"/>
                        </a:rPr>
                        <a:t>	}</a:t>
                      </a:r>
                      <a:endParaRPr lang="zh-CN" sz="1050" kern="100">
                        <a:latin typeface="Times New Roman"/>
                        <a:ea typeface="宋体"/>
                        <a:cs typeface="Times New Roman"/>
                      </a:endParaRPr>
                    </a:p>
                    <a:p>
                      <a:pPr algn="just">
                        <a:spcAft>
                          <a:spcPts val="0"/>
                        </a:spcAft>
                      </a:pPr>
                      <a:r>
                        <a:rPr lang="en-US" sz="1050" kern="0">
                          <a:solidFill>
                            <a:srgbClr val="000000"/>
                          </a:solidFill>
                          <a:latin typeface="Consolas"/>
                          <a:ea typeface="宋体"/>
                          <a:cs typeface="Consolas"/>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49680">
                <a:tc>
                  <a:txBody>
                    <a:bodyPr/>
                    <a:lstStyle/>
                    <a:p>
                      <a:pPr algn="l">
                        <a:spcAft>
                          <a:spcPts val="0"/>
                        </a:spcAft>
                      </a:pPr>
                      <a:r>
                        <a:rPr lang="zh-CN" sz="1050" b="1" kern="0">
                          <a:solidFill>
                            <a:srgbClr val="7F0055"/>
                          </a:solidFill>
                          <a:latin typeface="Consolas"/>
                          <a:ea typeface="宋体"/>
                          <a:cs typeface="Consolas"/>
                        </a:rPr>
                        <a:t>程序执行结果：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50" kern="0">
                          <a:solidFill>
                            <a:srgbClr val="000000"/>
                          </a:solidFill>
                          <a:latin typeface="Consolas"/>
                          <a:ea typeface="宋体"/>
                          <a:cs typeface="Consolas"/>
                        </a:rPr>
                        <a:t>书名：</a:t>
                      </a:r>
                      <a:r>
                        <a:rPr lang="en-US" sz="1050" kern="0">
                          <a:solidFill>
                            <a:srgbClr val="000000"/>
                          </a:solidFill>
                          <a:latin typeface="Consolas"/>
                          <a:ea typeface="宋体"/>
                          <a:cs typeface="Consolas"/>
                        </a:rPr>
                        <a:t>Java</a:t>
                      </a:r>
                      <a:r>
                        <a:rPr lang="zh-CN" sz="1050" kern="0">
                          <a:solidFill>
                            <a:srgbClr val="000000"/>
                          </a:solidFill>
                          <a:latin typeface="Consolas"/>
                          <a:ea typeface="宋体"/>
                          <a:cs typeface="Consolas"/>
                        </a:rPr>
                        <a:t>开发实战经典，价格：</a:t>
                      </a:r>
                      <a:r>
                        <a:rPr lang="en-US" sz="1050" kern="0">
                          <a:solidFill>
                            <a:srgbClr val="000000"/>
                          </a:solidFill>
                          <a:latin typeface="Consolas"/>
                          <a:ea typeface="宋体"/>
                          <a:cs typeface="Consolas"/>
                        </a:rPr>
                        <a:t>79.8</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transient</a:t>
            </a:r>
            <a:r>
              <a:rPr lang="zh-CN" altLang="en-US" smtClean="0"/>
              <a:t>关键字</a:t>
            </a:r>
            <a:endParaRPr lang="zh-CN" altLang="en-US"/>
          </a:p>
        </p:txBody>
      </p:sp>
      <p:sp>
        <p:nvSpPr>
          <p:cNvPr id="3" name="内容占位符 2"/>
          <p:cNvSpPr>
            <a:spLocks noGrp="1"/>
          </p:cNvSpPr>
          <p:nvPr>
            <p:ph idx="1"/>
          </p:nvPr>
        </p:nvSpPr>
        <p:spPr/>
        <p:txBody>
          <a:bodyPr/>
          <a:lstStyle/>
          <a:p>
            <a:r>
              <a:rPr lang="zh-CN" altLang="en-US" smtClean="0"/>
              <a:t>在</a:t>
            </a:r>
            <a:r>
              <a:rPr lang="en-US" smtClean="0"/>
              <a:t>Java</a:t>
            </a:r>
            <a:r>
              <a:rPr lang="zh-CN" altLang="en-US" smtClean="0"/>
              <a:t>中的对象最有意义的内容就是对象的属性信息，所以在默认情况下，如果要进行对象的序列化操作，所序列化下来的一定是对象的属性信息，并且该对象中的所有属性信息都将被序列化下来。那么如果说现在某些属性的内容不需要被保存，就可以通过</a:t>
            </a:r>
            <a:r>
              <a:rPr lang="en-US" smtClean="0"/>
              <a:t>transient</a:t>
            </a:r>
            <a:r>
              <a:rPr lang="zh-CN" altLang="en-US" smtClean="0"/>
              <a:t>关键字来</a:t>
            </a:r>
            <a:r>
              <a:rPr lang="zh-CN" altLang="en-US" smtClean="0"/>
              <a:t>定义</a:t>
            </a:r>
            <a:r>
              <a:rPr lang="zh-CN" altLang="en-US" smtClean="0"/>
              <a:t>。</a:t>
            </a:r>
            <a:endParaRPr lang="en-US" altLang="zh-CN" smtClean="0"/>
          </a:p>
          <a:p>
            <a:pPr lvl="1"/>
            <a:r>
              <a:rPr lang="en-US" b="1" smtClean="0"/>
              <a:t>private</a:t>
            </a:r>
            <a:r>
              <a:rPr lang="en-US" smtClean="0"/>
              <a:t> </a:t>
            </a:r>
            <a:r>
              <a:rPr lang="en-US" b="1" u="sng" smtClean="0"/>
              <a:t>transient</a:t>
            </a:r>
            <a:r>
              <a:rPr lang="en-US" smtClean="0"/>
              <a:t> String title;	</a:t>
            </a:r>
            <a:r>
              <a:rPr lang="en-US" smtClean="0"/>
              <a:t>	</a:t>
            </a:r>
            <a:r>
              <a:rPr lang="en-US" smtClean="0"/>
              <a:t>// </a:t>
            </a:r>
            <a:r>
              <a:rPr lang="zh-CN" altLang="en-US" smtClean="0"/>
              <a:t>此属性无法被序列化</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1563</TotalTime>
  <Words>556</Words>
  <PresentationFormat>全屏显示(16:9)</PresentationFormat>
  <Paragraphs>79</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李兴华Java培训系列课程</vt:lpstr>
      <vt:lpstr>本章学习目标</vt:lpstr>
      <vt:lpstr>对象序列化</vt:lpstr>
      <vt:lpstr>Serializable序列化接口</vt:lpstr>
      <vt:lpstr>范例：定义一个可以被序列化对象的类</vt:lpstr>
      <vt:lpstr>实现序列化与反序列化</vt:lpstr>
      <vt:lpstr>范例：实现序列化对象操作 —— ObjectOutputStream</vt:lpstr>
      <vt:lpstr>范例：实现反序列化操作 —— ObjectInputStream</vt:lpstr>
      <vt:lpstr>transient关键字</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380</cp:revision>
  <dcterms:created xsi:type="dcterms:W3CDTF">2015-01-02T11:02:54Z</dcterms:created>
  <dcterms:modified xsi:type="dcterms:W3CDTF">2017-02-08T06:08:34Z</dcterms:modified>
</cp:coreProperties>
</file>