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72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5322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com.yootk.demo;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java.util.HashMap;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java.util.Map;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Book {		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此类为要保存的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类型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title ;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只定义有一个属性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Book(String title) {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构造方法接收数据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.title = title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toString()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书名：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.title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hashCode() {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取得对象编码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prime = 31;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result = 1;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result = prime * result + ((title ==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? 0 : title.hashCode());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result;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equals(Object obj) {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进行对象比较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obj)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(obj ==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(getClass() != obj.getClass())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Book other = (Book) obj;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(title ==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(other.title !=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(!title.equals(other.title))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TestDemo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main(String[] args)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Map&lt;Book,String&gt; map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HashMap&lt;Book,String&gt;() ;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实例化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接口集合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map.put(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Book("Java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"),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String("Java")) 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向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接口保存数据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.println(map.get(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Book("Java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")));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根据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取得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2A7D0-3C33-4392-8B18-F6D42A276B0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Map</a:t>
            </a:r>
            <a:r>
              <a:rPr lang="zh-CN" altLang="en-US" smtClean="0"/>
              <a:t>集合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利用</a:t>
            </a:r>
            <a:r>
              <a:rPr lang="en-US" smtClean="0"/>
              <a:t>Iterator</a:t>
            </a:r>
            <a:r>
              <a:rPr lang="zh-CN" altLang="en-US" smtClean="0"/>
              <a:t>实现</a:t>
            </a:r>
            <a:r>
              <a:rPr lang="en-US" smtClean="0"/>
              <a:t>Map</a:t>
            </a:r>
            <a:r>
              <a:rPr lang="zh-CN" altLang="en-US" smtClean="0"/>
              <a:t>接口的输出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93330" y="1371614"/>
          <a:ext cx="8564950" cy="3200400"/>
        </p:xfrm>
        <a:graphic>
          <a:graphicData uri="http://schemas.openxmlformats.org/drawingml/2006/table">
            <a:tbl>
              <a:tblPr/>
              <a:tblGrid>
                <a:gridCol w="8564950"/>
              </a:tblGrid>
              <a:tr h="27781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java.util.Hashtable;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java.util.Iterator;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java.util.Map;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java.util.Set;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Map&lt;String, Integer&gt;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Hashtable&lt;String, Integer&gt;();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集合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.put(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壹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1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.put(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贰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2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.put(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叄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3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.put(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叄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33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 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key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数据重复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集合变为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Set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集合，目的是为了使用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iterator()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方法，注意泛型的统一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Set&lt;Map.Entry&lt;String,Integer&gt;&gt;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set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.entrySet()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Iterator&lt;Map.Entry&lt;String,Integer&gt;&gt;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iter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set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.iterator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Iterator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while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iter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.hasNext()) {	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迭代输出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Map.Entry&lt;String, Integer&gt;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iter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.next() 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Map.Entry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.getKey() +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 = 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.getValue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());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057" marR="580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</a:t>
            </a:r>
            <a:r>
              <a:rPr lang="en-US" smtClean="0"/>
              <a:t>Map</a:t>
            </a:r>
            <a:r>
              <a:rPr lang="zh-CN" altLang="en-US" smtClean="0"/>
              <a:t>集合的</a:t>
            </a:r>
            <a:r>
              <a:rPr lang="en-US" smtClean="0"/>
              <a:t>key</a:t>
            </a:r>
            <a:r>
              <a:rPr lang="zh-CN" altLang="en-US" smtClean="0"/>
              <a:t>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在使用</a:t>
            </a:r>
            <a:r>
              <a:rPr lang="en-US" smtClean="0"/>
              <a:t>Map</a:t>
            </a:r>
            <a:r>
              <a:rPr lang="zh-CN" altLang="en-US" smtClean="0"/>
              <a:t>接口的时候可以发现，几乎可以使用任意的类型来作为</a:t>
            </a:r>
            <a:r>
              <a:rPr lang="en-US" smtClean="0"/>
              <a:t>key</a:t>
            </a:r>
            <a:r>
              <a:rPr lang="zh-CN" altLang="en-US" smtClean="0"/>
              <a:t>或</a:t>
            </a:r>
            <a:r>
              <a:rPr lang="en-US" smtClean="0"/>
              <a:t>value</a:t>
            </a:r>
            <a:r>
              <a:rPr lang="zh-CN" altLang="en-US" smtClean="0"/>
              <a:t>的存在，那么也就表示也可以使用自定义的类型作为</a:t>
            </a:r>
            <a:r>
              <a:rPr lang="en-US" smtClean="0"/>
              <a:t>key</a:t>
            </a:r>
            <a:r>
              <a:rPr lang="zh-CN" altLang="en-US" smtClean="0"/>
              <a:t>。那么这个作为</a:t>
            </a:r>
            <a:r>
              <a:rPr lang="en-US" smtClean="0"/>
              <a:t>key</a:t>
            </a:r>
            <a:r>
              <a:rPr lang="zh-CN" altLang="en-US" smtClean="0"/>
              <a:t>的自定义的类必须要覆写</a:t>
            </a:r>
            <a:r>
              <a:rPr lang="en-US" smtClean="0"/>
              <a:t>Object</a:t>
            </a:r>
            <a:r>
              <a:rPr lang="zh-CN" altLang="en-US" smtClean="0"/>
              <a:t>类之中的</a:t>
            </a:r>
            <a:r>
              <a:rPr lang="en-US" smtClean="0"/>
              <a:t>hashCode()</a:t>
            </a:r>
            <a:r>
              <a:rPr lang="zh-CN" altLang="en-US" smtClean="0"/>
              <a:t>与</a:t>
            </a:r>
            <a:r>
              <a:rPr lang="en-US" smtClean="0"/>
              <a:t>equals()</a:t>
            </a:r>
            <a:r>
              <a:rPr lang="zh-CN" altLang="en-US" smtClean="0"/>
              <a:t>两个方法，因为只有靠这两个方法才能够确定元素是否重复，而在</a:t>
            </a:r>
            <a:r>
              <a:rPr lang="en-US" smtClean="0"/>
              <a:t>Map</a:t>
            </a:r>
            <a:r>
              <a:rPr lang="zh-CN" altLang="en-US" smtClean="0"/>
              <a:t>中指的是是否能够找到。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掌握</a:t>
            </a:r>
            <a:r>
              <a:rPr lang="en-US" smtClean="0"/>
              <a:t>Java</a:t>
            </a:r>
            <a:r>
              <a:rPr lang="zh-CN" altLang="en-US" smtClean="0"/>
              <a:t>设置类集的主要目的以及核心接口的使用；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Collection</a:t>
            </a:r>
            <a:r>
              <a:rPr lang="zh-CN" altLang="en-US" smtClean="0"/>
              <a:t>接口的作用及主要操作方法；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Collection</a:t>
            </a:r>
            <a:r>
              <a:rPr lang="zh-CN" altLang="en-US" smtClean="0"/>
              <a:t>子接口</a:t>
            </a:r>
            <a:r>
              <a:rPr lang="en-US" smtClean="0"/>
              <a:t>List</a:t>
            </a:r>
            <a:r>
              <a:rPr lang="zh-CN" altLang="en-US" smtClean="0"/>
              <a:t>、</a:t>
            </a:r>
            <a:r>
              <a:rPr lang="en-US" smtClean="0"/>
              <a:t>Set</a:t>
            </a:r>
            <a:r>
              <a:rPr lang="zh-CN" altLang="en-US" smtClean="0"/>
              <a:t>的区别及常用子类的使用；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Collection</a:t>
            </a:r>
            <a:r>
              <a:rPr lang="zh-CN" altLang="en-US" smtClean="0"/>
              <a:t>子接口</a:t>
            </a:r>
            <a:r>
              <a:rPr lang="en-US" smtClean="0"/>
              <a:t>List</a:t>
            </a:r>
            <a:r>
              <a:rPr lang="zh-CN" altLang="en-US" smtClean="0"/>
              <a:t>、</a:t>
            </a:r>
            <a:r>
              <a:rPr lang="en-US" smtClean="0"/>
              <a:t>Set</a:t>
            </a:r>
            <a:r>
              <a:rPr lang="zh-CN" altLang="en-US" smtClean="0"/>
              <a:t>的区别及常用子类的使用；</a:t>
            </a:r>
            <a:endParaRPr lang="en-US" altLang="zh-CN" smtClean="0"/>
          </a:p>
          <a:p>
            <a:r>
              <a:rPr lang="zh-CN" altLang="en-US" smtClean="0"/>
              <a:t>掌握集合的四种输出操作语法结构；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Properties</a:t>
            </a:r>
            <a:r>
              <a:rPr lang="zh-CN" altLang="en-US" smtClean="0"/>
              <a:t>类的使用；</a:t>
            </a:r>
            <a:endParaRPr lang="en-US" altLang="zh-CN" smtClean="0"/>
          </a:p>
          <a:p>
            <a:r>
              <a:rPr lang="zh-CN" altLang="en-US" smtClean="0"/>
              <a:t>了解类集工具类</a:t>
            </a:r>
            <a:r>
              <a:rPr lang="en-US" smtClean="0"/>
              <a:t>Collections</a:t>
            </a:r>
            <a:r>
              <a:rPr lang="zh-CN" altLang="en-US" smtClean="0"/>
              <a:t>的作用；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JDK 1.8</a:t>
            </a:r>
            <a:r>
              <a:rPr lang="zh-CN" altLang="en-US" smtClean="0"/>
              <a:t>中提供数据流的概念；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MapReduce</a:t>
            </a:r>
            <a:r>
              <a:rPr lang="zh-CN" altLang="en-US" smtClean="0"/>
              <a:t>的概念以及</a:t>
            </a:r>
            <a:r>
              <a:rPr lang="en-US" smtClean="0"/>
              <a:t>JDK 1.8</a:t>
            </a:r>
            <a:r>
              <a:rPr lang="zh-CN" altLang="en-US" smtClean="0"/>
              <a:t>的操作实现。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</a:t>
            </a:r>
            <a:r>
              <a:rPr lang="zh-CN" altLang="en-US" smtClean="0"/>
              <a:t>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Collection</a:t>
            </a:r>
            <a:r>
              <a:rPr lang="zh-CN" altLang="en-US" sz="2000" smtClean="0"/>
              <a:t>每次只能够保存一个对象，所以属于单值保存父接口。而在类集中又提供有保存偶对象的集合：</a:t>
            </a:r>
            <a:r>
              <a:rPr lang="en-US" sz="2000" smtClean="0"/>
              <a:t>Map</a:t>
            </a:r>
            <a:r>
              <a:rPr lang="zh-CN" altLang="en-US" sz="2000" smtClean="0"/>
              <a:t>集合，利用</a:t>
            </a:r>
            <a:r>
              <a:rPr lang="en-US" sz="2000" smtClean="0"/>
              <a:t>Map</a:t>
            </a:r>
            <a:r>
              <a:rPr lang="zh-CN" altLang="en-US" sz="2000" smtClean="0"/>
              <a:t>结合可以保存一对关联数据（按照“</a:t>
            </a:r>
            <a:r>
              <a:rPr lang="en-US" sz="2000" smtClean="0"/>
              <a:t>key = value</a:t>
            </a:r>
            <a:r>
              <a:rPr lang="zh-CN" altLang="en-US" sz="2000" smtClean="0"/>
              <a:t>”的形式），如图</a:t>
            </a:r>
            <a:r>
              <a:rPr lang="en-US" sz="2000" smtClean="0"/>
              <a:t>13-4</a:t>
            </a:r>
            <a:r>
              <a:rPr lang="zh-CN" altLang="en-US" sz="2000" smtClean="0"/>
              <a:t>所示。，这样就可以实现根据</a:t>
            </a:r>
            <a:r>
              <a:rPr lang="en-US" sz="2000" smtClean="0"/>
              <a:t>key</a:t>
            </a:r>
            <a:r>
              <a:rPr lang="zh-CN" altLang="en-US" sz="2000" smtClean="0"/>
              <a:t>取得</a:t>
            </a:r>
            <a:r>
              <a:rPr lang="en-US" sz="2000" smtClean="0"/>
              <a:t>value</a:t>
            </a:r>
            <a:r>
              <a:rPr lang="zh-CN" altLang="en-US" sz="2000" smtClean="0"/>
              <a:t>的操作。</a:t>
            </a:r>
            <a:endParaRPr lang="zh-CN" alt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786064"/>
            <a:ext cx="2428892" cy="1755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3226" y="2786064"/>
            <a:ext cx="2491980" cy="174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</a:t>
            </a:r>
            <a:r>
              <a:rPr lang="zh-CN" altLang="en-US" smtClean="0"/>
              <a:t>接口的常用方法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714494"/>
          <a:ext cx="8215370" cy="1785950"/>
        </p:xfrm>
        <a:graphic>
          <a:graphicData uri="http://schemas.openxmlformats.org/drawingml/2006/table">
            <a:tbl>
              <a:tblPr/>
              <a:tblGrid>
                <a:gridCol w="465021"/>
                <a:gridCol w="3642664"/>
                <a:gridCol w="542524"/>
                <a:gridCol w="3565161"/>
              </a:tblGrid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方法名称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D0D0D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D0D0D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public V put(K key, V value)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D0D0D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D0D0D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向集合中保存数据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D0D0D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D0D0D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public V get(Object key)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D0D0D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D0D0D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根据</a:t>
                      </a:r>
                      <a:r>
                        <a:rPr lang="en-US" sz="1200" kern="100">
                          <a:solidFill>
                            <a:srgbClr val="0D0D0D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key</a:t>
                      </a:r>
                      <a:r>
                        <a:rPr lang="zh-CN" sz="1200" kern="100">
                          <a:solidFill>
                            <a:srgbClr val="0D0D0D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查找对应的</a:t>
                      </a:r>
                      <a:r>
                        <a:rPr lang="en-US" sz="1200" kern="100">
                          <a:solidFill>
                            <a:srgbClr val="0D0D0D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value</a:t>
                      </a:r>
                      <a:r>
                        <a:rPr lang="zh-CN" sz="1200" kern="100">
                          <a:solidFill>
                            <a:srgbClr val="0D0D0D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D0D0D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D0D0D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public Set&lt;Map.Entry&lt;K,V&gt;&gt; entrySet()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D0D0D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D0D0D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将</a:t>
                      </a:r>
                      <a:r>
                        <a:rPr lang="en-US" sz="1200" kern="100">
                          <a:solidFill>
                            <a:srgbClr val="0D0D0D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zh-CN" sz="1200" kern="100">
                          <a:solidFill>
                            <a:srgbClr val="0D0D0D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集合转化为</a:t>
                      </a:r>
                      <a:r>
                        <a:rPr lang="en-US" sz="1200" kern="100">
                          <a:solidFill>
                            <a:srgbClr val="0D0D0D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Set</a:t>
                      </a:r>
                      <a:r>
                        <a:rPr lang="zh-CN" sz="1200" kern="100">
                          <a:solidFill>
                            <a:srgbClr val="0D0D0D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集合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D0D0D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D0D0D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public Set&lt;K&gt; keySet()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D0D0D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D0D0D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取出全部的</a:t>
                      </a:r>
                      <a:r>
                        <a:rPr lang="en-US" sz="1200" kern="100">
                          <a:solidFill>
                            <a:srgbClr val="0D0D0D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key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观察</a:t>
            </a:r>
            <a:r>
              <a:rPr lang="en-US" smtClean="0"/>
              <a:t>HashMap</a:t>
            </a:r>
            <a:r>
              <a:rPr lang="zh-CN" altLang="en-US" smtClean="0"/>
              <a:t>子类的使用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1500180"/>
          <a:ext cx="8715436" cy="2955299"/>
        </p:xfrm>
        <a:graphic>
          <a:graphicData uri="http://schemas.openxmlformats.org/drawingml/2006/table">
            <a:tbl>
              <a:tblPr/>
              <a:tblGrid>
                <a:gridCol w="1813432"/>
                <a:gridCol w="6902004"/>
              </a:tblGrid>
              <a:tr h="2772419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java.util.HashMap;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java.util.Map;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Map&lt;String, Integer&gt;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HashMap&lt;String,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Integer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&gt;();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集合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.put(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壹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1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.put(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贰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2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.put(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叄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3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.put(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叄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33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key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数据重复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.put(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空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null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value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null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.put(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null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0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key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null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输出全部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集合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5548" marR="655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89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5548" marR="655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贰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=2, null=0, 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叄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=33, 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壹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=1, 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空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=null}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5548" marR="655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查询操作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428742"/>
          <a:ext cx="8286808" cy="3048000"/>
        </p:xfrm>
        <a:graphic>
          <a:graphicData uri="http://schemas.openxmlformats.org/drawingml/2006/table">
            <a:tbl>
              <a:tblPr/>
              <a:tblGrid>
                <a:gridCol w="1600899"/>
                <a:gridCol w="6685909"/>
              </a:tblGrid>
              <a:tr h="2016043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java.util.HashMap;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java.util.Map;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Map&lt;String, Integer&gt;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HashMap&lt;String,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Integer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&gt;()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集合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.put(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壹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1);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.put(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贰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2);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.put(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叄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3);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.put(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叄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33);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key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数据重复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.put(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空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null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value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null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.put(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null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0) ;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key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null</a:t>
                      </a:r>
                      <a:r>
                        <a:rPr lang="en-US" sz="1000" kern="0"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壹</a:t>
                      </a:r>
                      <a:r>
                        <a:rPr lang="en-US" sz="10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key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存在返回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value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陸</a:t>
                      </a:r>
                      <a:r>
                        <a:rPr lang="en-US" sz="10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如果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key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不存在，返回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null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.get(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null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 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key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存在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4919" marR="549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68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4919" marR="549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1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壹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）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null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陸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）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0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.get(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null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）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4919" marR="549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Hashtable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503058"/>
          <a:ext cx="8501122" cy="2926080"/>
        </p:xfrm>
        <a:graphic>
          <a:graphicData uri="http://schemas.openxmlformats.org/drawingml/2006/table">
            <a:tbl>
              <a:tblPr/>
              <a:tblGrid>
                <a:gridCol w="1511370"/>
                <a:gridCol w="6989752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java.util.Hashtable;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java.util.Map;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Map&lt;String, Integer&gt;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Hashtable&lt;String,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Integer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&gt;();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集合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.put(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壹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1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.put(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贰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2);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.put(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叄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3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2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.put(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叄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33); 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key</a:t>
                      </a:r>
                      <a:r>
                        <a:rPr lang="zh-CN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数据重复</a:t>
                      </a:r>
                      <a:endParaRPr lang="zh-CN" sz="12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壹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key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存在返回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value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陸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key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不存在，返回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null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1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壹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）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null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陸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	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）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Map.Entry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428742"/>
            <a:ext cx="6286544" cy="3214710"/>
          </a:xfrm>
        </p:spPr>
        <p:txBody>
          <a:bodyPr>
            <a:normAutofit/>
          </a:bodyPr>
          <a:lstStyle/>
          <a:p>
            <a:r>
              <a:rPr lang="zh-CN" altLang="en-US" sz="1600" smtClean="0"/>
              <a:t>进行</a:t>
            </a:r>
            <a:r>
              <a:rPr lang="en-US" sz="1600" smtClean="0"/>
              <a:t>Map</a:t>
            </a:r>
            <a:r>
              <a:rPr lang="zh-CN" altLang="en-US" sz="1600" smtClean="0"/>
              <a:t>集合保存时，所保存的</a:t>
            </a:r>
            <a:r>
              <a:rPr lang="en-US" sz="1600" smtClean="0"/>
              <a:t>key</a:t>
            </a:r>
            <a:r>
              <a:rPr lang="zh-CN" altLang="en-US" sz="1600" smtClean="0"/>
              <a:t>与</a:t>
            </a:r>
            <a:r>
              <a:rPr lang="en-US" sz="1600" smtClean="0"/>
              <a:t>value</a:t>
            </a:r>
            <a:r>
              <a:rPr lang="zh-CN" altLang="en-US" sz="1600" smtClean="0"/>
              <a:t>会自动包装为</a:t>
            </a:r>
            <a:r>
              <a:rPr lang="en-US" sz="1600" smtClean="0"/>
              <a:t>Map.Entry</a:t>
            </a:r>
            <a:r>
              <a:rPr lang="zh-CN" altLang="en-US" sz="1600" smtClean="0"/>
              <a:t>接口对象，也就是说如果利用</a:t>
            </a:r>
            <a:r>
              <a:rPr lang="en-US" sz="1600" smtClean="0"/>
              <a:t>Iterator</a:t>
            </a:r>
            <a:r>
              <a:rPr lang="zh-CN" altLang="en-US" sz="1600" smtClean="0"/>
              <a:t>进行迭代，那么每当使用</a:t>
            </a:r>
            <a:r>
              <a:rPr lang="en-US" sz="1600" smtClean="0"/>
              <a:t>next()</a:t>
            </a:r>
            <a:r>
              <a:rPr lang="zh-CN" altLang="en-US" sz="1600" smtClean="0"/>
              <a:t>方法读取数据时返回的都会是一个</a:t>
            </a:r>
            <a:r>
              <a:rPr lang="en-US" sz="1600" smtClean="0"/>
              <a:t>Map.Entry</a:t>
            </a:r>
            <a:r>
              <a:rPr lang="zh-CN" altLang="en-US" sz="1600" smtClean="0"/>
              <a:t>接口</a:t>
            </a:r>
            <a:r>
              <a:rPr lang="zh-CN" altLang="en-US" sz="1600" smtClean="0"/>
              <a:t>对象，</a:t>
            </a:r>
            <a:r>
              <a:rPr lang="zh-CN" altLang="en-US" sz="1600" smtClean="0"/>
              <a:t>此接口定义</a:t>
            </a:r>
            <a:r>
              <a:rPr lang="zh-CN" altLang="en-US" sz="1600" smtClean="0"/>
              <a:t>如下</a:t>
            </a:r>
            <a:r>
              <a:rPr lang="zh-CN" altLang="en-US" sz="1600" smtClean="0"/>
              <a:t>：</a:t>
            </a:r>
            <a:endParaRPr lang="en-US" altLang="zh-CN" sz="1600" smtClean="0"/>
          </a:p>
          <a:p>
            <a:pPr lvl="1"/>
            <a:r>
              <a:rPr lang="en-US" sz="1600" smtClean="0"/>
              <a:t>public static interface Map.Entry&lt;K,V&gt; {}</a:t>
            </a:r>
            <a:endParaRPr lang="zh-CN" altLang="en-US" sz="160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1896951"/>
            <a:ext cx="2786082" cy="2746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28596" y="3071816"/>
          <a:ext cx="6286544" cy="853440"/>
        </p:xfrm>
        <a:graphic>
          <a:graphicData uri="http://schemas.openxmlformats.org/drawingml/2006/table">
            <a:tbl>
              <a:tblPr/>
              <a:tblGrid>
                <a:gridCol w="571504"/>
                <a:gridCol w="2571768"/>
                <a:gridCol w="533763"/>
                <a:gridCol w="2609509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K getKey()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取得数据中的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key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V getValue()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取得数据中的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value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V setValue(V value)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修改数据中的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value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Iterator</a:t>
            </a:r>
            <a:r>
              <a:rPr lang="zh-CN" altLang="en-US" smtClean="0"/>
              <a:t>输出</a:t>
            </a:r>
            <a:r>
              <a:rPr lang="en-US" smtClean="0"/>
              <a:t>Map</a:t>
            </a:r>
            <a:r>
              <a:rPr lang="zh-CN" altLang="en-US" smtClean="0"/>
              <a:t>集合的操作步骤：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利用</a:t>
            </a:r>
            <a:r>
              <a:rPr lang="en-US" smtClean="0"/>
              <a:t>entrySet()</a:t>
            </a:r>
            <a:r>
              <a:rPr lang="zh-CN" altLang="en-US" smtClean="0"/>
              <a:t>方法将</a:t>
            </a:r>
            <a:r>
              <a:rPr lang="en-US" smtClean="0"/>
              <a:t>Map</a:t>
            </a:r>
            <a:r>
              <a:rPr lang="zh-CN" altLang="en-US" smtClean="0"/>
              <a:t>接口数据中的数据转换为</a:t>
            </a:r>
            <a:r>
              <a:rPr lang="en-US" smtClean="0"/>
              <a:t>Set</a:t>
            </a:r>
            <a:r>
              <a:rPr lang="zh-CN" altLang="en-US" smtClean="0"/>
              <a:t>接口实例进行保存，此时</a:t>
            </a:r>
            <a:r>
              <a:rPr lang="en-US" smtClean="0"/>
              <a:t>Set</a:t>
            </a:r>
            <a:r>
              <a:rPr lang="zh-CN" altLang="en-US" smtClean="0"/>
              <a:t>接口中所使用的泛型类型为</a:t>
            </a:r>
            <a:r>
              <a:rPr lang="en-US" smtClean="0"/>
              <a:t>Map.Entry</a:t>
            </a:r>
            <a:r>
              <a:rPr lang="zh-CN" altLang="en-US" smtClean="0"/>
              <a:t>，而</a:t>
            </a:r>
            <a:r>
              <a:rPr lang="en-US" smtClean="0"/>
              <a:t>Map.Entry</a:t>
            </a:r>
            <a:r>
              <a:rPr lang="zh-CN" altLang="en-US" smtClean="0"/>
              <a:t>中的</a:t>
            </a:r>
            <a:r>
              <a:rPr lang="en-US" smtClean="0"/>
              <a:t>K</a:t>
            </a:r>
            <a:r>
              <a:rPr lang="zh-CN" altLang="en-US" smtClean="0"/>
              <a:t>与</a:t>
            </a:r>
            <a:r>
              <a:rPr lang="en-US" smtClean="0"/>
              <a:t>V</a:t>
            </a:r>
            <a:r>
              <a:rPr lang="zh-CN" altLang="en-US" smtClean="0"/>
              <a:t>的泛型类型则与</a:t>
            </a:r>
            <a:r>
              <a:rPr lang="en-US" smtClean="0"/>
              <a:t>Map</a:t>
            </a:r>
            <a:r>
              <a:rPr lang="zh-CN" altLang="en-US" smtClean="0"/>
              <a:t>集合定义的</a:t>
            </a:r>
            <a:r>
              <a:rPr lang="en-US" smtClean="0"/>
              <a:t>K</a:t>
            </a:r>
            <a:r>
              <a:rPr lang="zh-CN" altLang="en-US" smtClean="0"/>
              <a:t>与</a:t>
            </a:r>
            <a:r>
              <a:rPr lang="en-US" smtClean="0"/>
              <a:t>V</a:t>
            </a:r>
            <a:r>
              <a:rPr lang="zh-CN" altLang="en-US" smtClean="0"/>
              <a:t>类型</a:t>
            </a:r>
            <a:r>
              <a:rPr lang="zh-CN" altLang="en-US" smtClean="0"/>
              <a:t>相同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利用</a:t>
            </a:r>
            <a:r>
              <a:rPr lang="en-US" smtClean="0"/>
              <a:t>Set</a:t>
            </a:r>
            <a:r>
              <a:rPr lang="zh-CN" altLang="en-US" smtClean="0"/>
              <a:t>接口中的</a:t>
            </a:r>
            <a:r>
              <a:rPr lang="en-US" smtClean="0"/>
              <a:t>iterator()</a:t>
            </a:r>
            <a:r>
              <a:rPr lang="zh-CN" altLang="en-US" smtClean="0"/>
              <a:t>方法将</a:t>
            </a:r>
            <a:r>
              <a:rPr lang="en-US" smtClean="0"/>
              <a:t>Set</a:t>
            </a:r>
            <a:r>
              <a:rPr lang="zh-CN" altLang="en-US" smtClean="0"/>
              <a:t>集合转化为</a:t>
            </a:r>
            <a:r>
              <a:rPr lang="en-US" smtClean="0"/>
              <a:t>Iterator</a:t>
            </a:r>
            <a:r>
              <a:rPr lang="zh-CN" altLang="en-US" smtClean="0"/>
              <a:t>接口</a:t>
            </a:r>
            <a:r>
              <a:rPr lang="zh-CN" altLang="en-US" smtClean="0"/>
              <a:t>实例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利用</a:t>
            </a:r>
            <a:r>
              <a:rPr lang="en-US" smtClean="0"/>
              <a:t>Iterator</a:t>
            </a:r>
            <a:r>
              <a:rPr lang="zh-CN" altLang="en-US" smtClean="0"/>
              <a:t>接口进行迭代输出，每一次迭代取得的都是</a:t>
            </a:r>
            <a:r>
              <a:rPr lang="en-US" smtClean="0"/>
              <a:t>Map.Entry</a:t>
            </a:r>
            <a:r>
              <a:rPr lang="zh-CN" altLang="en-US" smtClean="0"/>
              <a:t>接口实例，而后利用此接口实例进行</a:t>
            </a:r>
            <a:r>
              <a:rPr lang="en-US" smtClean="0"/>
              <a:t>key</a:t>
            </a:r>
            <a:r>
              <a:rPr lang="zh-CN" altLang="en-US" smtClean="0"/>
              <a:t>与</a:t>
            </a:r>
            <a:r>
              <a:rPr lang="en-US" smtClean="0"/>
              <a:t>value</a:t>
            </a:r>
            <a:r>
              <a:rPr lang="zh-CN" altLang="en-US" smtClean="0"/>
              <a:t>的分离。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727</Words>
  <PresentationFormat>全屏显示(16:9)</PresentationFormat>
  <Paragraphs>189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李兴华Java培训系列课程</vt:lpstr>
      <vt:lpstr>本章学习目标</vt:lpstr>
      <vt:lpstr>Map接口</vt:lpstr>
      <vt:lpstr>Map接口的常用方法</vt:lpstr>
      <vt:lpstr>范例：观察HashMap子类的使用</vt:lpstr>
      <vt:lpstr>范例：查询操作</vt:lpstr>
      <vt:lpstr>范例：使用Hashtable</vt:lpstr>
      <vt:lpstr>Map.Entry</vt:lpstr>
      <vt:lpstr>Iterator输出Map集合的操作步骤：</vt:lpstr>
      <vt:lpstr>范例：利用Iterator实现Map接口的输出</vt:lpstr>
      <vt:lpstr>自定义Map集合的key类型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239</cp:revision>
  <dcterms:created xsi:type="dcterms:W3CDTF">2015-01-02T11:02:54Z</dcterms:created>
  <dcterms:modified xsi:type="dcterms:W3CDTF">2017-02-08T07:15:23Z</dcterms:modified>
</cp:coreProperties>
</file>