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61" r:id="rId4"/>
    <p:sldId id="277" r:id="rId5"/>
    <p:sldId id="278" r:id="rId6"/>
    <p:sldId id="263" r:id="rId7"/>
    <p:sldId id="266" r:id="rId8"/>
    <p:sldId id="284" r:id="rId9"/>
    <p:sldId id="285" r:id="rId10"/>
    <p:sldId id="268" r:id="rId11"/>
    <p:sldId id="276" r:id="rId12"/>
    <p:sldId id="291" r:id="rId13"/>
    <p:sldId id="289" r:id="rId14"/>
    <p:sldId id="292" r:id="rId15"/>
    <p:sldId id="290" r:id="rId16"/>
    <p:sldId id="293" r:id="rId17"/>
    <p:sldId id="286" r:id="rId18"/>
    <p:sldId id="270" r:id="rId19"/>
    <p:sldId id="26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896B6-B712-4A2E-A441-F4B01FA64826}" v="52" dt="2024-05-26T18:38:25.668"/>
    <p1510:client id="{25562E00-AD0E-4967-9DA5-D973AF658A99}" v="509" dt="2024-05-26T18:21:1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7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6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1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9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2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8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6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8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8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pPr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9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499" y="3309896"/>
            <a:ext cx="3814199" cy="1172144"/>
          </a:xfrm>
        </p:spPr>
        <p:txBody>
          <a:bodyPr>
            <a:normAutofit fontScale="90000"/>
          </a:bodyPr>
          <a:lstStyle/>
          <a:p>
            <a:br>
              <a:rPr lang="ru-RU" sz="3100" b="1" dirty="0"/>
            </a:br>
            <a:r>
              <a:rPr lang="ru-RU" sz="2200" b="1" dirty="0"/>
              <a:t>«</a:t>
            </a:r>
            <a:r>
              <a:rPr lang="ru-RU" sz="2700" dirty="0">
                <a:solidFill>
                  <a:srgbClr val="1A1A1A"/>
                </a:solidFill>
                <a:latin typeface="Calibri Light"/>
                <a:cs typeface="Times New Roman"/>
              </a:rPr>
              <a:t>Разработка мобильного приложения для Центра национальных культур</a:t>
            </a:r>
            <a:r>
              <a:rPr lang="ru-RU" sz="2100" b="1" dirty="0"/>
              <a:t>»</a:t>
            </a:r>
            <a:br>
              <a:rPr lang="ru-RU" sz="2300" dirty="0"/>
            </a:br>
            <a:br>
              <a:rPr lang="ru-RU" dirty="0"/>
            </a:br>
            <a:endParaRPr lang="ru-RU" dirty="0">
              <a:latin typeface="Avanti" panose="020B0500000000000000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499" y="4788900"/>
            <a:ext cx="3408928" cy="9199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1400" dirty="0">
                <a:latin typeface="Avanti" panose="020B0500000000000000" pitchFamily="34" charset="0"/>
              </a:rPr>
              <a:t>Выполнил: студент группы</a:t>
            </a:r>
          </a:p>
          <a:p>
            <a:pPr algn="l"/>
            <a:r>
              <a:rPr lang="ru-RU" sz="1400" dirty="0">
                <a:latin typeface="Avanti" panose="020B0500000000000000" pitchFamily="34" charset="0"/>
              </a:rPr>
              <a:t>ИС1.20</a:t>
            </a:r>
          </a:p>
          <a:p>
            <a:pPr algn="l"/>
            <a:r>
              <a:rPr lang="ru-RU" sz="1400" dirty="0">
                <a:latin typeface="Avanti" panose="020B0500000000000000" pitchFamily="34" charset="0"/>
              </a:rPr>
              <a:t>Ибрагимов Д. Н.</a:t>
            </a:r>
          </a:p>
          <a:p>
            <a:pPr algn="l"/>
            <a:r>
              <a:rPr lang="ru-RU" sz="1400" dirty="0">
                <a:latin typeface="Avanti" panose="020B0500000000000000" pitchFamily="34" charset="0"/>
              </a:rPr>
              <a:t>Руководитель:</a:t>
            </a:r>
          </a:p>
          <a:p>
            <a:pPr algn="l"/>
            <a:r>
              <a:rPr lang="ru-RU" sz="1400" dirty="0">
                <a:latin typeface="Avanti" panose="020B0500000000000000" pitchFamily="34" charset="0"/>
              </a:rPr>
              <a:t>Козырева В.В.</a:t>
            </a: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168" y="352619"/>
            <a:ext cx="5445209" cy="71973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 Light"/>
                <a:cs typeface="Times New Roman"/>
              </a:rPr>
              <a:t>Проектирование программного продукта</a:t>
            </a:r>
            <a:endParaRPr lang="ru-RU" sz="3600">
              <a:solidFill>
                <a:schemeClr val="bg1"/>
              </a:solidFill>
              <a:latin typeface="Calibri Light"/>
              <a:cs typeface="Calibri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237994" y="1641478"/>
            <a:ext cx="8742976" cy="453206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000" dirty="0">
                <a:latin typeface="Times New Roman"/>
                <a:cs typeface="Times New Roman"/>
              </a:rPr>
              <a:t>При создании приложения «Центр национальных культур» был использован следующий прием:</a:t>
            </a:r>
          </a:p>
          <a:p>
            <a:pPr algn="just">
              <a:buFont typeface="Arial"/>
              <a:buChar char="•"/>
            </a:pPr>
            <a:r>
              <a:rPr lang="ru-RU" sz="2000" b="1" dirty="0">
                <a:solidFill>
                  <a:srgbClr val="1C1917"/>
                </a:solidFill>
                <a:latin typeface="Times New Roman"/>
                <a:cs typeface="Times New Roman"/>
              </a:rPr>
              <a:t>User-</a:t>
            </a:r>
            <a:r>
              <a:rPr lang="ru-RU" sz="2000" b="1" err="1">
                <a:solidFill>
                  <a:srgbClr val="1C1917"/>
                </a:solidFill>
                <a:latin typeface="Times New Roman"/>
                <a:cs typeface="Times New Roman"/>
              </a:rPr>
              <a:t>Centered</a:t>
            </a:r>
            <a:r>
              <a:rPr lang="ru-RU" sz="2000" b="1" dirty="0">
                <a:solidFill>
                  <a:srgbClr val="1C1917"/>
                </a:solidFill>
                <a:latin typeface="Times New Roman"/>
                <a:cs typeface="Times New Roman"/>
              </a:rPr>
              <a:t> Design (UCD):</a:t>
            </a:r>
            <a:r>
              <a:rPr lang="ru-RU" sz="2000" dirty="0">
                <a:solidFill>
                  <a:srgbClr val="1C1917"/>
                </a:solidFill>
                <a:latin typeface="Times New Roman"/>
                <a:cs typeface="Times New Roman"/>
              </a:rPr>
              <a:t> Этот подход сфокусирован на потребностях и целях конечного пользователя. Приложение разрабатывается с учетом пользовательского опыта, что позволяет создать удобный и интуитивно понятный интерфейс.</a:t>
            </a:r>
          </a:p>
          <a:p>
            <a:pPr indent="0" algn="just">
              <a:buNone/>
            </a:pPr>
            <a:r>
              <a:rPr lang="ru-RU" sz="2000" dirty="0">
                <a:solidFill>
                  <a:srgbClr val="1C1917"/>
                </a:solidFill>
                <a:latin typeface="Times New Roman"/>
                <a:cs typeface="Times New Roman"/>
              </a:rPr>
              <a:t>Это еще не весь список возможных способов проектирования, которые могли бы быть использованы при создании приложения. каждый из этих подходов имеет свои преимущества и подходит для определенных сценариев разработки.</a:t>
            </a:r>
            <a:endParaRPr lang="ru-RU" sz="2000">
              <a:solidFill>
                <a:srgbClr val="1C1917"/>
              </a:solidFill>
              <a:latin typeface="Times New Roman"/>
              <a:cs typeface="Times New Roman" panose="02020603050405020304" pitchFamily="18" charset="0"/>
            </a:endParaRPr>
          </a:p>
          <a:p>
            <a:pPr marL="0">
              <a:lnSpc>
                <a:spcPct val="80000"/>
              </a:lnSpc>
              <a:spcBef>
                <a:spcPts val="0"/>
              </a:spcBef>
              <a:buNone/>
            </a:pPr>
            <a:endParaRPr lang="ru-RU" sz="1800" dirty="0">
              <a:cs typeface="Calibri"/>
            </a:endParaRPr>
          </a:p>
          <a:p>
            <a:pPr marL="0">
              <a:lnSpc>
                <a:spcPct val="7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>
              <a:spcBef>
                <a:spcPts val="0"/>
              </a:spcBef>
            </a:pPr>
            <a:endParaRPr lang="ru-RU" sz="1800" dirty="0"/>
          </a:p>
          <a:p>
            <a:pPr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85725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2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169" y="352619"/>
            <a:ext cx="5134232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Текст программы с описанием</a:t>
            </a:r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E64DB97-DD81-C0AD-9921-1470A06F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6" y="1396556"/>
            <a:ext cx="3099770" cy="502320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41E6DB7-DB5A-F5FE-93EA-486114AD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406" y="1396556"/>
            <a:ext cx="4629579" cy="50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0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169" y="352619"/>
            <a:ext cx="5134232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Текст программы с описанием</a:t>
            </a:r>
          </a:p>
        </p:txBody>
      </p:sp>
      <p:pic>
        <p:nvPicPr>
          <p:cNvPr id="3" name="Рисунок 2" descr="Изображение выглядит как текст, снимок экрана, Шрифт, дизайн">
            <a:extLst>
              <a:ext uri="{FF2B5EF4-FFF2-40B4-BE49-F238E27FC236}">
                <a16:creationId xmlns:a16="http://schemas.microsoft.com/office/drawing/2014/main" id="{86388B4B-E927-B845-EAF4-83C5DB01D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16" y="1527328"/>
            <a:ext cx="2217620" cy="4841529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графический дизайн">
            <a:extLst>
              <a:ext uri="{FF2B5EF4-FFF2-40B4-BE49-F238E27FC236}">
                <a16:creationId xmlns:a16="http://schemas.microsoft.com/office/drawing/2014/main" id="{5CB31891-AE58-5467-6A5B-8271FA946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87" y="1527328"/>
            <a:ext cx="2217621" cy="48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8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169" y="352619"/>
            <a:ext cx="5134232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Текст программы с описанием</a:t>
            </a:r>
          </a:p>
        </p:txBody>
      </p:sp>
      <p:pic>
        <p:nvPicPr>
          <p:cNvPr id="3" name="Рисунок 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BDCA9E8-304B-8EC7-FBFA-88F63CC7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36" y="1376591"/>
            <a:ext cx="3798530" cy="501322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меню&#10;&#10;Автоматически созданное описание">
            <a:extLst>
              <a:ext uri="{FF2B5EF4-FFF2-40B4-BE49-F238E27FC236}">
                <a16:creationId xmlns:a16="http://schemas.microsoft.com/office/drawing/2014/main" id="{A676FDC4-D566-8FD4-F6DC-CE50F5024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18" y="1376592"/>
            <a:ext cx="2590267" cy="50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8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169" y="352619"/>
            <a:ext cx="5134232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Текст программы с описанием</a:t>
            </a:r>
          </a:p>
        </p:txBody>
      </p:sp>
      <p:pic>
        <p:nvPicPr>
          <p:cNvPr id="3" name="Рисунок 2" descr="Изображение выглядит как текст, электроника, снимок экрана, мультимедиа">
            <a:extLst>
              <a:ext uri="{FF2B5EF4-FFF2-40B4-BE49-F238E27FC236}">
                <a16:creationId xmlns:a16="http://schemas.microsoft.com/office/drawing/2014/main" id="{39E8D996-8C5E-B5F8-4255-3375E2D7B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65" y="1429166"/>
            <a:ext cx="2317072" cy="49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7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169" y="352619"/>
            <a:ext cx="5134232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Текст программы с описанием</a:t>
            </a:r>
          </a:p>
        </p:txBody>
      </p:sp>
      <p:pic>
        <p:nvPicPr>
          <p:cNvPr id="4" name="Рисунок 3" descr="Изображение выглядит как текст, снимок экрана, меню&#10;&#10;Автоматически созданное описание">
            <a:extLst>
              <a:ext uri="{FF2B5EF4-FFF2-40B4-BE49-F238E27FC236}">
                <a16:creationId xmlns:a16="http://schemas.microsoft.com/office/drawing/2014/main" id="{A52FF9DC-3A6F-2D2F-E7D0-BDC07A28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720" y="1416521"/>
            <a:ext cx="2045713" cy="4953333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меню&#10;&#10;Автоматически созданное описание">
            <a:extLst>
              <a:ext uri="{FF2B5EF4-FFF2-40B4-BE49-F238E27FC236}">
                <a16:creationId xmlns:a16="http://schemas.microsoft.com/office/drawing/2014/main" id="{A669D693-1FF0-F785-E458-9B7E2FA4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48" y="1416521"/>
            <a:ext cx="2045930" cy="49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2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169" y="352619"/>
            <a:ext cx="5134232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Текст программы с описанием</a:t>
            </a:r>
          </a:p>
        </p:txBody>
      </p:sp>
      <p:pic>
        <p:nvPicPr>
          <p:cNvPr id="3" name="Рисунок 2" descr="Изображение выглядит как текст, Мобильный телефон, мультимедиа, Устройство связи">
            <a:extLst>
              <a:ext uri="{FF2B5EF4-FFF2-40B4-BE49-F238E27FC236}">
                <a16:creationId xmlns:a16="http://schemas.microsoft.com/office/drawing/2014/main" id="{1A0AEB3A-BCE9-CDAA-EB91-22102C23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61" y="1408743"/>
            <a:ext cx="2374679" cy="495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169" y="352619"/>
            <a:ext cx="5134232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Тестирование и отладка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175" y="1636957"/>
            <a:ext cx="8559864" cy="55861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>
                <a:latin typeface="Calibri"/>
                <a:cs typeface="Times New Roman"/>
              </a:rPr>
              <a:t>Для отладки мобильного приложения в Visual Studio Code, мы можем устанавливать точки останова, использовать инструменты отладки, просматривать логи и мониторить процесс исполнения кода. Visual Studio Code поддерживает плагины для различных типов отладчиков, что позволяет настроить отладку для конкретного фреймворка или технологии. В приложение проводились следующие виды тестирования:</a:t>
            </a:r>
          </a:p>
          <a:p>
            <a:pPr marL="285750" indent="-285750" algn="just">
              <a:buFont typeface="Arial"/>
              <a:buChar char="•"/>
            </a:pPr>
            <a:r>
              <a:rPr lang="ru-RU">
                <a:latin typeface="Calibri"/>
                <a:cs typeface="Times New Roman"/>
              </a:rPr>
              <a:t>Тестирование пользовательского интерфейса. Проводится тестирование работы графического интерфейса приложения. На этом этапе проверяется насколько удобно и понятно пользователю работать с приложением.</a:t>
            </a:r>
          </a:p>
          <a:p>
            <a:pPr marL="285750" indent="-285750" algn="just">
              <a:buFont typeface="Arial"/>
              <a:buChar char="•"/>
            </a:pPr>
            <a:r>
              <a:rPr lang="ru-RU">
                <a:latin typeface="Calibri"/>
                <a:cs typeface="Times New Roman"/>
              </a:rPr>
              <a:t>Функциональное тестирование. Проводится тестирование работы всего приложения в целом. Здесь проверяется, что приложения выполняет все свои функции правильно и без ошибок.</a:t>
            </a:r>
          </a:p>
          <a:p>
            <a:pPr marL="285750" indent="-285750" algn="just">
              <a:buFont typeface="Arial"/>
              <a:buChar char="•"/>
            </a:pPr>
            <a:r>
              <a:rPr lang="ru-RU">
                <a:latin typeface="Calibri"/>
                <a:cs typeface="Times New Roman"/>
              </a:rPr>
              <a:t>Отладка. Если в ходе тестирования были обнаружены ошибки, то проводится отладка приложения. Здесь важно точно определить, где возникает ошибка, и устранить ее корректно.</a:t>
            </a:r>
          </a:p>
          <a:p>
            <a:pPr marL="285750" indent="-285750" algn="just">
              <a:buFont typeface="Arial"/>
              <a:buChar char="•"/>
            </a:pPr>
            <a:r>
              <a:rPr lang="ru-RU">
                <a:latin typeface="Calibri"/>
                <a:cs typeface="Times New Roman"/>
              </a:rPr>
              <a:t>Тестирование при различных условиях. Перед выпуском приложения важно также проверить его работы, что оно будет работать корректно на всех устройствах.</a:t>
            </a:r>
          </a:p>
          <a:p>
            <a:pPr marL="255905"/>
            <a:endParaRPr lang="ru-RU" dirty="0">
              <a:cs typeface="Calibri"/>
            </a:endParaRPr>
          </a:p>
          <a:p>
            <a:pPr marL="598805" indent="-342900" fontAlgn="base">
              <a:buFont typeface="+mj-lt"/>
              <a:buAutoNum type="arabicPeriod"/>
            </a:pPr>
            <a:endParaRPr lang="ru-RU" dirty="0">
              <a:cs typeface="Calibri"/>
            </a:endParaRPr>
          </a:p>
          <a:p>
            <a:pPr marL="598805" indent="-342900" fontAlgn="base">
              <a:buFont typeface="+mj-lt"/>
              <a:buAutoNum type="arabicPeriod"/>
            </a:pPr>
            <a:endParaRPr lang="ru-RU" sz="1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60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8217" y="379123"/>
            <a:ext cx="5134232" cy="71973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556055" y="2455644"/>
            <a:ext cx="7729151" cy="26657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endParaRPr lang="ru-RU" sz="135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989" y="1528175"/>
            <a:ext cx="8304756" cy="48551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В заключении этой дипломной работы можно сделать вывод, что создание данного приложения представляет собой значительный шаг в современном цифровом мире культуры и искусства. Приложение не только демонстрирует техническую экспертизу в разработке мобильных приложений, но также способно упростить и оптимизировать работу организации. С помощью этого приложения сотрудники и посетители организации смогут легко находить информацию о мероприятиях, выставках, мастер-классах и других культурных событиях, проводимых центром. Тем самым приложение станет неотъемлемой частью общения и взаимодействия с культурным наследием, а также поможет расширить культурную и образовательную сферу центра. Создание этого мобильного приложения непременно улучшат операционные процессы и повысят эффективность Центра национальных культур.</a:t>
            </a:r>
          </a:p>
          <a:p>
            <a:pPr marL="600075" lvl="1" indent="-257175">
              <a:buFont typeface="+mj-lt"/>
              <a:buAutoNum type="arabicPeriod"/>
            </a:pPr>
            <a:endParaRPr lang="ru-RU" sz="1650" dirty="0">
              <a:latin typeface="+mj-lt"/>
            </a:endParaRPr>
          </a:p>
          <a:p>
            <a:pPr lvl="1"/>
            <a:endParaRPr lang="ru-RU" sz="1650" dirty="0">
              <a:latin typeface="+mj-lt"/>
            </a:endParaRPr>
          </a:p>
          <a:p>
            <a:endParaRPr lang="ru-RU" sz="1650" dirty="0"/>
          </a:p>
        </p:txBody>
      </p:sp>
    </p:spTree>
    <p:extLst>
      <p:ext uri="{BB962C8B-B14F-4D97-AF65-F5344CB8AC3E}">
        <p14:creationId xmlns:p14="http://schemas.microsoft.com/office/powerpoint/2010/main" val="13645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90446" y="1588898"/>
            <a:ext cx="4281617" cy="233147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2800" b="1" dirty="0"/>
            </a:br>
            <a:r>
              <a:rPr lang="ru-RU" sz="2400" b="1" dirty="0"/>
              <a:t>«</a:t>
            </a:r>
            <a:r>
              <a:rPr lang="ru-RU" sz="2800" dirty="0">
                <a:solidFill>
                  <a:srgbClr val="1A1A1A"/>
                </a:solidFill>
              </a:rPr>
              <a:t>Разработка мобильного приложения для Центра национальных культур</a:t>
            </a:r>
            <a:r>
              <a:rPr lang="ru-RU" sz="2000" b="1" dirty="0"/>
              <a:t>»</a:t>
            </a:r>
            <a:r>
              <a:rPr lang="ru-RU" sz="2800" b="1" dirty="0"/>
              <a:t>»</a:t>
            </a:r>
            <a:br>
              <a:rPr lang="ru-RU" sz="2400" dirty="0"/>
            </a:br>
            <a:br>
              <a:rPr lang="ru-RU" sz="2400" dirty="0"/>
            </a:br>
            <a:endParaRPr lang="ru-RU"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5129" y="375270"/>
            <a:ext cx="4427313" cy="71973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 Light"/>
                <a:cs typeface="Calibri Light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342" y="2002336"/>
            <a:ext cx="7597748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dirty="0">
                <a:latin typeface="Calibri"/>
                <a:cs typeface="Times New Roman"/>
              </a:rPr>
              <a:t>В современном информационном обществе, где мобильные устройства стали неотъемлемой частью нашей жизни, всё больше организаций осознают важность наличия мобильного приложения для предоставления своих услуг и улучшения взаимодействия с клиентами. В рамках дипломной работы была поставлена задача разработки мобильного приложения для конкретной организации. Результаты работы могут быть полезными для широкого круга организаций, которые стремятся повысить эффективность своей работы и оптимизировать управление задачами. Кроме того, данное исследование может служить основой для последующих исследований в сфере разработки мобильных приложений и управления задачами.</a:t>
            </a:r>
          </a:p>
        </p:txBody>
      </p:sp>
    </p:spTree>
    <p:extLst>
      <p:ext uri="{BB962C8B-B14F-4D97-AF65-F5344CB8AC3E}">
        <p14:creationId xmlns:p14="http://schemas.microsoft.com/office/powerpoint/2010/main" val="157041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1039" y="369096"/>
            <a:ext cx="6161902" cy="71973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 Light"/>
                <a:cs typeface="Calibri Light"/>
              </a:rPr>
              <a:t>Объект и предмет исследования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889770" y="2372359"/>
            <a:ext cx="7747604" cy="14278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Calibri"/>
                <a:cs typeface="Times New Roman"/>
              </a:rPr>
              <a:t>Объект исследования:</a:t>
            </a:r>
            <a:r>
              <a:rPr lang="ru-RU" sz="2400" dirty="0">
                <a:latin typeface="Calibri"/>
                <a:cs typeface="Times New Roman"/>
              </a:rPr>
              <a:t> мобильное приложение для организации.</a:t>
            </a:r>
          </a:p>
          <a:p>
            <a:pPr marL="0" indent="0">
              <a:buNone/>
            </a:pPr>
            <a:r>
              <a:rPr lang="ru-RU" sz="2400" b="1" dirty="0">
                <a:latin typeface="Calibri"/>
                <a:cs typeface="Times New Roman"/>
              </a:rPr>
              <a:t>Предмет исследования</a:t>
            </a:r>
            <a:r>
              <a:rPr lang="ru-RU" sz="2400" dirty="0">
                <a:latin typeface="Calibri"/>
                <a:cs typeface="Times New Roman"/>
              </a:rPr>
              <a:t>: разработка мобильного приложения для конкретной организации.</a:t>
            </a:r>
          </a:p>
          <a:p>
            <a:pPr marL="0" indent="0">
              <a:buNone/>
            </a:pPr>
            <a:br>
              <a:rPr lang="ru-RU" sz="2400" dirty="0"/>
            </a:br>
            <a:endParaRPr lang="ru-RU" sz="2400" dirty="0">
              <a:latin typeface="Times New Roman"/>
              <a:cs typeface="Calibri"/>
            </a:endParaRPr>
          </a:p>
          <a:p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09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5882" y="385571"/>
            <a:ext cx="5338118" cy="71973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alibri Light"/>
                <a:cs typeface="Calibri Light"/>
              </a:rPr>
              <a:t>Цель и задачи</a:t>
            </a: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261189" y="1518617"/>
            <a:ext cx="8611823" cy="443133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1600" b="1">
                <a:latin typeface="Calibri"/>
                <a:ea typeface="+mn-lt"/>
                <a:cs typeface="Times New Roman"/>
              </a:rPr>
              <a:t>Целью</a:t>
            </a:r>
            <a:r>
              <a:rPr lang="ru-RU" sz="1600">
                <a:latin typeface="Calibri"/>
                <a:ea typeface="+mn-lt"/>
                <a:cs typeface="Times New Roman"/>
              </a:rPr>
              <a:t> данной работы является создание функционального и удобного в использовании мобильного приложения, которое позволит пользователям получать информацию о предоставляемых организацией услугах, контактные данные и адреса филиалов, актуальные новости и обновления.</a:t>
            </a:r>
          </a:p>
          <a:p>
            <a:pPr algn="just">
              <a:buNone/>
            </a:pPr>
            <a:r>
              <a:rPr lang="ru-RU" sz="1600">
                <a:latin typeface="Calibri"/>
                <a:ea typeface="+mn-lt"/>
                <a:cs typeface="Times New Roman"/>
              </a:rPr>
              <a:t>В рамках работы рассматривается процесс анализа требований пользователей, проектирование и </a:t>
            </a:r>
            <a:r>
              <a:rPr lang="ru-RU" sz="1600">
                <a:latin typeface="Calibri"/>
                <a:cs typeface="Times New Roman"/>
              </a:rPr>
              <a:t>разработка мобильного приложения, а также тестирование и оптимизация его работы.</a:t>
            </a:r>
            <a:endParaRPr lang="ru-RU" sz="1600" dirty="0">
              <a:latin typeface="Calibri"/>
              <a:cs typeface="Times New Roman"/>
            </a:endParaRPr>
          </a:p>
          <a:p>
            <a:pPr algn="just">
              <a:buNone/>
            </a:pPr>
            <a:r>
              <a:rPr lang="ru-RU" sz="1600" dirty="0">
                <a:latin typeface="Calibri"/>
                <a:cs typeface="Times New Roman"/>
              </a:rPr>
              <a:t>Для достижения поставленных целей рассматриваются следующие задачи:</a:t>
            </a:r>
          </a:p>
          <a:p>
            <a:pPr algn="just">
              <a:buFont typeface="Arial"/>
              <a:buChar char="•"/>
            </a:pPr>
            <a:r>
              <a:rPr lang="ru-RU" sz="1600" dirty="0">
                <a:latin typeface="Calibri"/>
                <a:cs typeface="Times New Roman"/>
              </a:rPr>
              <a:t>Изучение основных принципов разработки мобильных приложений для операционных систем </a:t>
            </a:r>
            <a:r>
              <a:rPr lang="ru-RU" sz="1600" err="1">
                <a:latin typeface="Calibri"/>
                <a:cs typeface="Times New Roman"/>
              </a:rPr>
              <a:t>iOS</a:t>
            </a:r>
            <a:r>
              <a:rPr lang="ru-RU" sz="1600" dirty="0">
                <a:latin typeface="Calibri"/>
                <a:cs typeface="Times New Roman"/>
              </a:rPr>
              <a:t> и </a:t>
            </a:r>
            <a:r>
              <a:rPr lang="ru-RU" sz="1600" err="1">
                <a:latin typeface="Calibri"/>
                <a:cs typeface="Times New Roman"/>
              </a:rPr>
              <a:t>Android</a:t>
            </a:r>
            <a:r>
              <a:rPr lang="ru-RU" sz="1600" dirty="0">
                <a:latin typeface="Calibri"/>
                <a:cs typeface="Times New Roman"/>
              </a:rPr>
              <a:t>.</a:t>
            </a:r>
          </a:p>
          <a:p>
            <a:pPr algn="just">
              <a:buFont typeface="Arial"/>
              <a:buChar char="•"/>
            </a:pPr>
            <a:r>
              <a:rPr lang="ru-RU" sz="1600" dirty="0">
                <a:latin typeface="Calibri"/>
                <a:cs typeface="Times New Roman"/>
              </a:rPr>
              <a:t>Определение основных функциональных возможностей приложения.</a:t>
            </a:r>
          </a:p>
          <a:p>
            <a:pPr algn="just">
              <a:buFont typeface="Arial"/>
              <a:buChar char="•"/>
            </a:pPr>
            <a:r>
              <a:rPr lang="ru-RU" sz="1600" dirty="0">
                <a:latin typeface="Calibri"/>
                <a:cs typeface="Times New Roman"/>
              </a:rPr>
              <a:t>Проектирование интерфейса и пользовательского опыта мобильного приложения с учетом требований и ожиданий пользователей.</a:t>
            </a:r>
          </a:p>
          <a:p>
            <a:pPr algn="just">
              <a:buFont typeface="Arial"/>
              <a:buChar char="•"/>
            </a:pPr>
            <a:r>
              <a:rPr lang="ru-RU" sz="1600" dirty="0">
                <a:latin typeface="Calibri"/>
                <a:cs typeface="Times New Roman"/>
              </a:rPr>
              <a:t>Разработка и тестирование функциональности приложения, включая взаимодействие с базой данных и отображение информации.</a:t>
            </a:r>
          </a:p>
          <a:p>
            <a:pPr algn="just">
              <a:buFont typeface="Arial"/>
              <a:buChar char="•"/>
            </a:pPr>
            <a:r>
              <a:rPr lang="ru-RU" sz="1600" dirty="0">
                <a:latin typeface="Calibri"/>
                <a:cs typeface="Times New Roman"/>
              </a:rPr>
              <a:t>Оптимизация работы приложения с целью обеспечения стабильной и быстрой работы на различных устройствах и операционных системах.</a:t>
            </a:r>
          </a:p>
          <a:p>
            <a:pPr algn="just">
              <a:buFont typeface="Arial"/>
              <a:buChar char="•"/>
            </a:pPr>
            <a:r>
              <a:rPr lang="ru-RU" sz="1600" dirty="0">
                <a:latin typeface="Calibri"/>
                <a:cs typeface="Times New Roman"/>
              </a:rPr>
              <a:t>Анализ полученных результатов тестирования и пользовательской обратной связи, внесение необходимых исправлений и улучшений.</a:t>
            </a:r>
          </a:p>
          <a:p>
            <a:pPr algn="just">
              <a:buNone/>
            </a:pP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6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9216" y="336483"/>
            <a:ext cx="5820035" cy="71973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 Light"/>
                <a:cs typeface="Calibri Light"/>
              </a:rPr>
              <a:t>Методы исследования, теоретическая значимость </a:t>
            </a: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688494" y="2425474"/>
            <a:ext cx="8062784" cy="384445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/>
              <a:t>Методы исследования:</a:t>
            </a:r>
            <a:r>
              <a:rPr lang="ru-RU" sz="2000" dirty="0"/>
              <a:t> анализ и сравнение аналогов</a:t>
            </a:r>
            <a:endParaRPr lang="ru-RU" sz="2000" dirty="0">
              <a:cs typeface="Calibri"/>
            </a:endParaRPr>
          </a:p>
          <a:p>
            <a:pPr marL="0" indent="0">
              <a:buNone/>
            </a:pPr>
            <a:endParaRPr lang="ru-RU" sz="2000" dirty="0">
              <a:cs typeface="Calibri"/>
            </a:endParaRPr>
          </a:p>
          <a:p>
            <a:pPr marL="0" indent="0">
              <a:buNone/>
            </a:pPr>
            <a:r>
              <a:rPr lang="ru-RU" sz="2000" b="1" dirty="0"/>
              <a:t>Теоретическая значимость: </a:t>
            </a:r>
            <a:r>
              <a:rPr lang="ru-RU" sz="2000" dirty="0">
                <a:solidFill>
                  <a:srgbClr val="1C1917"/>
                </a:solidFill>
                <a:ea typeface="+mn-lt"/>
                <a:cs typeface="+mn-lt"/>
              </a:rPr>
              <a:t>анализ существующих теорий и концепций, применимых к разработке мобильных приложений для Центра национальных культур. Это включает изучение принципов дизайна пользовательского интерфейса, методов разработки программного обеспечения для мобильных платформ, а также анализа социокультурных аспектов, влияющих на создание приложений для распространения и сохранения культурного наследия.</a:t>
            </a: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br>
              <a:rPr lang="ru-RU" sz="1200" dirty="0"/>
            </a:b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6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2695" y="387564"/>
            <a:ext cx="5134232" cy="71973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alibri Light"/>
                <a:cs typeface="Calibri Light"/>
              </a:rPr>
              <a:t>Аналоги</a:t>
            </a: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300828" y="3301416"/>
            <a:ext cx="4929095" cy="16913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1400" b="1" dirty="0">
                <a:latin typeface="Calibri"/>
                <a:cs typeface="Times New Roman"/>
              </a:rPr>
              <a:t>МБУК “Культурно-досуговый комплекс”</a:t>
            </a:r>
            <a:endParaRPr lang="ru-RU" sz="1400" b="1">
              <a:latin typeface="Calibri"/>
              <a:cs typeface="Calibri"/>
            </a:endParaRPr>
          </a:p>
          <a:p>
            <a:pPr lvl="0"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alibri"/>
                <a:cs typeface="Times New Roman"/>
              </a:rPr>
              <a:t>Муниципальное бюджетное учреждение культуры «Культурно-досуговый комплекс» - культурно - досуговое учреждение, основными задачами которого является создание благоприятных условий для удовлетворения культурных потребностей жителей Нефтеюганска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3"/>
          <p:cNvSpPr txBox="1">
            <a:spLocks/>
          </p:cNvSpPr>
          <p:nvPr/>
        </p:nvSpPr>
        <p:spPr>
          <a:xfrm>
            <a:off x="302569" y="1992634"/>
            <a:ext cx="4397898" cy="130814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400" b="1" dirty="0">
                <a:latin typeface="Calibri"/>
                <a:cs typeface="Times New Roman"/>
              </a:rPr>
              <a:t>АУ “Нефтеюганский политехнический колледж”</a:t>
            </a:r>
            <a:endParaRPr lang="ru-RU" dirty="0"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alibri"/>
                <a:cs typeface="Times New Roman"/>
              </a:rPr>
              <a:t>Это многопрофильная профессиональная образовательная организация, реализующая программы среднего профессионального образования.</a:t>
            </a:r>
          </a:p>
        </p:txBody>
      </p:sp>
      <p:sp>
        <p:nvSpPr>
          <p:cNvPr id="1031" name="AutoShape 7" descr="https://image.winudf.com/v2/image/Y29tLnNwcmVhZHRoZXNpZ24uYW5kcm9pZGFwcF9wYWlkX3NjcmVlbl8zXzE1MTU0OTgxNjNfMDcx/screen-3.webp?fakeurl=1&amp;type=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3" name="AutoShape 9" descr="https://image.winudf.com/v2/image/Y29tLnNwcmVhZHRoZXNpZ24uYW5kcm9pZGFwcF9wYWlkX3NjcmVlbl8zXzE1MTU0OTgxNjNfMDcx/screen-3.webp?fakeurl=1&amp;type=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51E12-9761-03EB-4001-E05B01A24BAB}"/>
              </a:ext>
            </a:extLst>
          </p:cNvPr>
          <p:cNvSpPr txBox="1"/>
          <p:nvPr/>
        </p:nvSpPr>
        <p:spPr>
          <a:xfrm>
            <a:off x="305465" y="4987273"/>
            <a:ext cx="44102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b="1" dirty="0">
                <a:latin typeface="Calibri"/>
                <a:cs typeface="Calibri"/>
              </a:rPr>
              <a:t>МБОУ “СОШ №1”</a:t>
            </a:r>
          </a:p>
          <a:p>
            <a:endParaRPr lang="ru-RU" sz="1400" dirty="0">
              <a:latin typeface="Calibri"/>
              <a:cs typeface="Calibri"/>
            </a:endParaRPr>
          </a:p>
          <a:p>
            <a:r>
              <a:rPr lang="ru-RU" sz="1400" dirty="0">
                <a:latin typeface="Calibri"/>
                <a:cs typeface="Times New Roman"/>
              </a:rPr>
              <a:t>Муниципальное общеобразовательное учреждение «Средняя общеобразовательная школа №1»</a:t>
            </a:r>
            <a:endParaRPr lang="ru-RU" dirty="0">
              <a:latin typeface="Calibri"/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4D37BCEC-5D87-D31A-C08C-F9E5AB5F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02" y="1286748"/>
            <a:ext cx="1443391" cy="290691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Танец, платье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949DEB7C-A9B3-482B-C01A-A0CC606CD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22" y="2564511"/>
            <a:ext cx="1443392" cy="290691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A2A04AA-5B4E-96C8-148D-273E077DA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045" y="3582731"/>
            <a:ext cx="1447282" cy="29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6962" y="341902"/>
            <a:ext cx="5409205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Средства автоматизации</a:t>
            </a:r>
            <a:endParaRPr lang="ru-RU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654744" y="1647267"/>
            <a:ext cx="4683375" cy="327056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spcBef>
                <a:spcPts val="500"/>
              </a:spcBef>
              <a:buNone/>
            </a:pPr>
            <a:r>
              <a:rPr lang="ru-RU" sz="2000" b="1" dirty="0">
                <a:latin typeface="+mj-lt"/>
              </a:rPr>
              <a:t>В ходе разработки были использованы:</a:t>
            </a:r>
          </a:p>
          <a:p>
            <a:pPr marL="299720" indent="-213995">
              <a:spcBef>
                <a:spcPts val="500"/>
              </a:spcBef>
            </a:pPr>
            <a:r>
              <a:rPr lang="ru-RU" sz="2000" dirty="0">
                <a:latin typeface="+mj-lt"/>
                <a:cs typeface="Calibri Light"/>
              </a:rPr>
              <a:t>Visual Studio Code</a:t>
            </a:r>
          </a:p>
          <a:p>
            <a:pPr marL="299720" indent="-213995">
              <a:spcBef>
                <a:spcPts val="500"/>
              </a:spcBef>
            </a:pPr>
            <a:r>
              <a:rPr lang="en-US" sz="2000" dirty="0">
                <a:latin typeface="+mj-lt"/>
              </a:rPr>
              <a:t>HTML</a:t>
            </a:r>
            <a:endParaRPr lang="ru-RU" sz="2000" dirty="0">
              <a:latin typeface="+mj-lt"/>
              <a:cs typeface="Calibri Light"/>
            </a:endParaRPr>
          </a:p>
          <a:p>
            <a:pPr marL="299720" indent="-213995">
              <a:spcBef>
                <a:spcPts val="500"/>
              </a:spcBef>
            </a:pPr>
            <a:r>
              <a:rPr lang="en-US" sz="2000" dirty="0">
                <a:latin typeface="+mj-lt"/>
              </a:rPr>
              <a:t>CSS</a:t>
            </a:r>
            <a:endParaRPr lang="en-US" sz="2000" dirty="0">
              <a:latin typeface="+mj-lt"/>
              <a:cs typeface="Calibri Light"/>
            </a:endParaRPr>
          </a:p>
          <a:p>
            <a:pPr marL="299720" indent="-213995">
              <a:spcBef>
                <a:spcPts val="500"/>
              </a:spcBef>
            </a:pPr>
            <a:r>
              <a:rPr lang="en-US" sz="2000" dirty="0">
                <a:latin typeface="+mj-lt"/>
              </a:rPr>
              <a:t>JS</a:t>
            </a:r>
            <a:endParaRPr lang="ru-RU" sz="2000" dirty="0">
              <a:latin typeface="+mj-lt"/>
              <a:cs typeface="Calibri Light"/>
            </a:endParaRPr>
          </a:p>
          <a:p>
            <a:pPr marL="299720" indent="-213995"/>
            <a:endParaRPr lang="ru-RU" sz="2000" dirty="0">
              <a:latin typeface="+mj-lt"/>
              <a:cs typeface="Calibri Ligh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73" y="1618545"/>
            <a:ext cx="766989" cy="7708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29" y="2228587"/>
            <a:ext cx="602941" cy="60294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72" y="3668834"/>
            <a:ext cx="628445" cy="61311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48" y="4071458"/>
            <a:ext cx="882934" cy="88293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72" y="2743361"/>
            <a:ext cx="581765" cy="659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767" y="3534031"/>
            <a:ext cx="4782065" cy="14209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5725" indent="0">
              <a:spcBef>
                <a:spcPts val="500"/>
              </a:spcBef>
              <a:buNone/>
            </a:pPr>
            <a:r>
              <a:rPr lang="ru-RU" sz="2000" b="1" dirty="0"/>
              <a:t>Сторонние средства и плагины:</a:t>
            </a:r>
          </a:p>
          <a:p>
            <a:pPr marL="85725">
              <a:spcBef>
                <a:spcPts val="500"/>
              </a:spcBef>
              <a:buFont typeface="Arial" pitchFamily="34" charset="0"/>
              <a:buChar char="•"/>
            </a:pPr>
            <a:r>
              <a:rPr lang="ru-RU" sz="2000" dirty="0"/>
              <a:t> </a:t>
            </a:r>
            <a:r>
              <a:rPr lang="ru-RU" sz="2000" dirty="0" err="1"/>
              <a:t>GitHub</a:t>
            </a:r>
            <a:endParaRPr lang="ru-RU" sz="2000" dirty="0" err="1">
              <a:cs typeface="Calibri"/>
            </a:endParaRPr>
          </a:p>
          <a:p>
            <a:pPr marL="85725">
              <a:spcBef>
                <a:spcPts val="500"/>
              </a:spcBef>
              <a:buFont typeface="Arial" pitchFamily="34" charset="0"/>
              <a:buChar char="•"/>
            </a:pPr>
            <a:r>
              <a:rPr lang="ru-RU" sz="2000" dirty="0"/>
              <a:t> Live Server</a:t>
            </a:r>
            <a:endParaRPr lang="ru-RU" sz="2000" dirty="0">
              <a:cs typeface="Calibri"/>
            </a:endParaRPr>
          </a:p>
          <a:p>
            <a:endParaRPr lang="ru-RU" dirty="0"/>
          </a:p>
        </p:txBody>
      </p:sp>
      <p:pic>
        <p:nvPicPr>
          <p:cNvPr id="8193" name="Picture 1" descr="C:\Users\User\Desktop\Рисунок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16454" y="2424492"/>
            <a:ext cx="577892" cy="640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98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2695" y="387564"/>
            <a:ext cx="5134232" cy="71973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 Light"/>
                <a:cs typeface="Times New Roman"/>
              </a:rPr>
              <a:t>Основные этапы разработки мобильного приложения</a:t>
            </a:r>
            <a:endParaRPr lang="ru-RU" sz="3200" b="1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031" name="AutoShape 7" descr="https://image.winudf.com/v2/image/Y29tLnNwcmVhZHRoZXNpZ24uYW5kcm9pZGFwcF9wYWlkX3NjcmVlbl8zXzE1MTU0OTgxNjNfMDcx/screen-3.webp?fakeurl=1&amp;type=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3" name="AutoShape 9" descr="https://image.winudf.com/v2/image/Y29tLnNwcmVhZHRoZXNpZ24uYW5kcm9pZGFwcF9wYWlkX3NjcmVlbl8zXzE1MTU0OTgxNjNfMDcx/screen-3.webp?fakeurl=1&amp;type=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Текст 3"/>
          <p:cNvSpPr txBox="1">
            <a:spLocks/>
          </p:cNvSpPr>
          <p:nvPr/>
        </p:nvSpPr>
        <p:spPr>
          <a:xfrm>
            <a:off x="302881" y="1631092"/>
            <a:ext cx="8781224" cy="4630623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1800" b="1" dirty="0">
                <a:latin typeface="Calibri"/>
                <a:cs typeface="Times New Roman"/>
              </a:rPr>
              <a:t>Анализ целевой аудитории.</a:t>
            </a:r>
            <a:r>
              <a:rPr lang="ru-RU" sz="1800" dirty="0">
                <a:latin typeface="Calibri"/>
                <a:cs typeface="Times New Roman"/>
              </a:rPr>
              <a:t> На этом этапе разработчик должен решить, почему клиент планирует использовать приложение, какова конечная цель разработки инструмента мобильной связи с аудиторией. </a:t>
            </a:r>
          </a:p>
          <a:p>
            <a:pPr algn="just">
              <a:buNone/>
            </a:pPr>
            <a:r>
              <a:rPr lang="ru-RU" sz="1800" dirty="0">
                <a:latin typeface="Calibri"/>
                <a:cs typeface="Times New Roman"/>
              </a:rPr>
              <a:t>Статические прототипы и интерактивные макеты должны создаваться с учетом технической и программной базы, которую вы планируете использовать для создания приложения. Написание кода и внедрение технологий. С готовым дизайном приложение переходит к разработчикам: они создают мобильное приложение на основе языков программирования, фреймворков и различных технологий.</a:t>
            </a:r>
          </a:p>
          <a:p>
            <a:pPr algn="just">
              <a:buNone/>
            </a:pPr>
            <a:r>
              <a:rPr lang="ru-RU" sz="1800" dirty="0">
                <a:latin typeface="Calibri"/>
                <a:cs typeface="Times New Roman"/>
              </a:rPr>
              <a:t>Тестирование обязательно на разных этапах разработки приложений, как на симуляторах, так и на реальных устройствах. Целью тестирования – является уверенность в том, что взаимодействие приложения с аппаратной и программной платформой смартфонов и планшетов будет точно таким, как предполагалось на этапе создания прототипа. Создать предварительную версию. В результате серии тестов и улучшений приложения должна быть получена рабочая версия приложения. </a:t>
            </a:r>
          </a:p>
          <a:p>
            <a:pPr>
              <a:buNone/>
            </a:pPr>
            <a:endParaRPr lang="ru-RU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25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2695" y="387564"/>
            <a:ext cx="5134232" cy="7197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Calibri Light"/>
                <a:cs typeface="Calibri Light"/>
              </a:rPr>
              <a:t>Требования </a:t>
            </a:r>
            <a:br>
              <a:rPr lang="ru-RU" b="1" dirty="0">
                <a:latin typeface="Calibri Light"/>
              </a:rPr>
            </a:br>
            <a:r>
              <a:rPr lang="ru-RU" b="1" dirty="0">
                <a:solidFill>
                  <a:schemeClr val="bg1"/>
                </a:solidFill>
                <a:latin typeface="Calibri Light"/>
                <a:cs typeface="Calibri Light"/>
              </a:rPr>
              <a:t>к приложению</a:t>
            </a:r>
          </a:p>
        </p:txBody>
      </p:sp>
      <p:sp>
        <p:nvSpPr>
          <p:cNvPr id="1031" name="AutoShape 7" descr="https://image.winudf.com/v2/image/Y29tLnNwcmVhZHRoZXNpZ24uYW5kcm9pZGFwcF9wYWlkX3NjcmVlbl8zXzE1MTU0OTgxNjNfMDcx/screen-3.webp?fakeurl=1&amp;type=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3" name="AutoShape 9" descr="https://image.winudf.com/v2/image/Y29tLnNwcmVhZHRoZXNpZ24uYW5kcm9pZGFwcF9wYWlkX3NjcmVlbl8zXzE1MTU0OTgxNjNfMDcx/screen-3.webp?fakeurl=1&amp;type=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Текст 3"/>
          <p:cNvSpPr txBox="1">
            <a:spLocks/>
          </p:cNvSpPr>
          <p:nvPr/>
        </p:nvSpPr>
        <p:spPr>
          <a:xfrm>
            <a:off x="150600" y="1568461"/>
            <a:ext cx="8887226" cy="382203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1800" dirty="0">
                <a:latin typeface="Times New Roman"/>
                <a:cs typeface="Times New Roman"/>
              </a:rPr>
              <a:t>Приложение должно выполнять следующие основные функции:  </a:t>
            </a:r>
          </a:p>
          <a:p>
            <a:pPr algn="just">
              <a:buFont typeface="Arial"/>
              <a:buChar char="•"/>
            </a:pPr>
            <a:r>
              <a:rPr lang="ru-RU" sz="1800" dirty="0">
                <a:solidFill>
                  <a:srgbClr val="1C1917"/>
                </a:solidFill>
                <a:latin typeface="Times New Roman"/>
                <a:cs typeface="Times New Roman"/>
              </a:rPr>
              <a:t>Приложение должно иметь главную страницу, на которой будет представлена основная информация о "Центре национальных культур”, его миссии, истории и контактных данных.</a:t>
            </a:r>
            <a:endParaRPr lang="ru-RU" sz="1800">
              <a:solidFill>
                <a:srgbClr val="1C1917"/>
              </a:solidFill>
              <a:latin typeface="Times New Roman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Font typeface="Arial"/>
            </a:pPr>
            <a:r>
              <a:rPr lang="ru-RU" sz="1800" dirty="0">
                <a:solidFill>
                  <a:srgbClr val="1C1917"/>
                </a:solidFill>
                <a:latin typeface="Times New Roman"/>
                <a:cs typeface="Times New Roman"/>
              </a:rPr>
              <a:t>Приложение должно предоставлять информацию о культурных программах, организуемых центром, с описанием, расписанием.</a:t>
            </a:r>
          </a:p>
          <a:p>
            <a:pPr algn="just">
              <a:spcBef>
                <a:spcPts val="1000"/>
              </a:spcBef>
              <a:buFont typeface="Arial"/>
              <a:buChar char="•"/>
            </a:pPr>
            <a:r>
              <a:rPr lang="ru-RU" sz="1800" dirty="0">
                <a:solidFill>
                  <a:srgbClr val="1C1917"/>
                </a:solidFill>
                <a:latin typeface="Times New Roman"/>
                <a:cs typeface="Times New Roman"/>
              </a:rPr>
              <a:t>Пользователи должны иметь возможность просматривать фотографии с прошедших мероприятий и выставок центра.</a:t>
            </a:r>
          </a:p>
          <a:p>
            <a:pPr algn="just">
              <a:spcBef>
                <a:spcPts val="1000"/>
              </a:spcBef>
              <a:buFont typeface="Arial"/>
            </a:pPr>
            <a:r>
              <a:rPr lang="ru-RU" sz="1800" dirty="0">
                <a:solidFill>
                  <a:srgbClr val="1C1917"/>
                </a:solidFill>
                <a:latin typeface="Times New Roman"/>
                <a:cs typeface="Times New Roman"/>
              </a:rPr>
              <a:t>Интерфейс приложения должен быть интуитивно понятным, привлекательным и легко </a:t>
            </a:r>
            <a:r>
              <a:rPr lang="ru-RU" sz="1800" err="1">
                <a:solidFill>
                  <a:srgbClr val="1C1917"/>
                </a:solidFill>
                <a:latin typeface="Times New Roman"/>
                <a:cs typeface="Times New Roman"/>
              </a:rPr>
              <a:t>навигируемым</a:t>
            </a:r>
            <a:r>
              <a:rPr lang="ru-RU" sz="1800" dirty="0">
                <a:solidFill>
                  <a:srgbClr val="1C1917"/>
                </a:solidFill>
                <a:latin typeface="Times New Roman"/>
                <a:cs typeface="Times New Roman"/>
              </a:rPr>
              <a:t> для пользователей всех уровней навыков.</a:t>
            </a:r>
          </a:p>
          <a:p>
            <a:pPr algn="just">
              <a:spcBef>
                <a:spcPts val="1000"/>
              </a:spcBef>
              <a:buFont typeface="Arial"/>
              <a:buChar char="•"/>
            </a:pPr>
            <a:r>
              <a:rPr lang="ru-RU" sz="1800" dirty="0">
                <a:solidFill>
                  <a:srgbClr val="1C1917"/>
                </a:solidFill>
                <a:latin typeface="Times New Roman"/>
                <a:cs typeface="Times New Roman"/>
              </a:rPr>
              <a:t>Пользователи могут использовать приложение на своих мобильных устройствах в любое время и в любом месте, что обеспечивает удобство доступа к культурной информации и программам.</a:t>
            </a:r>
          </a:p>
          <a:p>
            <a:pPr indent="0" algn="just">
              <a:spcBef>
                <a:spcPts val="1000"/>
              </a:spcBef>
              <a:buNone/>
            </a:pPr>
            <a:r>
              <a:rPr lang="ru-RU" sz="1800" dirty="0">
                <a:solidFill>
                  <a:srgbClr val="1C1917"/>
                </a:solidFill>
                <a:latin typeface="Times New Roman"/>
                <a:cs typeface="Times New Roman"/>
              </a:rPr>
              <a:t>Таким образом, приложение "Центр национальных культур" вносит существенный вклад в популяризацию культурного наследия, образование и социокультурное взаимодействие.</a:t>
            </a:r>
          </a:p>
          <a:p>
            <a:pPr>
              <a:spcBef>
                <a:spcPts val="1000"/>
              </a:spcBef>
              <a:buNone/>
            </a:pPr>
            <a:endParaRPr lang="ru-RU" sz="1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3250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756</Words>
  <Application>Microsoft Office PowerPoint</Application>
  <PresentationFormat>Экран 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 «Разработка мобильного приложения для Центра национальных культур»  </vt:lpstr>
      <vt:lpstr>Актуальность</vt:lpstr>
      <vt:lpstr>Объект и предмет исследования</vt:lpstr>
      <vt:lpstr>Цель и задачи</vt:lpstr>
      <vt:lpstr>Методы исследования, теоретическая значимость </vt:lpstr>
      <vt:lpstr>Аналоги</vt:lpstr>
      <vt:lpstr>Средства автоматизации</vt:lpstr>
      <vt:lpstr>Основные этапы разработки мобильного приложения</vt:lpstr>
      <vt:lpstr>Требования  к приложению</vt:lpstr>
      <vt:lpstr>Проектирование программного продукта</vt:lpstr>
      <vt:lpstr>Текст программы с описанием</vt:lpstr>
      <vt:lpstr>Текст программы с описанием</vt:lpstr>
      <vt:lpstr>Текст программы с описанием</vt:lpstr>
      <vt:lpstr>Текст программы с описанием</vt:lpstr>
      <vt:lpstr>Текст программы с описанием</vt:lpstr>
      <vt:lpstr>Текст программы с описанием</vt:lpstr>
      <vt:lpstr>Тестирование и отладка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User</cp:lastModifiedBy>
  <cp:revision>278</cp:revision>
  <dcterms:created xsi:type="dcterms:W3CDTF">2021-12-07T09:34:42Z</dcterms:created>
  <dcterms:modified xsi:type="dcterms:W3CDTF">2024-05-26T18:38:29Z</dcterms:modified>
</cp:coreProperties>
</file>