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7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Курсовая работа(проект) Создание приложения "Математическая игра"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471" y="5432873"/>
            <a:ext cx="4545237" cy="122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400" dirty="0">
                <a:latin typeface="Times New Roman"/>
                <a:cs typeface="Times New Roman"/>
              </a:rPr>
              <a:t>Ибрагимов Данил </a:t>
            </a:r>
            <a:r>
              <a:rPr lang="ru-RU" sz="1400" dirty="0" err="1">
                <a:latin typeface="Times New Roman"/>
                <a:cs typeface="Times New Roman"/>
              </a:rPr>
              <a:t>Нурович</a:t>
            </a:r>
            <a:endParaRPr lang="ru-RU" sz="1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825009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Используемое программное обеспечение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12" y="1769652"/>
            <a:ext cx="1114024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Все элементы, необходимые для создания приложения, объединены в специальной программе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, а именно: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Кодовый редактор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Транслятор (компилятор и/или интерпретатор)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Средства автоматизированной сборки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Отладчик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Также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 может включать в себя средства для интеграции с системами управления версиями и разнообразные инструменты для упрощения конструирования графического интерфейса пользователя. Как правило, каждая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 предназначена для нескольких языков программирования. Для разработки на языке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можно выделить следующие среды разработки: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. Разработана компанией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, поэтому является основной для создания приложений на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Project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Rider</a:t>
            </a:r>
            <a:r>
              <a:rPr lang="ru-RU" sz="1400" dirty="0">
                <a:latin typeface="Times New Roman"/>
                <a:cs typeface="Times New Roman"/>
              </a:rPr>
              <a:t>. Это кроссплатформенная интегрированная среда разработки программного обеспечения для платформы .</a:t>
            </a:r>
            <a:r>
              <a:rPr lang="en-US" sz="1400" dirty="0">
                <a:latin typeface="Times New Roman"/>
                <a:cs typeface="Times New Roman"/>
              </a:rPr>
              <a:t>NET</a:t>
            </a:r>
            <a:r>
              <a:rPr lang="ru-RU" sz="1400" dirty="0">
                <a:latin typeface="Times New Roman"/>
                <a:cs typeface="Times New Roman"/>
              </a:rPr>
              <a:t>, разрабатываемая компанией </a:t>
            </a:r>
            <a:r>
              <a:rPr lang="en-US" sz="1400" dirty="0">
                <a:latin typeface="Times New Roman"/>
                <a:cs typeface="Times New Roman"/>
              </a:rPr>
              <a:t>JetBrains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Sharp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Developer</a:t>
            </a:r>
            <a:r>
              <a:rPr lang="ru-RU" sz="1400" dirty="0">
                <a:latin typeface="Times New Roman"/>
                <a:cs typeface="Times New Roman"/>
              </a:rPr>
              <a:t>. Свободная среда разработки для языка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#, альтернатива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.</a:t>
            </a:r>
            <a:r>
              <a:rPr lang="en-US" sz="1400" dirty="0">
                <a:latin typeface="Times New Roman"/>
                <a:cs typeface="Times New Roman"/>
              </a:rPr>
              <a:t>NET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Eclipse</a:t>
            </a:r>
            <a:r>
              <a:rPr lang="ru-RU" sz="1400" dirty="0">
                <a:latin typeface="Times New Roman"/>
                <a:cs typeface="Times New Roman"/>
              </a:rPr>
              <a:t>. Данная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 предназначена в основном для разработки </a:t>
            </a:r>
            <a:r>
              <a:rPr lang="en-US" sz="1400" dirty="0">
                <a:latin typeface="Times New Roman"/>
                <a:cs typeface="Times New Roman"/>
              </a:rPr>
              <a:t>Java</a:t>
            </a:r>
            <a:r>
              <a:rPr lang="ru-RU" sz="1400" dirty="0">
                <a:latin typeface="Times New Roman"/>
                <a:cs typeface="Times New Roman"/>
              </a:rPr>
              <a:t>-приложений, но и на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также можно создавать приложения.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. Редактор исходного кода, разработанный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для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Linux</a:t>
            </a:r>
            <a:r>
              <a:rPr lang="ru-RU" sz="1400" dirty="0">
                <a:latin typeface="Times New Roman"/>
                <a:cs typeface="Times New Roman"/>
              </a:rPr>
              <a:t> и </a:t>
            </a:r>
            <a:r>
              <a:rPr lang="en-US" sz="1400" dirty="0">
                <a:latin typeface="Times New Roman"/>
                <a:cs typeface="Times New Roman"/>
              </a:rPr>
              <a:t>macOS</a:t>
            </a:r>
            <a:r>
              <a:rPr lang="ru-RU" sz="1400" dirty="0">
                <a:latin typeface="Times New Roman"/>
                <a:cs typeface="Times New Roman"/>
              </a:rPr>
              <a:t>. Позиционируется как «легкий» редактор кода для кроссплатформенной разработки веб- и облачных приложений.</a:t>
            </a:r>
          </a:p>
          <a:p>
            <a:r>
              <a:rPr lang="ru-RU" sz="1600" dirty="0">
                <a:latin typeface="Times New Roman"/>
                <a:cs typeface="Times New Roman"/>
              </a:rPr>
              <a:t> 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56" y="1831676"/>
            <a:ext cx="11361752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Данное задание необходимо реализовать в среде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. 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Интегрированная среда разработки (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) –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является мощной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, которая поддерживает различные языки программирования, такие как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#,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++,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Basic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Плюсы </a:t>
            </a:r>
            <a:r>
              <a:rPr lang="en-US" sz="1400" dirty="0">
                <a:latin typeface="Times New Roman"/>
                <a:cs typeface="Times New Roman"/>
              </a:rPr>
              <a:t>Visual Studio: </a:t>
            </a:r>
            <a:endParaRPr lang="ru-RU" sz="1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Большое количество функций –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предоставляет различные инструменты и функции, которые позволяют разработчикам создавать высококачественные приложения, например, возможности, откладки, профилирования, автоматическое форматирование, интеграция с </a:t>
            </a:r>
            <a:r>
              <a:rPr lang="en-US" sz="1400" dirty="0">
                <a:latin typeface="Times New Roman"/>
                <a:cs typeface="Times New Roman"/>
              </a:rPr>
              <a:t>Git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Кодирование без ошибок – среда разработки позволяет быстро обнаруживать ошибки в коде благодаря интегрированным проверкам.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Cross</a:t>
            </a:r>
            <a:r>
              <a:rPr lang="ru-RU" sz="1400" dirty="0">
                <a:latin typeface="Times New Roman"/>
                <a:cs typeface="Times New Roman"/>
              </a:rPr>
              <a:t>-</a:t>
            </a:r>
            <a:r>
              <a:rPr lang="en-US" sz="1400" dirty="0">
                <a:latin typeface="Times New Roman"/>
                <a:cs typeface="Times New Roman"/>
              </a:rPr>
              <a:t>platform</a:t>
            </a:r>
            <a:r>
              <a:rPr lang="ru-RU" sz="1400" dirty="0">
                <a:latin typeface="Times New Roman"/>
                <a:cs typeface="Times New Roman"/>
              </a:rPr>
              <a:t>-разработка – среда разработки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позволяет создавать приложения для различных платформ, таких как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iOS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Android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Linux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latin typeface="Times New Roman"/>
                <a:cs typeface="Times New Roman"/>
              </a:rPr>
              <a:t>Community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Edition</a:t>
            </a:r>
            <a:r>
              <a:rPr lang="ru-RU" sz="1400" dirty="0">
                <a:latin typeface="Times New Roman"/>
                <a:cs typeface="Times New Roman"/>
              </a:rPr>
              <a:t> – предоставляет бесплатный доступ к многим функциям </a:t>
            </a:r>
            <a:r>
              <a:rPr lang="en-US" sz="1400" dirty="0">
                <a:latin typeface="Times New Roman"/>
                <a:cs typeface="Times New Roman"/>
              </a:rPr>
              <a:t>IDE</a:t>
            </a:r>
            <a:r>
              <a:rPr lang="ru-RU" sz="1400" dirty="0">
                <a:latin typeface="Times New Roman"/>
                <a:cs typeface="Times New Roman"/>
              </a:rPr>
              <a:t>, что увеличивает доступность разработки для любого уровня программиста.</a:t>
            </a:r>
            <a:endParaRPr lang="ru-RU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Масштабирование –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может легко масштабироваться для работы с большими проектами и командами разработчиков.           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44" y="1610164"/>
            <a:ext cx="11583263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400" dirty="0">
                <a:latin typeface="Times New Roman"/>
                <a:cs typeface="Times New Roman"/>
              </a:rPr>
              <a:t>Моя программа выполняет следующие основные функции: 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Отображение задания на экране, а также поля для ввода ответа.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Проверка правильности ответа, введенного пользователем.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Подсчет количества правильных ответов и вывод их на экран.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Отображения текущего счета игрока.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Управление временем игры и вывод времени на экран.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Отображение результатов игры после ее окончания.</a:t>
            </a:r>
          </a:p>
          <a:p>
            <a:pPr marL="342900" indent="-342900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Добавление дополнительных функций, таких как изменение уровня, сложности, опция выбора математических операций или настройки времени игры.</a:t>
            </a:r>
          </a:p>
          <a:p>
            <a:r>
              <a:rPr lang="ru-RU" sz="1400" dirty="0">
                <a:latin typeface="Times New Roman"/>
                <a:cs typeface="Times New Roman"/>
              </a:rPr>
              <a:t>Таким образов, главная функция моей программы на языке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- это помощь пользователям в улучшении своих навыков математики, а также предоставление увлекательной и интересной игровой среды.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737D99A-3042-A29B-8D0B-58C708D6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58" y="4321530"/>
            <a:ext cx="4935125" cy="17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При создании программы «Математическая игра» был использован следующий прием-модульное программирование.</a:t>
            </a:r>
          </a:p>
          <a:p>
            <a:pPr algn="just"/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Модульное программирование — это организация программы как</a:t>
            </a:r>
            <a:endParaRPr lang="ru-RU" sz="14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совокупности небольших независимых блоков, называемых модулями,</a:t>
            </a: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структура и поведение которых подчиняются определённым правилам. Использование модульного программирования позволяет упростить тестирование программы и обнаружение ошибок. Аппаратно-зависимые подзадачи могут быть строго отделены от других подзадач, что</a:t>
            </a: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улучшает мобильность создаваемых программ.</a:t>
            </a:r>
          </a:p>
          <a:p>
            <a:pPr algn="just"/>
            <a:endParaRPr lang="ru-RU" sz="1400" dirty="0">
              <a:solidFill>
                <a:srgbClr val="1A1A1A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Модуль — функционально законченный фрагмент программы. Во</a:t>
            </a:r>
          </a:p>
          <a:p>
            <a:pPr algn="just"/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многих языках оформляется в виде отдельного файла с исходным кодом или поименованной непрерывной её части. Некоторые языки предусматривают объединение модулей в пакеты.</a:t>
            </a:r>
          </a:p>
          <a:p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234" y="1529311"/>
            <a:ext cx="2633110" cy="47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800" dirty="0" err="1">
                <a:latin typeface="Times New Roman"/>
                <a:ea typeface="+mn-lt"/>
                <a:cs typeface="+mn-lt"/>
              </a:rPr>
              <a:t>public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partial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class</a:t>
            </a:r>
            <a:r>
              <a:rPr lang="ru-RU" sz="800" dirty="0">
                <a:latin typeface="Times New Roman"/>
                <a:ea typeface="+mn-lt"/>
                <a:cs typeface="+mn-lt"/>
              </a:rPr>
              <a:t> Form1 : Form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 {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// Генерация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рандомных</a:t>
            </a:r>
            <a:r>
              <a:rPr lang="ru-RU" sz="800" dirty="0">
                <a:latin typeface="Times New Roman"/>
                <a:ea typeface="+mn-lt"/>
                <a:cs typeface="+mn-lt"/>
              </a:rPr>
              <a:t> чисел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randomizer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new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</a:t>
            </a:r>
            <a:r>
              <a:rPr lang="ru-RU" sz="800" dirty="0">
                <a:latin typeface="Times New Roman"/>
                <a:ea typeface="+mn-lt"/>
                <a:cs typeface="+mn-lt"/>
              </a:rPr>
              <a:t>();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// Переменные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addend1;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addend2;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subtrahend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multiplicand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multiplier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dividend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divisor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timeLeft</a:t>
            </a:r>
            <a:r>
              <a:rPr lang="ru-RU" sz="800" dirty="0">
                <a:latin typeface="Times New Roman"/>
                <a:ea typeface="+mn-lt"/>
                <a:cs typeface="+mn-lt"/>
              </a:rPr>
              <a:t>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public</a:t>
            </a:r>
            <a:r>
              <a:rPr lang="ru-RU" sz="800" dirty="0">
                <a:latin typeface="Times New Roman"/>
                <a:ea typeface="+mn-lt"/>
                <a:cs typeface="+mn-lt"/>
              </a:rPr>
              <a:t> Form1()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{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InitializeComponent</a:t>
            </a:r>
            <a:r>
              <a:rPr lang="ru-RU" sz="800" dirty="0">
                <a:latin typeface="Times New Roman"/>
                <a:ea typeface="+mn-lt"/>
                <a:cs typeface="+mn-lt"/>
              </a:rPr>
              <a:t>();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}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public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void</a:t>
            </a:r>
            <a:r>
              <a:rPr lang="ru-RU" sz="800" dirty="0">
                <a:latin typeface="Times New Roman"/>
                <a:ea typeface="+mn-lt"/>
                <a:cs typeface="+mn-lt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StartTheQuiz</a:t>
            </a:r>
            <a:r>
              <a:rPr lang="ru-RU" sz="800" dirty="0">
                <a:latin typeface="Times New Roman"/>
                <a:ea typeface="+mn-lt"/>
                <a:cs typeface="+mn-lt"/>
              </a:rPr>
              <a:t>()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 {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// Два числа (сложение)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addend1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(51);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addend2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(51);</a:t>
            </a:r>
            <a:endParaRPr lang="ru-RU" sz="800" dirty="0">
              <a:latin typeface="Times New Roman"/>
              <a:cs typeface="Calibri"/>
            </a:endParaRPr>
          </a:p>
          <a:p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// Преобразуем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рандомные</a:t>
            </a:r>
            <a:r>
              <a:rPr lang="ru-RU" sz="800" dirty="0">
                <a:latin typeface="Times New Roman"/>
                <a:ea typeface="+mn-lt"/>
                <a:cs typeface="+mn-lt"/>
              </a:rPr>
              <a:t> числа в строки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plusLeftLabel.Text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addend1.ToString();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plusRightLabel.Text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addend2.ToString();</a:t>
            </a:r>
            <a:endParaRPr lang="ru-RU" sz="800" dirty="0">
              <a:latin typeface="Times New Roman"/>
              <a:cs typeface="Calibri"/>
            </a:endParaRPr>
          </a:p>
          <a:p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sum.Value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0;</a:t>
            </a:r>
            <a:endParaRPr lang="ru-RU" sz="800" dirty="0">
              <a:latin typeface="Times New Roman"/>
              <a:cs typeface="Calibri"/>
            </a:endParaRPr>
          </a:p>
          <a:p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// Два числа (вычитание)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(10, 99);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subtrahend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(9,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minuend</a:t>
            </a:r>
            <a:r>
              <a:rPr lang="ru-RU" sz="800" dirty="0">
                <a:latin typeface="Times New Roman"/>
                <a:ea typeface="+mn-lt"/>
                <a:cs typeface="+mn-lt"/>
              </a:rPr>
              <a:t>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minusLeftLabel.Text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minuend.ToString</a:t>
            </a:r>
            <a:r>
              <a:rPr lang="ru-RU" sz="800" dirty="0">
                <a:latin typeface="Times New Roman"/>
                <a:ea typeface="+mn-lt"/>
                <a:cs typeface="+mn-lt"/>
              </a:rPr>
              <a:t>();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minusRightLabel.Text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subtrahend.ToString</a:t>
            </a:r>
            <a:r>
              <a:rPr lang="ru-RU" sz="800" dirty="0">
                <a:latin typeface="Times New Roman"/>
                <a:ea typeface="+mn-lt"/>
                <a:cs typeface="+mn-lt"/>
              </a:rPr>
              <a:t>();</a:t>
            </a:r>
            <a:endParaRPr lang="ru-RU" sz="800" dirty="0">
              <a:latin typeface="Times New Roman"/>
              <a:cs typeface="Calibri"/>
            </a:endParaRPr>
          </a:p>
          <a:p>
            <a:r>
              <a:rPr lang="ru-RU" sz="800" dirty="0">
                <a:latin typeface="Times New Roman"/>
                <a:ea typeface="+mn-lt"/>
                <a:cs typeface="+mn-lt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+mn-lt"/>
              </a:rPr>
              <a:t>difference.Value</a:t>
            </a:r>
            <a:r>
              <a:rPr lang="ru-RU" sz="800" dirty="0">
                <a:latin typeface="Times New Roman"/>
                <a:ea typeface="+mn-lt"/>
                <a:cs typeface="+mn-lt"/>
              </a:rPr>
              <a:t> = 0;</a:t>
            </a:r>
            <a:endParaRPr lang="ru-RU" sz="800" dirty="0">
              <a:latin typeface="Times New Roman"/>
              <a:cs typeface="Calibri"/>
            </a:endParaRPr>
          </a:p>
          <a:p>
            <a:endParaRPr lang="ru-RU" sz="700" dirty="0">
              <a:latin typeface="Times New Roman"/>
              <a:cs typeface="Calibri"/>
            </a:endParaRPr>
          </a:p>
          <a:p>
            <a:endParaRPr lang="ru-RU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F83FD-F787-8337-89C8-5F048D7BDAF0}"/>
              </a:ext>
            </a:extLst>
          </p:cNvPr>
          <p:cNvSpPr txBox="1"/>
          <p:nvPr/>
        </p:nvSpPr>
        <p:spPr>
          <a:xfrm>
            <a:off x="5888001" y="1529311"/>
            <a:ext cx="2792599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800" b="1" dirty="0">
                <a:latin typeface="Times New Roman"/>
                <a:ea typeface="+mn-lt"/>
                <a:cs typeface="Times New Roman"/>
              </a:rPr>
              <a:t>// Два числа (умножение)</a:t>
            </a:r>
          </a:p>
          <a:p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multiplicand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 =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(3, 11);</a:t>
            </a:r>
          </a:p>
          <a:p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 =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randomizer.Next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(3, 11);</a:t>
            </a:r>
          </a:p>
          <a:p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timesLeftLabel.Text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 =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multiplicand.ToString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();</a:t>
            </a:r>
          </a:p>
          <a:p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timesRightLabel.Text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 =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multiplier.ToString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();</a:t>
            </a:r>
          </a:p>
          <a:p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product.Value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 = 0;</a:t>
            </a:r>
            <a:endParaRPr lang="ru-RU" sz="2000">
              <a:cs typeface="Calibri"/>
            </a:endParaRPr>
          </a:p>
          <a:p>
            <a:pPr algn="just"/>
            <a:r>
              <a:rPr lang="ru-RU" sz="800" b="1" dirty="0">
                <a:latin typeface="Times New Roman"/>
                <a:ea typeface="+mn-lt"/>
                <a:cs typeface="Times New Roman"/>
              </a:rPr>
              <a:t>// Запуск таймера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timeLeft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35;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timeLabel.Text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"35 секунд";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timer1.Start();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}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private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void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startButton_Click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object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sender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,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EventArgs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e)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{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StartTheQuiz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startButton.Enabled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false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cs typeface="Times New Roman"/>
              </a:rPr>
              <a:t>    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private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bool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CheckTheAnswer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{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if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((addend1 + addend2 ==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sum.Value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&amp;&amp; 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minuend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-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subtrahend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difference.Value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&amp;&amp; 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multiplicand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*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product.Value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&amp;&amp; 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dividend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/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divisor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quotient.Value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))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return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true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else</a:t>
            </a:r>
            <a:endParaRPr lang="ru-RU" sz="800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return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false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cs typeface="Times New Roman"/>
              </a:rPr>
              <a:t>    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private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void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timer1_Tick(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object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sender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,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EventArgs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e)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{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if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CheckTheAnswer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{</a:t>
            </a:r>
          </a:p>
          <a:p>
            <a:pPr algn="just"/>
            <a:r>
              <a:rPr lang="ru-RU" sz="800" b="1" dirty="0">
                <a:latin typeface="Times New Roman"/>
                <a:ea typeface="+mn-lt"/>
                <a:cs typeface="Times New Roman"/>
              </a:rPr>
              <a:t>// Если пользователь ответит правильно на вопросы, то </a:t>
            </a:r>
            <a:r>
              <a:rPr lang="ru-RU" sz="800" b="1" dirty="0" err="1">
                <a:latin typeface="Times New Roman"/>
                <a:ea typeface="+mn-lt"/>
                <a:cs typeface="Times New Roman"/>
              </a:rPr>
              <a:t>отсановится</a:t>
            </a:r>
            <a:r>
              <a:rPr lang="ru-RU" sz="800" b="1" dirty="0">
                <a:latin typeface="Times New Roman"/>
                <a:ea typeface="+mn-lt"/>
                <a:cs typeface="Times New Roman"/>
              </a:rPr>
              <a:t> таймер и выведется окно "Выигрыш"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timer1.Stop();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MessageBox.Show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("Отлично, ты справился.",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                 "Поздравления!");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startButton.Enabled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true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else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if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timeLeft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&gt; 0)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{</a:t>
            </a:r>
            <a:endParaRPr lang="ru-RU" sz="800" dirty="0">
              <a:latin typeface="Times New Roman"/>
              <a:cs typeface="Times New Roman"/>
            </a:endParaRPr>
          </a:p>
          <a:p>
            <a:endParaRPr lang="ru-RU" sz="800" dirty="0">
              <a:latin typeface="Times New Roman" panose="02020603050405020304" pitchFamily="18" charset="0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C22B-F077-3D1F-547F-944EFA374D1C}"/>
              </a:ext>
            </a:extLst>
          </p:cNvPr>
          <p:cNvSpPr txBox="1"/>
          <p:nvPr/>
        </p:nvSpPr>
        <p:spPr>
          <a:xfrm>
            <a:off x="8776513" y="1529311"/>
            <a:ext cx="316473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800" b="1" dirty="0">
                <a:latin typeface="Times New Roman"/>
                <a:ea typeface="+mn-lt"/>
                <a:cs typeface="Times New Roman"/>
              </a:rPr>
              <a:t>// Отсчет времени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timeLeft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cs typeface="Times New Roman"/>
              </a:rPr>
              <a:t>timeLeft</a:t>
            </a:r>
            <a:r>
              <a:rPr lang="ru-RU" sz="800" dirty="0">
                <a:latin typeface="Times New Roman"/>
                <a:cs typeface="Times New Roman"/>
              </a:rPr>
              <a:t> - 1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timeLabel.Text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timeLeft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+ " секунд";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}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else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{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</a:t>
            </a:r>
            <a:r>
              <a:rPr lang="ru-RU" sz="800" b="1" dirty="0">
                <a:latin typeface="Times New Roman"/>
                <a:ea typeface="+mn-lt"/>
                <a:cs typeface="Times New Roman"/>
              </a:rPr>
              <a:t> // Если таймер пройдет, выведется окно "Проигрыш", также в окне для ответов появятся правильные ответы</a:t>
            </a:r>
            <a:endParaRPr lang="ru-RU" sz="800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timer1.Stop();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timeLabel.Text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"Время закончилось:(";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MessageBox.Show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("Ты не успел.", "</a:t>
            </a:r>
            <a:r>
              <a:rPr lang="ru-RU" sz="800" dirty="0">
                <a:latin typeface="Times New Roman"/>
                <a:cs typeface="Times New Roman"/>
              </a:rPr>
              <a:t>Эх-эх-</a:t>
            </a:r>
            <a:r>
              <a:rPr lang="ru-RU" sz="800" dirty="0" err="1">
                <a:latin typeface="Times New Roman"/>
                <a:cs typeface="Times New Roman"/>
              </a:rPr>
              <a:t>эхушки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...");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sum.Value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addend1 + addend2;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difference.Value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minuend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-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subtrahend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product.Value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multiplicand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*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multiplier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quotient.Value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dividend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/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divisor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startButton.Enabled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true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}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cs typeface="Times New Roman"/>
              </a:rPr>
              <a:t>    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private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void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button1 Click(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object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sender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,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EventArgs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e)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{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Form2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frm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=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new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 Form2();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this.Hide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();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     </a:t>
            </a:r>
            <a:r>
              <a:rPr lang="ru-RU" sz="800" dirty="0" err="1">
                <a:latin typeface="Times New Roman"/>
                <a:ea typeface="+mn-lt"/>
                <a:cs typeface="Times New Roman"/>
              </a:rPr>
              <a:t>frm.Show</a:t>
            </a:r>
            <a:r>
              <a:rPr lang="ru-RU" sz="800" dirty="0">
                <a:latin typeface="Times New Roman"/>
                <a:ea typeface="+mn-lt"/>
                <a:cs typeface="Times New Roman"/>
              </a:rPr>
              <a:t>();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 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    }</a:t>
            </a:r>
          </a:p>
          <a:p>
            <a:pPr algn="just"/>
            <a:r>
              <a:rPr lang="ru-RU" sz="800" dirty="0">
                <a:latin typeface="Times New Roman"/>
                <a:ea typeface="+mn-lt"/>
                <a:cs typeface="Times New Roman"/>
              </a:rPr>
              <a:t>}</a:t>
            </a:r>
            <a:endParaRPr lang="ru-RU" sz="800" dirty="0">
              <a:latin typeface="Times New Roman"/>
              <a:cs typeface="Times New Roman"/>
            </a:endParaRPr>
          </a:p>
          <a:p>
            <a:pPr algn="just"/>
            <a:endParaRPr lang="ru-RU" sz="800" b="1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CF4A2-79CA-F1C9-46BA-C86037CFA5D6}"/>
              </a:ext>
            </a:extLst>
          </p:cNvPr>
          <p:cNvSpPr txBox="1"/>
          <p:nvPr/>
        </p:nvSpPr>
        <p:spPr>
          <a:xfrm>
            <a:off x="137559" y="1529311"/>
            <a:ext cx="3271064" cy="37394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ea typeface="+mn-lt"/>
                <a:cs typeface="Times New Roman"/>
              </a:rPr>
              <a:t>В своей программе я использовал: </a:t>
            </a:r>
          </a:p>
          <a:p>
            <a:pPr algn="just"/>
            <a:r>
              <a:rPr lang="ru-RU" sz="1400" dirty="0">
                <a:latin typeface="Times New Roman"/>
                <a:ea typeface="+mn-lt"/>
                <a:cs typeface="Times New Roman"/>
              </a:rPr>
              <a:t>C# - современный объектно-ориентированный и </a:t>
            </a:r>
            <a:r>
              <a:rPr lang="ru-RU" sz="1400" dirty="0" err="1">
                <a:latin typeface="Times New Roman"/>
                <a:ea typeface="+mn-lt"/>
                <a:cs typeface="Times New Roman"/>
              </a:rPr>
              <a:t>типобезопасный</a:t>
            </a:r>
            <a:r>
              <a:rPr lang="ru-RU" sz="1400" dirty="0">
                <a:latin typeface="Times New Roman"/>
                <a:ea typeface="+mn-lt"/>
                <a:cs typeface="Times New Roman"/>
              </a:rPr>
              <a:t> язык программирования. C# позволяет разработчикам создавать разные типы безопасных и надежных приложений, выполняющихся в .NET.</a:t>
            </a:r>
          </a:p>
          <a:p>
            <a:pPr algn="just"/>
            <a:r>
              <a:rPr lang="ru-RU" sz="1400" dirty="0">
                <a:latin typeface="Times New Roman"/>
                <a:ea typeface="+mn-lt"/>
                <a:cs typeface="Times New Roman"/>
              </a:rPr>
              <a:t>.NET - это фреймворк от Microsoft, который позволяет использовать одни и те же пространства имён, библиотеки и API для разных языков. Чаще всего это четыре языка: C#, Visual Basic, Visual C++, F#.</a:t>
            </a:r>
          </a:p>
          <a:p>
            <a:pPr algn="ctr"/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ea typeface="+mn-lt"/>
                <a:cs typeface="Times New Roman"/>
              </a:rPr>
              <a:t>Размер - 474 КБ (485 968 байт)</a:t>
            </a:r>
            <a:endParaRPr lang="ru-RU" sz="140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ea typeface="+mn-lt"/>
                <a:cs typeface="Times New Roman"/>
              </a:rPr>
              <a:t>На диске - 532 КБ (544 768 байт)</a:t>
            </a:r>
            <a:endParaRPr lang="ru-RU" sz="1200" dirty="0">
              <a:latin typeface="Times New Roman"/>
              <a:cs typeface="Times New Roman"/>
            </a:endParaRPr>
          </a:p>
          <a:p>
            <a:endParaRPr lang="ru-RU" sz="700" dirty="0">
              <a:latin typeface="Times New Roman"/>
              <a:cs typeface="Calibri"/>
            </a:endParaRPr>
          </a:p>
          <a:p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Тестирование и откладка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Отладка программы – это процесс поиска и устранения ошибок. Часть ошибок формального характера, связанных с нарушением правил записи конструкций языка или отсутствием необходимых описаний, обнаруживает транслятор, производя синтаксический анализ текст программы. Транслятор выявляет ошибки и сообщает о них, указывая их тип и место программе. Такие ошибки называется ошибками времени трансляции или синтаксическими ошибками.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Тестирование – это процесс проверки правильности работы всей программы или ее составных частей. Тестирование включает в себя: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Юнит-тестирование компонентов приложения. Проводится тестирования каждой функции и метода приложения на корректность работы. Для этого используются специальные библиотеки для тестирования на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(например, </a:t>
            </a:r>
            <a:r>
              <a:rPr lang="en-US" sz="1400" dirty="0" err="1">
                <a:latin typeface="Times New Roman"/>
                <a:cs typeface="Times New Roman"/>
              </a:rPr>
              <a:t>NUnit</a:t>
            </a:r>
            <a:r>
              <a:rPr lang="ru-RU" sz="1400" dirty="0">
                <a:latin typeface="Times New Roman"/>
                <a:cs typeface="Times New Roman"/>
              </a:rPr>
              <a:t>). Каждая функция и метод должны быть протестированы в различных сценариях, чтобы исключить возможность ошибок.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Интеграционное тестирование. Проводится тестирование работы отдельных компонентов приложения вместе. Здесь проверяется, как работают взаимодействующие компоненты между собой.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Тестирование пользовательского интерфейса. Проводится тестирование работы графического интерфейса приложения. На этом этапе проверяется насколько удобно и понятно пользователю работать с приложением.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Функциональное тестирование. Проводится тестирование работы всего приложения в целом. Здесь проверяется, что приложения выполняет все свои функции правильно и без ошибок.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Отладка. Если в ходе тестирования были обнаружены ошибки, то проводится отладка приложения. Здесь важно точно определить, где возникает ошибка, и устранить ее корректно.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Тестирование при различных условиях. Перед выпуском приложения важно также проверить его работы, что оно будет работать корректно на всех устройствах.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В заключении этой курсовой работы можно сделать несколько выводов, которые отражают актуальность данной темы. Во-первых, математические игры являются полезным инструментом для развития умения принимать решения на основе анализа информации. Они могут помочь развить логическое мышление и креативность. Во-вторых, математические игры представляют собой поле для научных исследований. В играх можно изучать различные математические концепции, такие как теория игр, теория вероятности, теория чисел и др. В-третьих, математические игры могут использоваться для развлечения и обучения детей и взрослых. Игры могут быть использованы как учебные материалы для школ и университетов, а также как развлекательные программы для детских центров, детских лагерей и т.д. Наконец, можно отметить, что математические игры имеют большой потенциал в области развития компьютерных технологий и искусственного интеллекта. Сегодня электронные игры уже выходят за рамки простых вариаций шахмат и карт, превращаясь в довольно сложные интеллектуальные симуляторы. Таким образом, можно сделать вывод о том, что тема "Математическая игра" является актуальной и важной для разных областей науки и образования. Включение математических игр в учебный процесс может стимулировать интерес учащихся к математике и развить их логическое мышление и креативность.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Список использованной литературы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1. Википедия-свободная энциклопедия [Электронный ресурс] - https://ru.wikipedia.org/wiki/</a:t>
            </a:r>
            <a:endParaRPr lang="ru-RU" sz="140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2. Мюллер Сфер </a:t>
            </a:r>
            <a:r>
              <a:rPr lang="ru-RU" sz="1400" dirty="0" err="1">
                <a:latin typeface="Times New Roman"/>
                <a:cs typeface="Times New Roman"/>
              </a:rPr>
              <a:t>Семпф</a:t>
            </a:r>
            <a:r>
              <a:rPr lang="ru-RU" sz="1400" dirty="0">
                <a:latin typeface="Times New Roman"/>
                <a:cs typeface="Times New Roman"/>
              </a:rPr>
              <a:t>: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для чайников, 2019 – 608стр.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3. Марк Дж. Прайс</a:t>
            </a:r>
            <a:r>
              <a:rPr lang="en-US" sz="1400" dirty="0">
                <a:latin typeface="Times New Roman"/>
                <a:cs typeface="Times New Roman"/>
              </a:rPr>
              <a:t>: C# </a:t>
            </a:r>
            <a:r>
              <a:rPr lang="ru-RU" sz="1400" dirty="0">
                <a:latin typeface="Times New Roman"/>
                <a:cs typeface="Times New Roman"/>
              </a:rPr>
              <a:t>и</a:t>
            </a:r>
            <a:r>
              <a:rPr lang="en-US" sz="1400" dirty="0">
                <a:latin typeface="Times New Roman"/>
                <a:cs typeface="Times New Roman"/>
              </a:rPr>
              <a:t> .NET Core, 2019 – 640</a:t>
            </a:r>
            <a:r>
              <a:rPr lang="ru-RU" sz="1400" dirty="0">
                <a:latin typeface="Times New Roman"/>
                <a:cs typeface="Times New Roman"/>
              </a:rPr>
              <a:t>стр.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4.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Learn</a:t>
            </a:r>
            <a:r>
              <a:rPr lang="ru-RU" sz="1400" dirty="0">
                <a:latin typeface="Times New Roman"/>
                <a:cs typeface="Times New Roman"/>
              </a:rPr>
              <a:t> [Электронный ресурс] - </a:t>
            </a:r>
            <a:r>
              <a:rPr lang="en-US" sz="1400" dirty="0">
                <a:latin typeface="Times New Roman"/>
                <a:cs typeface="Times New Roman"/>
              </a:rPr>
              <a:t>https</a:t>
            </a:r>
            <a:r>
              <a:rPr lang="ru-RU" sz="1400" dirty="0">
                <a:latin typeface="Times New Roman"/>
                <a:cs typeface="Times New Roman"/>
              </a:rPr>
              <a:t>://</a:t>
            </a:r>
            <a:r>
              <a:rPr lang="en-US" sz="1400" dirty="0">
                <a:latin typeface="Times New Roman"/>
                <a:cs typeface="Times New Roman"/>
              </a:rPr>
              <a:t>learn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  <a:r>
              <a:rPr lang="en-US" sz="1400" dirty="0">
                <a:latin typeface="Times New Roman"/>
                <a:cs typeface="Times New Roman"/>
              </a:rPr>
              <a:t>com</a:t>
            </a:r>
            <a:r>
              <a:rPr lang="ru-RU" sz="1400" dirty="0">
                <a:latin typeface="Times New Roman"/>
                <a:cs typeface="Times New Roman"/>
              </a:rPr>
              <a:t>/</a:t>
            </a:r>
            <a:r>
              <a:rPr lang="en-US" sz="1400" dirty="0">
                <a:latin typeface="Times New Roman"/>
                <a:cs typeface="Times New Roman"/>
              </a:rPr>
              <a:t>ru</a:t>
            </a:r>
            <a:r>
              <a:rPr lang="ru-RU" sz="1400" dirty="0">
                <a:latin typeface="Times New Roman"/>
                <a:cs typeface="Times New Roman"/>
              </a:rPr>
              <a:t>-</a:t>
            </a:r>
            <a:r>
              <a:rPr lang="en-US" sz="1400" dirty="0">
                <a:latin typeface="Times New Roman"/>
                <a:cs typeface="Times New Roman"/>
              </a:rPr>
              <a:t>ru</a:t>
            </a:r>
            <a:r>
              <a:rPr lang="ru-RU" sz="1400" dirty="0">
                <a:latin typeface="Times New Roman"/>
                <a:cs typeface="Times New Roman"/>
              </a:rPr>
              <a:t>/</a:t>
            </a:r>
            <a:endParaRPr lang="ru-RU" sz="140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5. </a:t>
            </a:r>
            <a:r>
              <a:rPr lang="en-US" sz="1400" dirty="0" err="1">
                <a:latin typeface="Times New Roman"/>
                <a:cs typeface="Times New Roman"/>
              </a:rPr>
              <a:t>Metanit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  <a:r>
              <a:rPr lang="en-US" sz="1400" dirty="0">
                <a:latin typeface="Times New Roman"/>
                <a:cs typeface="Times New Roman"/>
              </a:rPr>
              <a:t>com</a:t>
            </a:r>
            <a:r>
              <a:rPr lang="ru-RU" sz="1400" dirty="0">
                <a:latin typeface="Times New Roman"/>
                <a:cs typeface="Times New Roman"/>
              </a:rPr>
              <a:t> – сайт о программировании [Электронный ресурс] - https://metanit.com/sharp/</a:t>
            </a:r>
            <a:endParaRPr lang="ru-RU" sz="140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6. Борис Пахомов: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для начинающих. Основные элементы языка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#, 2014 – 432стр.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6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9849" y="-31222"/>
            <a:ext cx="6869151" cy="1324764"/>
          </a:xfr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b="1" dirty="0">
                <a:solidFill>
                  <a:schemeClr val="bg1"/>
                </a:solidFill>
                <a:latin typeface="Avanti" panose="020B0500000000000000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546" y="1717752"/>
            <a:ext cx="11366038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Возникновение интереса к математике у значительного числа учащихся зависит в большей степени от методики ее преподавания, от того, насколько умело будет построена учебная работа. Надо позаботиться о том, чтобы на уроках каждый ученик работал активно и увлеченно, и использовать это как отправную точку для возникновения и развития любознательности, глубокого познавательного интереса.</a:t>
            </a:r>
          </a:p>
          <a:p>
            <a:pPr algn="just"/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Немаловажная роль здесь отводится играм на уроках математики - современному и признанному методу обучения и воспитания, обладающему образовательной, развивающей и воспитывающей функциями, которые действуют в органическом единстве. </a:t>
            </a:r>
          </a:p>
          <a:p>
            <a:pPr algn="just"/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Умение изучать новые приему и решать простые математические задачи, включая основы арифметики, дроби, проценты, уравнения и т.д., очень помогать в нашей повседневной жизни. Проблема, однако, в том, что старые ученые не преподавали математику весело и увлекательно. Здесь свою игру играют математические приложения. Играя в математические игры, люди смогут значительно улучшить свои базовые математические навыки. 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34" y="1944764"/>
            <a:ext cx="11278242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400" dirty="0">
                <a:latin typeface="Times New Roman"/>
                <a:cs typeface="Times New Roman"/>
              </a:rPr>
              <a:t>Актуальность заключается в том, что сегодня компьютерные игры являются популярным форматом развлечения, особенно среди молодежи. Но игры не только развлекают, но и служат важным инструментом обучения, и позволяют развивать умственные способности. Математические игры на языке программирования C# позволят создать игровую среду, обеспечивающую развитие логического мышления и способности к решению задач, как для широкого круга пользователей, так и для учебных целей. Игры также могут повысить интерес к математике и научить применять ее в реальной жизни. Тем самым, курсовая работа на тему «Математическая игра на языке программирования C#» может быть полезна для решения многих задач, а также обладает практической значимостью, так как позволит получить опыт в создании игр на этом языке программирования.</a:t>
            </a: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052" y="2034255"/>
            <a:ext cx="10892147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b="1" dirty="0">
                <a:solidFill>
                  <a:srgbClr val="111115"/>
                </a:solidFill>
                <a:latin typeface="Times New Roman"/>
                <a:cs typeface="Times New Roman"/>
              </a:rPr>
              <a:t>Объект исследования: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 Разработка игровых приложений с использованием математики.</a:t>
            </a: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b="1" dirty="0">
                <a:solidFill>
                  <a:srgbClr val="111115"/>
                </a:solidFill>
                <a:latin typeface="Times New Roman"/>
                <a:cs typeface="Times New Roman"/>
              </a:rPr>
              <a:t>Предмет исследования: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 Разработка приложения «Математическая игра» с помощью 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Microsoft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.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Net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, программной платформы, которая подходит для различных языков программирования.</a:t>
            </a: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400" b="1" dirty="0">
                <a:solidFill>
                  <a:srgbClr val="111115"/>
                </a:solidFill>
                <a:latin typeface="Times New Roman"/>
                <a:cs typeface="Times New Roman"/>
              </a:rPr>
              <a:t>Цель: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 разработать приложение для развития математических знаний, используя 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Visual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Studio</a:t>
            </a: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44" y="2163500"/>
            <a:ext cx="10865566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b="1">
                <a:solidFill>
                  <a:srgbClr val="111115"/>
                </a:solidFill>
                <a:latin typeface="Times New Roman"/>
                <a:cs typeface="Times New Roman"/>
              </a:rPr>
              <a:t>Задачи:</a:t>
            </a:r>
            <a:endParaRPr lang="ru-RU" sz="140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изучить аналоги математических игр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спроектировать интерфейса приложения</a:t>
            </a:r>
            <a:r>
              <a:rPr lang="en-US" sz="1400" dirty="0">
                <a:solidFill>
                  <a:srgbClr val="111115"/>
                </a:solidFill>
                <a:latin typeface="Times New Roman"/>
                <a:cs typeface="Times New Roman"/>
              </a:rPr>
              <a:t>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создать код приложения;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111115"/>
                </a:solidFill>
                <a:latin typeface="Times New Roman"/>
                <a:cs typeface="Times New Roman"/>
              </a:rPr>
              <a:t>протестировать полученный программный продукт на ошибки.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59" y="1884395"/>
            <a:ext cx="11586808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Целью курсовой работы является разработка приложения на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для развития математических знаний путём игры. В рамках текущей работы предлагается следующее решение задачи: приложение, в функционал которого входит возможность получения информации и знаний в простом игровом виде.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Для проектной работы по математической игре на языке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можно выбрать различные идеи, например, игры, основанные на решении арифметических задач, логических головоломок, игры в жанре «вопрос-ответ» и т.д.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При разработке приложения на языке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# можно использовать графические элементы, звуковые эффекты и другие интерактивные функции для создания интересных и затягивающих игр. Этот язык программирования довольно прост в использовании и позволяет создавать игры, в которых игроки могут выбрать уровень сложности, отслеживать свой прогресс и получать награды за выполнение задач.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3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630" y="1711173"/>
            <a:ext cx="11184980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1) 2048 (приложение 1.1) – это популярная головоломка в жанре «сложи числа», казуальная игра для одного игрока. Она была разработана Итальянским программистом Габриэлем </a:t>
            </a:r>
            <a:r>
              <a:rPr lang="ru-RU" sz="1400" dirty="0" err="1">
                <a:latin typeface="Times New Roman"/>
                <a:cs typeface="Times New Roman"/>
              </a:rPr>
              <a:t>Чирулли</a:t>
            </a:r>
            <a:r>
              <a:rPr lang="ru-RU" sz="1400" dirty="0">
                <a:latin typeface="Times New Roman"/>
                <a:cs typeface="Times New Roman"/>
              </a:rPr>
              <a:t> в 2014 году. Цель игры – свести плитки со значение чисел 2 и 4 и последующим их объединением за ход к плитке со значением 2048 при помощи стрелок на клавиатуре, которыми пользователь может перемещать плитки на поле. Каждый ход на поле добавляется новая плитка со значением 2 или 4 случайным образом. Если на поле нет свободных ячеек и нельзя сделать ход, игра заканчивается поражением. </a:t>
            </a:r>
          </a:p>
          <a:p>
            <a:pPr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Платформы: </a:t>
            </a:r>
            <a:r>
              <a:rPr lang="en-US" sz="1400" dirty="0">
                <a:latin typeface="Times New Roman"/>
                <a:cs typeface="Times New Roman"/>
              </a:rPr>
              <a:t>Android</a:t>
            </a:r>
            <a:r>
              <a:rPr lang="ru-RU" sz="1400" dirty="0">
                <a:latin typeface="Times New Roman"/>
                <a:cs typeface="Times New Roman"/>
              </a:rPr>
              <a:t>/</a:t>
            </a:r>
            <a:r>
              <a:rPr lang="en-US" sz="1400" dirty="0">
                <a:latin typeface="Times New Roman"/>
                <a:cs typeface="Times New Roman"/>
              </a:rPr>
              <a:t>iOS</a:t>
            </a:r>
            <a:r>
              <a:rPr lang="ru-RU" sz="1400" dirty="0">
                <a:latin typeface="Times New Roman"/>
                <a:cs typeface="Times New Roman"/>
              </a:rPr>
              <a:t>/Браузер/</a:t>
            </a:r>
            <a:r>
              <a:rPr lang="en-US" sz="1400" dirty="0">
                <a:latin typeface="Times New Roman"/>
                <a:cs typeface="Times New Roman"/>
              </a:rPr>
              <a:t>Nintendo</a:t>
            </a:r>
            <a:r>
              <a:rPr lang="ru-RU" sz="1400" dirty="0">
                <a:latin typeface="Times New Roman"/>
                <a:cs typeface="Times New Roman"/>
              </a:rPr>
              <a:t> 3</a:t>
            </a:r>
            <a:r>
              <a:rPr lang="en-US" sz="1400" dirty="0">
                <a:latin typeface="Times New Roman"/>
                <a:cs typeface="Times New Roman"/>
              </a:rPr>
              <a:t>DS</a:t>
            </a:r>
            <a:r>
              <a:rPr lang="ru-RU" sz="1400" dirty="0">
                <a:latin typeface="Times New Roman"/>
                <a:cs typeface="Times New Roman"/>
              </a:rPr>
              <a:t>/</a:t>
            </a:r>
            <a:r>
              <a:rPr lang="en-US" sz="1400" dirty="0" err="1">
                <a:latin typeface="Times New Roman"/>
                <a:cs typeface="Times New Roman"/>
              </a:rPr>
              <a:t>KaiOS</a:t>
            </a:r>
            <a:endParaRPr lang="ru-RU" sz="1400" dirty="0" err="1">
              <a:latin typeface="Times New Roman"/>
              <a:cs typeface="Times New Roman"/>
            </a:endParaRP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2) </a:t>
            </a:r>
            <a:r>
              <a:rPr lang="en-US" sz="1400" dirty="0">
                <a:latin typeface="Times New Roman"/>
                <a:cs typeface="Times New Roman"/>
              </a:rPr>
              <a:t>Math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Master</a:t>
            </a:r>
            <a:r>
              <a:rPr lang="ru-RU" sz="1400" dirty="0">
                <a:latin typeface="Times New Roman"/>
                <a:cs typeface="Times New Roman"/>
              </a:rPr>
              <a:t> (приложение 1.2) – приложение, позволяющее размять мозги за решением арифметических задачек с таймером. Здесь можно сосредоточиться на задачках одного типа или же перемешать их. Имеет простой интерфейс, который никак не отвлекает от решения появляющихся на экране примеров.  </a:t>
            </a:r>
            <a:endParaRPr lang="ru-RU"/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Платформа: </a:t>
            </a:r>
            <a:r>
              <a:rPr lang="en-US" sz="1400" dirty="0">
                <a:latin typeface="Times New Roman"/>
                <a:cs typeface="Times New Roman"/>
              </a:rPr>
              <a:t>Android</a:t>
            </a:r>
            <a:endParaRPr lang="ru-RU" sz="1400" dirty="0">
              <a:latin typeface="Times New Roman"/>
              <a:cs typeface="Times New Roman"/>
            </a:endParaRP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3) </a:t>
            </a:r>
            <a:r>
              <a:rPr lang="en-US" sz="1400" dirty="0">
                <a:latin typeface="Times New Roman"/>
                <a:cs typeface="Times New Roman"/>
              </a:rPr>
              <a:t>Math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Games</a:t>
            </a:r>
            <a:r>
              <a:rPr lang="ru-RU" sz="1400" dirty="0">
                <a:latin typeface="Times New Roman"/>
                <a:cs typeface="Times New Roman"/>
              </a:rPr>
              <a:t>: </a:t>
            </a:r>
            <a:r>
              <a:rPr lang="en-US" sz="1400" dirty="0">
                <a:latin typeface="Times New Roman"/>
                <a:cs typeface="Times New Roman"/>
              </a:rPr>
              <a:t>Math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for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Kids</a:t>
            </a:r>
            <a:r>
              <a:rPr lang="ru-RU" sz="1400" dirty="0">
                <a:latin typeface="Times New Roman"/>
                <a:cs typeface="Times New Roman"/>
              </a:rPr>
              <a:t> (приложение 1.3) – Выпущена игра 26.08.2020 издателем </a:t>
            </a:r>
            <a:r>
              <a:rPr lang="en-US" sz="1400" dirty="0">
                <a:latin typeface="Times New Roman"/>
                <a:cs typeface="Times New Roman"/>
              </a:rPr>
              <a:t>RV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 err="1">
                <a:latin typeface="Times New Roman"/>
                <a:cs typeface="Times New Roman"/>
              </a:rPr>
              <a:t>AppStudios</a:t>
            </a:r>
            <a:r>
              <a:rPr lang="ru-RU" sz="1400" dirty="0">
                <a:latin typeface="Times New Roman"/>
                <a:cs typeface="Times New Roman"/>
              </a:rPr>
              <a:t>. В игре можно решать разнообразные математические головоломки, построенные только на простой арифметике. </a:t>
            </a:r>
            <a:endParaRPr lang="ru-RU">
              <a:latin typeface="Calibri" panose="020F0502020204030204"/>
              <a:cs typeface="Calibri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Платформа: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 10</a:t>
            </a:r>
            <a:endParaRPr lang="ru-RU">
              <a:cs typeface="Calibri"/>
            </a:endParaRPr>
          </a:p>
          <a:p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 indent="-342900">
              <a:buFontTx/>
              <a:buAutoNum type="arabicParenR"/>
            </a:pPr>
            <a:endParaRPr lang="ru-RU" sz="1400" dirty="0"/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8094" y="138002"/>
            <a:ext cx="643471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Обоснование необходимости разработки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616" y="1773197"/>
            <a:ext cx="11087077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Разработка приложения имеет ряд преимуществ, которые могут показаться полезными и интересными для игроков всех возрастов. Вот некоторые их них: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Увлекательная и интересная для всех возрастов: игра поможет людям развивать свои математические навыки и интерес к математике, используя интересные и уникальные задачи и возможности.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Улучшает память: игра помогает тестировать и улучшать память, что может быть полезно как для работы, так и для учебы.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Улучшает концентрацию: игра может помочь игрокам улучшить свою концентрацию, что может быть полезно при решении других задач.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Развивает логическое мышление: игра поможет людям развивать свои навыки логического мышления и понимания решения сложных задач.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Но есть и минусы: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Некоторые люди могут не любить математику: приложение может не понравиться людям, которые не любят математику, и это может оттолкнуть их от игры.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Высокий уровень сложности: игра может быть слишком сложной для некоторых игроков, и это может отбить их интерес к игре.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Ограниченность тем: игра может ограничивать выбор тем и задач, что может стать скучным для некоторых игроков.</a:t>
            </a:r>
          </a:p>
          <a:p>
            <a:endParaRPr lang="ru-RU" sz="1600" dirty="0">
              <a:latin typeface="Times New Roman"/>
              <a:cs typeface="Times New Roman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2141" y="200025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70" y="1755476"/>
            <a:ext cx="11237705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Целью работы является разработка игры на операционной системе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. Для достижения этой цели будет использована среда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Studio:</a:t>
            </a:r>
            <a:endParaRPr lang="ru-RU" sz="1400" dirty="0">
              <a:latin typeface="Times New Roman"/>
              <a:cs typeface="Times New Roman"/>
            </a:endParaRPr>
          </a:p>
          <a:p>
            <a:pPr algn="just"/>
            <a:endParaRPr lang="en-US" sz="1400" dirty="0">
              <a:latin typeface="Times New Roman"/>
              <a:cs typeface="Times New Roman"/>
            </a:endParaRP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Определение целей и правил игры.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Создание игрового поля и окружения.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Расчет возможных действий игроков.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Разработка алгоритмов для выполнения действий.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Программирование оценки правильности действий игроков.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Создание графического интерфейса для взаимодействия игроков с приложением.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Разработка сценариев уровней.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Тестирование игры на соответствие целям и правилам.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Оптимизация и усовершенствование игры.</a:t>
            </a:r>
          </a:p>
          <a:p>
            <a:pPr marL="342900" indent="-342900" algn="just">
              <a:buAutoNum type="arabicPeriod"/>
            </a:pPr>
            <a:r>
              <a:rPr lang="ru-RU" sz="1400" dirty="0">
                <a:latin typeface="Times New Roman"/>
                <a:cs typeface="Times New Roman"/>
              </a:rPr>
              <a:t> Возможный релиз игры на платформы.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ru-RU" sz="1400" dirty="0"/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0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800</Words>
  <Application>Microsoft Office PowerPoint</Application>
  <PresentationFormat>Широкоэкранный</PresentationFormat>
  <Paragraphs>52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Курсовая работа(проект) Создание приложения "Математическая игра"</vt:lpstr>
      <vt:lpstr>Введение </vt:lpstr>
      <vt:lpstr>Актуальность</vt:lpstr>
      <vt:lpstr>Содержание</vt:lpstr>
      <vt:lpstr>Задачи</vt:lpstr>
      <vt:lpstr>Описание предметной области</vt:lpstr>
      <vt:lpstr>Обзор имеющихся аналогов</vt:lpstr>
      <vt:lpstr>Обоснование необходимости разработки</vt:lpstr>
      <vt:lpstr>Постановка задачи</vt:lpstr>
      <vt:lpstr>Используемое программное обеспечение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откладка</vt:lpstr>
      <vt:lpstr>Заключение</vt:lpstr>
      <vt:lpstr>Список использованной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188</cp:revision>
  <dcterms:created xsi:type="dcterms:W3CDTF">2021-12-07T09:34:42Z</dcterms:created>
  <dcterms:modified xsi:type="dcterms:W3CDTF">2023-04-27T20:30:05Z</dcterms:modified>
</cp:coreProperties>
</file>