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61" r:id="rId4"/>
    <p:sldId id="277" r:id="rId5"/>
    <p:sldId id="294" r:id="rId6"/>
    <p:sldId id="263" r:id="rId7"/>
    <p:sldId id="298" r:id="rId8"/>
    <p:sldId id="299" r:id="rId9"/>
    <p:sldId id="266" r:id="rId10"/>
    <p:sldId id="285" r:id="rId11"/>
    <p:sldId id="295" r:id="rId12"/>
    <p:sldId id="297" r:id="rId13"/>
    <p:sldId id="268" r:id="rId14"/>
    <p:sldId id="276" r:id="rId15"/>
    <p:sldId id="291" r:id="rId16"/>
    <p:sldId id="289" r:id="rId17"/>
    <p:sldId id="292" r:id="rId18"/>
    <p:sldId id="290" r:id="rId19"/>
    <p:sldId id="293" r:id="rId20"/>
    <p:sldId id="286" r:id="rId21"/>
    <p:sldId id="296" r:id="rId22"/>
    <p:sldId id="270" r:id="rId23"/>
    <p:sldId id="300" r:id="rId24"/>
    <p:sldId id="260"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E5246F-DC24-4F2B-811E-9C4812137078}" v="571" dt="2024-06-06T16:53:32.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8" d="100"/>
          <a:sy n="118" d="100"/>
        </p:scale>
        <p:origin x="1277"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35712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758663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207171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85852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195896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35432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313388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21397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1311646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85084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D913171-EE1C-46F5-8A66-985EB9AE93EB}" type="datetimeFigureOut">
              <a:rPr lang="ru-RU" smtClean="0"/>
              <a:pPr/>
              <a:t>06.06.2024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C2FDDF8-DE91-4963-BD37-4DB07D8DB34A}" type="slidenum">
              <a:rPr lang="ru-RU" smtClean="0"/>
              <a:pPr/>
              <a:t>‹#›</a:t>
            </a:fld>
            <a:endParaRPr lang="ru-RU"/>
          </a:p>
        </p:txBody>
      </p:sp>
    </p:spTree>
    <p:extLst>
      <p:ext uri="{BB962C8B-B14F-4D97-AF65-F5344CB8AC3E}">
        <p14:creationId xmlns:p14="http://schemas.microsoft.com/office/powerpoint/2010/main" val="362378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13171-EE1C-46F5-8A66-985EB9AE93EB}" type="datetimeFigureOut">
              <a:rPr lang="ru-RU" smtClean="0"/>
              <a:pPr/>
              <a:t>06.06.2024</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FDDF8-DE91-4963-BD37-4DB07D8DB34A}" type="slidenum">
              <a:rPr lang="ru-RU" smtClean="0"/>
              <a:pPr/>
              <a:t>‹#›</a:t>
            </a:fld>
            <a:endParaRPr lang="ru-RU"/>
          </a:p>
        </p:txBody>
      </p:sp>
    </p:spTree>
    <p:extLst>
      <p:ext uri="{BB962C8B-B14F-4D97-AF65-F5344CB8AC3E}">
        <p14:creationId xmlns:p14="http://schemas.microsoft.com/office/powerpoint/2010/main" val="550795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58499" y="4788900"/>
            <a:ext cx="3408928" cy="919976"/>
          </a:xfrm>
        </p:spPr>
        <p:txBody>
          <a:bodyPr vert="horz" lIns="91440" tIns="45720" rIns="91440" bIns="45720" rtlCol="0" anchor="t">
            <a:noAutofit/>
          </a:bodyPr>
          <a:lstStyle/>
          <a:p>
            <a:pPr algn="l"/>
            <a:r>
              <a:rPr lang="ru-RU" sz="1400" dirty="0">
                <a:latin typeface="Avanti" panose="020B0500000000000000" pitchFamily="34" charset="0"/>
              </a:rPr>
              <a:t>Выполнил: студент группы</a:t>
            </a:r>
          </a:p>
          <a:p>
            <a:pPr algn="l"/>
            <a:r>
              <a:rPr lang="ru-RU" sz="1400" dirty="0">
                <a:latin typeface="Avanti" panose="020B0500000000000000" pitchFamily="34" charset="0"/>
              </a:rPr>
              <a:t>ИС1.20</a:t>
            </a:r>
          </a:p>
          <a:p>
            <a:pPr algn="l"/>
            <a:r>
              <a:rPr lang="ru-RU" sz="1400" dirty="0">
                <a:latin typeface="Avanti" panose="020B0500000000000000" pitchFamily="34" charset="0"/>
              </a:rPr>
              <a:t>Ибрагимов Д. Н.</a:t>
            </a:r>
          </a:p>
          <a:p>
            <a:pPr algn="l"/>
            <a:r>
              <a:rPr lang="ru-RU" sz="1400" dirty="0">
                <a:latin typeface="Avanti" panose="020B0500000000000000" pitchFamily="34" charset="0"/>
              </a:rPr>
              <a:t>Руководитель:</a:t>
            </a:r>
          </a:p>
          <a:p>
            <a:pPr algn="l"/>
            <a:r>
              <a:rPr lang="ru-RU" sz="1400" dirty="0">
                <a:latin typeface="Avanti" panose="020B0500000000000000" pitchFamily="34" charset="0"/>
              </a:rPr>
              <a:t>Козырева В.В.</a:t>
            </a:r>
          </a:p>
        </p:txBody>
      </p:sp>
      <p:sp>
        <p:nvSpPr>
          <p:cNvPr id="7" name="Заголовок 1">
            <a:extLst>
              <a:ext uri="{FF2B5EF4-FFF2-40B4-BE49-F238E27FC236}">
                <a16:creationId xmlns:a16="http://schemas.microsoft.com/office/drawing/2014/main" id="{4FFFEA4B-3FBF-15CA-D35F-D7B7721839B9}"/>
              </a:ext>
            </a:extLst>
          </p:cNvPr>
          <p:cNvSpPr txBox="1">
            <a:spLocks/>
          </p:cNvSpPr>
          <p:nvPr/>
        </p:nvSpPr>
        <p:spPr>
          <a:xfrm>
            <a:off x="-81265" y="1983669"/>
            <a:ext cx="4483592" cy="2331478"/>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ru-RU" sz="2800" b="1" dirty="0"/>
            </a:br>
            <a:r>
              <a:rPr lang="ru-RU" sz="2800" b="1" dirty="0"/>
              <a:t>«</a:t>
            </a:r>
            <a:r>
              <a:rPr lang="ru-RU" sz="3200" b="1" dirty="0">
                <a:solidFill>
                  <a:srgbClr val="1A1A1A"/>
                </a:solidFill>
              </a:rPr>
              <a:t>Разработка мобильного приложения для Центра национальных культур</a:t>
            </a:r>
            <a:r>
              <a:rPr lang="ru-RU" sz="2400" b="1" dirty="0"/>
              <a:t>»</a:t>
            </a:r>
            <a:r>
              <a:rPr lang="ru-RU" sz="3200" b="1" dirty="0"/>
              <a:t>»</a:t>
            </a:r>
            <a:br>
              <a:rPr lang="ru-RU" sz="2400" dirty="0"/>
            </a:br>
            <a:br>
              <a:rPr lang="ru-RU" sz="2400" dirty="0"/>
            </a:br>
            <a:endParaRPr lang="ru-RU" sz="2400">
              <a:latin typeface="Calibri Light"/>
              <a:cs typeface="Calibri Light"/>
            </a:endParaRPr>
          </a:p>
        </p:txBody>
      </p:sp>
    </p:spTree>
    <p:extLst>
      <p:ext uri="{BB962C8B-B14F-4D97-AF65-F5344CB8AC3E}">
        <p14:creationId xmlns:p14="http://schemas.microsoft.com/office/powerpoint/2010/main" val="197344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02695" y="314118"/>
            <a:ext cx="5134232" cy="719730"/>
          </a:xfrm>
        </p:spPr>
        <p:txBody>
          <a:bodyPr vert="horz" lIns="91440" tIns="45720" rIns="91440" bIns="45720" rtlCol="0" anchor="ctr">
            <a:noAutofit/>
          </a:bodyPr>
          <a:lstStyle/>
          <a:p>
            <a:r>
              <a:rPr lang="ru-RU" sz="4900" b="1" dirty="0">
                <a:solidFill>
                  <a:schemeClr val="bg1"/>
                </a:solidFill>
                <a:latin typeface="Calibri Light"/>
                <a:cs typeface="Calibri Light"/>
              </a:rPr>
              <a:t>Требования </a:t>
            </a:r>
            <a:br>
              <a:rPr lang="ru-RU" sz="4900" b="1" dirty="0">
                <a:latin typeface="Calibri Light"/>
              </a:rPr>
            </a:br>
            <a:r>
              <a:rPr lang="ru-RU" sz="4900" b="1" dirty="0">
                <a:solidFill>
                  <a:schemeClr val="bg1"/>
                </a:solidFill>
                <a:latin typeface="Calibri Light"/>
                <a:cs typeface="Calibri Light"/>
              </a:rPr>
              <a:t>к приложению</a:t>
            </a:r>
          </a:p>
        </p:txBody>
      </p:sp>
      <p:sp>
        <p:nvSpPr>
          <p:cNvPr id="1031" name="AutoShape 7"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3" name="AutoShape 9"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7" name="Текст 3"/>
          <p:cNvSpPr txBox="1">
            <a:spLocks/>
          </p:cNvSpPr>
          <p:nvPr/>
        </p:nvSpPr>
        <p:spPr>
          <a:xfrm>
            <a:off x="150600" y="1568461"/>
            <a:ext cx="8887226" cy="3822038"/>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ru-RU" sz="2500" dirty="0">
                <a:cs typeface="Times New Roman"/>
              </a:rPr>
              <a:t>Приложение должно выполнять следующие основные функции:  </a:t>
            </a:r>
          </a:p>
          <a:p>
            <a:pPr algn="just">
              <a:buFont typeface="Arial"/>
              <a:buChar char="•"/>
            </a:pPr>
            <a:r>
              <a:rPr lang="ru-RU" sz="2500" dirty="0">
                <a:solidFill>
                  <a:srgbClr val="1C1917"/>
                </a:solidFill>
                <a:cs typeface="Times New Roman"/>
              </a:rPr>
              <a:t>Приложение должно иметь главную страницу, на которой будет представлена основная информация о "Центре национальных культур”, его миссии, истории и контактных данных.</a:t>
            </a:r>
            <a:endParaRPr lang="ru-RU" sz="2500">
              <a:solidFill>
                <a:srgbClr val="1C1917"/>
              </a:solidFill>
              <a:cs typeface="Times New Roman" panose="02020603050405020304" pitchFamily="18" charset="0"/>
            </a:endParaRPr>
          </a:p>
          <a:p>
            <a:pPr algn="just">
              <a:spcBef>
                <a:spcPts val="1000"/>
              </a:spcBef>
              <a:buFont typeface="Arial"/>
            </a:pPr>
            <a:r>
              <a:rPr lang="ru-RU" sz="2500" dirty="0">
                <a:solidFill>
                  <a:srgbClr val="1C1917"/>
                </a:solidFill>
                <a:cs typeface="Times New Roman"/>
              </a:rPr>
              <a:t>Приложение должно предоставлять информацию о культурных программах, организуемых центром, с описанием, расписанием.</a:t>
            </a:r>
          </a:p>
          <a:p>
            <a:pPr algn="just">
              <a:spcBef>
                <a:spcPts val="1000"/>
              </a:spcBef>
              <a:buFont typeface="Arial"/>
              <a:buChar char="•"/>
            </a:pPr>
            <a:r>
              <a:rPr lang="ru-RU" sz="2500" dirty="0">
                <a:solidFill>
                  <a:srgbClr val="1C1917"/>
                </a:solidFill>
                <a:cs typeface="Times New Roman"/>
              </a:rPr>
              <a:t>Пользователи должны иметь возможность просматривать фотографии с прошедших мероприятий и выставок центра.</a:t>
            </a:r>
          </a:p>
          <a:p>
            <a:pPr>
              <a:spcBef>
                <a:spcPts val="1000"/>
              </a:spcBef>
              <a:buNone/>
            </a:pPr>
            <a:endParaRPr lang="ru-RU" sz="1800" dirty="0">
              <a:solidFill>
                <a:srgbClr val="000000"/>
              </a:solidFill>
              <a:cs typeface="Times New Roman"/>
            </a:endParaRPr>
          </a:p>
        </p:txBody>
      </p:sp>
    </p:spTree>
    <p:extLst>
      <p:ext uri="{BB962C8B-B14F-4D97-AF65-F5344CB8AC3E}">
        <p14:creationId xmlns:p14="http://schemas.microsoft.com/office/powerpoint/2010/main" val="126325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31" name="AutoShape 7"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3" name="AutoShape 9"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7" name="Текст 3"/>
          <p:cNvSpPr txBox="1">
            <a:spLocks/>
          </p:cNvSpPr>
          <p:nvPr/>
        </p:nvSpPr>
        <p:spPr>
          <a:xfrm>
            <a:off x="150600" y="1522557"/>
            <a:ext cx="8887226" cy="3822038"/>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ru-RU" sz="2500" dirty="0">
                <a:cs typeface="Times New Roman"/>
              </a:rPr>
              <a:t>Приложение должно выполнять следующие основные функции:  </a:t>
            </a:r>
          </a:p>
          <a:p>
            <a:pPr algn="just">
              <a:spcBef>
                <a:spcPts val="1000"/>
              </a:spcBef>
              <a:buFont typeface="Arial"/>
            </a:pPr>
            <a:r>
              <a:rPr lang="ru-RU" sz="2500" dirty="0">
                <a:solidFill>
                  <a:srgbClr val="1C1917"/>
                </a:solidFill>
                <a:cs typeface="Times New Roman"/>
              </a:rPr>
              <a:t>Интерфейс приложения должен быть интуитивно понятным, привлекательным и легко </a:t>
            </a:r>
            <a:r>
              <a:rPr lang="ru-RU" sz="2500" err="1">
                <a:solidFill>
                  <a:srgbClr val="1C1917"/>
                </a:solidFill>
                <a:cs typeface="Times New Roman"/>
              </a:rPr>
              <a:t>навигируемым</a:t>
            </a:r>
            <a:r>
              <a:rPr lang="ru-RU" sz="2500" dirty="0">
                <a:solidFill>
                  <a:srgbClr val="1C1917"/>
                </a:solidFill>
                <a:cs typeface="Times New Roman"/>
              </a:rPr>
              <a:t> для пользователей всех уровней навыков.</a:t>
            </a:r>
          </a:p>
          <a:p>
            <a:pPr algn="just">
              <a:spcBef>
                <a:spcPts val="1000"/>
              </a:spcBef>
              <a:buFont typeface="Arial"/>
              <a:buChar char="•"/>
            </a:pPr>
            <a:r>
              <a:rPr lang="ru-RU" sz="2500" dirty="0">
                <a:solidFill>
                  <a:srgbClr val="1C1917"/>
                </a:solidFill>
                <a:cs typeface="Times New Roman"/>
              </a:rPr>
              <a:t>Пользователи могут использовать приложение на своих мобильных устройствах в любое время и в любом месте, что обеспечивает удобство доступа к культурной информации и программам.</a:t>
            </a:r>
          </a:p>
          <a:p>
            <a:pPr indent="0" algn="just">
              <a:spcBef>
                <a:spcPts val="1000"/>
              </a:spcBef>
              <a:buNone/>
            </a:pPr>
            <a:r>
              <a:rPr lang="ru-RU" sz="2500" dirty="0">
                <a:solidFill>
                  <a:srgbClr val="1C1917"/>
                </a:solidFill>
                <a:cs typeface="Times New Roman"/>
              </a:rPr>
              <a:t>Таким образом, приложение "Центр национальных культур" вносит существенный вклад в популяризацию культурного наследия, образование и социокультурное взаимодействие.</a:t>
            </a:r>
          </a:p>
          <a:p>
            <a:pPr>
              <a:spcBef>
                <a:spcPts val="1000"/>
              </a:spcBef>
              <a:buNone/>
            </a:pPr>
            <a:endParaRPr lang="ru-RU" dirty="0">
              <a:cs typeface="Times New Roman"/>
            </a:endParaRPr>
          </a:p>
        </p:txBody>
      </p:sp>
      <p:sp>
        <p:nvSpPr>
          <p:cNvPr id="6" name="Заголовок 1">
            <a:extLst>
              <a:ext uri="{FF2B5EF4-FFF2-40B4-BE49-F238E27FC236}">
                <a16:creationId xmlns:a16="http://schemas.microsoft.com/office/drawing/2014/main" id="{4D0DB556-95A2-D713-A361-95F031A2265D}"/>
              </a:ext>
            </a:extLst>
          </p:cNvPr>
          <p:cNvSpPr txBox="1">
            <a:spLocks/>
          </p:cNvSpPr>
          <p:nvPr/>
        </p:nvSpPr>
        <p:spPr>
          <a:xfrm>
            <a:off x="3902695" y="314118"/>
            <a:ext cx="5134232" cy="719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900" b="1" dirty="0">
                <a:solidFill>
                  <a:schemeClr val="bg1"/>
                </a:solidFill>
                <a:latin typeface="Calibri Light"/>
                <a:cs typeface="Calibri Light"/>
              </a:rPr>
              <a:t>Требования </a:t>
            </a:r>
            <a:br>
              <a:rPr lang="ru-RU" sz="4900" b="1" dirty="0">
                <a:latin typeface="Calibri Light"/>
              </a:rPr>
            </a:br>
            <a:r>
              <a:rPr lang="ru-RU" sz="4900" b="1" dirty="0">
                <a:solidFill>
                  <a:schemeClr val="bg1"/>
                </a:solidFill>
                <a:latin typeface="Calibri Light"/>
                <a:cs typeface="Calibri Light"/>
              </a:rPr>
              <a:t>к приложению</a:t>
            </a:r>
          </a:p>
        </p:txBody>
      </p:sp>
    </p:spTree>
    <p:extLst>
      <p:ext uri="{BB962C8B-B14F-4D97-AF65-F5344CB8AC3E}">
        <p14:creationId xmlns:p14="http://schemas.microsoft.com/office/powerpoint/2010/main" val="358116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31" name="AutoShape 7"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3" name="AutoShape 9"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6" name="Заголовок 1">
            <a:extLst>
              <a:ext uri="{FF2B5EF4-FFF2-40B4-BE49-F238E27FC236}">
                <a16:creationId xmlns:a16="http://schemas.microsoft.com/office/drawing/2014/main" id="{4D0DB556-95A2-D713-A361-95F031A2265D}"/>
              </a:ext>
            </a:extLst>
          </p:cNvPr>
          <p:cNvSpPr txBox="1">
            <a:spLocks/>
          </p:cNvSpPr>
          <p:nvPr/>
        </p:nvSpPr>
        <p:spPr>
          <a:xfrm>
            <a:off x="3902695" y="314118"/>
            <a:ext cx="5134232" cy="719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900" b="1" dirty="0">
                <a:solidFill>
                  <a:schemeClr val="bg1"/>
                </a:solidFill>
                <a:latin typeface="Calibri Light"/>
                <a:cs typeface="Calibri Light"/>
              </a:rPr>
              <a:t>Функциональная схема</a:t>
            </a:r>
          </a:p>
        </p:txBody>
      </p:sp>
      <p:pic>
        <p:nvPicPr>
          <p:cNvPr id="2" name="Рисунок 1" descr="Изображение выглядит как текст, диаграмма, зарисовка, рисунок">
            <a:extLst>
              <a:ext uri="{FF2B5EF4-FFF2-40B4-BE49-F238E27FC236}">
                <a16:creationId xmlns:a16="http://schemas.microsoft.com/office/drawing/2014/main" id="{F0276593-1649-65F5-FE3A-2B6481842224}"/>
              </a:ext>
            </a:extLst>
          </p:cNvPr>
          <p:cNvPicPr>
            <a:picLocks noChangeAspect="1"/>
          </p:cNvPicPr>
          <p:nvPr/>
        </p:nvPicPr>
        <p:blipFill>
          <a:blip r:embed="rId3"/>
          <a:stretch>
            <a:fillRect/>
          </a:stretch>
        </p:blipFill>
        <p:spPr>
          <a:xfrm>
            <a:off x="-977" y="1470292"/>
            <a:ext cx="9145950" cy="4633510"/>
          </a:xfrm>
          <a:prstGeom prst="rect">
            <a:avLst/>
          </a:prstGeom>
        </p:spPr>
      </p:pic>
    </p:spTree>
    <p:extLst>
      <p:ext uri="{BB962C8B-B14F-4D97-AF65-F5344CB8AC3E}">
        <p14:creationId xmlns:p14="http://schemas.microsoft.com/office/powerpoint/2010/main" val="266367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1168" y="352619"/>
            <a:ext cx="5445209" cy="719730"/>
          </a:xfrm>
        </p:spPr>
        <p:txBody>
          <a:bodyPr>
            <a:noAutofit/>
          </a:bodyPr>
          <a:lstStyle/>
          <a:p>
            <a:r>
              <a:rPr lang="ru-RU" sz="3600" b="1" dirty="0">
                <a:solidFill>
                  <a:schemeClr val="bg1"/>
                </a:solidFill>
                <a:latin typeface="Calibri Light"/>
                <a:cs typeface="Times New Roman"/>
              </a:rPr>
              <a:t>Проектирование программного продукта</a:t>
            </a:r>
            <a:endParaRPr lang="ru-RU" sz="3600">
              <a:solidFill>
                <a:schemeClr val="bg1"/>
              </a:solidFill>
              <a:latin typeface="Calibri Light"/>
              <a:cs typeface="Calibri"/>
            </a:endParaRPr>
          </a:p>
        </p:txBody>
      </p:sp>
      <p:sp>
        <p:nvSpPr>
          <p:cNvPr id="6" name="Текст 2"/>
          <p:cNvSpPr txBox="1">
            <a:spLocks/>
          </p:cNvSpPr>
          <p:nvPr/>
        </p:nvSpPr>
        <p:spPr>
          <a:xfrm>
            <a:off x="237994" y="1641478"/>
            <a:ext cx="8742976" cy="4532063"/>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ru-RU" dirty="0">
                <a:cs typeface="Times New Roman"/>
              </a:rPr>
              <a:t>При создании приложения «Центр национальных культур» был использован следующий прием:</a:t>
            </a:r>
          </a:p>
          <a:p>
            <a:pPr algn="just">
              <a:buFont typeface="Arial"/>
              <a:buChar char="•"/>
            </a:pPr>
            <a:r>
              <a:rPr lang="ru-RU" b="1" dirty="0">
                <a:solidFill>
                  <a:srgbClr val="1C1917"/>
                </a:solidFill>
                <a:cs typeface="Times New Roman"/>
              </a:rPr>
              <a:t>User-</a:t>
            </a:r>
            <a:r>
              <a:rPr lang="ru-RU" b="1" err="1">
                <a:solidFill>
                  <a:srgbClr val="1C1917"/>
                </a:solidFill>
                <a:cs typeface="Times New Roman"/>
              </a:rPr>
              <a:t>Centered</a:t>
            </a:r>
            <a:r>
              <a:rPr lang="ru-RU" b="1" dirty="0">
                <a:solidFill>
                  <a:srgbClr val="1C1917"/>
                </a:solidFill>
                <a:cs typeface="Times New Roman"/>
              </a:rPr>
              <a:t> Design (UCD):</a:t>
            </a:r>
            <a:r>
              <a:rPr lang="ru-RU" dirty="0">
                <a:solidFill>
                  <a:srgbClr val="1C1917"/>
                </a:solidFill>
                <a:cs typeface="Times New Roman"/>
              </a:rPr>
              <a:t> Этот подход сфокусирован на потребностях и целях конечного пользователя. Приложение разрабатывается с учетом пользовательского опыта, что позволяет создать удобный и интуитивно понятный интерфейс.</a:t>
            </a:r>
          </a:p>
          <a:p>
            <a:pPr marL="0">
              <a:lnSpc>
                <a:spcPct val="80000"/>
              </a:lnSpc>
              <a:spcBef>
                <a:spcPts val="0"/>
              </a:spcBef>
              <a:buNone/>
            </a:pPr>
            <a:endParaRPr lang="ru-RU" sz="1800" dirty="0">
              <a:cs typeface="Calibri"/>
            </a:endParaRPr>
          </a:p>
          <a:p>
            <a:pPr marL="0">
              <a:lnSpc>
                <a:spcPct val="70000"/>
              </a:lnSpc>
              <a:spcBef>
                <a:spcPts val="0"/>
              </a:spcBef>
              <a:buNone/>
            </a:pPr>
            <a:endParaRPr lang="ru-RU" sz="1800" dirty="0"/>
          </a:p>
          <a:p>
            <a:pPr marL="0">
              <a:spcBef>
                <a:spcPts val="0"/>
              </a:spcBef>
            </a:pPr>
            <a:endParaRPr lang="ru-RU" sz="1800" dirty="0"/>
          </a:p>
          <a:p>
            <a:pPr>
              <a:buNone/>
            </a:pPr>
            <a:endParaRPr lang="en-US" sz="1700" dirty="0">
              <a:cs typeface="Times New Roman" panose="02020603050405020304" pitchFamily="18" charset="0"/>
            </a:endParaRPr>
          </a:p>
          <a:p>
            <a:pPr marL="85725" indent="0">
              <a:buNone/>
            </a:pPr>
            <a:endParaRPr lang="en-US" sz="1700" dirty="0">
              <a:cs typeface="Times New Roman" panose="02020603050405020304" pitchFamily="18" charset="0"/>
            </a:endParaRPr>
          </a:p>
        </p:txBody>
      </p:sp>
    </p:spTree>
    <p:extLst>
      <p:ext uri="{BB962C8B-B14F-4D97-AF65-F5344CB8AC3E}">
        <p14:creationId xmlns:p14="http://schemas.microsoft.com/office/powerpoint/2010/main" val="262132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1169" y="352619"/>
            <a:ext cx="5134232" cy="719730"/>
          </a:xfrm>
        </p:spPr>
        <p:txBody>
          <a:bodyPr>
            <a:normAutofit fontScale="90000"/>
          </a:bodyPr>
          <a:lstStyle/>
          <a:p>
            <a:r>
              <a:rPr lang="ru-RU" b="1" dirty="0">
                <a:solidFill>
                  <a:schemeClr val="bg1"/>
                </a:solidFill>
              </a:rPr>
              <a:t>Текст программы с описанием</a:t>
            </a:r>
          </a:p>
        </p:txBody>
      </p:sp>
      <p:pic>
        <p:nvPicPr>
          <p:cNvPr id="4" name="Рисунок 3" descr="Изображение выглядит как текст, снимок экрана&#10;&#10;Автоматически созданное описание">
            <a:extLst>
              <a:ext uri="{FF2B5EF4-FFF2-40B4-BE49-F238E27FC236}">
                <a16:creationId xmlns:a16="http://schemas.microsoft.com/office/drawing/2014/main" id="{5E64DB97-DD81-C0AD-9921-1470A06F6FD0}"/>
              </a:ext>
            </a:extLst>
          </p:cNvPr>
          <p:cNvPicPr>
            <a:picLocks noChangeAspect="1"/>
          </p:cNvPicPr>
          <p:nvPr/>
        </p:nvPicPr>
        <p:blipFill>
          <a:blip r:embed="rId3"/>
          <a:stretch>
            <a:fillRect/>
          </a:stretch>
        </p:blipFill>
        <p:spPr>
          <a:xfrm>
            <a:off x="546446" y="1396556"/>
            <a:ext cx="3099770" cy="5023209"/>
          </a:xfrm>
          <a:prstGeom prst="rect">
            <a:avLst/>
          </a:prstGeom>
        </p:spPr>
      </p:pic>
      <p:pic>
        <p:nvPicPr>
          <p:cNvPr id="5" name="Рисунок 4" descr="Изображение выглядит как текст, снимок экрана, дисплей, программное обеспечение&#10;&#10;Автоматически созданное описание">
            <a:extLst>
              <a:ext uri="{FF2B5EF4-FFF2-40B4-BE49-F238E27FC236}">
                <a16:creationId xmlns:a16="http://schemas.microsoft.com/office/drawing/2014/main" id="{241E6DB7-DB5A-F5FE-93EA-486114ADDB9F}"/>
              </a:ext>
            </a:extLst>
          </p:cNvPr>
          <p:cNvPicPr>
            <a:picLocks noChangeAspect="1"/>
          </p:cNvPicPr>
          <p:nvPr/>
        </p:nvPicPr>
        <p:blipFill>
          <a:blip r:embed="rId4"/>
          <a:stretch>
            <a:fillRect/>
          </a:stretch>
        </p:blipFill>
        <p:spPr>
          <a:xfrm>
            <a:off x="3859406" y="1396556"/>
            <a:ext cx="4629579" cy="5023209"/>
          </a:xfrm>
          <a:prstGeom prst="rect">
            <a:avLst/>
          </a:prstGeom>
        </p:spPr>
      </p:pic>
    </p:spTree>
    <p:extLst>
      <p:ext uri="{BB962C8B-B14F-4D97-AF65-F5344CB8AC3E}">
        <p14:creationId xmlns:p14="http://schemas.microsoft.com/office/powerpoint/2010/main" val="161960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1169" y="352619"/>
            <a:ext cx="5134232" cy="719730"/>
          </a:xfrm>
        </p:spPr>
        <p:txBody>
          <a:bodyPr>
            <a:normAutofit fontScale="90000"/>
          </a:bodyPr>
          <a:lstStyle/>
          <a:p>
            <a:r>
              <a:rPr lang="ru-RU" b="1" dirty="0">
                <a:solidFill>
                  <a:schemeClr val="bg1"/>
                </a:solidFill>
              </a:rPr>
              <a:t>Текст программы с описанием</a:t>
            </a:r>
          </a:p>
        </p:txBody>
      </p:sp>
      <p:pic>
        <p:nvPicPr>
          <p:cNvPr id="3" name="Рисунок 2" descr="Изображение выглядит как текст, снимок экрана, Шрифт, дизайн">
            <a:extLst>
              <a:ext uri="{FF2B5EF4-FFF2-40B4-BE49-F238E27FC236}">
                <a16:creationId xmlns:a16="http://schemas.microsoft.com/office/drawing/2014/main" id="{86388B4B-E927-B845-EAF4-83C5DB01D5E2}"/>
              </a:ext>
            </a:extLst>
          </p:cNvPr>
          <p:cNvPicPr>
            <a:picLocks noChangeAspect="1"/>
          </p:cNvPicPr>
          <p:nvPr/>
        </p:nvPicPr>
        <p:blipFill>
          <a:blip r:embed="rId3"/>
          <a:stretch>
            <a:fillRect/>
          </a:stretch>
        </p:blipFill>
        <p:spPr>
          <a:xfrm>
            <a:off x="824835" y="1468962"/>
            <a:ext cx="2217620" cy="4841529"/>
          </a:xfrm>
          <a:prstGeom prst="rect">
            <a:avLst/>
          </a:prstGeom>
        </p:spPr>
      </p:pic>
      <p:pic>
        <p:nvPicPr>
          <p:cNvPr id="4" name="Рисунок 3" descr="Изображение выглядит как текст, снимок экрана, графический дизайн">
            <a:extLst>
              <a:ext uri="{FF2B5EF4-FFF2-40B4-BE49-F238E27FC236}">
                <a16:creationId xmlns:a16="http://schemas.microsoft.com/office/drawing/2014/main" id="{5CB31891-AE58-5467-6A5B-8271FA9460FF}"/>
              </a:ext>
            </a:extLst>
          </p:cNvPr>
          <p:cNvPicPr>
            <a:picLocks noChangeAspect="1"/>
          </p:cNvPicPr>
          <p:nvPr/>
        </p:nvPicPr>
        <p:blipFill>
          <a:blip r:embed="rId4"/>
          <a:stretch>
            <a:fillRect/>
          </a:stretch>
        </p:blipFill>
        <p:spPr>
          <a:xfrm>
            <a:off x="5065387" y="1527328"/>
            <a:ext cx="2217621" cy="4841529"/>
          </a:xfrm>
          <a:prstGeom prst="rect">
            <a:avLst/>
          </a:prstGeom>
        </p:spPr>
      </p:pic>
    </p:spTree>
    <p:extLst>
      <p:ext uri="{BB962C8B-B14F-4D97-AF65-F5344CB8AC3E}">
        <p14:creationId xmlns:p14="http://schemas.microsoft.com/office/powerpoint/2010/main" val="4109682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1169" y="352619"/>
            <a:ext cx="5134232" cy="719730"/>
          </a:xfrm>
        </p:spPr>
        <p:txBody>
          <a:bodyPr>
            <a:normAutofit fontScale="90000"/>
          </a:bodyPr>
          <a:lstStyle/>
          <a:p>
            <a:r>
              <a:rPr lang="ru-RU" b="1" dirty="0">
                <a:solidFill>
                  <a:schemeClr val="bg1"/>
                </a:solidFill>
              </a:rPr>
              <a:t>Текст программы с описанием</a:t>
            </a:r>
          </a:p>
        </p:txBody>
      </p:sp>
      <p:pic>
        <p:nvPicPr>
          <p:cNvPr id="3" name="Рисунок 2" descr="Изображение выглядит как текст, снимок экрана&#10;&#10;Автоматически созданное описание">
            <a:extLst>
              <a:ext uri="{FF2B5EF4-FFF2-40B4-BE49-F238E27FC236}">
                <a16:creationId xmlns:a16="http://schemas.microsoft.com/office/drawing/2014/main" id="{3BDCA9E8-304B-8EC7-FBFA-88F63CC750EA}"/>
              </a:ext>
            </a:extLst>
          </p:cNvPr>
          <p:cNvPicPr>
            <a:picLocks noChangeAspect="1"/>
          </p:cNvPicPr>
          <p:nvPr/>
        </p:nvPicPr>
        <p:blipFill>
          <a:blip r:embed="rId3"/>
          <a:stretch>
            <a:fillRect/>
          </a:stretch>
        </p:blipFill>
        <p:spPr>
          <a:xfrm>
            <a:off x="1015636" y="1376591"/>
            <a:ext cx="3798530" cy="5013227"/>
          </a:xfrm>
          <a:prstGeom prst="rect">
            <a:avLst/>
          </a:prstGeom>
        </p:spPr>
      </p:pic>
      <p:pic>
        <p:nvPicPr>
          <p:cNvPr id="6" name="Рисунок 5" descr="Изображение выглядит как текст, снимок экрана, меню&#10;&#10;Автоматически созданное описание">
            <a:extLst>
              <a:ext uri="{FF2B5EF4-FFF2-40B4-BE49-F238E27FC236}">
                <a16:creationId xmlns:a16="http://schemas.microsoft.com/office/drawing/2014/main" id="{A676FDC4-D566-8FD4-F6DC-CE50F50240FC}"/>
              </a:ext>
            </a:extLst>
          </p:cNvPr>
          <p:cNvPicPr>
            <a:picLocks noChangeAspect="1"/>
          </p:cNvPicPr>
          <p:nvPr/>
        </p:nvPicPr>
        <p:blipFill>
          <a:blip r:embed="rId4"/>
          <a:stretch>
            <a:fillRect/>
          </a:stretch>
        </p:blipFill>
        <p:spPr>
          <a:xfrm>
            <a:off x="5647718" y="1376592"/>
            <a:ext cx="2590267" cy="5013227"/>
          </a:xfrm>
          <a:prstGeom prst="rect">
            <a:avLst/>
          </a:prstGeom>
        </p:spPr>
      </p:pic>
    </p:spTree>
    <p:extLst>
      <p:ext uri="{BB962C8B-B14F-4D97-AF65-F5344CB8AC3E}">
        <p14:creationId xmlns:p14="http://schemas.microsoft.com/office/powerpoint/2010/main" val="308878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1169" y="352619"/>
            <a:ext cx="5134232" cy="719730"/>
          </a:xfrm>
        </p:spPr>
        <p:txBody>
          <a:bodyPr>
            <a:normAutofit fontScale="90000"/>
          </a:bodyPr>
          <a:lstStyle/>
          <a:p>
            <a:r>
              <a:rPr lang="ru-RU" b="1" dirty="0">
                <a:solidFill>
                  <a:schemeClr val="bg1"/>
                </a:solidFill>
              </a:rPr>
              <a:t>Текст программы с описанием</a:t>
            </a:r>
          </a:p>
        </p:txBody>
      </p:sp>
      <p:pic>
        <p:nvPicPr>
          <p:cNvPr id="3" name="Рисунок 2" descr="Изображение выглядит как текст, электроника, снимок экрана, мультимедиа">
            <a:extLst>
              <a:ext uri="{FF2B5EF4-FFF2-40B4-BE49-F238E27FC236}">
                <a16:creationId xmlns:a16="http://schemas.microsoft.com/office/drawing/2014/main" id="{39E8D996-8C5E-B5F8-4255-3375E2D7BB4F}"/>
              </a:ext>
            </a:extLst>
          </p:cNvPr>
          <p:cNvPicPr>
            <a:picLocks noChangeAspect="1"/>
          </p:cNvPicPr>
          <p:nvPr/>
        </p:nvPicPr>
        <p:blipFill>
          <a:blip r:embed="rId3"/>
          <a:stretch>
            <a:fillRect/>
          </a:stretch>
        </p:blipFill>
        <p:spPr>
          <a:xfrm>
            <a:off x="3298665" y="1429166"/>
            <a:ext cx="2317072" cy="4928044"/>
          </a:xfrm>
          <a:prstGeom prst="rect">
            <a:avLst/>
          </a:prstGeom>
        </p:spPr>
      </p:pic>
    </p:spTree>
    <p:extLst>
      <p:ext uri="{BB962C8B-B14F-4D97-AF65-F5344CB8AC3E}">
        <p14:creationId xmlns:p14="http://schemas.microsoft.com/office/powerpoint/2010/main" val="97667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1169" y="352619"/>
            <a:ext cx="5134232" cy="719730"/>
          </a:xfrm>
        </p:spPr>
        <p:txBody>
          <a:bodyPr>
            <a:normAutofit fontScale="90000"/>
          </a:bodyPr>
          <a:lstStyle/>
          <a:p>
            <a:r>
              <a:rPr lang="ru-RU" b="1" dirty="0">
                <a:solidFill>
                  <a:schemeClr val="bg1"/>
                </a:solidFill>
              </a:rPr>
              <a:t>Текст программы с описанием</a:t>
            </a:r>
          </a:p>
        </p:txBody>
      </p:sp>
      <p:pic>
        <p:nvPicPr>
          <p:cNvPr id="4" name="Рисунок 3" descr="Изображение выглядит как текст, снимок экрана, меню&#10;&#10;Автоматически созданное описание">
            <a:extLst>
              <a:ext uri="{FF2B5EF4-FFF2-40B4-BE49-F238E27FC236}">
                <a16:creationId xmlns:a16="http://schemas.microsoft.com/office/drawing/2014/main" id="{A52FF9DC-3A6F-2D2F-E7D0-BDC07A28D31B}"/>
              </a:ext>
            </a:extLst>
          </p:cNvPr>
          <p:cNvPicPr>
            <a:picLocks noChangeAspect="1"/>
          </p:cNvPicPr>
          <p:nvPr/>
        </p:nvPicPr>
        <p:blipFill>
          <a:blip r:embed="rId3"/>
          <a:stretch>
            <a:fillRect/>
          </a:stretch>
        </p:blipFill>
        <p:spPr>
          <a:xfrm>
            <a:off x="2076720" y="1416521"/>
            <a:ext cx="2045713" cy="4953333"/>
          </a:xfrm>
          <a:prstGeom prst="rect">
            <a:avLst/>
          </a:prstGeom>
        </p:spPr>
      </p:pic>
      <p:pic>
        <p:nvPicPr>
          <p:cNvPr id="5" name="Рисунок 4" descr="Изображение выглядит как текст, снимок экрана, меню&#10;&#10;Автоматически созданное описание">
            <a:extLst>
              <a:ext uri="{FF2B5EF4-FFF2-40B4-BE49-F238E27FC236}">
                <a16:creationId xmlns:a16="http://schemas.microsoft.com/office/drawing/2014/main" id="{A669D693-1FF0-F785-E458-9B7E2FA414BF}"/>
              </a:ext>
            </a:extLst>
          </p:cNvPr>
          <p:cNvPicPr>
            <a:picLocks noChangeAspect="1"/>
          </p:cNvPicPr>
          <p:nvPr/>
        </p:nvPicPr>
        <p:blipFill>
          <a:blip r:embed="rId4"/>
          <a:stretch>
            <a:fillRect/>
          </a:stretch>
        </p:blipFill>
        <p:spPr>
          <a:xfrm>
            <a:off x="5141248" y="1416521"/>
            <a:ext cx="2045930" cy="4953332"/>
          </a:xfrm>
          <a:prstGeom prst="rect">
            <a:avLst/>
          </a:prstGeom>
        </p:spPr>
      </p:pic>
    </p:spTree>
    <p:extLst>
      <p:ext uri="{BB962C8B-B14F-4D97-AF65-F5344CB8AC3E}">
        <p14:creationId xmlns:p14="http://schemas.microsoft.com/office/powerpoint/2010/main" val="231622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1169" y="352619"/>
            <a:ext cx="5134232" cy="719730"/>
          </a:xfrm>
        </p:spPr>
        <p:txBody>
          <a:bodyPr>
            <a:normAutofit fontScale="90000"/>
          </a:bodyPr>
          <a:lstStyle/>
          <a:p>
            <a:r>
              <a:rPr lang="ru-RU" b="1" dirty="0">
                <a:solidFill>
                  <a:schemeClr val="bg1"/>
                </a:solidFill>
              </a:rPr>
              <a:t>Текст программы с описанием</a:t>
            </a:r>
          </a:p>
        </p:txBody>
      </p:sp>
      <p:pic>
        <p:nvPicPr>
          <p:cNvPr id="3" name="Рисунок 2" descr="Изображение выглядит как текст, Мобильный телефон, мультимедиа, Устройство связи">
            <a:extLst>
              <a:ext uri="{FF2B5EF4-FFF2-40B4-BE49-F238E27FC236}">
                <a16:creationId xmlns:a16="http://schemas.microsoft.com/office/drawing/2014/main" id="{1A0AEB3A-BCE9-CDAA-EB91-22102C23724D}"/>
              </a:ext>
            </a:extLst>
          </p:cNvPr>
          <p:cNvPicPr>
            <a:picLocks noChangeAspect="1"/>
          </p:cNvPicPr>
          <p:nvPr/>
        </p:nvPicPr>
        <p:blipFill>
          <a:blip r:embed="rId3"/>
          <a:stretch>
            <a:fillRect/>
          </a:stretch>
        </p:blipFill>
        <p:spPr>
          <a:xfrm>
            <a:off x="3384661" y="1408743"/>
            <a:ext cx="2374679" cy="4958907"/>
          </a:xfrm>
          <a:prstGeom prst="rect">
            <a:avLst/>
          </a:prstGeom>
        </p:spPr>
      </p:pic>
    </p:spTree>
    <p:extLst>
      <p:ext uri="{BB962C8B-B14F-4D97-AF65-F5344CB8AC3E}">
        <p14:creationId xmlns:p14="http://schemas.microsoft.com/office/powerpoint/2010/main" val="272909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95129" y="375270"/>
            <a:ext cx="4427313" cy="719730"/>
          </a:xfrm>
        </p:spPr>
        <p:txBody>
          <a:bodyPr>
            <a:noAutofit/>
          </a:bodyPr>
          <a:lstStyle/>
          <a:p>
            <a:r>
              <a:rPr lang="ru-RU" sz="5400" b="1" dirty="0">
                <a:solidFill>
                  <a:schemeClr val="bg1"/>
                </a:solidFill>
                <a:latin typeface="Calibri Light"/>
                <a:cs typeface="Calibri Light"/>
              </a:rPr>
              <a:t>Актуальность</a:t>
            </a:r>
          </a:p>
        </p:txBody>
      </p:sp>
      <p:sp>
        <p:nvSpPr>
          <p:cNvPr id="5" name="TextBox 4"/>
          <p:cNvSpPr txBox="1"/>
          <p:nvPr/>
        </p:nvSpPr>
        <p:spPr>
          <a:xfrm>
            <a:off x="57144" y="1357693"/>
            <a:ext cx="9018059" cy="4893647"/>
          </a:xfrm>
          <a:prstGeom prst="rect">
            <a:avLst/>
          </a:prstGeom>
          <a:noFill/>
        </p:spPr>
        <p:txBody>
          <a:bodyPr wrap="square" lIns="91440" tIns="45720" rIns="91440" bIns="45720" rtlCol="0" anchor="t">
            <a:spAutoFit/>
          </a:bodyPr>
          <a:lstStyle/>
          <a:p>
            <a:pPr algn="just"/>
            <a:r>
              <a:rPr lang="ru-RU" sz="2600" dirty="0">
                <a:latin typeface="Calibri"/>
                <a:cs typeface="Times New Roman"/>
              </a:rPr>
              <a:t>В современном информационном обществе, где мобильные устройства стали неотъемлемой частью нашей жизни, всё больше организаций осознают важность наличия мобильного приложения для предоставления своих услуг и улучшения взаимодействия с клиентами. В рамках дипломной работы была поставлена задача разработки мобильного приложения для конкретной организации. Результаты работы могут быть полезными для широкого круга организаций, которые стремятся повысить эффективность своей работы. Кроме того, данное исследование может служить основой для последующих исследований в сфере разработки мобильных приложений и управления задачами.</a:t>
            </a:r>
            <a:endParaRPr lang="ru-RU" sz="2600">
              <a:cs typeface="Calibri"/>
            </a:endParaRPr>
          </a:p>
        </p:txBody>
      </p:sp>
    </p:spTree>
    <p:extLst>
      <p:ext uri="{BB962C8B-B14F-4D97-AF65-F5344CB8AC3E}">
        <p14:creationId xmlns:p14="http://schemas.microsoft.com/office/powerpoint/2010/main" val="1570410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1169" y="352619"/>
            <a:ext cx="5134232" cy="719730"/>
          </a:xfrm>
        </p:spPr>
        <p:txBody>
          <a:bodyPr>
            <a:noAutofit/>
          </a:bodyPr>
          <a:lstStyle/>
          <a:p>
            <a:r>
              <a:rPr lang="ru-RU" sz="6000" b="1" dirty="0">
                <a:solidFill>
                  <a:schemeClr val="bg1"/>
                </a:solidFill>
              </a:rPr>
              <a:t>Тестирование</a:t>
            </a:r>
          </a:p>
        </p:txBody>
      </p:sp>
      <p:sp>
        <p:nvSpPr>
          <p:cNvPr id="5" name="TextBox 4"/>
          <p:cNvSpPr txBox="1"/>
          <p:nvPr/>
        </p:nvSpPr>
        <p:spPr>
          <a:xfrm>
            <a:off x="87115" y="1471704"/>
            <a:ext cx="8972997" cy="5386090"/>
          </a:xfrm>
          <a:prstGeom prst="rect">
            <a:avLst/>
          </a:prstGeom>
          <a:noFill/>
        </p:spPr>
        <p:txBody>
          <a:bodyPr wrap="square" lIns="91440" tIns="45720" rIns="91440" bIns="45720" rtlCol="0" anchor="t">
            <a:spAutoFit/>
          </a:bodyPr>
          <a:lstStyle/>
          <a:p>
            <a:pPr marL="285750" indent="-285750" algn="just">
              <a:buFont typeface="Arial"/>
              <a:buChar char="•"/>
            </a:pPr>
            <a:r>
              <a:rPr lang="ru-RU" sz="3200" b="1" dirty="0">
                <a:latin typeface="Calibri"/>
                <a:cs typeface="Times New Roman"/>
              </a:rPr>
              <a:t>Тестирование пользовательского интерфейса</a:t>
            </a:r>
            <a:r>
              <a:rPr lang="ru-RU" sz="3200" dirty="0">
                <a:latin typeface="Calibri"/>
                <a:cs typeface="Times New Roman"/>
              </a:rPr>
              <a:t>.  На этом этапе проверялось насколько удобно и понятно пользователю работать с приложением.</a:t>
            </a:r>
          </a:p>
          <a:p>
            <a:pPr marL="285750" indent="-285750" algn="just">
              <a:buFont typeface="Arial"/>
              <a:buChar char="•"/>
            </a:pPr>
            <a:r>
              <a:rPr lang="ru-RU" sz="3200" b="1" dirty="0">
                <a:latin typeface="Calibri"/>
                <a:cs typeface="Times New Roman"/>
              </a:rPr>
              <a:t>Функциональное тестирование</a:t>
            </a:r>
            <a:r>
              <a:rPr lang="ru-RU" sz="3200" dirty="0">
                <a:latin typeface="Calibri"/>
                <a:cs typeface="Times New Roman"/>
              </a:rPr>
              <a:t>. Проводилось тестирование работы всего приложения в целом. Проверялось, что приложения выполняет все свои функции правильно.</a:t>
            </a:r>
          </a:p>
          <a:p>
            <a:pPr marL="255905"/>
            <a:endParaRPr lang="ru-RU" sz="2000" dirty="0">
              <a:latin typeface="Calibri"/>
              <a:cs typeface="Calibri"/>
            </a:endParaRPr>
          </a:p>
          <a:p>
            <a:pPr marL="598805" indent="-342900" fontAlgn="base">
              <a:buFont typeface="Calibri Light"/>
              <a:buAutoNum type="arabicPeriod"/>
            </a:pPr>
            <a:endParaRPr lang="ru-RU" sz="2000" dirty="0">
              <a:cs typeface="Calibri"/>
            </a:endParaRPr>
          </a:p>
          <a:p>
            <a:pPr marL="598805" indent="-342900" fontAlgn="base">
              <a:buFont typeface="+mj-lt"/>
              <a:buAutoNum type="arabicPeriod"/>
            </a:pPr>
            <a:endParaRPr lang="ru-RU" sz="1600" dirty="0">
              <a:cs typeface="Calibri"/>
            </a:endParaRPr>
          </a:p>
        </p:txBody>
      </p:sp>
    </p:spTree>
    <p:extLst>
      <p:ext uri="{BB962C8B-B14F-4D97-AF65-F5344CB8AC3E}">
        <p14:creationId xmlns:p14="http://schemas.microsoft.com/office/powerpoint/2010/main" val="161960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1169" y="352619"/>
            <a:ext cx="5134232" cy="719730"/>
          </a:xfrm>
        </p:spPr>
        <p:txBody>
          <a:bodyPr>
            <a:noAutofit/>
          </a:bodyPr>
          <a:lstStyle/>
          <a:p>
            <a:r>
              <a:rPr lang="ru-RU" sz="6000" b="1" dirty="0">
                <a:solidFill>
                  <a:schemeClr val="bg1"/>
                </a:solidFill>
              </a:rPr>
              <a:t>Тестирование</a:t>
            </a:r>
          </a:p>
        </p:txBody>
      </p:sp>
      <p:sp>
        <p:nvSpPr>
          <p:cNvPr id="5" name="TextBox 4"/>
          <p:cNvSpPr txBox="1"/>
          <p:nvPr/>
        </p:nvSpPr>
        <p:spPr>
          <a:xfrm>
            <a:off x="197283" y="1398258"/>
            <a:ext cx="8752659" cy="4693593"/>
          </a:xfrm>
          <a:prstGeom prst="rect">
            <a:avLst/>
          </a:prstGeom>
          <a:noFill/>
        </p:spPr>
        <p:txBody>
          <a:bodyPr wrap="square" lIns="91440" tIns="45720" rIns="91440" bIns="45720" rtlCol="0" anchor="t">
            <a:spAutoFit/>
          </a:bodyPr>
          <a:lstStyle/>
          <a:p>
            <a:pPr algn="just"/>
            <a:endParaRPr lang="ru-RU" sz="2400" dirty="0">
              <a:latin typeface="Calibri"/>
              <a:cs typeface="Times New Roman"/>
            </a:endParaRPr>
          </a:p>
          <a:p>
            <a:pPr marL="285750" indent="-285750" algn="just">
              <a:buFont typeface="Arial"/>
              <a:buChar char="•"/>
            </a:pPr>
            <a:r>
              <a:rPr lang="ru-RU" sz="3200" b="1" dirty="0">
                <a:latin typeface="Calibri"/>
                <a:cs typeface="Times New Roman"/>
              </a:rPr>
              <a:t>Отладка.</a:t>
            </a:r>
            <a:r>
              <a:rPr lang="ru-RU" sz="3200" dirty="0">
                <a:latin typeface="Calibri"/>
                <a:cs typeface="Times New Roman"/>
              </a:rPr>
              <a:t> Проводилась отладка приложения. Была задача точно определить, где возникает ошибка, и устранить ее.</a:t>
            </a:r>
          </a:p>
          <a:p>
            <a:pPr marL="285750" indent="-285750" algn="just">
              <a:buFont typeface="Arial"/>
              <a:buChar char="•"/>
            </a:pPr>
            <a:r>
              <a:rPr lang="ru-RU" sz="3200" b="1" dirty="0">
                <a:latin typeface="Calibri"/>
                <a:cs typeface="Times New Roman"/>
              </a:rPr>
              <a:t>Тестирование при различных условиях</a:t>
            </a:r>
            <a:r>
              <a:rPr lang="ru-RU" sz="3200" dirty="0">
                <a:latin typeface="Calibri"/>
                <a:cs typeface="Times New Roman"/>
              </a:rPr>
              <a:t>. Перед выпуском приложения проверялась его работа, что оно будет работать корректно на всех устройствах.</a:t>
            </a:r>
          </a:p>
          <a:p>
            <a:pPr marL="255905"/>
            <a:endParaRPr lang="ru-RU" dirty="0">
              <a:cs typeface="Calibri"/>
            </a:endParaRPr>
          </a:p>
          <a:p>
            <a:pPr marL="598805" indent="-342900" fontAlgn="base">
              <a:buFont typeface="+mj-lt"/>
              <a:buAutoNum type="arabicPeriod"/>
            </a:pPr>
            <a:endParaRPr lang="ru-RU" dirty="0">
              <a:cs typeface="Calibri"/>
            </a:endParaRPr>
          </a:p>
          <a:p>
            <a:pPr marL="598805" indent="-342900" fontAlgn="base">
              <a:buFont typeface="+mj-lt"/>
              <a:buAutoNum type="arabicPeriod"/>
            </a:pPr>
            <a:endParaRPr lang="ru-RU" sz="1500" dirty="0">
              <a:cs typeface="Calibri"/>
            </a:endParaRPr>
          </a:p>
        </p:txBody>
      </p:sp>
    </p:spTree>
    <p:extLst>
      <p:ext uri="{BB962C8B-B14F-4D97-AF65-F5344CB8AC3E}">
        <p14:creationId xmlns:p14="http://schemas.microsoft.com/office/powerpoint/2010/main" val="43374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48217" y="379123"/>
            <a:ext cx="5134232" cy="719730"/>
          </a:xfrm>
        </p:spPr>
        <p:txBody>
          <a:bodyPr>
            <a:noAutofit/>
          </a:bodyPr>
          <a:lstStyle/>
          <a:p>
            <a:r>
              <a:rPr lang="ru-RU" sz="6000" b="1" dirty="0">
                <a:solidFill>
                  <a:schemeClr val="bg1"/>
                </a:solidFill>
              </a:rPr>
              <a:t>Заключение</a:t>
            </a:r>
            <a:endParaRPr lang="ru-RU" sz="6000" dirty="0">
              <a:solidFill>
                <a:schemeClr val="bg1"/>
              </a:solidFill>
              <a:cs typeface="Calibri Light"/>
            </a:endParaRPr>
          </a:p>
        </p:txBody>
      </p:sp>
      <p:sp>
        <p:nvSpPr>
          <p:cNvPr id="5" name="Текст 3"/>
          <p:cNvSpPr txBox="1">
            <a:spLocks/>
          </p:cNvSpPr>
          <p:nvPr/>
        </p:nvSpPr>
        <p:spPr>
          <a:xfrm>
            <a:off x="556055" y="2455644"/>
            <a:ext cx="7729151" cy="266577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indent="0">
              <a:buNone/>
            </a:pPr>
            <a:endParaRPr lang="ru-RU" sz="1350" dirty="0">
              <a:latin typeface="+mj-lt"/>
            </a:endParaRPr>
          </a:p>
        </p:txBody>
      </p:sp>
      <p:sp>
        <p:nvSpPr>
          <p:cNvPr id="3" name="TextBox 2"/>
          <p:cNvSpPr txBox="1"/>
          <p:nvPr/>
        </p:nvSpPr>
        <p:spPr>
          <a:xfrm>
            <a:off x="237290" y="1454729"/>
            <a:ext cx="8671984" cy="5286062"/>
          </a:xfrm>
          <a:prstGeom prst="rect">
            <a:avLst/>
          </a:prstGeom>
          <a:noFill/>
        </p:spPr>
        <p:txBody>
          <a:bodyPr wrap="square" lIns="91440" tIns="45720" rIns="91440" bIns="45720" rtlCol="0" anchor="t">
            <a:spAutoFit/>
          </a:bodyPr>
          <a:lstStyle/>
          <a:p>
            <a:pPr algn="just"/>
            <a:r>
              <a:rPr lang="ru-RU" sz="2400" dirty="0">
                <a:latin typeface="Calibri"/>
                <a:cs typeface="Times New Roman"/>
              </a:rPr>
              <a:t>В заключении этой дипломной работы можно сделать вывод, что создание данного приложения представляет собой значительный шаг в современном цифровом мире культуры и искусства. Приложение способно упростить и оптимизировать работу организации. С помощью этого приложения сотрудники и посетители организации смогут легко находить информацию о мероприятиях, выставках, мастер-классах и других культурных событиях, проводимых центром. Тем самым приложение станет неотъемлемой частью общения и взаимодействия, а также поможет расширить культурную и образовательную сферу центра. Создание этого мобильного приложения непременно повысят эффективность Центра национальных культур.</a:t>
            </a:r>
            <a:endParaRPr lang="ru-RU" sz="2800">
              <a:cs typeface="Calibri"/>
            </a:endParaRPr>
          </a:p>
          <a:p>
            <a:pPr marL="600075" lvl="1" indent="-257175">
              <a:buFont typeface="+mj-lt"/>
              <a:buAutoNum type="arabicPeriod"/>
            </a:pPr>
            <a:endParaRPr lang="ru-RU" sz="1650" dirty="0">
              <a:latin typeface="+mj-lt"/>
            </a:endParaRPr>
          </a:p>
          <a:p>
            <a:pPr lvl="1"/>
            <a:endParaRPr lang="ru-RU" sz="1650" dirty="0">
              <a:latin typeface="+mj-lt"/>
            </a:endParaRPr>
          </a:p>
          <a:p>
            <a:endParaRPr lang="ru-RU" sz="1650" dirty="0"/>
          </a:p>
        </p:txBody>
      </p:sp>
    </p:spTree>
    <p:extLst>
      <p:ext uri="{BB962C8B-B14F-4D97-AF65-F5344CB8AC3E}">
        <p14:creationId xmlns:p14="http://schemas.microsoft.com/office/powerpoint/2010/main" val="136457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98130" y="349175"/>
            <a:ext cx="5912869" cy="719730"/>
          </a:xfrm>
        </p:spPr>
        <p:txBody>
          <a:bodyPr>
            <a:noAutofit/>
          </a:bodyPr>
          <a:lstStyle/>
          <a:p>
            <a:r>
              <a:rPr lang="ru-RU" sz="5400" b="1" dirty="0">
                <a:solidFill>
                  <a:schemeClr val="bg1"/>
                </a:solidFill>
              </a:rPr>
              <a:t>QR-Код для скачивания</a:t>
            </a:r>
            <a:endParaRPr lang="ru-RU" sz="5400" dirty="0">
              <a:solidFill>
                <a:schemeClr val="bg1"/>
              </a:solidFill>
              <a:cs typeface="Calibri Light"/>
            </a:endParaRPr>
          </a:p>
        </p:txBody>
      </p:sp>
      <p:sp>
        <p:nvSpPr>
          <p:cNvPr id="5" name="Текст 3"/>
          <p:cNvSpPr txBox="1">
            <a:spLocks/>
          </p:cNvSpPr>
          <p:nvPr/>
        </p:nvSpPr>
        <p:spPr>
          <a:xfrm>
            <a:off x="556055" y="2455644"/>
            <a:ext cx="7729151" cy="266577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indent="0">
              <a:buNone/>
            </a:pPr>
            <a:endParaRPr lang="ru-RU" sz="1350" dirty="0">
              <a:latin typeface="+mj-lt"/>
            </a:endParaRPr>
          </a:p>
        </p:txBody>
      </p:sp>
      <p:pic>
        <p:nvPicPr>
          <p:cNvPr id="4" name="Рисунок 3" descr="Изображение выглядит как шаблон, прямоугольный, пиксель">
            <a:extLst>
              <a:ext uri="{FF2B5EF4-FFF2-40B4-BE49-F238E27FC236}">
                <a16:creationId xmlns:a16="http://schemas.microsoft.com/office/drawing/2014/main" id="{AADC45CB-7A97-EB9B-EF5C-3A3A0CFB8360}"/>
              </a:ext>
            </a:extLst>
          </p:cNvPr>
          <p:cNvPicPr>
            <a:picLocks noChangeAspect="1"/>
          </p:cNvPicPr>
          <p:nvPr/>
        </p:nvPicPr>
        <p:blipFill>
          <a:blip r:embed="rId3"/>
          <a:stretch>
            <a:fillRect/>
          </a:stretch>
        </p:blipFill>
        <p:spPr>
          <a:xfrm>
            <a:off x="1914709" y="1475259"/>
            <a:ext cx="5013228" cy="5053157"/>
          </a:xfrm>
          <a:prstGeom prst="rect">
            <a:avLst/>
          </a:prstGeom>
        </p:spPr>
      </p:pic>
    </p:spTree>
    <p:extLst>
      <p:ext uri="{BB962C8B-B14F-4D97-AF65-F5344CB8AC3E}">
        <p14:creationId xmlns:p14="http://schemas.microsoft.com/office/powerpoint/2010/main" val="82443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Заголовок 1"/>
          <p:cNvSpPr txBox="1">
            <a:spLocks/>
          </p:cNvSpPr>
          <p:nvPr/>
        </p:nvSpPr>
        <p:spPr>
          <a:xfrm>
            <a:off x="-81265" y="1983669"/>
            <a:ext cx="4483592" cy="2331478"/>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ru-RU" sz="2800" b="1" dirty="0"/>
            </a:br>
            <a:r>
              <a:rPr lang="ru-RU" sz="2800" b="1" dirty="0"/>
              <a:t>«</a:t>
            </a:r>
            <a:r>
              <a:rPr lang="ru-RU" sz="3200" b="1" dirty="0">
                <a:solidFill>
                  <a:srgbClr val="1A1A1A"/>
                </a:solidFill>
              </a:rPr>
              <a:t>Разработка мобильного приложения для Центра национальных культур</a:t>
            </a:r>
            <a:r>
              <a:rPr lang="ru-RU" sz="2400" b="1" dirty="0"/>
              <a:t>»</a:t>
            </a:r>
            <a:r>
              <a:rPr lang="ru-RU" sz="3200" b="1" dirty="0"/>
              <a:t>»</a:t>
            </a:r>
            <a:br>
              <a:rPr lang="ru-RU" sz="2400" dirty="0"/>
            </a:br>
            <a:br>
              <a:rPr lang="ru-RU" sz="2400" dirty="0"/>
            </a:br>
            <a:endParaRPr lang="ru-RU" sz="2400">
              <a:latin typeface="Calibri Light"/>
              <a:cs typeface="Calibri Light"/>
            </a:endParaRPr>
          </a:p>
        </p:txBody>
      </p:sp>
    </p:spTree>
    <p:extLst>
      <p:ext uri="{BB962C8B-B14F-4D97-AF65-F5344CB8AC3E}">
        <p14:creationId xmlns:p14="http://schemas.microsoft.com/office/powerpoint/2010/main" val="83283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64003" y="341554"/>
            <a:ext cx="5932384" cy="719730"/>
          </a:xfrm>
        </p:spPr>
        <p:txBody>
          <a:bodyPr>
            <a:noAutofit/>
          </a:bodyPr>
          <a:lstStyle/>
          <a:p>
            <a:r>
              <a:rPr lang="ru-RU" sz="4000" b="1" dirty="0">
                <a:solidFill>
                  <a:schemeClr val="bg1"/>
                </a:solidFill>
                <a:latin typeface="Calibri Light"/>
                <a:cs typeface="Calibri Light"/>
              </a:rPr>
              <a:t>Объект и предмет исследования</a:t>
            </a:r>
          </a:p>
        </p:txBody>
      </p:sp>
      <p:sp>
        <p:nvSpPr>
          <p:cNvPr id="4" name="Текст 2"/>
          <p:cNvSpPr txBox="1">
            <a:spLocks/>
          </p:cNvSpPr>
          <p:nvPr/>
        </p:nvSpPr>
        <p:spPr>
          <a:xfrm>
            <a:off x="302204" y="1711347"/>
            <a:ext cx="8711579" cy="3869933"/>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600" b="1" dirty="0">
                <a:latin typeface="Calibri"/>
                <a:cs typeface="Times New Roman"/>
              </a:rPr>
              <a:t>Объект исследования:</a:t>
            </a:r>
            <a:r>
              <a:rPr lang="ru-RU" sz="3600" dirty="0">
                <a:latin typeface="Calibri"/>
                <a:cs typeface="Times New Roman"/>
              </a:rPr>
              <a:t> мобильное приложение для организации.</a:t>
            </a:r>
          </a:p>
          <a:p>
            <a:pPr marL="0" indent="0">
              <a:buNone/>
            </a:pPr>
            <a:r>
              <a:rPr lang="ru-RU" sz="3600" b="1" dirty="0">
                <a:latin typeface="Calibri"/>
                <a:cs typeface="Times New Roman"/>
              </a:rPr>
              <a:t>Предмет исследования</a:t>
            </a:r>
            <a:r>
              <a:rPr lang="ru-RU" sz="3600" dirty="0">
                <a:latin typeface="Calibri"/>
                <a:cs typeface="Times New Roman"/>
              </a:rPr>
              <a:t>: разработка мобильного приложения для конкретной организации.</a:t>
            </a:r>
          </a:p>
          <a:p>
            <a:pPr marL="0" indent="0">
              <a:buNone/>
            </a:pPr>
            <a:br>
              <a:rPr lang="ru-RU" sz="2400" dirty="0"/>
            </a:br>
            <a:endParaRPr lang="ru-RU" sz="2400" dirty="0">
              <a:latin typeface="Times New Roman"/>
              <a:cs typeface="Calibri"/>
            </a:endParaRPr>
          </a:p>
          <a:p>
            <a:endParaRPr lang="ru-RU" sz="2400" dirty="0">
              <a:cs typeface="Calibri"/>
            </a:endParaRPr>
          </a:p>
        </p:txBody>
      </p:sp>
    </p:spTree>
    <p:extLst>
      <p:ext uri="{BB962C8B-B14F-4D97-AF65-F5344CB8AC3E}">
        <p14:creationId xmlns:p14="http://schemas.microsoft.com/office/powerpoint/2010/main" val="321609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05882" y="321306"/>
            <a:ext cx="5338118" cy="719730"/>
          </a:xfrm>
        </p:spPr>
        <p:txBody>
          <a:bodyPr>
            <a:noAutofit/>
          </a:bodyPr>
          <a:lstStyle/>
          <a:p>
            <a:r>
              <a:rPr lang="ru-RU" sz="5400" b="1" dirty="0">
                <a:solidFill>
                  <a:schemeClr val="bg1"/>
                </a:solidFill>
                <a:latin typeface="Calibri Light"/>
                <a:cs typeface="Calibri Light"/>
              </a:rPr>
              <a:t>Цель работы</a:t>
            </a:r>
          </a:p>
        </p:txBody>
      </p:sp>
      <p:sp>
        <p:nvSpPr>
          <p:cNvPr id="5" name="Текст 3"/>
          <p:cNvSpPr txBox="1">
            <a:spLocks/>
          </p:cNvSpPr>
          <p:nvPr/>
        </p:nvSpPr>
        <p:spPr>
          <a:xfrm>
            <a:off x="261189" y="1518617"/>
            <a:ext cx="8611823" cy="4431334"/>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ru-RU" sz="3200" b="1" dirty="0">
                <a:latin typeface="Calibri"/>
                <a:ea typeface="+mn-lt"/>
                <a:cs typeface="Times New Roman"/>
              </a:rPr>
              <a:t>Целью</a:t>
            </a:r>
            <a:r>
              <a:rPr lang="ru-RU" sz="3200" dirty="0">
                <a:latin typeface="Calibri"/>
                <a:ea typeface="+mn-lt"/>
                <a:cs typeface="Times New Roman"/>
              </a:rPr>
              <a:t> данной работы является создание функционального и удобного в использовании мобильного приложения, которое позволит пользователям получать информацию о предоставляемых организацией услугах, контактные данные и адреса филиалов, актуальные новости и обновления.</a:t>
            </a:r>
          </a:p>
          <a:p>
            <a:pPr algn="just">
              <a:buNone/>
            </a:pPr>
            <a:endParaRPr lang="ru-RU" sz="1600" dirty="0">
              <a:latin typeface="Calibri"/>
              <a:cs typeface="Times New Roman"/>
            </a:endParaRPr>
          </a:p>
          <a:p>
            <a:pPr algn="just">
              <a:buNone/>
            </a:pPr>
            <a:endParaRPr lang="ru-RU" sz="2000" dirty="0">
              <a:latin typeface="Calibri"/>
              <a:cs typeface="Calibri"/>
            </a:endParaRPr>
          </a:p>
        </p:txBody>
      </p:sp>
    </p:spTree>
    <p:extLst>
      <p:ext uri="{BB962C8B-B14F-4D97-AF65-F5344CB8AC3E}">
        <p14:creationId xmlns:p14="http://schemas.microsoft.com/office/powerpoint/2010/main" val="383869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Текст 3"/>
          <p:cNvSpPr txBox="1">
            <a:spLocks/>
          </p:cNvSpPr>
          <p:nvPr/>
        </p:nvSpPr>
        <p:spPr>
          <a:xfrm>
            <a:off x="68394" y="1362544"/>
            <a:ext cx="9015775" cy="3834588"/>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ru-RU" dirty="0">
                <a:latin typeface="Calibri"/>
                <a:ea typeface="+mn-lt"/>
                <a:cs typeface="Times New Roman"/>
              </a:rPr>
              <a:t>В рамках работы рассматривается процесс проектирования и </a:t>
            </a:r>
            <a:r>
              <a:rPr lang="ru-RU" dirty="0">
                <a:latin typeface="Calibri"/>
                <a:cs typeface="Times New Roman"/>
              </a:rPr>
              <a:t>разработка мобильного приложения, а также тестирование его работы. Для достижения поставленных целей рассматриваются следующие задачи:</a:t>
            </a:r>
            <a:endParaRPr lang="ru-RU">
              <a:cs typeface="Calibri"/>
            </a:endParaRPr>
          </a:p>
          <a:p>
            <a:pPr algn="just">
              <a:buFont typeface="Arial"/>
              <a:buChar char="•"/>
            </a:pPr>
            <a:r>
              <a:rPr lang="ru-RU" dirty="0">
                <a:latin typeface="Calibri"/>
                <a:cs typeface="Times New Roman"/>
              </a:rPr>
              <a:t>Изучение основных принципов разработки мобильных приложений для операционной системы </a:t>
            </a:r>
            <a:r>
              <a:rPr lang="ru-RU" err="1">
                <a:latin typeface="Calibri"/>
                <a:cs typeface="Times New Roman"/>
              </a:rPr>
              <a:t>Android</a:t>
            </a:r>
            <a:r>
              <a:rPr lang="ru-RU" dirty="0">
                <a:latin typeface="Calibri"/>
                <a:cs typeface="Times New Roman"/>
              </a:rPr>
              <a:t>.</a:t>
            </a:r>
          </a:p>
          <a:p>
            <a:pPr algn="just">
              <a:buFont typeface="Arial"/>
              <a:buChar char="•"/>
            </a:pPr>
            <a:r>
              <a:rPr lang="ru-RU" dirty="0">
                <a:latin typeface="Calibri"/>
                <a:cs typeface="Times New Roman"/>
              </a:rPr>
              <a:t>Определение основных функциональных возможностей приложения.</a:t>
            </a:r>
          </a:p>
          <a:p>
            <a:pPr algn="just">
              <a:buFont typeface="Arial"/>
              <a:buChar char="•"/>
            </a:pPr>
            <a:r>
              <a:rPr lang="ru-RU" dirty="0">
                <a:latin typeface="Calibri"/>
                <a:cs typeface="Times New Roman"/>
              </a:rPr>
              <a:t>Проектирование интерфейса мобильного приложения.</a:t>
            </a:r>
          </a:p>
          <a:p>
            <a:pPr algn="just">
              <a:buFont typeface="Arial"/>
              <a:buChar char="•"/>
            </a:pPr>
            <a:r>
              <a:rPr lang="ru-RU" dirty="0">
                <a:latin typeface="Calibri"/>
                <a:cs typeface="Times New Roman"/>
              </a:rPr>
              <a:t>Разработка и тестирование функциональности приложения и отображения информации.</a:t>
            </a:r>
          </a:p>
          <a:p>
            <a:pPr algn="just">
              <a:buNone/>
            </a:pPr>
            <a:endParaRPr lang="ru-RU" sz="2000" dirty="0">
              <a:latin typeface="Calibri"/>
              <a:cs typeface="Calibri"/>
            </a:endParaRPr>
          </a:p>
        </p:txBody>
      </p:sp>
      <p:sp>
        <p:nvSpPr>
          <p:cNvPr id="7" name="Заголовок 1">
            <a:extLst>
              <a:ext uri="{FF2B5EF4-FFF2-40B4-BE49-F238E27FC236}">
                <a16:creationId xmlns:a16="http://schemas.microsoft.com/office/drawing/2014/main" id="{C4DB8032-8CAD-91BD-9778-E4BF8B96B0C4}"/>
              </a:ext>
            </a:extLst>
          </p:cNvPr>
          <p:cNvSpPr txBox="1">
            <a:spLocks/>
          </p:cNvSpPr>
          <p:nvPr/>
        </p:nvSpPr>
        <p:spPr>
          <a:xfrm>
            <a:off x="3805882" y="321306"/>
            <a:ext cx="5338118" cy="719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5400" b="1" dirty="0">
                <a:solidFill>
                  <a:schemeClr val="bg1"/>
                </a:solidFill>
                <a:latin typeface="Calibri Light"/>
                <a:cs typeface="Calibri Light"/>
              </a:rPr>
              <a:t>Задачи</a:t>
            </a:r>
          </a:p>
        </p:txBody>
      </p:sp>
    </p:spTree>
    <p:extLst>
      <p:ext uri="{BB962C8B-B14F-4D97-AF65-F5344CB8AC3E}">
        <p14:creationId xmlns:p14="http://schemas.microsoft.com/office/powerpoint/2010/main" val="36739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02695" y="387564"/>
            <a:ext cx="5134232" cy="719730"/>
          </a:xfrm>
        </p:spPr>
        <p:txBody>
          <a:bodyPr>
            <a:noAutofit/>
          </a:bodyPr>
          <a:lstStyle/>
          <a:p>
            <a:r>
              <a:rPr lang="ru-RU" sz="6000" b="1" dirty="0">
                <a:solidFill>
                  <a:schemeClr val="bg1"/>
                </a:solidFill>
                <a:latin typeface="Calibri Light"/>
                <a:cs typeface="Calibri Light"/>
              </a:rPr>
              <a:t>Аналоги</a:t>
            </a:r>
          </a:p>
        </p:txBody>
      </p:sp>
      <p:sp>
        <p:nvSpPr>
          <p:cNvPr id="6" name="Текст 3"/>
          <p:cNvSpPr txBox="1">
            <a:spLocks/>
          </p:cNvSpPr>
          <p:nvPr/>
        </p:nvSpPr>
        <p:spPr>
          <a:xfrm>
            <a:off x="146497" y="1349983"/>
            <a:ext cx="5637294" cy="1308147"/>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ru-RU" b="1" dirty="0">
                <a:latin typeface="Calibri"/>
                <a:cs typeface="Times New Roman"/>
              </a:rPr>
              <a:t>АУ “Нефтеюганский политехнический колледж”</a:t>
            </a:r>
            <a:endParaRPr lang="ru-RU">
              <a:latin typeface="Calibri"/>
              <a:cs typeface="Calibri"/>
            </a:endParaRPr>
          </a:p>
          <a:p>
            <a:pPr marL="0" indent="0">
              <a:spcBef>
                <a:spcPts val="0"/>
              </a:spcBef>
              <a:buNone/>
            </a:pPr>
            <a:endParaRPr lang="ru-RU" sz="3600" dirty="0">
              <a:cs typeface="Calibri"/>
            </a:endParaRPr>
          </a:p>
          <a:p>
            <a:pPr marL="0" indent="0">
              <a:spcBef>
                <a:spcPts val="0"/>
              </a:spcBef>
              <a:buNone/>
            </a:pPr>
            <a:r>
              <a:rPr lang="ru-RU" dirty="0">
                <a:latin typeface="Calibri"/>
                <a:cs typeface="Times New Roman"/>
              </a:rPr>
              <a:t>Это многопрофильная профессиональная образовательная организация, реализующая программы среднего профессионального образования.</a:t>
            </a:r>
          </a:p>
        </p:txBody>
      </p:sp>
      <p:sp>
        <p:nvSpPr>
          <p:cNvPr id="1031" name="AutoShape 7"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3" name="AutoShape 9"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4" name="Рисунок 3" descr="Изображение выглядит как текст, снимок экрана, программное обеспечение, Операционная система&#10;&#10;Автоматически созданное описание">
            <a:extLst>
              <a:ext uri="{FF2B5EF4-FFF2-40B4-BE49-F238E27FC236}">
                <a16:creationId xmlns:a16="http://schemas.microsoft.com/office/drawing/2014/main" id="{4D37BCEC-5D87-D31A-C08C-F9E5AB5FCC38}"/>
              </a:ext>
            </a:extLst>
          </p:cNvPr>
          <p:cNvPicPr>
            <a:picLocks noChangeAspect="1"/>
          </p:cNvPicPr>
          <p:nvPr/>
        </p:nvPicPr>
        <p:blipFill>
          <a:blip r:embed="rId3"/>
          <a:stretch>
            <a:fillRect/>
          </a:stretch>
        </p:blipFill>
        <p:spPr>
          <a:xfrm>
            <a:off x="5787578" y="1351013"/>
            <a:ext cx="2535896" cy="5110288"/>
          </a:xfrm>
          <a:prstGeom prst="rect">
            <a:avLst/>
          </a:prstGeom>
        </p:spPr>
      </p:pic>
    </p:spTree>
    <p:extLst>
      <p:ext uri="{BB962C8B-B14F-4D97-AF65-F5344CB8AC3E}">
        <p14:creationId xmlns:p14="http://schemas.microsoft.com/office/powerpoint/2010/main" val="126325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02695" y="387564"/>
            <a:ext cx="5134232" cy="719730"/>
          </a:xfrm>
        </p:spPr>
        <p:txBody>
          <a:bodyPr>
            <a:noAutofit/>
          </a:bodyPr>
          <a:lstStyle/>
          <a:p>
            <a:r>
              <a:rPr lang="ru-RU" sz="6000" b="1" dirty="0">
                <a:solidFill>
                  <a:schemeClr val="bg1"/>
                </a:solidFill>
                <a:latin typeface="Calibri Light"/>
                <a:cs typeface="Calibri Light"/>
              </a:rPr>
              <a:t>Аналоги</a:t>
            </a:r>
          </a:p>
        </p:txBody>
      </p:sp>
      <p:sp>
        <p:nvSpPr>
          <p:cNvPr id="5" name="Текст 3"/>
          <p:cNvSpPr txBox="1">
            <a:spLocks/>
          </p:cNvSpPr>
          <p:nvPr/>
        </p:nvSpPr>
        <p:spPr>
          <a:xfrm>
            <a:off x="310009" y="1373464"/>
            <a:ext cx="5360588" cy="1691316"/>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ru-RU" b="1" dirty="0">
                <a:latin typeface="Calibri"/>
                <a:cs typeface="Times New Roman"/>
              </a:rPr>
              <a:t>МБУК “Культурно-досуговый комплекс”</a:t>
            </a:r>
            <a:endParaRPr lang="ru-RU" b="1">
              <a:latin typeface="Calibri"/>
              <a:cs typeface="Calibri"/>
            </a:endParaRPr>
          </a:p>
          <a:p>
            <a:pPr>
              <a:buNone/>
            </a:pPr>
            <a:r>
              <a:rPr lang="ru-RU" dirty="0">
                <a:latin typeface="Calibri"/>
                <a:cs typeface="Times New Roman"/>
              </a:rPr>
              <a:t>   Муниципальное бюджетное учреждение культуры «Культурно-досуговый комплекс» - культурно - досуговое учреждение, основными задачами которого является создание благоприятных условий для удовлетворения культурных потребностей жителей Нефтеюганска</a:t>
            </a:r>
            <a:endParaRPr lang="ru-RU" dirty="0">
              <a:latin typeface="Calibri"/>
              <a:cs typeface="Calibri"/>
            </a:endParaRPr>
          </a:p>
          <a:p>
            <a:endParaRPr lang="ru-RU" dirty="0">
              <a:latin typeface="Calibri"/>
              <a:cs typeface="Times New Roman" panose="02020603050405020304" pitchFamily="18" charset="0"/>
            </a:endParaRPr>
          </a:p>
        </p:txBody>
      </p:sp>
      <p:sp>
        <p:nvSpPr>
          <p:cNvPr id="1031" name="AutoShape 7"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3" name="AutoShape 9"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7" name="Рисунок 6" descr="Изображение выглядит как текст, Танец, платье, одежда&#10;&#10;Автоматически созданное описание">
            <a:extLst>
              <a:ext uri="{FF2B5EF4-FFF2-40B4-BE49-F238E27FC236}">
                <a16:creationId xmlns:a16="http://schemas.microsoft.com/office/drawing/2014/main" id="{949DEB7C-A9B3-482B-C01A-A0CC606CD2B6}"/>
              </a:ext>
            </a:extLst>
          </p:cNvPr>
          <p:cNvPicPr>
            <a:picLocks noChangeAspect="1"/>
          </p:cNvPicPr>
          <p:nvPr/>
        </p:nvPicPr>
        <p:blipFill>
          <a:blip r:embed="rId3"/>
          <a:stretch>
            <a:fillRect/>
          </a:stretch>
        </p:blipFill>
        <p:spPr>
          <a:xfrm>
            <a:off x="5598390" y="1371017"/>
            <a:ext cx="2499175" cy="5091927"/>
          </a:xfrm>
          <a:prstGeom prst="rect">
            <a:avLst/>
          </a:prstGeom>
        </p:spPr>
      </p:pic>
    </p:spTree>
    <p:extLst>
      <p:ext uri="{BB962C8B-B14F-4D97-AF65-F5344CB8AC3E}">
        <p14:creationId xmlns:p14="http://schemas.microsoft.com/office/powerpoint/2010/main" val="20809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02695" y="387564"/>
            <a:ext cx="5134232" cy="719730"/>
          </a:xfrm>
        </p:spPr>
        <p:txBody>
          <a:bodyPr>
            <a:noAutofit/>
          </a:bodyPr>
          <a:lstStyle/>
          <a:p>
            <a:r>
              <a:rPr lang="ru-RU" sz="6000" b="1" dirty="0">
                <a:solidFill>
                  <a:schemeClr val="bg1"/>
                </a:solidFill>
                <a:latin typeface="Calibri Light"/>
                <a:cs typeface="Calibri Light"/>
              </a:rPr>
              <a:t>Аналоги</a:t>
            </a:r>
          </a:p>
        </p:txBody>
      </p:sp>
      <p:sp>
        <p:nvSpPr>
          <p:cNvPr id="1031" name="AutoShape 7"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3" name="AutoShape 9" descr="https://image.winudf.com/v2/image/Y29tLnNwcmVhZHRoZXNpZ24uYW5kcm9pZGFwcF9wYWlkX3NjcmVlbl8zXzE1MTU0OTgxNjNfMDcx/screen-3.webp?fakeurl=1&amp;type=.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 name="TextBox 2">
            <a:extLst>
              <a:ext uri="{FF2B5EF4-FFF2-40B4-BE49-F238E27FC236}">
                <a16:creationId xmlns:a16="http://schemas.microsoft.com/office/drawing/2014/main" id="{57851E12-9761-03EB-4001-E05B01A24BAB}"/>
              </a:ext>
            </a:extLst>
          </p:cNvPr>
          <p:cNvSpPr txBox="1"/>
          <p:nvPr/>
        </p:nvSpPr>
        <p:spPr>
          <a:xfrm>
            <a:off x="232019" y="2067803"/>
            <a:ext cx="408895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2800" b="1" dirty="0">
                <a:latin typeface="Calibri"/>
                <a:cs typeface="Calibri"/>
              </a:rPr>
              <a:t>МБОУ “СОШ №1”</a:t>
            </a:r>
            <a:endParaRPr lang="ru-RU" sz="2800">
              <a:cs typeface="Calibri"/>
            </a:endParaRPr>
          </a:p>
          <a:p>
            <a:endParaRPr lang="ru-RU" sz="2800" dirty="0">
              <a:latin typeface="Calibri"/>
              <a:cs typeface="Calibri"/>
            </a:endParaRPr>
          </a:p>
          <a:p>
            <a:r>
              <a:rPr lang="ru-RU" sz="2800" dirty="0">
                <a:latin typeface="Calibri"/>
                <a:cs typeface="Times New Roman"/>
              </a:rPr>
              <a:t>Муниципальное общеобразовательное учреждение «Средняя общеобразовательная школа №1»</a:t>
            </a:r>
            <a:endParaRPr lang="ru-RU" sz="2800" dirty="0">
              <a:latin typeface="Calibri"/>
            </a:endParaRPr>
          </a:p>
        </p:txBody>
      </p:sp>
      <p:pic>
        <p:nvPicPr>
          <p:cNvPr id="8" name="Рисунок 7" descr="Изображение выглядит как текст, снимок экрана&#10;&#10;Автоматически созданное описание">
            <a:extLst>
              <a:ext uri="{FF2B5EF4-FFF2-40B4-BE49-F238E27FC236}">
                <a16:creationId xmlns:a16="http://schemas.microsoft.com/office/drawing/2014/main" id="{5A2A04AA-5B4E-96C8-148D-273E077DA114}"/>
              </a:ext>
            </a:extLst>
          </p:cNvPr>
          <p:cNvPicPr>
            <a:picLocks noChangeAspect="1"/>
          </p:cNvPicPr>
          <p:nvPr/>
        </p:nvPicPr>
        <p:blipFill>
          <a:blip r:embed="rId3"/>
          <a:stretch>
            <a:fillRect/>
          </a:stretch>
        </p:blipFill>
        <p:spPr>
          <a:xfrm>
            <a:off x="5226130" y="1406900"/>
            <a:ext cx="2475522" cy="4972576"/>
          </a:xfrm>
          <a:prstGeom prst="rect">
            <a:avLst/>
          </a:prstGeom>
        </p:spPr>
      </p:pic>
    </p:spTree>
    <p:extLst>
      <p:ext uri="{BB962C8B-B14F-4D97-AF65-F5344CB8AC3E}">
        <p14:creationId xmlns:p14="http://schemas.microsoft.com/office/powerpoint/2010/main" val="392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07131" y="314360"/>
            <a:ext cx="5409205" cy="719730"/>
          </a:xfrm>
        </p:spPr>
        <p:txBody>
          <a:bodyPr>
            <a:noAutofit/>
          </a:bodyPr>
          <a:lstStyle/>
          <a:p>
            <a:r>
              <a:rPr lang="ru-RU" sz="4900" b="1" dirty="0">
                <a:solidFill>
                  <a:schemeClr val="bg1"/>
                </a:solidFill>
              </a:rPr>
              <a:t>Средства автоматизации</a:t>
            </a:r>
            <a:endParaRPr lang="ru-RU" sz="4900" b="1" dirty="0">
              <a:solidFill>
                <a:schemeClr val="bg1"/>
              </a:solidFill>
              <a:cs typeface="Calibri Light"/>
            </a:endParaRPr>
          </a:p>
        </p:txBody>
      </p:sp>
      <p:sp>
        <p:nvSpPr>
          <p:cNvPr id="5" name="Текст 3"/>
          <p:cNvSpPr txBox="1">
            <a:spLocks/>
          </p:cNvSpPr>
          <p:nvPr/>
        </p:nvSpPr>
        <p:spPr>
          <a:xfrm>
            <a:off x="232431" y="1482014"/>
            <a:ext cx="5408652" cy="3334831"/>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indent="0">
              <a:spcBef>
                <a:spcPts val="500"/>
              </a:spcBef>
              <a:buNone/>
            </a:pPr>
            <a:r>
              <a:rPr lang="ru-RU" b="1" dirty="0">
                <a:latin typeface="+mj-lt"/>
              </a:rPr>
              <a:t>В ходе разработки были использованы:</a:t>
            </a:r>
            <a:endParaRPr lang="ru-RU" b="1" dirty="0">
              <a:latin typeface="+mj-lt"/>
              <a:cs typeface="Calibri Light"/>
            </a:endParaRPr>
          </a:p>
          <a:p>
            <a:pPr marL="299720" indent="-213995">
              <a:spcBef>
                <a:spcPts val="500"/>
              </a:spcBef>
            </a:pPr>
            <a:r>
              <a:rPr lang="ru-RU" dirty="0">
                <a:latin typeface="+mj-lt"/>
                <a:cs typeface="Calibri Light"/>
              </a:rPr>
              <a:t>Visual Studio Code</a:t>
            </a:r>
          </a:p>
          <a:p>
            <a:pPr marL="299720" indent="-213995">
              <a:spcBef>
                <a:spcPts val="500"/>
              </a:spcBef>
            </a:pPr>
            <a:r>
              <a:rPr lang="en-US" dirty="0">
                <a:latin typeface="+mj-lt"/>
              </a:rPr>
              <a:t>HTML</a:t>
            </a:r>
            <a:endParaRPr lang="ru-RU" dirty="0">
              <a:latin typeface="+mj-lt"/>
              <a:cs typeface="Calibri Light"/>
            </a:endParaRPr>
          </a:p>
          <a:p>
            <a:pPr marL="299720" indent="-213995">
              <a:spcBef>
                <a:spcPts val="500"/>
              </a:spcBef>
            </a:pPr>
            <a:r>
              <a:rPr lang="en-US" dirty="0">
                <a:latin typeface="+mj-lt"/>
              </a:rPr>
              <a:t>CSS</a:t>
            </a:r>
            <a:endParaRPr lang="en-US">
              <a:latin typeface="+mj-lt"/>
              <a:cs typeface="Calibri Light"/>
            </a:endParaRPr>
          </a:p>
          <a:p>
            <a:pPr marL="299720" indent="-213995">
              <a:spcBef>
                <a:spcPts val="500"/>
              </a:spcBef>
            </a:pPr>
            <a:r>
              <a:rPr lang="en-US" dirty="0">
                <a:latin typeface="+mj-lt"/>
              </a:rPr>
              <a:t>JS</a:t>
            </a:r>
            <a:endParaRPr lang="ru-RU" dirty="0">
              <a:latin typeface="+mj-lt"/>
              <a:cs typeface="Calibri Light"/>
            </a:endParaRPr>
          </a:p>
          <a:p>
            <a:pPr marL="299720" indent="-213995"/>
            <a:endParaRPr lang="ru-RU" sz="2000" dirty="0">
              <a:latin typeface="+mj-lt"/>
              <a:cs typeface="Calibri Light"/>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9725" y="1480834"/>
            <a:ext cx="1207663" cy="1248220"/>
          </a:xfrm>
          <a:prstGeom prst="rect">
            <a:avLst/>
          </a:prstGeom>
        </p:spPr>
      </p:pic>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6114" y="1484949"/>
            <a:ext cx="1061977" cy="1117061"/>
          </a:xfrm>
          <a:prstGeom prst="rect">
            <a:avLst/>
          </a:prstGeom>
        </p:spPr>
      </p:pic>
      <p:pic>
        <p:nvPicPr>
          <p:cNvPr id="13" name="Рисунок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9371" y="4485918"/>
            <a:ext cx="1014035" cy="980342"/>
          </a:xfrm>
          <a:prstGeom prst="rect">
            <a:avLst/>
          </a:prstGeom>
        </p:spPr>
      </p:pic>
      <p:pic>
        <p:nvPicPr>
          <p:cNvPr id="16" name="Рисунок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7881" y="4328518"/>
            <a:ext cx="1250162" cy="1250162"/>
          </a:xfrm>
          <a:prstGeom prst="rect">
            <a:avLst/>
          </a:prstGeom>
        </p:spPr>
      </p:pic>
      <p:pic>
        <p:nvPicPr>
          <p:cNvPr id="21" name="Рисунок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6568" y="2871891"/>
            <a:ext cx="921451" cy="1109080"/>
          </a:xfrm>
          <a:prstGeom prst="rect">
            <a:avLst/>
          </a:prstGeom>
        </p:spPr>
      </p:pic>
      <p:sp>
        <p:nvSpPr>
          <p:cNvPr id="12" name="TextBox 11"/>
          <p:cNvSpPr txBox="1"/>
          <p:nvPr/>
        </p:nvSpPr>
        <p:spPr>
          <a:xfrm>
            <a:off x="231900" y="4066513"/>
            <a:ext cx="5406354" cy="1790234"/>
          </a:xfrm>
          <a:prstGeom prst="rect">
            <a:avLst/>
          </a:prstGeom>
          <a:noFill/>
        </p:spPr>
        <p:txBody>
          <a:bodyPr wrap="square" lIns="91440" tIns="45720" rIns="91440" bIns="45720" rtlCol="0" anchor="t">
            <a:spAutoFit/>
          </a:bodyPr>
          <a:lstStyle/>
          <a:p>
            <a:pPr marL="85725" indent="0">
              <a:spcBef>
                <a:spcPts val="500"/>
              </a:spcBef>
              <a:buNone/>
            </a:pPr>
            <a:r>
              <a:rPr lang="ru-RU" sz="2800" b="1" dirty="0"/>
              <a:t>Сторонние средства и плагины:</a:t>
            </a:r>
            <a:endParaRPr lang="ru-RU" sz="2800" b="1">
              <a:cs typeface="Calibri"/>
            </a:endParaRPr>
          </a:p>
          <a:p>
            <a:pPr marL="85725">
              <a:spcBef>
                <a:spcPts val="500"/>
              </a:spcBef>
              <a:buFont typeface="Arial" pitchFamily="34" charset="0"/>
              <a:buChar char="•"/>
            </a:pPr>
            <a:r>
              <a:rPr lang="ru-RU" sz="2800" dirty="0"/>
              <a:t> </a:t>
            </a:r>
            <a:r>
              <a:rPr lang="ru-RU" sz="2800" dirty="0" err="1"/>
              <a:t>GitHub</a:t>
            </a:r>
            <a:endParaRPr lang="ru-RU" sz="2800">
              <a:cs typeface="Calibri"/>
            </a:endParaRPr>
          </a:p>
          <a:p>
            <a:pPr marL="85725">
              <a:spcBef>
                <a:spcPts val="500"/>
              </a:spcBef>
              <a:buFont typeface="Arial" pitchFamily="34" charset="0"/>
              <a:buChar char="•"/>
            </a:pPr>
            <a:r>
              <a:rPr lang="ru-RU" sz="2800" dirty="0"/>
              <a:t> Live Server</a:t>
            </a:r>
            <a:endParaRPr lang="ru-RU" sz="2400" dirty="0">
              <a:cs typeface="Calibri"/>
            </a:endParaRPr>
          </a:p>
          <a:p>
            <a:endParaRPr lang="ru-RU" dirty="0"/>
          </a:p>
        </p:txBody>
      </p:sp>
      <p:pic>
        <p:nvPicPr>
          <p:cNvPr id="8193" name="Picture 1" descr="C:\Users\User\Desktop\Рисунок1.jpg"/>
          <p:cNvPicPr>
            <a:picLocks noChangeAspect="1" noChangeArrowheads="1"/>
          </p:cNvPicPr>
          <p:nvPr/>
        </p:nvPicPr>
        <p:blipFill>
          <a:blip r:embed="rId8" cstate="print"/>
          <a:srcRect/>
          <a:stretch>
            <a:fillRect/>
          </a:stretch>
        </p:blipFill>
        <p:spPr bwMode="auto">
          <a:xfrm>
            <a:off x="5043587" y="2874347"/>
            <a:ext cx="1055289" cy="1108664"/>
          </a:xfrm>
          <a:prstGeom prst="rect">
            <a:avLst/>
          </a:prstGeom>
          <a:noFill/>
        </p:spPr>
      </p:pic>
    </p:spTree>
    <p:extLst>
      <p:ext uri="{BB962C8B-B14F-4D97-AF65-F5344CB8AC3E}">
        <p14:creationId xmlns:p14="http://schemas.microsoft.com/office/powerpoint/2010/main" val="20798762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981</TotalTime>
  <Words>595</Words>
  <Application>Microsoft Office PowerPoint</Application>
  <PresentationFormat>Экран (4:3)</PresentationFormat>
  <Paragraphs>70</Paragraphs>
  <Slides>24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Тема Office</vt:lpstr>
      <vt:lpstr>Презентация PowerPoint</vt:lpstr>
      <vt:lpstr>Актуальность</vt:lpstr>
      <vt:lpstr>Объект и предмет исследования</vt:lpstr>
      <vt:lpstr>Цель работы</vt:lpstr>
      <vt:lpstr>Презентация PowerPoint</vt:lpstr>
      <vt:lpstr>Аналоги</vt:lpstr>
      <vt:lpstr>Аналоги</vt:lpstr>
      <vt:lpstr>Аналоги</vt:lpstr>
      <vt:lpstr>Средства автоматизации</vt:lpstr>
      <vt:lpstr>Требования  к приложению</vt:lpstr>
      <vt:lpstr>Презентация PowerPoint</vt:lpstr>
      <vt:lpstr>Презентация PowerPoint</vt:lpstr>
      <vt:lpstr>Проектирование программного продукта</vt:lpstr>
      <vt:lpstr>Текст программы с описанием</vt:lpstr>
      <vt:lpstr>Текст программы с описанием</vt:lpstr>
      <vt:lpstr>Текст программы с описанием</vt:lpstr>
      <vt:lpstr>Текст программы с описанием</vt:lpstr>
      <vt:lpstr>Текст программы с описанием</vt:lpstr>
      <vt:lpstr>Текст программы с описанием</vt:lpstr>
      <vt:lpstr>Тестирование</vt:lpstr>
      <vt:lpstr>Тестирование</vt:lpstr>
      <vt:lpstr>Заключение</vt:lpstr>
      <vt:lpstr>QR-Код для скачивания</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Бутко Юлия Леонидовна</dc:creator>
  <cp:lastModifiedBy>Кравченко Вера Варисовна</cp:lastModifiedBy>
  <cp:revision>433</cp:revision>
  <dcterms:created xsi:type="dcterms:W3CDTF">2021-12-07T09:34:42Z</dcterms:created>
  <dcterms:modified xsi:type="dcterms:W3CDTF">2024-06-06T16:53:42Z</dcterms:modified>
</cp:coreProperties>
</file>