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13"/>
  </p:notesMasterIdLst>
  <p:sldIdLst>
    <p:sldId id="306" r:id="rId2"/>
    <p:sldId id="312" r:id="rId3"/>
    <p:sldId id="315" r:id="rId4"/>
    <p:sldId id="324" r:id="rId5"/>
    <p:sldId id="325" r:id="rId6"/>
    <p:sldId id="326" r:id="rId7"/>
    <p:sldId id="327" r:id="rId8"/>
    <p:sldId id="330" r:id="rId9"/>
    <p:sldId id="329" r:id="rId10"/>
    <p:sldId id="328" r:id="rId11"/>
    <p:sldId id="331" r:id="rId12"/>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4" autoAdjust="0"/>
    <p:restoredTop sz="72114" autoAdjust="0"/>
  </p:normalViewPr>
  <p:slideViewPr>
    <p:cSldViewPr>
      <p:cViewPr varScale="1">
        <p:scale>
          <a:sx n="54" d="100"/>
          <a:sy n="54" d="100"/>
        </p:scale>
        <p:origin x="138" y="72"/>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2025/6/4</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63580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4</a:t>
            </a:fld>
            <a:endParaRPr kumimoji="1" lang="ja-JP" altLang="en-US"/>
          </a:p>
        </p:txBody>
      </p:sp>
    </p:spTree>
    <p:extLst>
      <p:ext uri="{BB962C8B-B14F-4D97-AF65-F5344CB8AC3E}">
        <p14:creationId xmlns:p14="http://schemas.microsoft.com/office/powerpoint/2010/main" val="254983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6</a:t>
            </a:fld>
            <a:endParaRPr kumimoji="1" lang="ja-JP" altLang="en-US"/>
          </a:p>
        </p:txBody>
      </p:sp>
    </p:spTree>
    <p:extLst>
      <p:ext uri="{BB962C8B-B14F-4D97-AF65-F5344CB8AC3E}">
        <p14:creationId xmlns:p14="http://schemas.microsoft.com/office/powerpoint/2010/main" val="73703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7</a:t>
            </a:fld>
            <a:endParaRPr kumimoji="1" lang="ja-JP" altLang="en-US"/>
          </a:p>
        </p:txBody>
      </p:sp>
    </p:spTree>
    <p:extLst>
      <p:ext uri="{BB962C8B-B14F-4D97-AF65-F5344CB8AC3E}">
        <p14:creationId xmlns:p14="http://schemas.microsoft.com/office/powerpoint/2010/main" val="266644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8</a:t>
            </a:fld>
            <a:endParaRPr kumimoji="1" lang="ja-JP" altLang="en-US"/>
          </a:p>
        </p:txBody>
      </p:sp>
    </p:spTree>
    <p:extLst>
      <p:ext uri="{BB962C8B-B14F-4D97-AF65-F5344CB8AC3E}">
        <p14:creationId xmlns:p14="http://schemas.microsoft.com/office/powerpoint/2010/main" val="417389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9</a:t>
            </a:fld>
            <a:endParaRPr kumimoji="1" lang="ja-JP" altLang="en-US"/>
          </a:p>
        </p:txBody>
      </p:sp>
    </p:spTree>
    <p:extLst>
      <p:ext uri="{BB962C8B-B14F-4D97-AF65-F5344CB8AC3E}">
        <p14:creationId xmlns:p14="http://schemas.microsoft.com/office/powerpoint/2010/main" val="211088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① 遅刻したが、事前に連絡しなかった</a:t>
            </a:r>
          </a:p>
          <a:p>
            <a:r>
              <a:rPr lang="ja-JP" altLang="en-US" b="1" dirty="0"/>
              <a:t>❌ 問題点：</a:t>
            </a:r>
            <a:endParaRPr lang="ja-JP" altLang="en-US" dirty="0"/>
          </a:p>
          <a:p>
            <a:pPr>
              <a:buFont typeface="Arial" panose="020B0604020202020204" pitchFamily="34" charset="0"/>
              <a:buChar char="•"/>
            </a:pPr>
            <a:r>
              <a:rPr lang="ja-JP" altLang="en-US" dirty="0"/>
              <a:t>遅れるとわかっていたのに </a:t>
            </a:r>
            <a:r>
              <a:rPr lang="ja-JP" altLang="en-US" b="1" dirty="0"/>
              <a:t>事前に連絡をしなかった</a:t>
            </a:r>
            <a:r>
              <a:rPr lang="ja-JP" altLang="en-US" dirty="0"/>
              <a:t> ため、上司が困惑した。</a:t>
            </a:r>
          </a:p>
          <a:p>
            <a:pPr>
              <a:buFont typeface="Arial" panose="020B0604020202020204" pitchFamily="34" charset="0"/>
              <a:buChar char="•"/>
            </a:pPr>
            <a:r>
              <a:rPr lang="ja-JP" altLang="en-US" dirty="0"/>
              <a:t>途中で降りるとさらに遅れるとはいえ、</a:t>
            </a:r>
            <a:r>
              <a:rPr lang="ja-JP" altLang="en-US" b="1" dirty="0"/>
              <a:t>連絡手段を考えなかった</a:t>
            </a:r>
            <a:r>
              <a:rPr lang="ja-JP" altLang="en-US" dirty="0"/>
              <a:t>。</a:t>
            </a:r>
          </a:p>
          <a:p>
            <a:r>
              <a:rPr lang="ja-JP" altLang="en-US" b="1" dirty="0"/>
              <a:t>✅ 改善策：</a:t>
            </a:r>
            <a:endParaRPr lang="ja-JP" altLang="en-US" dirty="0"/>
          </a:p>
          <a:p>
            <a:pPr>
              <a:buFont typeface="Arial" panose="020B0604020202020204" pitchFamily="34" charset="0"/>
              <a:buChar char="•"/>
            </a:pPr>
            <a:r>
              <a:rPr lang="ja-JP" altLang="en-US" b="1" dirty="0"/>
              <a:t>バスの中では通話禁止</a:t>
            </a:r>
            <a:r>
              <a:rPr lang="ja-JP" altLang="en-US" dirty="0"/>
              <a:t> なので、</a:t>
            </a:r>
            <a:r>
              <a:rPr lang="ja-JP" altLang="en-US" b="1" dirty="0"/>
              <a:t>メールやチャットで上司に連絡する。</a:t>
            </a:r>
            <a:br>
              <a:rPr lang="en-US" altLang="ja-JP" b="1" dirty="0"/>
            </a:br>
            <a:r>
              <a:rPr lang="ja-JP" altLang="en-US" b="1" dirty="0"/>
              <a:t>　</a:t>
            </a:r>
            <a:r>
              <a:rPr lang="ja-JP" altLang="en-US" dirty="0"/>
              <a:t>例：「バスが渋滞で大幅に遅れそうです。到着予定時刻がわかったらすぐに連絡します。」</a:t>
            </a:r>
          </a:p>
          <a:p>
            <a:pPr>
              <a:buFont typeface="Arial" panose="020B0604020202020204" pitchFamily="34" charset="0"/>
              <a:buChar char="•"/>
            </a:pPr>
            <a:r>
              <a:rPr lang="ja-JP" altLang="en-US" dirty="0"/>
              <a:t>会社の規則によっては、</a:t>
            </a:r>
            <a:r>
              <a:rPr lang="ja-JP" altLang="en-US" b="1" dirty="0"/>
              <a:t>電車やタクシーに切り替えることも検討する。</a:t>
            </a:r>
            <a:endParaRPr lang="ja-JP" altLang="en-US" dirty="0"/>
          </a:p>
          <a:p>
            <a:pPr>
              <a:buFont typeface="Arial" panose="020B0604020202020204" pitchFamily="34" charset="0"/>
              <a:buChar char="•"/>
            </a:pPr>
            <a:r>
              <a:rPr lang="ja-JP" altLang="en-US" b="1" dirty="0"/>
              <a:t>到着後すぐに報告するのではなく、まず謝罪する。</a:t>
            </a:r>
            <a:endParaRPr lang="en-US" altLang="ja-JP" b="1" dirty="0"/>
          </a:p>
          <a:p>
            <a:pPr>
              <a:buFont typeface="Arial" panose="020B0604020202020204" pitchFamily="34" charset="0"/>
              <a:buNone/>
            </a:pPr>
            <a:r>
              <a:rPr lang="ja-JP" altLang="en-US" b="1" dirty="0"/>
              <a:t>　</a:t>
            </a:r>
            <a:r>
              <a:rPr lang="ja-JP" altLang="en-US" dirty="0"/>
              <a:t>例：「申し訳ありません、バスの遅延で</a:t>
            </a:r>
            <a:r>
              <a:rPr lang="en-US" altLang="ja-JP" dirty="0"/>
              <a:t>40</a:t>
            </a:r>
            <a:r>
              <a:rPr lang="ja-JP" altLang="en-US" dirty="0"/>
              <a:t>分遅刻しました。」</a:t>
            </a:r>
            <a:endParaRPr lang="en-US" altLang="ja-JP" dirty="0"/>
          </a:p>
          <a:p>
            <a:pPr>
              <a:buFont typeface="Arial" panose="020B0604020202020204" pitchFamily="34" charset="0"/>
              <a:buNone/>
            </a:pPr>
            <a:endParaRPr lang="en-US" altLang="ja-JP" dirty="0"/>
          </a:p>
          <a:p>
            <a:r>
              <a:rPr lang="ja-JP" altLang="en-US" b="1" dirty="0"/>
              <a:t>② 何も考えずに先輩に聞いてしまった</a:t>
            </a:r>
          </a:p>
          <a:p>
            <a:r>
              <a:rPr lang="ja-JP" altLang="en-US" b="1" dirty="0"/>
              <a:t>❌ 問題点：</a:t>
            </a:r>
            <a:endParaRPr lang="ja-JP" altLang="en-US" dirty="0"/>
          </a:p>
          <a:p>
            <a:pPr>
              <a:buFont typeface="Arial" panose="020B0604020202020204" pitchFamily="34" charset="0"/>
              <a:buChar char="•"/>
            </a:pPr>
            <a:r>
              <a:rPr lang="ja-JP" altLang="en-US" b="1" dirty="0"/>
              <a:t>指示の内容を整理せずに、すぐに人に聞いた。</a:t>
            </a:r>
            <a:endParaRPr lang="ja-JP" altLang="en-US" dirty="0"/>
          </a:p>
          <a:p>
            <a:pPr>
              <a:buFont typeface="Arial" panose="020B0604020202020204" pitchFamily="34" charset="0"/>
              <a:buChar char="•"/>
            </a:pPr>
            <a:r>
              <a:rPr lang="ja-JP" altLang="en-US" dirty="0"/>
              <a:t>「どうしたらいいですか？」という</a:t>
            </a:r>
            <a:r>
              <a:rPr lang="ja-JP" altLang="en-US" b="1" dirty="0"/>
              <a:t>漠然とした質問</a:t>
            </a:r>
            <a:r>
              <a:rPr lang="ja-JP" altLang="en-US" dirty="0"/>
              <a:t>では、相手も答えにくい。</a:t>
            </a:r>
          </a:p>
          <a:p>
            <a:pPr>
              <a:buFont typeface="Arial" panose="020B0604020202020204" pitchFamily="34" charset="0"/>
              <a:buChar char="•"/>
            </a:pPr>
            <a:r>
              <a:rPr lang="ja-JP" altLang="en-US" dirty="0"/>
              <a:t>先輩は「まずは自分で考えて」と言いたかったのに、それをせずに頼ってしまった。</a:t>
            </a:r>
          </a:p>
          <a:p>
            <a:r>
              <a:rPr lang="ja-JP" altLang="en-US" b="1" dirty="0"/>
              <a:t>✅ 改善策：</a:t>
            </a:r>
            <a:endParaRPr lang="ja-JP" altLang="en-US" dirty="0"/>
          </a:p>
          <a:p>
            <a:pPr>
              <a:buFont typeface="Arial" panose="020B0604020202020204" pitchFamily="34" charset="0"/>
              <a:buChar char="•"/>
            </a:pPr>
            <a:r>
              <a:rPr lang="ja-JP" altLang="en-US" b="1" dirty="0"/>
              <a:t>まずは自分で考え、ある程度方針を決めてから質問する。</a:t>
            </a:r>
            <a:endParaRPr lang="ja-JP" altLang="en-US" dirty="0"/>
          </a:p>
          <a:p>
            <a:pPr marL="457200" lvl="1" indent="0">
              <a:buFont typeface="Arial" panose="020B0604020202020204" pitchFamily="34" charset="0"/>
              <a:buNone/>
            </a:pPr>
            <a:r>
              <a:rPr lang="ja-JP" altLang="en-US" dirty="0"/>
              <a:t>例：「課長からプレゼン資料の取りまとめを指示されました。企画の要点を整理し、前回の資料を参考に作成しようと思うのですが、この進め方で問題ないでしょうか？」</a:t>
            </a:r>
          </a:p>
          <a:p>
            <a:pPr>
              <a:buFont typeface="Arial" panose="020B0604020202020204" pitchFamily="34" charset="0"/>
              <a:buChar char="•"/>
            </a:pPr>
            <a:r>
              <a:rPr lang="ja-JP" altLang="en-US" b="1" dirty="0"/>
              <a:t>具体的に聞くことで、相手の負担を減らす。</a:t>
            </a:r>
            <a:endParaRPr lang="ja-JP" altLang="en-US" dirty="0"/>
          </a:p>
          <a:p>
            <a:endParaRPr lang="en-US" altLang="ja-JP" b="1" dirty="0"/>
          </a:p>
          <a:p>
            <a:r>
              <a:rPr lang="ja-JP" altLang="en-US" b="1" dirty="0"/>
              <a:t>③ プレゼン資料の提出が遅すぎた</a:t>
            </a:r>
          </a:p>
          <a:p>
            <a:r>
              <a:rPr lang="ja-JP" altLang="en-US" b="1" dirty="0"/>
              <a:t>❌ 問題点：</a:t>
            </a:r>
            <a:endParaRPr lang="ja-JP" altLang="en-US" dirty="0"/>
          </a:p>
          <a:p>
            <a:pPr>
              <a:buFont typeface="Arial" panose="020B0604020202020204" pitchFamily="34" charset="0"/>
              <a:buChar char="•"/>
            </a:pPr>
            <a:r>
              <a:rPr lang="ja-JP" altLang="en-US" dirty="0"/>
              <a:t>プレゼンの</a:t>
            </a:r>
            <a:r>
              <a:rPr lang="ja-JP" altLang="en-US" b="1" dirty="0"/>
              <a:t>前日に提出</a:t>
            </a:r>
            <a:r>
              <a:rPr lang="ja-JP" altLang="en-US" dirty="0"/>
              <a:t> → </a:t>
            </a:r>
            <a:r>
              <a:rPr lang="ja-JP" altLang="en-US" b="1" dirty="0"/>
              <a:t>修正の時間がない！</a:t>
            </a:r>
            <a:endParaRPr lang="ja-JP" altLang="en-US" dirty="0"/>
          </a:p>
          <a:p>
            <a:pPr>
              <a:buFont typeface="Arial" panose="020B0604020202020204" pitchFamily="34" charset="0"/>
              <a:buChar char="•"/>
            </a:pPr>
            <a:r>
              <a:rPr lang="ja-JP" altLang="en-US" dirty="0"/>
              <a:t>上司は「もっと早く見せてほしかった」と思った可能性が高い。</a:t>
            </a:r>
          </a:p>
          <a:p>
            <a:pPr>
              <a:buFont typeface="Arial" panose="020B0604020202020204" pitchFamily="34" charset="0"/>
              <a:buChar char="•"/>
            </a:pPr>
            <a:r>
              <a:rPr lang="ja-JP" altLang="en-US" dirty="0"/>
              <a:t>指示されたのは「先週の月曜日」なので、</a:t>
            </a:r>
            <a:r>
              <a:rPr lang="ja-JP" altLang="en-US" b="1" dirty="0"/>
              <a:t>作成スケジュールを考えずに進めたのが問題。</a:t>
            </a:r>
            <a:endParaRPr lang="ja-JP" altLang="en-US" dirty="0"/>
          </a:p>
          <a:p>
            <a:r>
              <a:rPr lang="ja-JP" altLang="en-US" b="1" dirty="0"/>
              <a:t>✅ 改善策：</a:t>
            </a:r>
            <a:endParaRPr lang="ja-JP" altLang="en-US" dirty="0"/>
          </a:p>
          <a:p>
            <a:pPr>
              <a:buFont typeface="Arial" panose="020B0604020202020204" pitchFamily="34" charset="0"/>
              <a:buChar char="•"/>
            </a:pPr>
            <a:r>
              <a:rPr lang="ja-JP" altLang="en-US" b="1" dirty="0"/>
              <a:t>途中経過を上司に報告し、早めにフィードバックをもらう。</a:t>
            </a:r>
            <a:endParaRPr lang="ja-JP" altLang="en-US" dirty="0"/>
          </a:p>
          <a:p>
            <a:pPr marL="742950" lvl="1" indent="-285750">
              <a:buFont typeface="Arial" panose="020B0604020202020204" pitchFamily="34" charset="0"/>
              <a:buChar char="•"/>
            </a:pPr>
            <a:r>
              <a:rPr lang="ja-JP" altLang="en-US" dirty="0"/>
              <a:t>例：「来週のプレゼンに向けて、資料の構成を考えました。この方針で進めてもよいでしょうか？」（作成開始から数日以内に報告）</a:t>
            </a:r>
          </a:p>
          <a:p>
            <a:pPr marL="742950" lvl="1" indent="-285750">
              <a:buFont typeface="Arial" panose="020B0604020202020204" pitchFamily="34" charset="0"/>
              <a:buChar char="•"/>
            </a:pPr>
            <a:r>
              <a:rPr lang="ja-JP" altLang="en-US" b="1" dirty="0"/>
              <a:t>完成の</a:t>
            </a:r>
            <a:r>
              <a:rPr lang="en-US" altLang="ja-JP" b="1" dirty="0"/>
              <a:t>1</a:t>
            </a:r>
            <a:r>
              <a:rPr lang="ja-JP" altLang="en-US" b="1" dirty="0"/>
              <a:t>週間前</a:t>
            </a:r>
            <a:r>
              <a:rPr lang="ja-JP" altLang="en-US" dirty="0"/>
              <a:t> には上司に確認を依頼し、修正できる時間を確保する。</a:t>
            </a:r>
          </a:p>
          <a:p>
            <a:pPr>
              <a:buFont typeface="Arial" panose="020B0604020202020204" pitchFamily="34" charset="0"/>
              <a:buChar char="•"/>
            </a:pPr>
            <a:r>
              <a:rPr lang="ja-JP" altLang="en-US" b="1" dirty="0"/>
              <a:t>スケジュールを立てて作業する。</a:t>
            </a:r>
            <a:endParaRPr lang="ja-JP" altLang="en-US" dirty="0"/>
          </a:p>
          <a:p>
            <a:pPr marL="742950" lvl="1" indent="-285750">
              <a:buFont typeface="Arial" panose="020B0604020202020204" pitchFamily="34" charset="0"/>
              <a:buChar char="•"/>
            </a:pPr>
            <a:r>
              <a:rPr lang="ja-JP" altLang="en-US" dirty="0"/>
              <a:t>例：「</a:t>
            </a:r>
            <a:r>
              <a:rPr lang="en-US" altLang="ja-JP" dirty="0"/>
              <a:t>3</a:t>
            </a:r>
            <a:r>
              <a:rPr lang="ja-JP" altLang="en-US" dirty="0"/>
              <a:t>日目までに構成作成」「</a:t>
            </a:r>
            <a:r>
              <a:rPr lang="en-US" altLang="ja-JP" dirty="0"/>
              <a:t>1</a:t>
            </a:r>
            <a:r>
              <a:rPr lang="ja-JP" altLang="en-US" dirty="0"/>
              <a:t>週間後に初稿提出」「</a:t>
            </a:r>
            <a:r>
              <a:rPr lang="en-US" altLang="ja-JP" dirty="0"/>
              <a:t>3</a:t>
            </a:r>
            <a:r>
              <a:rPr lang="ja-JP" altLang="en-US" dirty="0"/>
              <a:t>日前に最終チェック」</a:t>
            </a:r>
          </a:p>
          <a:p>
            <a:pPr>
              <a:buFont typeface="Arial" panose="020B0604020202020204" pitchFamily="34" charset="0"/>
              <a:buNone/>
            </a:pPr>
            <a:endParaRPr lang="ja-JP" altLang="en-US" dirty="0"/>
          </a:p>
          <a:p>
            <a:endParaRPr kumimoji="1" lang="en-US" altLang="ja-JP"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11</a:t>
            </a:fld>
            <a:endParaRPr kumimoji="1" lang="ja-JP" altLang="en-US"/>
          </a:p>
        </p:txBody>
      </p:sp>
    </p:spTree>
    <p:extLst>
      <p:ext uri="{BB962C8B-B14F-4D97-AF65-F5344CB8AC3E}">
        <p14:creationId xmlns:p14="http://schemas.microsoft.com/office/powerpoint/2010/main" val="39831612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3" name="图片 8" descr="手机屏幕的截图&#10;&#10;描述已自动生成">
            <a:extLst>
              <a:ext uri="{FF2B5EF4-FFF2-40B4-BE49-F238E27FC236}">
                <a16:creationId xmlns:a16="http://schemas.microsoft.com/office/drawing/2014/main" id="{C2C7423F-1060-AF05-ADA2-4EBC3C835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5" name="Google Shape;54;p1">
            <a:extLst>
              <a:ext uri="{FF2B5EF4-FFF2-40B4-BE49-F238E27FC236}">
                <a16:creationId xmlns:a16="http://schemas.microsoft.com/office/drawing/2014/main" id="{BA4D090C-9003-8F0E-AA45-1C60E84CA3EE}"/>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7" name="图片 8" descr="手机屏幕的截图&#10;&#10;描述已自动生成">
            <a:extLst>
              <a:ext uri="{FF2B5EF4-FFF2-40B4-BE49-F238E27FC236}">
                <a16:creationId xmlns:a16="http://schemas.microsoft.com/office/drawing/2014/main" id="{56DFD919-7B82-D9C2-58E0-414995E45F6B}"/>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DE9BACD8-1A72-4E91-3EBA-E29494AEC2F0}"/>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A5A968D4-5EF1-3CBA-C0E8-AC2358445F37}"/>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T5A-CAv9fLAbvm4uk1L11ZqN105igFYz/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T7gqtfOWyZ8ozo4X_A4XvE3bvjCUpY-5/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TBryAjn6dQjmGthOqBtFoDTGF2WXly_T/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Unit3</a:t>
            </a:r>
            <a:r>
              <a:rPr lang="ja-JP" altLang="en-US" dirty="0"/>
              <a:t>　　</a:t>
            </a:r>
          </a:p>
        </p:txBody>
      </p:sp>
    </p:spTree>
    <p:extLst>
      <p:ext uri="{BB962C8B-B14F-4D97-AF65-F5344CB8AC3E}">
        <p14:creationId xmlns:p14="http://schemas.microsoft.com/office/powerpoint/2010/main" val="105641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A6F662-574E-E3CD-6FC7-C23227D9EB68}"/>
              </a:ext>
            </a:extLst>
          </p:cNvPr>
          <p:cNvSpPr>
            <a:spLocks noGrp="1"/>
          </p:cNvSpPr>
          <p:nvPr>
            <p:ph type="title"/>
          </p:nvPr>
        </p:nvSpPr>
        <p:spPr/>
        <p:txBody>
          <a:bodyPr/>
          <a:lstStyle/>
          <a:p>
            <a:r>
              <a:rPr kumimoji="1" lang="ja-JP" altLang="en-US" dirty="0"/>
              <a:t>進捗遅延・相談①</a:t>
            </a:r>
          </a:p>
        </p:txBody>
      </p:sp>
      <p:sp>
        <p:nvSpPr>
          <p:cNvPr id="7" name="テキスト ボックス 6">
            <a:extLst>
              <a:ext uri="{FF2B5EF4-FFF2-40B4-BE49-F238E27FC236}">
                <a16:creationId xmlns:a16="http://schemas.microsoft.com/office/drawing/2014/main" id="{20ED7ED3-6002-E3DC-2A4D-0942DEA41FFA}"/>
              </a:ext>
            </a:extLst>
          </p:cNvPr>
          <p:cNvSpPr txBox="1"/>
          <p:nvPr/>
        </p:nvSpPr>
        <p:spPr>
          <a:xfrm>
            <a:off x="650766" y="1524000"/>
            <a:ext cx="11871433" cy="6740307"/>
          </a:xfrm>
          <a:prstGeom prst="rect">
            <a:avLst/>
          </a:prstGeom>
          <a:noFill/>
        </p:spPr>
        <p:txBody>
          <a:bodyPr wrap="square">
            <a:spAutoFit/>
          </a:bodyPr>
          <a:lstStyle/>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さん、お時間ありますか？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：はい、どういたしましたか。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：現在、販売プロジェクトの進捗状況についてお話したいのですが、新しい提案書の作成に時間がかかっています。予定よりも</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日遅れてしまいそうで、ヘルプをお願いしたいのですが。</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：了解しました。どのような作業がヘルプを必要としていますか？</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：提案書の内容が多岐にわたり、特に市場調査部分に時間を要しています。可能であれば、市場調査の作業を協力していただけると助かります。</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B</a:t>
            </a:r>
            <a:r>
              <a:rPr lang="ja-JP" altLang="en-US" sz="2400" dirty="0">
                <a:latin typeface="メイリオ" panose="020B0604030504040204" pitchFamily="50" charset="-128"/>
                <a:ea typeface="メイリオ" panose="020B0604030504040204" pitchFamily="50" charset="-128"/>
              </a:rPr>
              <a:t>：承知しました。その部分をサポートさせていただきます。具体的なスケジュール調整も行いますので、お手伝いさせてください。</a:t>
            </a:r>
          </a:p>
          <a:p>
            <a:endParaRPr lang="ja-JP" altLang="en-US"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A</a:t>
            </a:r>
            <a:r>
              <a:rPr lang="ja-JP" altLang="en-US" sz="2400" dirty="0">
                <a:latin typeface="メイリオ" panose="020B0604030504040204" pitchFamily="50" charset="-128"/>
                <a:ea typeface="メイリオ" panose="020B0604030504040204" pitchFamily="50" charset="-128"/>
              </a:rPr>
              <a:t>：ありがとうございます。早急に作業を進めて、プロジェクトのスケジュール遅れ　</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　を最小限に抑えるよう努めます。</a:t>
            </a:r>
          </a:p>
        </p:txBody>
      </p:sp>
      <p:sp>
        <p:nvSpPr>
          <p:cNvPr id="3" name="コンテンツ プレースホルダー 3">
            <a:extLst>
              <a:ext uri="{FF2B5EF4-FFF2-40B4-BE49-F238E27FC236}">
                <a16:creationId xmlns:a16="http://schemas.microsoft.com/office/drawing/2014/main" id="{8992CAB7-586A-7265-D81F-E0379FA6EF57}"/>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413958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05673-7A8D-E8C0-24E8-4ECF6D37A0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29FC65C-819F-CA37-D090-91928505032B}"/>
              </a:ext>
            </a:extLst>
          </p:cNvPr>
          <p:cNvSpPr>
            <a:spLocks noGrp="1"/>
          </p:cNvSpPr>
          <p:nvPr>
            <p:ph type="title"/>
          </p:nvPr>
        </p:nvSpPr>
        <p:spPr/>
        <p:txBody>
          <a:bodyPr/>
          <a:lstStyle/>
          <a:p>
            <a:r>
              <a:rPr kumimoji="1" lang="ja-JP" altLang="en-US" dirty="0"/>
              <a:t>報連相スキルを身に付ける</a:t>
            </a:r>
          </a:p>
        </p:txBody>
      </p:sp>
      <p:sp>
        <p:nvSpPr>
          <p:cNvPr id="7" name="テキスト ボックス 6">
            <a:extLst>
              <a:ext uri="{FF2B5EF4-FFF2-40B4-BE49-F238E27FC236}">
                <a16:creationId xmlns:a16="http://schemas.microsoft.com/office/drawing/2014/main" id="{ABA2F1E9-D5FF-FEB6-FB11-8FF99AB43342}"/>
              </a:ext>
            </a:extLst>
          </p:cNvPr>
          <p:cNvSpPr txBox="1"/>
          <p:nvPr/>
        </p:nvSpPr>
        <p:spPr>
          <a:xfrm>
            <a:off x="787400" y="2838569"/>
            <a:ext cx="11871433" cy="6001643"/>
          </a:xfrm>
          <a:prstGeom prst="rect">
            <a:avLst/>
          </a:prstGeom>
          <a:noFill/>
        </p:spPr>
        <p:txBody>
          <a:bodyPr wrap="square">
            <a:spAutoFit/>
          </a:bodyPr>
          <a:lstStyle/>
          <a:p>
            <a:r>
              <a:rPr lang="ja-JP" altLang="en-US" sz="2400" dirty="0">
                <a:latin typeface="メイリオ" panose="020B0604030504040204" pitchFamily="50" charset="-128"/>
                <a:ea typeface="メイリオ" panose="020B0604030504040204" pitchFamily="50" charset="-128"/>
              </a:rPr>
              <a:t>＜シチュエーション①＞</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朝、出勤のときに乗っていたバスが、その先の事故で渋滞し、遅延していた。バス内では電話での通話は禁止だ。途中のバス停で降りると、もっと遅れてしまうので、そのまま乗車して会社に</a:t>
            </a:r>
            <a:r>
              <a:rPr lang="en-US" altLang="ja-JP" sz="2400" dirty="0">
                <a:latin typeface="メイリオ" panose="020B0604030504040204" pitchFamily="50" charset="-128"/>
                <a:ea typeface="メイリオ" panose="020B0604030504040204" pitchFamily="50" charset="-128"/>
              </a:rPr>
              <a:t>40</a:t>
            </a:r>
            <a:r>
              <a:rPr lang="ja-JP" altLang="en-US" sz="2400" dirty="0">
                <a:latin typeface="メイリオ" panose="020B0604030504040204" pitchFamily="50" charset="-128"/>
                <a:ea typeface="メイリオ" panose="020B0604030504040204" pitchFamily="50" charset="-128"/>
              </a:rPr>
              <a:t>分遅れて到着した。すぐに上司に「バスが遅れた」と伝えたが、上司は困惑していた。</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＜シチュエーション②＞</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課長から新企画のプレゼン資料を取りまとめるようにと指示があった。しかし、何をどうまとめたらいいかわからなかったので、「どうしたらいいですか</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」と先輩に相談したら、とても不機嫌そうに「まずは自分で考えて」と言われた。</a:t>
            </a:r>
          </a:p>
          <a:p>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＜シチュエーション③＞</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課長から、先週の月曜日に、新企画のプレゼン資料を取りまとめるように指示された。プレゼンは来週末の金曜日だ。プレゼンの前日にスライドを完成させ、課長に見せに行ったら、とても不機嫌そうな顔をされた。</a:t>
            </a:r>
          </a:p>
          <a:p>
            <a:endParaRPr lang="ja-JP" altLang="en-US" sz="2400" dirty="0">
              <a:latin typeface="メイリオ" panose="020B0604030504040204" pitchFamily="50" charset="-128"/>
              <a:ea typeface="メイリオ" panose="020B0604030504040204" pitchFamily="50" charset="-128"/>
            </a:endParaRPr>
          </a:p>
        </p:txBody>
      </p:sp>
      <p:sp>
        <p:nvSpPr>
          <p:cNvPr id="3" name="コンテンツ プレースホルダー 3">
            <a:extLst>
              <a:ext uri="{FF2B5EF4-FFF2-40B4-BE49-F238E27FC236}">
                <a16:creationId xmlns:a16="http://schemas.microsoft.com/office/drawing/2014/main" id="{7A632EFC-F9F3-BD8C-0459-A4976096ED18}"/>
              </a:ext>
            </a:extLst>
          </p:cNvPr>
          <p:cNvSpPr>
            <a:spLocks noGrp="1"/>
          </p:cNvSpPr>
          <p:nvPr>
            <p:ph sz="quarter" idx="10"/>
          </p:nvPr>
        </p:nvSpPr>
        <p:spPr>
          <a:xfrm>
            <a:off x="10083800" y="630290"/>
            <a:ext cx="1757363" cy="708025"/>
          </a:xfrm>
        </p:spPr>
        <p:txBody>
          <a:bodyPr/>
          <a:lstStyle/>
          <a:p>
            <a:r>
              <a:rPr lang="ja-JP" altLang="en-US" dirty="0"/>
              <a:t>各</a:t>
            </a:r>
            <a:r>
              <a:rPr lang="en-US" altLang="ja-JP" dirty="0"/>
              <a:t>5</a:t>
            </a:r>
            <a:endParaRPr kumimoji="1" lang="ja-JP" altLang="en-US" dirty="0"/>
          </a:p>
        </p:txBody>
      </p:sp>
      <p:sp>
        <p:nvSpPr>
          <p:cNvPr id="4" name="テキスト プレースホルダー 2">
            <a:extLst>
              <a:ext uri="{FF2B5EF4-FFF2-40B4-BE49-F238E27FC236}">
                <a16:creationId xmlns:a16="http://schemas.microsoft.com/office/drawing/2014/main" id="{40775011-D638-C3A6-2DD0-8D37556BC45C}"/>
              </a:ext>
            </a:extLst>
          </p:cNvPr>
          <p:cNvSpPr>
            <a:spLocks noGrp="1"/>
          </p:cNvSpPr>
          <p:nvPr>
            <p:ph type="body" idx="1"/>
          </p:nvPr>
        </p:nvSpPr>
        <p:spPr>
          <a:xfrm>
            <a:off x="650767" y="1670065"/>
            <a:ext cx="11524633" cy="757090"/>
          </a:xfrm>
        </p:spPr>
        <p:txBody>
          <a:bodyPr/>
          <a:lstStyle/>
          <a:p>
            <a:r>
              <a:rPr kumimoji="1" lang="ja-JP" altLang="en-US" sz="2400" dirty="0"/>
              <a:t>以下の状況で、「私」の行動のどんな点が問題だったのかを考えましょう。また、行動を改善するにはどのようにすればよいかも考えましょう。</a:t>
            </a:r>
          </a:p>
        </p:txBody>
      </p:sp>
    </p:spTree>
    <p:extLst>
      <p:ext uri="{BB962C8B-B14F-4D97-AF65-F5344CB8AC3E}">
        <p14:creationId xmlns:p14="http://schemas.microsoft.com/office/powerpoint/2010/main" val="54804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進捗報告①</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3774179549"/>
              </p:ext>
            </p:extLst>
          </p:nvPr>
        </p:nvGraphicFramePr>
        <p:xfrm>
          <a:off x="1320800" y="2794298"/>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完了したこと</a:t>
                      </a:r>
                    </a:p>
                  </a:txBody>
                  <a:tcPr/>
                </a:tc>
                <a:tc>
                  <a:txBody>
                    <a:bodyPr/>
                    <a:lstStyle/>
                    <a:p>
                      <a:r>
                        <a:rPr kumimoji="1" lang="ja-JP" altLang="en-US" sz="1800" b="1" i="0" kern="1200" dirty="0">
                          <a:solidFill>
                            <a:schemeClr val="dk1"/>
                          </a:solidFill>
                          <a:effectLst/>
                          <a:latin typeface="+mn-lt"/>
                          <a:ea typeface="+mn-ea"/>
                          <a:cs typeface="+mn-cs"/>
                        </a:rPr>
                        <a:t>新規顧客向けの提案資料</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現在と次の予定</a:t>
                      </a:r>
                    </a:p>
                  </a:txBody>
                  <a:tcPr/>
                </a:tc>
                <a:tc>
                  <a:txBody>
                    <a:bodyPr/>
                    <a:lstStyle/>
                    <a:p>
                      <a:r>
                        <a:rPr kumimoji="1" lang="ja-JP" altLang="en-US" b="1" dirty="0"/>
                        <a:t>提案資料について顧客からのフィードバック待ち</a:t>
                      </a:r>
                      <a:endParaRPr kumimoji="1" lang="en-US" altLang="ja-JP" b="1" dirty="0"/>
                    </a:p>
                    <a:p>
                      <a:r>
                        <a:rPr kumimoji="1" lang="ja-JP" altLang="en-US" b="1" dirty="0"/>
                        <a:t>フィードバックされたら修正する</a:t>
                      </a:r>
                    </a:p>
                  </a:txBody>
                  <a:tcPr/>
                </a:tc>
                <a:extLst>
                  <a:ext uri="{0D108BD9-81ED-4DB2-BD59-A6C34878D82A}">
                    <a16:rowId xmlns:a16="http://schemas.microsoft.com/office/drawing/2014/main" val="3324382576"/>
                  </a:ext>
                </a:extLst>
              </a:tr>
              <a:tr h="0">
                <a:tc>
                  <a:txBody>
                    <a:bodyPr/>
                    <a:lstStyle/>
                    <a:p>
                      <a:r>
                        <a:rPr kumimoji="1" lang="ja-JP" altLang="en-US" b="1" dirty="0"/>
                        <a:t>それ以外の今後の予定</a:t>
                      </a:r>
                    </a:p>
                  </a:txBody>
                  <a:tcPr/>
                </a:tc>
                <a:tc>
                  <a:txBody>
                    <a:bodyPr/>
                    <a:lstStyle/>
                    <a:p>
                      <a:r>
                        <a:rPr kumimoji="1" lang="ja-JP" altLang="en-US" b="1" dirty="0"/>
                        <a:t>提案書の修正と顧客の打ち合わせがある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①：進捗報告者は表の内容を基に相手役の人に作業を依頼してください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②：報告される側の人は、次のページのサンプル会話を基に受け答えをしてください</a:t>
            </a:r>
          </a:p>
        </p:txBody>
      </p:sp>
    </p:spTree>
    <p:extLst>
      <p:ext uri="{BB962C8B-B14F-4D97-AF65-F5344CB8AC3E}">
        <p14:creationId xmlns:p14="http://schemas.microsoft.com/office/powerpoint/2010/main" val="203584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kumimoji="1" lang="ja-JP" altLang="en-US" dirty="0"/>
              <a:t>進捗報告①</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4524275"/>
          </a:xfrm>
        </p:spPr>
        <p:txBody>
          <a:bodyPr/>
          <a:lstStyle/>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それでは、チームミーティングを始めます。進捗状況を教えてください。今回は</a:t>
            </a:r>
            <a:r>
              <a:rPr lang="en-US" altLang="ja-JP" dirty="0">
                <a:solidFill>
                  <a:srgbClr val="0D0D0D"/>
                </a:solidFill>
                <a:highlight>
                  <a:srgbClr val="FFFFFF"/>
                </a:highlight>
                <a:latin typeface="Söhne"/>
              </a:rPr>
              <a:t>B</a:t>
            </a:r>
            <a:r>
              <a:rPr lang="ja-JP" altLang="en-US" b="0" i="0" dirty="0">
                <a:solidFill>
                  <a:srgbClr val="0D0D0D"/>
                </a:solidFill>
                <a:effectLst/>
                <a:highlight>
                  <a:srgbClr val="FFFFFF"/>
                </a:highlight>
                <a:latin typeface="Söhne"/>
              </a:rPr>
              <a:t>さんからお願いします。</a:t>
            </a:r>
            <a:endParaRPr lang="en-US" altLang="ja-JP" b="0" i="0" dirty="0">
              <a:solidFill>
                <a:srgbClr val="0D0D0D"/>
              </a:solidFill>
              <a:effectLst/>
              <a:highlight>
                <a:srgbClr val="FFFFFF"/>
              </a:highlight>
              <a:latin typeface="Söhne"/>
            </a:endParaRPr>
          </a:p>
          <a:p>
            <a:pPr marL="0" indent="0">
              <a:buNone/>
            </a:pPr>
            <a:endParaRPr lang="ja-JP" altLang="en-US"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完了したのは、新規顧客向けの提案資料です。現在は、顧客からのフィードバック待ちで、フィードバックを受けたら修正作業に入る予定です。今後は、提案書の修正と顧客との打ち合わせが予定されています。</a:t>
            </a:r>
            <a:endParaRPr lang="en-US" altLang="ja-JP" b="0" i="0" dirty="0">
              <a:solidFill>
                <a:srgbClr val="0D0D0D"/>
              </a:solidFill>
              <a:effectLst/>
              <a:highlight>
                <a:srgbClr val="FFFFFF"/>
              </a:highlight>
              <a:latin typeface="Söhne"/>
            </a:endParaRPr>
          </a:p>
          <a:p>
            <a:pPr marL="0" indent="0">
              <a:buNone/>
            </a:pPr>
            <a:endParaRPr lang="ja-JP" altLang="en-US"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了解しました。進捗報告ありがとうございます。遅れが出そうな場合は早めに報告してください。</a:t>
            </a:r>
            <a:endParaRPr kumimoji="1" lang="ja-JP" altLang="en-US" dirty="0"/>
          </a:p>
        </p:txBody>
      </p:sp>
      <p:sp>
        <p:nvSpPr>
          <p:cNvPr id="4" name="コンテンツ プレースホルダー 3">
            <a:extLst>
              <a:ext uri="{FF2B5EF4-FFF2-40B4-BE49-F238E27FC236}">
                <a16:creationId xmlns:a16="http://schemas.microsoft.com/office/drawing/2014/main" id="{570E68A3-D308-393A-107E-D63BCF6B1603}"/>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194125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進捗報告②</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4166278442"/>
              </p:ext>
            </p:extLst>
          </p:nvPr>
        </p:nvGraphicFramePr>
        <p:xfrm>
          <a:off x="1320800" y="2794298"/>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完了したこと</a:t>
                      </a:r>
                    </a:p>
                  </a:txBody>
                  <a:tcPr/>
                </a:tc>
                <a:tc>
                  <a:txBody>
                    <a:bodyPr/>
                    <a:lstStyle/>
                    <a:p>
                      <a:r>
                        <a:rPr kumimoji="1" lang="ja-JP" altLang="en-US" sz="1800" b="1" i="0" kern="1200" dirty="0">
                          <a:solidFill>
                            <a:schemeClr val="dk1"/>
                          </a:solidFill>
                          <a:effectLst/>
                          <a:latin typeface="+mn-lt"/>
                          <a:ea typeface="+mn-ea"/>
                          <a:cs typeface="+mn-cs"/>
                        </a:rPr>
                        <a:t>システム要件定義書の作成</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現在の作業</a:t>
                      </a:r>
                    </a:p>
                  </a:txBody>
                  <a:tcPr/>
                </a:tc>
                <a:tc>
                  <a:txBody>
                    <a:bodyPr/>
                    <a:lstStyle/>
                    <a:p>
                      <a:r>
                        <a:rPr kumimoji="1" lang="ja-JP" altLang="en-US" b="1" dirty="0"/>
                        <a:t>基本設計書の作成中で細かい仕様の検討をしている</a:t>
                      </a:r>
                      <a:endParaRPr kumimoji="1" lang="en-US" altLang="ja-JP" b="1" dirty="0"/>
                    </a:p>
                  </a:txBody>
                  <a:tcPr/>
                </a:tc>
                <a:extLst>
                  <a:ext uri="{0D108BD9-81ED-4DB2-BD59-A6C34878D82A}">
                    <a16:rowId xmlns:a16="http://schemas.microsoft.com/office/drawing/2014/main" val="3324382576"/>
                  </a:ext>
                </a:extLst>
              </a:tr>
              <a:tr h="0">
                <a:tc>
                  <a:txBody>
                    <a:bodyPr/>
                    <a:lstStyle/>
                    <a:p>
                      <a:r>
                        <a:rPr kumimoji="1" lang="ja-JP" altLang="en-US" b="1" dirty="0"/>
                        <a:t>今後の予定</a:t>
                      </a:r>
                    </a:p>
                  </a:txBody>
                  <a:tcPr/>
                </a:tc>
                <a:tc>
                  <a:txBody>
                    <a:bodyPr/>
                    <a:lstStyle/>
                    <a:p>
                      <a:r>
                        <a:rPr kumimoji="1" lang="ja-JP" altLang="en-US" b="1" dirty="0"/>
                        <a:t>基本設計書のレビューと修正、そして詳細設計書の着手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①：進捗報告者は表の内容を基に相手役の人に作業を依頼してください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②：報告される側の人は、次のページのサンプル会話を基に受け答えをしてください</a:t>
            </a:r>
          </a:p>
        </p:txBody>
      </p:sp>
    </p:spTree>
    <p:extLst>
      <p:ext uri="{BB962C8B-B14F-4D97-AF65-F5344CB8AC3E}">
        <p14:creationId xmlns:p14="http://schemas.microsoft.com/office/powerpoint/2010/main" val="277458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kumimoji="1" lang="ja-JP" altLang="en-US" dirty="0"/>
              <a:t>進捗報告②</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4967473"/>
          </a:xfrm>
        </p:spPr>
        <p:txBody>
          <a:bodyPr/>
          <a:lstStyle/>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それでは、プロジェクトミーティングを始めます。各自の進捗状況を報告してください。</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今回は</a:t>
            </a:r>
            <a:r>
              <a:rPr lang="en-US" altLang="ja-JP" dirty="0">
                <a:solidFill>
                  <a:srgbClr val="0D0D0D"/>
                </a:solidFill>
                <a:highlight>
                  <a:srgbClr val="FFFFFF"/>
                </a:highlight>
                <a:latin typeface="Söhne"/>
              </a:rPr>
              <a:t>Y</a:t>
            </a:r>
            <a:r>
              <a:rPr lang="ja-JP" altLang="en-US" b="0" i="0" dirty="0">
                <a:solidFill>
                  <a:srgbClr val="0D0D0D"/>
                </a:solidFill>
                <a:effectLst/>
                <a:highlight>
                  <a:srgbClr val="FFFFFF"/>
                </a:highlight>
                <a:latin typeface="Söhne"/>
              </a:rPr>
              <a:t>さんからお願いします。</a:t>
            </a:r>
            <a:endParaRPr lang="en-US" altLang="ja-JP" b="0" i="0" dirty="0">
              <a:solidFill>
                <a:srgbClr val="0D0D0D"/>
              </a:solidFill>
              <a:effectLst/>
              <a:highlight>
                <a:srgbClr val="FFFFFF"/>
              </a:highlight>
              <a:latin typeface="Söhne"/>
            </a:endParaRPr>
          </a:p>
          <a:p>
            <a:pPr marL="0" indent="0">
              <a:buNone/>
            </a:pPr>
            <a:endParaRPr lang="en-US" altLang="ja-JP" dirty="0">
              <a:solidFill>
                <a:srgbClr val="0D0D0D"/>
              </a:solidFill>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はい。完了したのは、システムの要件定義書の作成です。現在は、基本設計書の作成中で、細かい仕様の検討を行っています。今後は、基本設計書のレビューと修正、そして詳細設計の着手が予定されています。 </a:t>
            </a:r>
            <a:endParaRPr lang="en-US" altLang="ja-JP" b="0" i="0" dirty="0">
              <a:solidFill>
                <a:srgbClr val="0D0D0D"/>
              </a:solidFill>
              <a:effectLst/>
              <a:highlight>
                <a:srgbClr val="FFFFFF"/>
              </a:highlight>
              <a:latin typeface="Söhne"/>
            </a:endParaRPr>
          </a:p>
          <a:p>
            <a:pPr marL="0" indent="0">
              <a:buNone/>
            </a:pPr>
            <a:endParaRPr lang="en-US" altLang="ja-JP" dirty="0">
              <a:solidFill>
                <a:srgbClr val="0D0D0D"/>
              </a:solidFill>
              <a:highlight>
                <a:srgbClr val="FFFFFF"/>
              </a:highlight>
              <a:latin typeface="Söhne"/>
            </a:endParaRPr>
          </a:p>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了解しました。進捗報告ありがとうございます。作業が予定より遅れそうな場合は、早めに連絡をお願いします。</a:t>
            </a:r>
            <a:endParaRPr kumimoji="1" lang="ja-JP" altLang="en-US" dirty="0"/>
          </a:p>
        </p:txBody>
      </p:sp>
      <p:sp>
        <p:nvSpPr>
          <p:cNvPr id="4" name="コンテンツ プレースホルダー 3">
            <a:extLst>
              <a:ext uri="{FF2B5EF4-FFF2-40B4-BE49-F238E27FC236}">
                <a16:creationId xmlns:a16="http://schemas.microsoft.com/office/drawing/2014/main" id="{3A367387-FE4D-85E4-22CE-74EA3D3F610B}"/>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12382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議事録作成①</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4967473"/>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https://drive.google.com/file/d/1T5A-CAv9fLAbvm4uk1L11ZqN105igFYz/view?usp=sharing</a:t>
            </a:r>
            <a:endParaRPr kumimoji="1" lang="en-US" altLang="ja-JP" dirty="0"/>
          </a:p>
          <a:p>
            <a:pPr marL="0" indent="0">
              <a:buNone/>
            </a:pPr>
            <a:endParaRPr kumimoji="1"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344237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議事録作成②</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5853870"/>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https://drive.google.com/file/d/1T7gqtfOWyZ8ozo4X_A4XvE3bvjCUpY-5/view?usp=sharing</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275143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F8372-86FD-D5A2-E953-A3E34BE870B4}"/>
              </a:ext>
            </a:extLst>
          </p:cNvPr>
          <p:cNvSpPr>
            <a:spLocks noGrp="1"/>
          </p:cNvSpPr>
          <p:nvPr>
            <p:ph type="title"/>
          </p:nvPr>
        </p:nvSpPr>
        <p:spPr/>
        <p:txBody>
          <a:bodyPr/>
          <a:lstStyle/>
          <a:p>
            <a:r>
              <a:rPr kumimoji="1" lang="ja-JP" altLang="en-US" dirty="0"/>
              <a:t>議事録作成③</a:t>
            </a:r>
          </a:p>
        </p:txBody>
      </p:sp>
      <p:sp>
        <p:nvSpPr>
          <p:cNvPr id="3" name="テキスト プレースホルダー 2">
            <a:extLst>
              <a:ext uri="{FF2B5EF4-FFF2-40B4-BE49-F238E27FC236}">
                <a16:creationId xmlns:a16="http://schemas.microsoft.com/office/drawing/2014/main" id="{62BDC45B-2AF2-44C9-C909-444A17BB6645}"/>
              </a:ext>
            </a:extLst>
          </p:cNvPr>
          <p:cNvSpPr>
            <a:spLocks noGrp="1"/>
          </p:cNvSpPr>
          <p:nvPr>
            <p:ph type="body" idx="1"/>
          </p:nvPr>
        </p:nvSpPr>
        <p:spPr>
          <a:xfrm>
            <a:off x="650766" y="1788216"/>
            <a:ext cx="11524633" cy="5853870"/>
          </a:xfrm>
        </p:spPr>
        <p:txBody>
          <a:bodyPr/>
          <a:lstStyle/>
          <a:p>
            <a:pPr marL="0" indent="0">
              <a:buNone/>
            </a:pPr>
            <a:r>
              <a:rPr kumimoji="1" lang="ja-JP" altLang="en-US" dirty="0"/>
              <a:t>①議事録テンプレート</a:t>
            </a:r>
            <a:r>
              <a:rPr kumimoji="1" lang="en-US" altLang="ja-JP" dirty="0"/>
              <a:t>.docx</a:t>
            </a:r>
            <a:r>
              <a:rPr kumimoji="1" lang="ja-JP" altLang="en-US" dirty="0"/>
              <a:t>を開いてください。</a:t>
            </a:r>
            <a:endParaRPr kumimoji="1" lang="en-US" altLang="ja-JP" dirty="0"/>
          </a:p>
          <a:p>
            <a:pPr marL="0" indent="0">
              <a:buNone/>
            </a:pPr>
            <a:endParaRPr kumimoji="1" lang="en-US" altLang="ja-JP" dirty="0"/>
          </a:p>
          <a:p>
            <a:pPr marL="0" indent="0">
              <a:buNone/>
            </a:pPr>
            <a:endParaRPr lang="en-US" altLang="ja-JP" dirty="0"/>
          </a:p>
          <a:p>
            <a:pPr marL="0" indent="0">
              <a:buNone/>
            </a:pPr>
            <a:r>
              <a:rPr kumimoji="1" lang="ja-JP" altLang="en-US" dirty="0"/>
              <a:t>②以下のリンクをクリックして音声を聞いて、議事録に詳細を記述するようにして下さい。</a:t>
            </a:r>
            <a:endParaRPr kumimoji="1" lang="en-US" altLang="ja-JP" dirty="0"/>
          </a:p>
          <a:p>
            <a:pPr marL="0" indent="0">
              <a:buNone/>
            </a:pPr>
            <a:endParaRPr lang="en-US" altLang="ja-JP" dirty="0"/>
          </a:p>
          <a:p>
            <a:pPr marL="0" indent="0">
              <a:buNone/>
            </a:pPr>
            <a:r>
              <a:rPr kumimoji="1" lang="en-US" altLang="ja-JP" dirty="0">
                <a:hlinkClick r:id="rId3"/>
              </a:rPr>
              <a:t>https://drive.google.com/file/d/1TBryAjn6dQjmGthOqBtFoDTGF2WXly_T/view?usp=sharing</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③記述を終えたら、ほかのメンバーとの書き方を見比べてお</a:t>
            </a:r>
            <a:endParaRPr kumimoji="1" lang="en-US" altLang="ja-JP" dirty="0"/>
          </a:p>
          <a:p>
            <a:pPr marL="0" indent="0">
              <a:buNone/>
            </a:pPr>
            <a:r>
              <a:rPr lang="ja-JP" altLang="en-US" dirty="0"/>
              <a:t>　</a:t>
            </a:r>
            <a:r>
              <a:rPr kumimoji="1" lang="ja-JP" altLang="en-US" dirty="0"/>
              <a:t>互いの良い点を話し合いましょう。</a:t>
            </a:r>
            <a:endParaRPr kumimoji="1" lang="en-US" altLang="ja-JP" dirty="0"/>
          </a:p>
        </p:txBody>
      </p:sp>
      <p:sp>
        <p:nvSpPr>
          <p:cNvPr id="4" name="コンテンツ プレースホルダー 3">
            <a:extLst>
              <a:ext uri="{FF2B5EF4-FFF2-40B4-BE49-F238E27FC236}">
                <a16:creationId xmlns:a16="http://schemas.microsoft.com/office/drawing/2014/main" id="{B9C57CFE-9117-ECF2-1780-9FCFC27E8601}"/>
              </a:ext>
            </a:extLst>
          </p:cNvPr>
          <p:cNvSpPr>
            <a:spLocks noGrp="1"/>
          </p:cNvSpPr>
          <p:nvPr>
            <p:ph sz="quarter" idx="10"/>
          </p:nvPr>
        </p:nvSpPr>
        <p:spPr/>
        <p:txBody>
          <a:bodyPr/>
          <a:lstStyle/>
          <a:p>
            <a:r>
              <a:rPr kumimoji="1" lang="en-US" altLang="ja-JP" dirty="0"/>
              <a:t>20</a:t>
            </a:r>
          </a:p>
        </p:txBody>
      </p:sp>
    </p:spTree>
    <p:extLst>
      <p:ext uri="{BB962C8B-B14F-4D97-AF65-F5344CB8AC3E}">
        <p14:creationId xmlns:p14="http://schemas.microsoft.com/office/powerpoint/2010/main" val="247417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進捗遅延・相談</a:t>
            </a:r>
            <a:r>
              <a:rPr lang="ja-JP" altLang="en-US" dirty="0"/>
              <a:t>①</a:t>
            </a:r>
            <a:endParaRPr kumimoji="1" lang="ja-JP" altLang="en-US" dirty="0"/>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4288942338"/>
              </p:ext>
            </p:extLst>
          </p:nvPr>
        </p:nvGraphicFramePr>
        <p:xfrm>
          <a:off x="1320800" y="2794298"/>
          <a:ext cx="10363200" cy="1376680"/>
        </p:xfrm>
        <a:graphic>
          <a:graphicData uri="http://schemas.openxmlformats.org/drawingml/2006/table">
            <a:tbl>
              <a:tblPr firstRow="1" bandRow="1">
                <a:tableStyleId>{C4B1156A-380E-4F78-BDF5-A606A8083BF9}</a:tableStyleId>
              </a:tblPr>
              <a:tblGrid>
                <a:gridCol w="5181600">
                  <a:extLst>
                    <a:ext uri="{9D8B030D-6E8A-4147-A177-3AD203B41FA5}">
                      <a16:colId xmlns:a16="http://schemas.microsoft.com/office/drawing/2014/main" val="2340970569"/>
                    </a:ext>
                  </a:extLst>
                </a:gridCol>
                <a:gridCol w="5181600">
                  <a:extLst>
                    <a:ext uri="{9D8B030D-6E8A-4147-A177-3AD203B41FA5}">
                      <a16:colId xmlns:a16="http://schemas.microsoft.com/office/drawing/2014/main" val="1349727153"/>
                    </a:ext>
                  </a:extLst>
                </a:gridCol>
              </a:tblGrid>
              <a:tr h="370840">
                <a:tc>
                  <a:txBody>
                    <a:bodyPr/>
                    <a:lstStyle/>
                    <a:p>
                      <a:r>
                        <a:rPr kumimoji="1" lang="ja-JP" altLang="en-US" b="1" dirty="0"/>
                        <a:t>遅延内容</a:t>
                      </a:r>
                    </a:p>
                  </a:txBody>
                  <a:tcPr/>
                </a:tc>
                <a:tc>
                  <a:txBody>
                    <a:bodyPr/>
                    <a:lstStyle/>
                    <a:p>
                      <a:r>
                        <a:rPr kumimoji="1" lang="ja-JP" altLang="en-US" b="1" dirty="0"/>
                        <a:t>新しい提案書の作成に時間がかかっている</a:t>
                      </a:r>
                      <a:endParaRPr kumimoji="1" lang="en-US" altLang="ja-JP" b="1" dirty="0"/>
                    </a:p>
                  </a:txBody>
                  <a:tcPr/>
                </a:tc>
                <a:extLst>
                  <a:ext uri="{0D108BD9-81ED-4DB2-BD59-A6C34878D82A}">
                    <a16:rowId xmlns:a16="http://schemas.microsoft.com/office/drawing/2014/main" val="3583098190"/>
                  </a:ext>
                </a:extLst>
              </a:tr>
              <a:tr h="0">
                <a:tc>
                  <a:txBody>
                    <a:bodyPr/>
                    <a:lstStyle/>
                    <a:p>
                      <a:r>
                        <a:rPr kumimoji="1" lang="ja-JP" altLang="en-US" b="1" dirty="0"/>
                        <a:t>どのくらい遅れているのか</a:t>
                      </a:r>
                    </a:p>
                  </a:txBody>
                  <a:tcPr/>
                </a:tc>
                <a:tc>
                  <a:txBody>
                    <a:bodyPr/>
                    <a:lstStyle/>
                    <a:p>
                      <a:r>
                        <a:rPr kumimoji="1" lang="en-US" altLang="ja-JP" b="1" dirty="0"/>
                        <a:t>2</a:t>
                      </a:r>
                      <a:r>
                        <a:rPr kumimoji="1" lang="ja-JP" altLang="en-US" b="1" dirty="0"/>
                        <a:t>日間</a:t>
                      </a:r>
                    </a:p>
                  </a:txBody>
                  <a:tcPr/>
                </a:tc>
                <a:extLst>
                  <a:ext uri="{0D108BD9-81ED-4DB2-BD59-A6C34878D82A}">
                    <a16:rowId xmlns:a16="http://schemas.microsoft.com/office/drawing/2014/main" val="3324382576"/>
                  </a:ext>
                </a:extLst>
              </a:tr>
              <a:tr h="0">
                <a:tc>
                  <a:txBody>
                    <a:bodyPr/>
                    <a:lstStyle/>
                    <a:p>
                      <a:r>
                        <a:rPr kumimoji="1" lang="ja-JP" altLang="en-US" b="1" dirty="0"/>
                        <a:t>相談事項</a:t>
                      </a:r>
                    </a:p>
                  </a:txBody>
                  <a:tcPr/>
                </a:tc>
                <a:tc>
                  <a:txBody>
                    <a:bodyPr/>
                    <a:lstStyle/>
                    <a:p>
                      <a:r>
                        <a:rPr kumimoji="1" lang="ja-JP" altLang="en-US" b="1" dirty="0"/>
                        <a:t>ヘルプのお願いをしたい</a:t>
                      </a:r>
                      <a:endParaRPr kumimoji="1" lang="en-US" altLang="ja-JP" b="1" dirty="0"/>
                    </a:p>
                    <a:p>
                      <a:r>
                        <a:rPr kumimoji="1" lang="ja-JP" altLang="en-US" b="1" dirty="0"/>
                        <a:t>市場調査の作業を協力してほしい</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①：相談者は表の内容を基に相手役の人に作業を相談してください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②：相談される側の人は、次のページのサンプル会話を基に受け答えをしてください</a:t>
            </a:r>
          </a:p>
        </p:txBody>
      </p:sp>
    </p:spTree>
    <p:extLst>
      <p:ext uri="{BB962C8B-B14F-4D97-AF65-F5344CB8AC3E}">
        <p14:creationId xmlns:p14="http://schemas.microsoft.com/office/powerpoint/2010/main" val="3878444582"/>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2618</TotalTime>
  <Words>1598</Words>
  <Application>Microsoft Office PowerPoint</Application>
  <PresentationFormat>ユーザー設定</PresentationFormat>
  <Paragraphs>156</Paragraphs>
  <Slides>11</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Söhne</vt:lpstr>
      <vt:lpstr>Meiryo</vt:lpstr>
      <vt:lpstr>Meiryo</vt:lpstr>
      <vt:lpstr>游ゴシック</vt:lpstr>
      <vt:lpstr>游ゴシック Light</vt:lpstr>
      <vt:lpstr>Arial</vt:lpstr>
      <vt:lpstr>Poppins</vt:lpstr>
      <vt:lpstr>Wingdings</vt:lpstr>
      <vt:lpstr>デザインの設定</vt:lpstr>
      <vt:lpstr>Unit3　　</vt:lpstr>
      <vt:lpstr>進捗報告①</vt:lpstr>
      <vt:lpstr>進捗報告①</vt:lpstr>
      <vt:lpstr>進捗報告②</vt:lpstr>
      <vt:lpstr>進捗報告②</vt:lpstr>
      <vt:lpstr>議事録作成①</vt:lpstr>
      <vt:lpstr>議事録作成②</vt:lpstr>
      <vt:lpstr>議事録作成③</vt:lpstr>
      <vt:lpstr>進捗遅延・相談①</vt:lpstr>
      <vt:lpstr>進捗遅延・相談①</vt:lpstr>
      <vt:lpstr>報連相スキルを身に付ける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51</cp:revision>
  <cp:lastPrinted>2023-03-28T15:29:05Z</cp:lastPrinted>
  <dcterms:created xsi:type="dcterms:W3CDTF">2023-03-26T15:05:34Z</dcterms:created>
  <dcterms:modified xsi:type="dcterms:W3CDTF">2025-06-04T00:50:29Z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