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8" r:id="rId2"/>
    <p:sldId id="270" r:id="rId3"/>
    <p:sldId id="275" r:id="rId4"/>
    <p:sldId id="256" r:id="rId5"/>
    <p:sldId id="258" r:id="rId6"/>
    <p:sldId id="260" r:id="rId7"/>
    <p:sldId id="277" r:id="rId8"/>
    <p:sldId id="278" r:id="rId9"/>
    <p:sldId id="280" r:id="rId10"/>
    <p:sldId id="279" r:id="rId11"/>
    <p:sldId id="265" r:id="rId12"/>
    <p:sldId id="257" r:id="rId13"/>
    <p:sldId id="267" r:id="rId14"/>
    <p:sldId id="268" r:id="rId15"/>
    <p:sldId id="269" r:id="rId16"/>
    <p:sldId id="272" r:id="rId17"/>
    <p:sldId id="283" r:id="rId18"/>
    <p:sldId id="284" r:id="rId19"/>
    <p:sldId id="285" r:id="rId20"/>
    <p:sldId id="273" r:id="rId21"/>
    <p:sldId id="274" r:id="rId22"/>
    <p:sldId id="286" r:id="rId23"/>
    <p:sldId id="287"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FFCC"/>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50"/>
      </p:cViewPr>
      <p:guideLst/>
    </p:cSldViewPr>
  </p:slideViewPr>
  <p:notesTextViewPr>
    <p:cViewPr>
      <p:scale>
        <a:sx n="1" d="1"/>
        <a:sy n="1" d="1"/>
      </p:scale>
      <p:origin x="0" y="0"/>
    </p:cViewPr>
  </p:notesTextViewPr>
  <p:notesViewPr>
    <p:cSldViewPr snapToGrid="0">
      <p:cViewPr>
        <p:scale>
          <a:sx n="100" d="100"/>
          <a:sy n="100" d="100"/>
        </p:scale>
        <p:origin x="2400" y="-4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AC9BD-79F4-4DC8-81DF-BA5A07DA058D}" type="datetimeFigureOut">
              <a:rPr kumimoji="1" lang="ja-JP" altLang="en-US" smtClean="0"/>
              <a:t>2023/12/20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11CD1-2F04-4DC3-9519-ACC338C561FB}" type="slidenum">
              <a:rPr kumimoji="1" lang="ja-JP" altLang="en-US" smtClean="0"/>
              <a:t>‹#›</a:t>
            </a:fld>
            <a:endParaRPr kumimoji="1" lang="ja-JP" altLang="en-US"/>
          </a:p>
        </p:txBody>
      </p:sp>
    </p:spTree>
    <p:extLst>
      <p:ext uri="{BB962C8B-B14F-4D97-AF65-F5344CB8AC3E}">
        <p14:creationId xmlns:p14="http://schemas.microsoft.com/office/powerpoint/2010/main" val="23836282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4511CD1-2F04-4DC3-9519-ACC338C561FB}" type="slidenum">
              <a:rPr kumimoji="1" lang="ja-JP" altLang="en-US" smtClean="0"/>
              <a:t>7</a:t>
            </a:fld>
            <a:endParaRPr kumimoji="1" lang="ja-JP" altLang="en-US"/>
          </a:p>
        </p:txBody>
      </p:sp>
    </p:spTree>
    <p:extLst>
      <p:ext uri="{BB962C8B-B14F-4D97-AF65-F5344CB8AC3E}">
        <p14:creationId xmlns:p14="http://schemas.microsoft.com/office/powerpoint/2010/main" val="32083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11337-E099-A0E3-674B-4576859EC3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4C76956-7999-C7ED-6F09-60ABC63D3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C33718E-778D-E992-03FB-29E0BCDF2A03}"/>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89B27C8D-5C20-A363-A46C-1C19346FB8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B6D700-9DB3-4285-487F-6567F64CAB24}"/>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23985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F60AB-5405-ADA0-ED63-FD06A6AF20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BE6B76-CA97-2603-03BD-612B114C729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111E9-8BE5-867B-8AB6-BAE06A2C0A30}"/>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6CE49C66-5A38-1C59-2EF0-01D9F65D44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D385AF-E054-E35C-4A79-52AC88F4561C}"/>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26206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7F222A-E7E6-5E93-0621-3280772809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B113F5-7928-1101-8511-2A166D3910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05759B-977F-968D-0B01-48DB2D104CB8}"/>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69436FBB-238B-87F5-A0ED-F1859DD156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36AE7C-32B4-117F-B7E7-583C0D9BF5B7}"/>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104998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8B5E-3945-8A5C-AEDB-CF48C6C5C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1E25C1-353B-24A7-9B73-28B28FF683F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190205-A6F9-9918-766B-23A9D43AA6DE}"/>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757B2C4B-791F-8B3B-B1AC-622729C043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F080FE-699B-2473-4C00-07F87CC69304}"/>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163893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83423-2493-D826-D2A1-02D5B6C6E79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A05E48-B243-F55B-624A-2F2D86FB01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53ECC6-545B-9762-7632-FB0EC8E6C942}"/>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1923E508-0CDA-BDE8-0414-4135C586FB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CE9DD7-E5ED-0508-D9FB-721ADB95DD61}"/>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123540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78BDA-F28A-C37F-110B-CB348BCAB8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4B9EF8-1CC1-75A9-8597-3CBFC77259B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16394-331C-182B-C9E3-FDF3C3CF02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4B1CC6-EFE2-F1B8-CE50-D9B8A32E6403}"/>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6" name="フッター プレースホルダー 5">
            <a:extLst>
              <a:ext uri="{FF2B5EF4-FFF2-40B4-BE49-F238E27FC236}">
                <a16:creationId xmlns:a16="http://schemas.microsoft.com/office/drawing/2014/main" id="{EDFD1888-BCEA-FE78-268A-460AC18E494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6C0254-6141-CA35-EB72-E79E548F8AD9}"/>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120001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49DDC0-1064-11AA-AEFD-2B8537CB82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092C35-476F-3667-FBD7-24CC0B63F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B1F42A-C842-495F-83C1-FE5F93888D5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4C6F2C4-42BD-08D1-686D-BDAFDD19A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A408EEF-99A0-982C-CB1C-FDC338F7D5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5372B4A-DB97-CD3B-6E5A-04523F03BE86}"/>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8" name="フッター プレースホルダー 7">
            <a:extLst>
              <a:ext uri="{FF2B5EF4-FFF2-40B4-BE49-F238E27FC236}">
                <a16:creationId xmlns:a16="http://schemas.microsoft.com/office/drawing/2014/main" id="{DA68605D-5458-DDFF-928C-7B7101B1371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C0CACE-373E-038F-D63F-CEC2CB13DD6D}"/>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39320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B417D9-2A28-B7D2-FEEE-55BD2B5CA15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8BD3351-2C2B-7A12-6339-6F26B1644D46}"/>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4" name="フッター プレースホルダー 3">
            <a:extLst>
              <a:ext uri="{FF2B5EF4-FFF2-40B4-BE49-F238E27FC236}">
                <a16:creationId xmlns:a16="http://schemas.microsoft.com/office/drawing/2014/main" id="{2D32C202-59EE-4001-3CAA-CB9BA92E8B2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299DDD2-8CFC-3C02-FFC7-58209ACC8C07}"/>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113858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282C95-95D7-3454-5FB8-3C08CA48D3FC}"/>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3" name="フッター プレースホルダー 2">
            <a:extLst>
              <a:ext uri="{FF2B5EF4-FFF2-40B4-BE49-F238E27FC236}">
                <a16:creationId xmlns:a16="http://schemas.microsoft.com/office/drawing/2014/main" id="{472D829E-9CD8-8B67-81BC-A367430F67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58C234-8177-E29A-F6B9-329F4413189A}"/>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21652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84E40-297F-8F9D-A546-A444BF3F8F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88154A-68A6-7F62-2257-472C1588D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A0B118-38E3-EF86-F9E5-89301C786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1B302A-E6B5-89D4-662D-9FB81C8E6C33}"/>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6" name="フッター プレースホルダー 5">
            <a:extLst>
              <a:ext uri="{FF2B5EF4-FFF2-40B4-BE49-F238E27FC236}">
                <a16:creationId xmlns:a16="http://schemas.microsoft.com/office/drawing/2014/main" id="{2C83BBCD-530C-A540-6C41-7FB21F93DC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471014-B942-7A6E-D45A-5BBE26F2A6CD}"/>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393373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8A9CA-E2A7-0D24-18E3-EF7847B60A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518453C-4E10-1A6F-7314-8820721D8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7F4FFF-7218-CFEE-CDB9-CE4231C5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7A2372-EC94-0C96-C729-BC53D01E9864}"/>
              </a:ext>
            </a:extLst>
          </p:cNvPr>
          <p:cNvSpPr>
            <a:spLocks noGrp="1"/>
          </p:cNvSpPr>
          <p:nvPr>
            <p:ph type="dt" sz="half" idx="10"/>
          </p:nvPr>
        </p:nvSpPr>
        <p:spPr/>
        <p:txBody>
          <a:bodyPr/>
          <a:lstStyle/>
          <a:p>
            <a:fld id="{0507C721-681B-4F08-B900-1DCF15663F74}" type="datetimeFigureOut">
              <a:rPr kumimoji="1" lang="ja-JP" altLang="en-US" smtClean="0"/>
              <a:t>2023/12/20</a:t>
            </a:fld>
            <a:endParaRPr kumimoji="1" lang="ja-JP" altLang="en-US"/>
          </a:p>
        </p:txBody>
      </p:sp>
      <p:sp>
        <p:nvSpPr>
          <p:cNvPr id="6" name="フッター プレースホルダー 5">
            <a:extLst>
              <a:ext uri="{FF2B5EF4-FFF2-40B4-BE49-F238E27FC236}">
                <a16:creationId xmlns:a16="http://schemas.microsoft.com/office/drawing/2014/main" id="{985E424E-18F8-B6AF-9184-14A165327E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CE5FB3-78BF-F083-2AD6-A322A813B283}"/>
              </a:ext>
            </a:extLst>
          </p:cNvPr>
          <p:cNvSpPr>
            <a:spLocks noGrp="1"/>
          </p:cNvSpPr>
          <p:nvPr>
            <p:ph type="sldNum" sz="quarter" idx="12"/>
          </p:nvPr>
        </p:nvSpPr>
        <p:spPr/>
        <p:txBody>
          <a:body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27476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6134D0-E225-AAD3-8CE7-292F97D70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E2D068-6F86-9DDB-1664-29552F1EA4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A97E1D-1555-C1BE-03A0-F1FE3B378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7C721-681B-4F08-B900-1DCF15663F74}" type="datetimeFigureOut">
              <a:rPr kumimoji="1" lang="ja-JP" altLang="en-US" smtClean="0"/>
              <a:t>2023/12/20</a:t>
            </a:fld>
            <a:endParaRPr kumimoji="1" lang="ja-JP" altLang="en-US"/>
          </a:p>
        </p:txBody>
      </p:sp>
      <p:sp>
        <p:nvSpPr>
          <p:cNvPr id="5" name="フッター プレースホルダー 4">
            <a:extLst>
              <a:ext uri="{FF2B5EF4-FFF2-40B4-BE49-F238E27FC236}">
                <a16:creationId xmlns:a16="http://schemas.microsoft.com/office/drawing/2014/main" id="{17017133-F9CA-2E59-A76D-9C202B58B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53D4300-87DD-BEA7-324C-E28CD72583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EF31-E17C-4A28-8352-0B9448140ECA}" type="slidenum">
              <a:rPr kumimoji="1" lang="ja-JP" altLang="en-US" smtClean="0"/>
              <a:t>‹#›</a:t>
            </a:fld>
            <a:endParaRPr kumimoji="1" lang="ja-JP" altLang="en-US"/>
          </a:p>
        </p:txBody>
      </p:sp>
    </p:spTree>
    <p:extLst>
      <p:ext uri="{BB962C8B-B14F-4D97-AF65-F5344CB8AC3E}">
        <p14:creationId xmlns:p14="http://schemas.microsoft.com/office/powerpoint/2010/main" val="455556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10.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B2A63BC-B60E-1C2C-735C-F65526A6946C}"/>
              </a:ext>
            </a:extLst>
          </p:cNvPr>
          <p:cNvSpPr txBox="1"/>
          <p:nvPr/>
        </p:nvSpPr>
        <p:spPr>
          <a:xfrm>
            <a:off x="1568345" y="364315"/>
            <a:ext cx="3985817" cy="646331"/>
          </a:xfrm>
          <a:prstGeom prst="rect">
            <a:avLst/>
          </a:prstGeom>
          <a:noFill/>
        </p:spPr>
        <p:txBody>
          <a:bodyPr wrap="square">
            <a:spAutoFit/>
          </a:bodyPr>
          <a:lstStyle/>
          <a:p>
            <a:r>
              <a:rPr lang="ja-JP" altLang="en-US" b="0" i="0" dirty="0">
                <a:effectLst/>
                <a:latin typeface="Lato" panose="020F0502020204030203" pitchFamily="34" charset="0"/>
              </a:rPr>
              <a:t>手続き型プログラミングはページの上から順番にプログラムを実行する</a:t>
            </a:r>
            <a:endParaRPr lang="ja-JP" altLang="en-US" dirty="0"/>
          </a:p>
        </p:txBody>
      </p:sp>
      <p:sp>
        <p:nvSpPr>
          <p:cNvPr id="3" name="テキスト ボックス 2">
            <a:extLst>
              <a:ext uri="{FF2B5EF4-FFF2-40B4-BE49-F238E27FC236}">
                <a16:creationId xmlns:a16="http://schemas.microsoft.com/office/drawing/2014/main" id="{E90CF2DD-6DD8-270C-B1A1-EE8F581F3959}"/>
              </a:ext>
            </a:extLst>
          </p:cNvPr>
          <p:cNvSpPr txBox="1"/>
          <p:nvPr/>
        </p:nvSpPr>
        <p:spPr>
          <a:xfrm>
            <a:off x="6134819" y="253598"/>
            <a:ext cx="4955308" cy="923330"/>
          </a:xfrm>
          <a:prstGeom prst="rect">
            <a:avLst/>
          </a:prstGeom>
          <a:noFill/>
        </p:spPr>
        <p:txBody>
          <a:bodyPr wrap="square">
            <a:spAutoFit/>
          </a:bodyPr>
          <a:lstStyle/>
          <a:p>
            <a:r>
              <a:rPr lang="ja-JP" altLang="en-US" b="0" i="0" dirty="0">
                <a:effectLst/>
                <a:latin typeface="Lato" panose="020F0502020204030203" pitchFamily="34" charset="0"/>
              </a:rPr>
              <a:t>オブジェクト指向は色々なファイルから役割をもったもの（オブジェクト）を呼び出して実行していく。</a:t>
            </a:r>
            <a:endParaRPr lang="ja-JP" altLang="en-US" dirty="0"/>
          </a:p>
        </p:txBody>
      </p:sp>
      <p:pic>
        <p:nvPicPr>
          <p:cNvPr id="4" name="図 3">
            <a:extLst>
              <a:ext uri="{FF2B5EF4-FFF2-40B4-BE49-F238E27FC236}">
                <a16:creationId xmlns:a16="http://schemas.microsoft.com/office/drawing/2014/main" id="{3ABAAA6B-5869-2AAB-8ECC-3D06D04C9A01}"/>
              </a:ext>
            </a:extLst>
          </p:cNvPr>
          <p:cNvPicPr>
            <a:picLocks noChangeAspect="1"/>
          </p:cNvPicPr>
          <p:nvPr/>
        </p:nvPicPr>
        <p:blipFill>
          <a:blip r:embed="rId2"/>
          <a:stretch>
            <a:fillRect/>
          </a:stretch>
        </p:blipFill>
        <p:spPr>
          <a:xfrm>
            <a:off x="1983125" y="1176928"/>
            <a:ext cx="8611823" cy="5524875"/>
          </a:xfrm>
          <a:prstGeom prst="rect">
            <a:avLst/>
          </a:prstGeom>
        </p:spPr>
      </p:pic>
    </p:spTree>
    <p:extLst>
      <p:ext uri="{BB962C8B-B14F-4D97-AF65-F5344CB8AC3E}">
        <p14:creationId xmlns:p14="http://schemas.microsoft.com/office/powerpoint/2010/main" val="82512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3BD5E9DD-6D97-4AF9-5C21-2531AE4F91F9}"/>
              </a:ext>
            </a:extLst>
          </p:cNvPr>
          <p:cNvPicPr>
            <a:picLocks noChangeAspect="1"/>
          </p:cNvPicPr>
          <p:nvPr/>
        </p:nvPicPr>
        <p:blipFill>
          <a:blip r:embed="rId2"/>
          <a:stretch>
            <a:fillRect/>
          </a:stretch>
        </p:blipFill>
        <p:spPr>
          <a:xfrm>
            <a:off x="167075" y="341940"/>
            <a:ext cx="5652699" cy="6363659"/>
          </a:xfrm>
          <a:prstGeom prst="rect">
            <a:avLst/>
          </a:prstGeom>
        </p:spPr>
      </p:pic>
      <p:pic>
        <p:nvPicPr>
          <p:cNvPr id="3" name="図 2">
            <a:extLst>
              <a:ext uri="{FF2B5EF4-FFF2-40B4-BE49-F238E27FC236}">
                <a16:creationId xmlns:a16="http://schemas.microsoft.com/office/drawing/2014/main" id="{97ED9531-E222-1025-C7A2-0FB49A73C047}"/>
              </a:ext>
            </a:extLst>
          </p:cNvPr>
          <p:cNvPicPr>
            <a:picLocks noChangeAspect="1"/>
          </p:cNvPicPr>
          <p:nvPr/>
        </p:nvPicPr>
        <p:blipFill>
          <a:blip r:embed="rId3"/>
          <a:stretch>
            <a:fillRect/>
          </a:stretch>
        </p:blipFill>
        <p:spPr>
          <a:xfrm>
            <a:off x="5914807" y="911212"/>
            <a:ext cx="6160032" cy="3927487"/>
          </a:xfrm>
          <a:prstGeom prst="rect">
            <a:avLst/>
          </a:prstGeom>
        </p:spPr>
      </p:pic>
      <p:sp>
        <p:nvSpPr>
          <p:cNvPr id="5" name="テキスト ボックス 4">
            <a:extLst>
              <a:ext uri="{FF2B5EF4-FFF2-40B4-BE49-F238E27FC236}">
                <a16:creationId xmlns:a16="http://schemas.microsoft.com/office/drawing/2014/main" id="{D7FB101F-770E-D7D2-924A-DDDB3EFEE7DA}"/>
              </a:ext>
            </a:extLst>
          </p:cNvPr>
          <p:cNvSpPr txBox="1"/>
          <p:nvPr/>
        </p:nvSpPr>
        <p:spPr>
          <a:xfrm>
            <a:off x="6476125" y="7037930"/>
            <a:ext cx="2608082" cy="369332"/>
          </a:xfrm>
          <a:prstGeom prst="rect">
            <a:avLst/>
          </a:prstGeom>
          <a:noFill/>
        </p:spPr>
        <p:txBody>
          <a:bodyPr wrap="square" rtlCol="0">
            <a:spAutoFit/>
          </a:bodyPr>
          <a:lstStyle/>
          <a:p>
            <a:r>
              <a:rPr kumimoji="1" lang="ja-JP" altLang="en-US" b="1" dirty="0">
                <a:solidFill>
                  <a:srgbClr val="0070C0"/>
                </a:solidFill>
              </a:rPr>
              <a:t>オブジェクトを作成</a:t>
            </a:r>
            <a:endParaRPr kumimoji="1" lang="en-US" altLang="ja-JP" b="1" dirty="0">
              <a:solidFill>
                <a:srgbClr val="0070C0"/>
              </a:solidFill>
            </a:endParaRPr>
          </a:p>
        </p:txBody>
      </p:sp>
      <p:pic>
        <p:nvPicPr>
          <p:cNvPr id="6" name="図 5">
            <a:extLst>
              <a:ext uri="{FF2B5EF4-FFF2-40B4-BE49-F238E27FC236}">
                <a16:creationId xmlns:a16="http://schemas.microsoft.com/office/drawing/2014/main" id="{9999CB98-9A67-A22B-ED8B-68B30F3509AB}"/>
              </a:ext>
            </a:extLst>
          </p:cNvPr>
          <p:cNvPicPr>
            <a:picLocks noChangeAspect="1"/>
          </p:cNvPicPr>
          <p:nvPr/>
        </p:nvPicPr>
        <p:blipFill>
          <a:blip r:embed="rId4"/>
          <a:stretch>
            <a:fillRect/>
          </a:stretch>
        </p:blipFill>
        <p:spPr>
          <a:xfrm>
            <a:off x="7396851" y="341941"/>
            <a:ext cx="3195944" cy="601072"/>
          </a:xfrm>
          <a:prstGeom prst="rect">
            <a:avLst/>
          </a:prstGeom>
        </p:spPr>
      </p:pic>
      <p:pic>
        <p:nvPicPr>
          <p:cNvPr id="4" name="図 3">
            <a:extLst>
              <a:ext uri="{FF2B5EF4-FFF2-40B4-BE49-F238E27FC236}">
                <a16:creationId xmlns:a16="http://schemas.microsoft.com/office/drawing/2014/main" id="{838636B8-53AB-DABE-87F9-17D4BF1070D1}"/>
              </a:ext>
            </a:extLst>
          </p:cNvPr>
          <p:cNvPicPr>
            <a:picLocks noChangeAspect="1"/>
          </p:cNvPicPr>
          <p:nvPr/>
        </p:nvPicPr>
        <p:blipFill rotWithShape="1">
          <a:blip r:embed="rId5"/>
          <a:srcRect l="5700" t="10847" r="67136" b="82872"/>
          <a:stretch/>
        </p:blipFill>
        <p:spPr>
          <a:xfrm>
            <a:off x="571500" y="2928937"/>
            <a:ext cx="1419225" cy="295275"/>
          </a:xfrm>
          <a:prstGeom prst="rect">
            <a:avLst/>
          </a:prstGeom>
        </p:spPr>
      </p:pic>
      <p:pic>
        <p:nvPicPr>
          <p:cNvPr id="7" name="図 6">
            <a:extLst>
              <a:ext uri="{FF2B5EF4-FFF2-40B4-BE49-F238E27FC236}">
                <a16:creationId xmlns:a16="http://schemas.microsoft.com/office/drawing/2014/main" id="{80FD70C1-613D-58F3-52EC-EB6070F38EBE}"/>
              </a:ext>
            </a:extLst>
          </p:cNvPr>
          <p:cNvPicPr>
            <a:picLocks noChangeAspect="1"/>
          </p:cNvPicPr>
          <p:nvPr/>
        </p:nvPicPr>
        <p:blipFill rotWithShape="1">
          <a:blip r:embed="rId5"/>
          <a:srcRect l="12766" t="233" r="78119" b="92269"/>
          <a:stretch/>
        </p:blipFill>
        <p:spPr>
          <a:xfrm>
            <a:off x="2038350" y="1257301"/>
            <a:ext cx="476250" cy="352424"/>
          </a:xfrm>
          <a:prstGeom prst="rect">
            <a:avLst/>
          </a:prstGeom>
        </p:spPr>
      </p:pic>
      <p:pic>
        <p:nvPicPr>
          <p:cNvPr id="8" name="図 7">
            <a:extLst>
              <a:ext uri="{FF2B5EF4-FFF2-40B4-BE49-F238E27FC236}">
                <a16:creationId xmlns:a16="http://schemas.microsoft.com/office/drawing/2014/main" id="{EE89DE7C-9C4D-9B92-889C-23F9D29943FD}"/>
              </a:ext>
            </a:extLst>
          </p:cNvPr>
          <p:cNvPicPr>
            <a:picLocks noChangeAspect="1"/>
          </p:cNvPicPr>
          <p:nvPr/>
        </p:nvPicPr>
        <p:blipFill rotWithShape="1">
          <a:blip r:embed="rId5"/>
          <a:srcRect l="2955" t="36828" r="4289" b="33789"/>
          <a:stretch/>
        </p:blipFill>
        <p:spPr>
          <a:xfrm>
            <a:off x="571500" y="4838699"/>
            <a:ext cx="4616874" cy="1315765"/>
          </a:xfrm>
          <a:prstGeom prst="rect">
            <a:avLst/>
          </a:prstGeom>
        </p:spPr>
      </p:pic>
      <p:pic>
        <p:nvPicPr>
          <p:cNvPr id="9" name="図 8">
            <a:extLst>
              <a:ext uri="{FF2B5EF4-FFF2-40B4-BE49-F238E27FC236}">
                <a16:creationId xmlns:a16="http://schemas.microsoft.com/office/drawing/2014/main" id="{51D9C7BE-9984-140F-A028-5A98C90EDB88}"/>
              </a:ext>
            </a:extLst>
          </p:cNvPr>
          <p:cNvPicPr>
            <a:picLocks noChangeAspect="1"/>
          </p:cNvPicPr>
          <p:nvPr/>
        </p:nvPicPr>
        <p:blipFill rotWithShape="1">
          <a:blip r:embed="rId6"/>
          <a:srcRect l="2196" t="24125" r="34262" b="68109"/>
          <a:stretch/>
        </p:blipFill>
        <p:spPr>
          <a:xfrm>
            <a:off x="9425676" y="2095500"/>
            <a:ext cx="3195944" cy="238126"/>
          </a:xfrm>
          <a:prstGeom prst="rect">
            <a:avLst/>
          </a:prstGeom>
        </p:spPr>
      </p:pic>
      <p:pic>
        <p:nvPicPr>
          <p:cNvPr id="10" name="図 9">
            <a:extLst>
              <a:ext uri="{FF2B5EF4-FFF2-40B4-BE49-F238E27FC236}">
                <a16:creationId xmlns:a16="http://schemas.microsoft.com/office/drawing/2014/main" id="{07734CCF-E4DD-5738-9B4B-A336F81FFBF0}"/>
              </a:ext>
            </a:extLst>
          </p:cNvPr>
          <p:cNvPicPr>
            <a:picLocks noChangeAspect="1"/>
          </p:cNvPicPr>
          <p:nvPr/>
        </p:nvPicPr>
        <p:blipFill rotWithShape="1">
          <a:blip r:embed="rId6"/>
          <a:srcRect l="2148" t="30958" r="53807" b="61587"/>
          <a:stretch/>
        </p:blipFill>
        <p:spPr>
          <a:xfrm>
            <a:off x="9485169" y="2760654"/>
            <a:ext cx="2215251" cy="228601"/>
          </a:xfrm>
          <a:prstGeom prst="rect">
            <a:avLst/>
          </a:prstGeom>
        </p:spPr>
      </p:pic>
      <p:pic>
        <p:nvPicPr>
          <p:cNvPr id="11" name="図 10">
            <a:extLst>
              <a:ext uri="{FF2B5EF4-FFF2-40B4-BE49-F238E27FC236}">
                <a16:creationId xmlns:a16="http://schemas.microsoft.com/office/drawing/2014/main" id="{018E3876-2C4D-C85A-D56D-2C7DB95B2835}"/>
              </a:ext>
            </a:extLst>
          </p:cNvPr>
          <p:cNvPicPr>
            <a:picLocks noChangeAspect="1"/>
          </p:cNvPicPr>
          <p:nvPr/>
        </p:nvPicPr>
        <p:blipFill rotWithShape="1">
          <a:blip r:embed="rId6"/>
          <a:srcRect l="1596" t="53468" r="35910" b="39387"/>
          <a:stretch/>
        </p:blipFill>
        <p:spPr>
          <a:xfrm>
            <a:off x="6208541" y="3733800"/>
            <a:ext cx="3143250" cy="219076"/>
          </a:xfrm>
          <a:prstGeom prst="rect">
            <a:avLst/>
          </a:prstGeom>
        </p:spPr>
      </p:pic>
      <p:pic>
        <p:nvPicPr>
          <p:cNvPr id="12" name="図 11">
            <a:extLst>
              <a:ext uri="{FF2B5EF4-FFF2-40B4-BE49-F238E27FC236}">
                <a16:creationId xmlns:a16="http://schemas.microsoft.com/office/drawing/2014/main" id="{D050B8C9-75EE-AFB6-9133-FCBBD6A36AB8}"/>
              </a:ext>
            </a:extLst>
          </p:cNvPr>
          <p:cNvPicPr>
            <a:picLocks noChangeAspect="1"/>
          </p:cNvPicPr>
          <p:nvPr/>
        </p:nvPicPr>
        <p:blipFill rotWithShape="1">
          <a:blip r:embed="rId6"/>
          <a:srcRect l="1200" t="74702" r="41987" b="17844"/>
          <a:stretch/>
        </p:blipFill>
        <p:spPr>
          <a:xfrm>
            <a:off x="8705850" y="4052887"/>
            <a:ext cx="2857500" cy="228600"/>
          </a:xfrm>
          <a:prstGeom prst="rect">
            <a:avLst/>
          </a:prstGeom>
        </p:spPr>
      </p:pic>
    </p:spTree>
    <p:extLst>
      <p:ext uri="{BB962C8B-B14F-4D97-AF65-F5344CB8AC3E}">
        <p14:creationId xmlns:p14="http://schemas.microsoft.com/office/powerpoint/2010/main" val="256478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C394696-5861-6B2C-EA6A-757EBEF38B97}"/>
              </a:ext>
            </a:extLst>
          </p:cNvPr>
          <p:cNvPicPr>
            <a:picLocks noChangeAspect="1"/>
          </p:cNvPicPr>
          <p:nvPr/>
        </p:nvPicPr>
        <p:blipFill>
          <a:blip r:embed="rId2"/>
          <a:stretch>
            <a:fillRect/>
          </a:stretch>
        </p:blipFill>
        <p:spPr>
          <a:xfrm>
            <a:off x="7065779" y="4672671"/>
            <a:ext cx="1461405" cy="1990535"/>
          </a:xfrm>
          <a:prstGeom prst="rect">
            <a:avLst/>
          </a:prstGeom>
        </p:spPr>
      </p:pic>
      <p:sp>
        <p:nvSpPr>
          <p:cNvPr id="10" name="吹き出し: 四角形 9">
            <a:extLst>
              <a:ext uri="{FF2B5EF4-FFF2-40B4-BE49-F238E27FC236}">
                <a16:creationId xmlns:a16="http://schemas.microsoft.com/office/drawing/2014/main" id="{F6E927A7-3D7D-D366-7073-42F1E2D8A1CB}"/>
              </a:ext>
            </a:extLst>
          </p:cNvPr>
          <p:cNvSpPr/>
          <p:nvPr/>
        </p:nvSpPr>
        <p:spPr>
          <a:xfrm>
            <a:off x="1201273" y="4911524"/>
            <a:ext cx="2318995" cy="1136416"/>
          </a:xfrm>
          <a:prstGeom prst="wedgeRectCallout">
            <a:avLst>
              <a:gd name="adj1" fmla="val 61462"/>
              <a:gd name="adj2" fmla="val 5835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48BEBC0-29E4-8658-1AD1-FC050A6ED058}"/>
              </a:ext>
            </a:extLst>
          </p:cNvPr>
          <p:cNvSpPr txBox="1"/>
          <p:nvPr/>
        </p:nvSpPr>
        <p:spPr>
          <a:xfrm>
            <a:off x="390382" y="43687"/>
            <a:ext cx="2543174" cy="369332"/>
          </a:xfrm>
          <a:prstGeom prst="rect">
            <a:avLst/>
          </a:prstGeom>
          <a:solidFill>
            <a:srgbClr val="002060"/>
          </a:solidFill>
        </p:spPr>
        <p:txBody>
          <a:bodyPr wrap="square" rtlCol="0">
            <a:spAutoFit/>
          </a:bodyPr>
          <a:lstStyle/>
          <a:p>
            <a:pPr algn="ctr"/>
            <a:r>
              <a:rPr kumimoji="1" lang="ja-JP" altLang="en-US" b="1" dirty="0">
                <a:solidFill>
                  <a:srgbClr val="FFFF00"/>
                </a:solidFill>
              </a:rPr>
              <a:t>プログラムの実行</a:t>
            </a: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15" name="テキスト ボックス 14">
            <a:extLst>
              <a:ext uri="{FF2B5EF4-FFF2-40B4-BE49-F238E27FC236}">
                <a16:creationId xmlns:a16="http://schemas.microsoft.com/office/drawing/2014/main" id="{9D39818F-89DA-93D3-BA85-9FBA99832AFB}"/>
              </a:ext>
            </a:extLst>
          </p:cNvPr>
          <p:cNvSpPr txBox="1"/>
          <p:nvPr/>
        </p:nvSpPr>
        <p:spPr>
          <a:xfrm>
            <a:off x="6035509" y="477246"/>
            <a:ext cx="5861114" cy="3416320"/>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t>
            </a:r>
            <a:r>
              <a:rPr lang="en-US" altLang="ja-JP" b="1" dirty="0" err="1">
                <a:latin typeface="ＭＳ ゴシック" panose="020B0609070205080204" pitchFamily="49" charset="-128"/>
                <a:ea typeface="ＭＳ ゴシック" panose="020B0609070205080204" pitchFamily="49" charset="-128"/>
              </a:rPr>
              <a:t>color</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alice.meow</a:t>
            </a:r>
            <a:r>
              <a:rPr lang="en-US" altLang="ja-JP" sz="1800" dirty="0">
                <a:latin typeface="ＭＳ ゴシック" panose="020B0609070205080204" pitchFamily="49" charset="-128"/>
                <a:ea typeface="ＭＳ ゴシック" panose="020B0609070205080204" pitchFamily="49" charset="-128"/>
              </a:rPr>
              <a:t>();</a:t>
            </a:r>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p:txBody>
      </p:sp>
      <p:grpSp>
        <p:nvGrpSpPr>
          <p:cNvPr id="6" name="グループ化 5">
            <a:extLst>
              <a:ext uri="{FF2B5EF4-FFF2-40B4-BE49-F238E27FC236}">
                <a16:creationId xmlns:a16="http://schemas.microsoft.com/office/drawing/2014/main" id="{E745DD5A-E09D-05BD-A857-350DF65D32AA}"/>
              </a:ext>
            </a:extLst>
          </p:cNvPr>
          <p:cNvGrpSpPr/>
          <p:nvPr/>
        </p:nvGrpSpPr>
        <p:grpSpPr>
          <a:xfrm>
            <a:off x="390382" y="595507"/>
            <a:ext cx="3742632" cy="4031873"/>
            <a:chOff x="348601" y="759309"/>
            <a:chExt cx="3742632" cy="4031873"/>
          </a:xfrm>
        </p:grpSpPr>
        <p:sp>
          <p:nvSpPr>
            <p:cNvPr id="16" name="四角形: 角を丸くする 15">
              <a:extLst>
                <a:ext uri="{FF2B5EF4-FFF2-40B4-BE49-F238E27FC236}">
                  <a16:creationId xmlns:a16="http://schemas.microsoft.com/office/drawing/2014/main" id="{79215FC0-1E3E-55B7-4816-233B2655A7E3}"/>
                </a:ext>
              </a:extLst>
            </p:cNvPr>
            <p:cNvSpPr/>
            <p:nvPr/>
          </p:nvSpPr>
          <p:spPr>
            <a:xfrm>
              <a:off x="420038" y="1184231"/>
              <a:ext cx="2392218" cy="9825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BE44B07-8D82-96C4-848E-746F15C26689}"/>
                </a:ext>
              </a:extLst>
            </p:cNvPr>
            <p:cNvSpPr txBox="1"/>
            <p:nvPr/>
          </p:nvSpPr>
          <p:spPr>
            <a:xfrm>
              <a:off x="348601" y="759309"/>
              <a:ext cx="3742632" cy="4031873"/>
            </a:xfrm>
            <a:prstGeom prst="rect">
              <a:avLst/>
            </a:prstGeom>
            <a:noFill/>
            <a:ln>
              <a:solidFill>
                <a:schemeClr val="tx1"/>
              </a:solidFill>
            </a:ln>
          </p:spPr>
          <p:txBody>
            <a:bodyPr wrap="square">
              <a:spAutoFit/>
            </a:bodyPr>
            <a:lstStyle/>
            <a:p>
              <a:r>
                <a:rPr lang="en-US" altLang="ja-JP" sz="1600" dirty="0"/>
                <a:t> class </a:t>
              </a:r>
              <a:r>
                <a:rPr lang="en-US" altLang="ja-JP" sz="1600" b="1" dirty="0">
                  <a:solidFill>
                    <a:srgbClr val="FF0000"/>
                  </a:solidFill>
                </a:rPr>
                <a:t>Cat</a:t>
              </a:r>
              <a:r>
                <a:rPr lang="en-US" altLang="ja-JP" sz="1600" dirty="0"/>
                <a:t> {</a:t>
              </a:r>
            </a:p>
            <a:p>
              <a:endParaRPr lang="en-US" altLang="ja-JP" sz="1600" dirty="0"/>
            </a:p>
            <a:p>
              <a:r>
                <a:rPr lang="ja-JP" altLang="en-US" sz="1600" dirty="0"/>
                <a:t>　</a:t>
              </a:r>
              <a:r>
                <a:rPr lang="en-US" altLang="ja-JP" sz="1600" b="1" dirty="0">
                  <a:solidFill>
                    <a:srgbClr val="00B0F0"/>
                  </a:solidFill>
                </a:rPr>
                <a:t>String</a:t>
              </a:r>
              <a:r>
                <a:rPr lang="en-US" altLang="ja-JP" sz="1600" b="1" dirty="0"/>
                <a:t> </a:t>
              </a:r>
              <a:r>
                <a:rPr lang="en-US" altLang="ja-JP" sz="1600" b="1" dirty="0">
                  <a:solidFill>
                    <a:srgbClr val="002060"/>
                  </a:solidFill>
                </a:rPr>
                <a:t>name</a:t>
              </a:r>
              <a:r>
                <a:rPr lang="en-US" altLang="ja-JP" sz="1600" b="1" dirty="0"/>
                <a:t>;</a:t>
              </a:r>
              <a:endParaRPr lang="ja-JP" altLang="en-US" sz="1600" b="1" dirty="0"/>
            </a:p>
            <a:p>
              <a:r>
                <a:rPr lang="ja-JP" altLang="en-US" sz="1600" b="1" dirty="0"/>
                <a:t>    </a:t>
              </a:r>
              <a:r>
                <a:rPr lang="en-US" altLang="ja-JP" sz="1600" b="1" dirty="0">
                  <a:solidFill>
                    <a:srgbClr val="00B0F0"/>
                  </a:solidFill>
                </a:rPr>
                <a:t>int</a:t>
              </a:r>
              <a:r>
                <a:rPr lang="en-US" altLang="ja-JP" sz="1600" b="1" dirty="0"/>
                <a:t> </a:t>
              </a:r>
              <a:r>
                <a:rPr lang="en-US" altLang="ja-JP" sz="1600" b="1" dirty="0">
                  <a:solidFill>
                    <a:srgbClr val="002060"/>
                  </a:solidFill>
                </a:rPr>
                <a:t>age</a:t>
              </a:r>
              <a:r>
                <a:rPr lang="en-US" altLang="ja-JP" sz="1600" b="1" dirty="0"/>
                <a:t>;</a:t>
              </a:r>
            </a:p>
            <a:p>
              <a:r>
                <a:rPr lang="en-US" altLang="ja-JP" sz="1600" b="1" dirty="0"/>
                <a:t>    </a:t>
              </a:r>
              <a:r>
                <a:rPr lang="en-US" altLang="ja-JP" sz="1600" b="1" dirty="0">
                  <a:solidFill>
                    <a:srgbClr val="00B0F0"/>
                  </a:solidFill>
                </a:rPr>
                <a:t>String</a:t>
              </a:r>
              <a:r>
                <a:rPr lang="en-US" altLang="ja-JP" sz="1600" b="1" dirty="0"/>
                <a:t> </a:t>
              </a:r>
              <a:r>
                <a:rPr lang="en-US" altLang="ja-JP" sz="1600" b="1" dirty="0">
                  <a:solidFill>
                    <a:srgbClr val="002060"/>
                  </a:solidFill>
                </a:rPr>
                <a:t>color</a:t>
              </a:r>
              <a:r>
                <a:rPr lang="en-US" altLang="ja-JP" sz="1600" b="1" dirty="0"/>
                <a:t>;</a:t>
              </a:r>
              <a:endParaRPr lang="ja-JP" altLang="en-US" sz="1600" b="1" dirty="0"/>
            </a:p>
            <a:p>
              <a:r>
                <a:rPr lang="en-US" altLang="ja-JP" sz="1600" dirty="0"/>
                <a:t>    </a:t>
              </a:r>
            </a:p>
            <a:p>
              <a:r>
                <a:rPr lang="en-US" altLang="ja-JP" sz="1600" dirty="0"/>
                <a:t>    </a:t>
              </a:r>
            </a:p>
            <a:p>
              <a:r>
                <a:rPr lang="en-US" altLang="ja-JP" sz="1600" dirty="0"/>
                <a:t>    /**</a:t>
              </a:r>
            </a:p>
            <a:p>
              <a:r>
                <a:rPr lang="en-US" altLang="ja-JP" sz="1600" dirty="0"/>
                <a:t>     * </a:t>
              </a:r>
              <a:r>
                <a:rPr lang="ja-JP" altLang="en-US" sz="1600" dirty="0"/>
                <a:t>鳴く</a:t>
              </a:r>
            </a:p>
            <a:p>
              <a:r>
                <a:rPr lang="ja-JP" altLang="en-US" sz="1600" dirty="0"/>
                <a:t>     *</a:t>
              </a:r>
              <a:r>
                <a:rPr lang="en-US" altLang="ja-JP" sz="1600" dirty="0"/>
                <a:t>/</a:t>
              </a:r>
            </a:p>
            <a:p>
              <a:r>
                <a:rPr lang="en-US" altLang="ja-JP" sz="1600" dirty="0"/>
                <a:t>    void </a:t>
              </a:r>
              <a:r>
                <a:rPr lang="en-US" altLang="ja-JP" sz="1600" b="1" dirty="0">
                  <a:solidFill>
                    <a:srgbClr val="00B050"/>
                  </a:solidFill>
                </a:rPr>
                <a:t>meow</a:t>
              </a:r>
              <a:r>
                <a:rPr lang="en-US" altLang="ja-JP" sz="1600" dirty="0"/>
                <a:t>() {</a:t>
              </a:r>
            </a:p>
            <a:p>
              <a:r>
                <a:rPr lang="en-US" altLang="ja-JP" sz="1600" dirty="0"/>
                <a:t>        </a:t>
              </a:r>
              <a:r>
                <a:rPr lang="en-US" altLang="ja-JP" sz="1600" dirty="0" err="1"/>
                <a:t>System.out.println</a:t>
              </a:r>
              <a:r>
                <a:rPr lang="en-US" altLang="ja-JP" sz="1600" dirty="0"/>
                <a:t>("meow~");</a:t>
              </a:r>
            </a:p>
            <a:p>
              <a:r>
                <a:rPr lang="ja-JP" altLang="en-US" sz="1600" dirty="0"/>
                <a:t>　　</a:t>
              </a:r>
              <a:r>
                <a:rPr lang="ja-JP" altLang="en-US" sz="1600" dirty="0">
                  <a:highlight>
                    <a:srgbClr val="FFFF00"/>
                  </a:highlight>
                </a:rPr>
                <a:t>→「</a:t>
              </a:r>
              <a:r>
                <a:rPr lang="en-US" altLang="ja-JP" sz="1600" dirty="0">
                  <a:highlight>
                    <a:srgbClr val="FFFF00"/>
                  </a:highlight>
                </a:rPr>
                <a:t>meow~</a:t>
              </a:r>
              <a:r>
                <a:rPr lang="ja-JP" altLang="en-US" sz="1600" dirty="0">
                  <a:highlight>
                    <a:srgbClr val="FFFF00"/>
                  </a:highlight>
                </a:rPr>
                <a:t>」を表示させる</a:t>
              </a:r>
              <a:endParaRPr lang="en-US" altLang="ja-JP" sz="1600" dirty="0">
                <a:highlight>
                  <a:srgbClr val="FFFF00"/>
                </a:highlight>
              </a:endParaRPr>
            </a:p>
            <a:p>
              <a:r>
                <a:rPr lang="en-US" altLang="ja-JP" sz="1600" dirty="0"/>
                <a:t>    }</a:t>
              </a:r>
            </a:p>
            <a:p>
              <a:endParaRPr lang="en-US" altLang="ja-JP" sz="1600" dirty="0"/>
            </a:p>
            <a:p>
              <a:r>
                <a:rPr lang="en-US" altLang="ja-JP" sz="1600" dirty="0"/>
                <a:t>}</a:t>
              </a:r>
            </a:p>
          </p:txBody>
        </p:sp>
      </p:grpSp>
      <p:sp>
        <p:nvSpPr>
          <p:cNvPr id="23" name="矢印: 右 22">
            <a:extLst>
              <a:ext uri="{FF2B5EF4-FFF2-40B4-BE49-F238E27FC236}">
                <a16:creationId xmlns:a16="http://schemas.microsoft.com/office/drawing/2014/main" id="{E8562328-6B55-9AEE-2632-F6239C0D1255}"/>
              </a:ext>
            </a:extLst>
          </p:cNvPr>
          <p:cNvSpPr/>
          <p:nvPr/>
        </p:nvSpPr>
        <p:spPr>
          <a:xfrm>
            <a:off x="4190733" y="1644454"/>
            <a:ext cx="17023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A17B2A2-4783-28B2-A789-32DD801BE587}"/>
              </a:ext>
            </a:extLst>
          </p:cNvPr>
          <p:cNvSpPr/>
          <p:nvPr/>
        </p:nvSpPr>
        <p:spPr>
          <a:xfrm rot="5400000">
            <a:off x="7567459" y="4019436"/>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051960B-D272-B75E-4EFD-75C5908BED8C}"/>
              </a:ext>
            </a:extLst>
          </p:cNvPr>
          <p:cNvSpPr txBox="1"/>
          <p:nvPr/>
        </p:nvSpPr>
        <p:spPr>
          <a:xfrm>
            <a:off x="9704374" y="1853086"/>
            <a:ext cx="2460396" cy="369332"/>
          </a:xfrm>
          <a:prstGeom prst="rect">
            <a:avLst/>
          </a:prstGeom>
          <a:noFill/>
        </p:spPr>
        <p:txBody>
          <a:bodyPr wrap="square" rtlCol="0">
            <a:spAutoFit/>
          </a:bodyPr>
          <a:lstStyle/>
          <a:p>
            <a:r>
              <a:rPr kumimoji="1" lang="ja-JP" altLang="en-US" b="1" dirty="0"/>
              <a:t>➀</a:t>
            </a:r>
          </a:p>
        </p:txBody>
      </p:sp>
      <p:sp>
        <p:nvSpPr>
          <p:cNvPr id="27" name="テキスト ボックス 26">
            <a:extLst>
              <a:ext uri="{FF2B5EF4-FFF2-40B4-BE49-F238E27FC236}">
                <a16:creationId xmlns:a16="http://schemas.microsoft.com/office/drawing/2014/main" id="{8AF9ED1C-19AE-CEB6-94A3-A7F2FBE607AA}"/>
              </a:ext>
            </a:extLst>
          </p:cNvPr>
          <p:cNvSpPr txBox="1"/>
          <p:nvPr/>
        </p:nvSpPr>
        <p:spPr>
          <a:xfrm>
            <a:off x="7556757" y="2687172"/>
            <a:ext cx="2460396" cy="369332"/>
          </a:xfrm>
          <a:prstGeom prst="rect">
            <a:avLst/>
          </a:prstGeom>
          <a:noFill/>
        </p:spPr>
        <p:txBody>
          <a:bodyPr wrap="square" rtlCol="0">
            <a:spAutoFit/>
          </a:bodyPr>
          <a:lstStyle/>
          <a:p>
            <a:r>
              <a:rPr lang="ja-JP" altLang="en-US" b="1" dirty="0"/>
              <a:t>④</a:t>
            </a:r>
            <a:endParaRPr kumimoji="1" lang="ja-JP" altLang="en-US" b="1" dirty="0"/>
          </a:p>
        </p:txBody>
      </p:sp>
      <p:sp>
        <p:nvSpPr>
          <p:cNvPr id="28" name="テキスト ボックス 27">
            <a:extLst>
              <a:ext uri="{FF2B5EF4-FFF2-40B4-BE49-F238E27FC236}">
                <a16:creationId xmlns:a16="http://schemas.microsoft.com/office/drawing/2014/main" id="{C7CE4117-0C66-CAC0-7A11-BBAFC7338E15}"/>
              </a:ext>
            </a:extLst>
          </p:cNvPr>
          <p:cNvSpPr txBox="1"/>
          <p:nvPr/>
        </p:nvSpPr>
        <p:spPr>
          <a:xfrm>
            <a:off x="9888591" y="2454564"/>
            <a:ext cx="2460396" cy="369332"/>
          </a:xfrm>
          <a:prstGeom prst="rect">
            <a:avLst/>
          </a:prstGeom>
          <a:noFill/>
        </p:spPr>
        <p:txBody>
          <a:bodyPr wrap="square" rtlCol="0">
            <a:spAutoFit/>
          </a:bodyPr>
          <a:lstStyle/>
          <a:p>
            <a:r>
              <a:rPr lang="ja-JP" altLang="en-US" b="1" dirty="0"/>
              <a:t>③</a:t>
            </a:r>
            <a:endParaRPr kumimoji="1" lang="ja-JP" altLang="en-US" b="1" dirty="0"/>
          </a:p>
        </p:txBody>
      </p:sp>
      <p:sp>
        <p:nvSpPr>
          <p:cNvPr id="30" name="テキスト ボックス 29">
            <a:extLst>
              <a:ext uri="{FF2B5EF4-FFF2-40B4-BE49-F238E27FC236}">
                <a16:creationId xmlns:a16="http://schemas.microsoft.com/office/drawing/2014/main" id="{CBDE2072-161E-F720-CF3B-96668A8563C4}"/>
              </a:ext>
            </a:extLst>
          </p:cNvPr>
          <p:cNvSpPr txBox="1"/>
          <p:nvPr/>
        </p:nvSpPr>
        <p:spPr>
          <a:xfrm>
            <a:off x="9578683" y="2185406"/>
            <a:ext cx="2460396" cy="369332"/>
          </a:xfrm>
          <a:prstGeom prst="rect">
            <a:avLst/>
          </a:prstGeom>
          <a:noFill/>
        </p:spPr>
        <p:txBody>
          <a:bodyPr wrap="square" rtlCol="0">
            <a:spAutoFit/>
          </a:bodyPr>
          <a:lstStyle/>
          <a:p>
            <a:r>
              <a:rPr lang="ja-JP" altLang="en-US" b="1" dirty="0"/>
              <a:t>②</a:t>
            </a:r>
            <a:endParaRPr kumimoji="1" lang="ja-JP" altLang="en-US" b="1" dirty="0"/>
          </a:p>
        </p:txBody>
      </p:sp>
      <p:sp>
        <p:nvSpPr>
          <p:cNvPr id="31" name="テキスト ボックス 30">
            <a:extLst>
              <a:ext uri="{FF2B5EF4-FFF2-40B4-BE49-F238E27FC236}">
                <a16:creationId xmlns:a16="http://schemas.microsoft.com/office/drawing/2014/main" id="{4DDF471F-DD31-1832-961D-E540FF404482}"/>
              </a:ext>
            </a:extLst>
          </p:cNvPr>
          <p:cNvSpPr txBox="1"/>
          <p:nvPr/>
        </p:nvSpPr>
        <p:spPr>
          <a:xfrm>
            <a:off x="7926164" y="4779048"/>
            <a:ext cx="2460396" cy="369332"/>
          </a:xfrm>
          <a:prstGeom prst="rect">
            <a:avLst/>
          </a:prstGeom>
          <a:noFill/>
        </p:spPr>
        <p:txBody>
          <a:bodyPr wrap="square" rtlCol="0">
            <a:spAutoFit/>
          </a:bodyPr>
          <a:lstStyle/>
          <a:p>
            <a:r>
              <a:rPr kumimoji="1" lang="ja-JP" altLang="en-US" dirty="0">
                <a:solidFill>
                  <a:schemeClr val="bg1"/>
                </a:solidFill>
              </a:rPr>
              <a:t>➀</a:t>
            </a:r>
          </a:p>
        </p:txBody>
      </p:sp>
      <p:sp>
        <p:nvSpPr>
          <p:cNvPr id="32" name="テキスト ボックス 31">
            <a:extLst>
              <a:ext uri="{FF2B5EF4-FFF2-40B4-BE49-F238E27FC236}">
                <a16:creationId xmlns:a16="http://schemas.microsoft.com/office/drawing/2014/main" id="{5586BA8A-481E-A75C-8548-91ABBB36DC68}"/>
              </a:ext>
            </a:extLst>
          </p:cNvPr>
          <p:cNvSpPr txBox="1"/>
          <p:nvPr/>
        </p:nvSpPr>
        <p:spPr>
          <a:xfrm>
            <a:off x="7929596" y="5131527"/>
            <a:ext cx="2460396" cy="369332"/>
          </a:xfrm>
          <a:prstGeom prst="rect">
            <a:avLst/>
          </a:prstGeom>
          <a:noFill/>
        </p:spPr>
        <p:txBody>
          <a:bodyPr wrap="square" rtlCol="0">
            <a:spAutoFit/>
          </a:bodyPr>
          <a:lstStyle/>
          <a:p>
            <a:r>
              <a:rPr lang="ja-JP" altLang="en-US" b="1" dirty="0">
                <a:solidFill>
                  <a:schemeClr val="bg1"/>
                </a:solidFill>
              </a:rPr>
              <a:t>②</a:t>
            </a:r>
            <a:endParaRPr kumimoji="1" lang="ja-JP" altLang="en-US" b="1" dirty="0">
              <a:solidFill>
                <a:schemeClr val="bg1"/>
              </a:solidFill>
            </a:endParaRPr>
          </a:p>
        </p:txBody>
      </p:sp>
      <p:sp>
        <p:nvSpPr>
          <p:cNvPr id="33" name="テキスト ボックス 32">
            <a:extLst>
              <a:ext uri="{FF2B5EF4-FFF2-40B4-BE49-F238E27FC236}">
                <a16:creationId xmlns:a16="http://schemas.microsoft.com/office/drawing/2014/main" id="{2F9A70D2-6CC3-DE8F-9542-DFA588BC3BE6}"/>
              </a:ext>
            </a:extLst>
          </p:cNvPr>
          <p:cNvSpPr txBox="1"/>
          <p:nvPr/>
        </p:nvSpPr>
        <p:spPr>
          <a:xfrm>
            <a:off x="7926164" y="5510795"/>
            <a:ext cx="2460396" cy="369332"/>
          </a:xfrm>
          <a:prstGeom prst="rect">
            <a:avLst/>
          </a:prstGeom>
          <a:noFill/>
        </p:spPr>
        <p:txBody>
          <a:bodyPr wrap="square" rtlCol="0">
            <a:spAutoFit/>
          </a:bodyPr>
          <a:lstStyle/>
          <a:p>
            <a:r>
              <a:rPr lang="ja-JP" altLang="en-US" b="1" dirty="0">
                <a:solidFill>
                  <a:schemeClr val="bg1"/>
                </a:solidFill>
              </a:rPr>
              <a:t>③</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BC93A0F1-0FFC-948B-4B78-7485876A02E8}"/>
              </a:ext>
            </a:extLst>
          </p:cNvPr>
          <p:cNvSpPr txBox="1"/>
          <p:nvPr/>
        </p:nvSpPr>
        <p:spPr>
          <a:xfrm>
            <a:off x="8189991" y="5972161"/>
            <a:ext cx="2460396" cy="369332"/>
          </a:xfrm>
          <a:prstGeom prst="rect">
            <a:avLst/>
          </a:prstGeom>
          <a:noFill/>
        </p:spPr>
        <p:txBody>
          <a:bodyPr wrap="square" rtlCol="0">
            <a:spAutoFit/>
          </a:bodyPr>
          <a:lstStyle/>
          <a:p>
            <a:r>
              <a:rPr lang="ja-JP" altLang="en-US" dirty="0">
                <a:solidFill>
                  <a:schemeClr val="bg1"/>
                </a:solidFill>
              </a:rPr>
              <a:t>④</a:t>
            </a:r>
            <a:endParaRPr kumimoji="1" lang="ja-JP" altLang="en-US" dirty="0">
              <a:solidFill>
                <a:schemeClr val="bg1"/>
              </a:solidFill>
            </a:endParaRPr>
          </a:p>
        </p:txBody>
      </p:sp>
      <p:sp>
        <p:nvSpPr>
          <p:cNvPr id="35" name="テキスト ボックス 34">
            <a:extLst>
              <a:ext uri="{FF2B5EF4-FFF2-40B4-BE49-F238E27FC236}">
                <a16:creationId xmlns:a16="http://schemas.microsoft.com/office/drawing/2014/main" id="{F8FA2AD1-9BA5-0954-DF7B-2F01F8EC4A7F}"/>
              </a:ext>
            </a:extLst>
          </p:cNvPr>
          <p:cNvSpPr txBox="1"/>
          <p:nvPr/>
        </p:nvSpPr>
        <p:spPr>
          <a:xfrm>
            <a:off x="4190733" y="2436243"/>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設計図を基に</a:t>
            </a:r>
            <a:endParaRPr kumimoji="1" lang="en-US" altLang="ja-JP" sz="1600" b="1" dirty="0">
              <a:solidFill>
                <a:srgbClr val="FFFF00"/>
              </a:solidFill>
            </a:endParaRPr>
          </a:p>
          <a:p>
            <a:pPr algn="ctr"/>
            <a:r>
              <a:rPr kumimoji="1" lang="ja-JP" altLang="en-US" sz="1600" b="1" dirty="0">
                <a:solidFill>
                  <a:srgbClr val="FFFF00"/>
                </a:solidFill>
              </a:rPr>
              <a:t>インスタンス化</a:t>
            </a:r>
          </a:p>
        </p:txBody>
      </p:sp>
      <p:sp>
        <p:nvSpPr>
          <p:cNvPr id="36" name="テキスト ボックス 35">
            <a:extLst>
              <a:ext uri="{FF2B5EF4-FFF2-40B4-BE49-F238E27FC236}">
                <a16:creationId xmlns:a16="http://schemas.microsoft.com/office/drawing/2014/main" id="{0D17467D-F799-5241-5E4B-25AB3545E56C}"/>
              </a:ext>
            </a:extLst>
          </p:cNvPr>
          <p:cNvSpPr txBox="1"/>
          <p:nvPr/>
        </p:nvSpPr>
        <p:spPr>
          <a:xfrm>
            <a:off x="8581132" y="191121"/>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インスタンスを作成</a:t>
            </a:r>
          </a:p>
        </p:txBody>
      </p:sp>
      <p:sp>
        <p:nvSpPr>
          <p:cNvPr id="37" name="テキスト ボックス 36">
            <a:extLst>
              <a:ext uri="{FF2B5EF4-FFF2-40B4-BE49-F238E27FC236}">
                <a16:creationId xmlns:a16="http://schemas.microsoft.com/office/drawing/2014/main" id="{2C2CDF4B-9AD9-C437-B6D8-93252BE969D9}"/>
              </a:ext>
            </a:extLst>
          </p:cNvPr>
          <p:cNvSpPr txBox="1"/>
          <p:nvPr/>
        </p:nvSpPr>
        <p:spPr>
          <a:xfrm>
            <a:off x="8292954" y="4063058"/>
            <a:ext cx="1678115"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実行結果</a:t>
            </a:r>
          </a:p>
        </p:txBody>
      </p:sp>
      <p:sp>
        <p:nvSpPr>
          <p:cNvPr id="38" name="矢印: 右 37">
            <a:extLst>
              <a:ext uri="{FF2B5EF4-FFF2-40B4-BE49-F238E27FC236}">
                <a16:creationId xmlns:a16="http://schemas.microsoft.com/office/drawing/2014/main" id="{46694C76-BDAB-ACBD-3AC5-621E0B9346E2}"/>
              </a:ext>
            </a:extLst>
          </p:cNvPr>
          <p:cNvSpPr/>
          <p:nvPr/>
        </p:nvSpPr>
        <p:spPr>
          <a:xfrm rot="10800000">
            <a:off x="6035509" y="5363282"/>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descr="アイコン が含まれている画像&#10;&#10;自動的に生成された説明">
            <a:extLst>
              <a:ext uri="{FF2B5EF4-FFF2-40B4-BE49-F238E27FC236}">
                <a16:creationId xmlns:a16="http://schemas.microsoft.com/office/drawing/2014/main" id="{5F1BB011-68EA-3E06-3AEF-98E303AA70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316" y="4911524"/>
            <a:ext cx="1678114" cy="1678114"/>
          </a:xfrm>
          <a:prstGeom prst="rect">
            <a:avLst/>
          </a:prstGeom>
        </p:spPr>
      </p:pic>
      <p:sp>
        <p:nvSpPr>
          <p:cNvPr id="8" name="テキスト ボックス 7">
            <a:extLst>
              <a:ext uri="{FF2B5EF4-FFF2-40B4-BE49-F238E27FC236}">
                <a16:creationId xmlns:a16="http://schemas.microsoft.com/office/drawing/2014/main" id="{513AF612-B062-F709-BAEB-5AF099DAD366}"/>
              </a:ext>
            </a:extLst>
          </p:cNvPr>
          <p:cNvSpPr txBox="1"/>
          <p:nvPr/>
        </p:nvSpPr>
        <p:spPr>
          <a:xfrm>
            <a:off x="1348486" y="5298607"/>
            <a:ext cx="2318994" cy="369332"/>
          </a:xfrm>
          <a:prstGeom prst="rect">
            <a:avLst/>
          </a:prstGeom>
          <a:noFill/>
        </p:spPr>
        <p:txBody>
          <a:bodyPr wrap="square" rtlCol="0">
            <a:spAutoFit/>
          </a:bodyPr>
          <a:lstStyle/>
          <a:p>
            <a:r>
              <a:rPr kumimoji="1" lang="ja-JP" altLang="en-US" b="1" dirty="0">
                <a:solidFill>
                  <a:srgbClr val="0070C0"/>
                </a:solidFill>
              </a:rPr>
              <a:t>どういうこと！？</a:t>
            </a:r>
          </a:p>
        </p:txBody>
      </p:sp>
    </p:spTree>
    <p:extLst>
      <p:ext uri="{BB962C8B-B14F-4D97-AF65-F5344CB8AC3E}">
        <p14:creationId xmlns:p14="http://schemas.microsoft.com/office/powerpoint/2010/main" val="178570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0CF15B5-3F68-C453-B268-7CCC9B6D3241}"/>
              </a:ext>
            </a:extLst>
          </p:cNvPr>
          <p:cNvSpPr txBox="1"/>
          <p:nvPr/>
        </p:nvSpPr>
        <p:spPr>
          <a:xfrm>
            <a:off x="4654707" y="954920"/>
            <a:ext cx="2882585" cy="369332"/>
          </a:xfrm>
          <a:prstGeom prst="rect">
            <a:avLst/>
          </a:prstGeom>
          <a:noFill/>
          <a:ln>
            <a:solidFill>
              <a:schemeClr val="tx1"/>
            </a:solidFill>
          </a:ln>
        </p:spPr>
        <p:txBody>
          <a:bodyPr wrap="square">
            <a:spAutoFit/>
          </a:bodyPr>
          <a:lstStyle/>
          <a:p>
            <a:r>
              <a:rPr lang="en-US" altLang="ja-JP" sz="1800" b="1" dirty="0">
                <a:solidFill>
                  <a:srgbClr val="002060"/>
                </a:solidFill>
                <a:latin typeface="ＭＳ ゴシック" panose="020B0609070205080204" pitchFamily="49" charset="-128"/>
                <a:ea typeface="ＭＳ ゴシック" panose="020B0609070205080204" pitchFamily="49" charset="-128"/>
              </a:rPr>
              <a:t>Cat </a:t>
            </a:r>
            <a:r>
              <a:rPr lang="en-US" altLang="ja-JP" sz="1800" b="1" dirty="0" err="1">
                <a:solidFill>
                  <a:srgbClr val="002060"/>
                </a:solidFill>
                <a:latin typeface="ＭＳ ゴシック" panose="020B0609070205080204" pitchFamily="49" charset="-128"/>
                <a:ea typeface="ＭＳ ゴシック" panose="020B0609070205080204" pitchFamily="49" charset="-128"/>
              </a:rPr>
              <a:t>alice</a:t>
            </a:r>
            <a:r>
              <a:rPr lang="en-US" altLang="ja-JP" sz="1800" b="1" dirty="0">
                <a:solidFill>
                  <a:srgbClr val="002060"/>
                </a:solidFill>
                <a:latin typeface="ＭＳ ゴシック" panose="020B0609070205080204" pitchFamily="49" charset="-128"/>
                <a:ea typeface="ＭＳ ゴシック" panose="020B0609070205080204" pitchFamily="49" charset="-128"/>
              </a:rPr>
              <a:t> = new Cat();</a:t>
            </a:r>
            <a:endParaRPr lang="ja-JP" altLang="en-US" b="1" dirty="0">
              <a:solidFill>
                <a:srgbClr val="002060"/>
              </a:solidFill>
            </a:endParaRPr>
          </a:p>
        </p:txBody>
      </p:sp>
      <p:sp>
        <p:nvSpPr>
          <p:cNvPr id="7" name="テキスト ボックス 6">
            <a:extLst>
              <a:ext uri="{FF2B5EF4-FFF2-40B4-BE49-F238E27FC236}">
                <a16:creationId xmlns:a16="http://schemas.microsoft.com/office/drawing/2014/main" id="{2C976CA6-0A33-8924-441C-05BB88D57338}"/>
              </a:ext>
            </a:extLst>
          </p:cNvPr>
          <p:cNvSpPr txBox="1"/>
          <p:nvPr/>
        </p:nvSpPr>
        <p:spPr>
          <a:xfrm>
            <a:off x="2200956" y="3119738"/>
            <a:ext cx="2653749" cy="1200329"/>
          </a:xfrm>
          <a:prstGeom prst="rect">
            <a:avLst/>
          </a:prstGeom>
          <a:noFill/>
        </p:spPr>
        <p:txBody>
          <a:bodyPr wrap="square" rtlCol="0">
            <a:spAutoFit/>
          </a:bodyPr>
          <a:lstStyle/>
          <a:p>
            <a:r>
              <a:rPr lang="en-US" altLang="ja-JP" sz="2400" dirty="0"/>
              <a:t>String name</a:t>
            </a:r>
          </a:p>
          <a:p>
            <a:r>
              <a:rPr lang="en-US" altLang="ja-JP" sz="2400" dirty="0"/>
              <a:t>int age</a:t>
            </a:r>
          </a:p>
          <a:p>
            <a:r>
              <a:rPr lang="en-US" altLang="ja-JP" sz="2400" dirty="0"/>
              <a:t>String color</a:t>
            </a:r>
          </a:p>
        </p:txBody>
      </p:sp>
      <p:sp>
        <p:nvSpPr>
          <p:cNvPr id="8" name="正方形/長方形 7">
            <a:extLst>
              <a:ext uri="{FF2B5EF4-FFF2-40B4-BE49-F238E27FC236}">
                <a16:creationId xmlns:a16="http://schemas.microsoft.com/office/drawing/2014/main" id="{3BDDEB04-C245-3918-D510-BC86066D09BD}"/>
              </a:ext>
            </a:extLst>
          </p:cNvPr>
          <p:cNvSpPr/>
          <p:nvPr/>
        </p:nvSpPr>
        <p:spPr>
          <a:xfrm>
            <a:off x="2023702" y="3049563"/>
            <a:ext cx="2802835" cy="1340681"/>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9E4C2B60-4001-0FBF-A623-55FD2E438B68}"/>
              </a:ext>
            </a:extLst>
          </p:cNvPr>
          <p:cNvSpPr/>
          <p:nvPr/>
        </p:nvSpPr>
        <p:spPr>
          <a:xfrm>
            <a:off x="5264426" y="1635554"/>
            <a:ext cx="1663148"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188B611-5649-E88D-3EE2-AAD93D6D8153}"/>
              </a:ext>
            </a:extLst>
          </p:cNvPr>
          <p:cNvSpPr txBox="1"/>
          <p:nvPr/>
        </p:nvSpPr>
        <p:spPr>
          <a:xfrm>
            <a:off x="5330312" y="1809410"/>
            <a:ext cx="2158449" cy="369332"/>
          </a:xfrm>
          <a:prstGeom prst="rect">
            <a:avLst/>
          </a:prstGeom>
          <a:noFill/>
        </p:spPr>
        <p:txBody>
          <a:bodyPr wrap="square" rtlCol="0">
            <a:spAutoFit/>
          </a:bodyPr>
          <a:lstStyle/>
          <a:p>
            <a:r>
              <a:rPr lang="en-US" altLang="ja-JP" dirty="0">
                <a:solidFill>
                  <a:schemeClr val="bg1"/>
                </a:solidFill>
              </a:rPr>
              <a:t>New Cat()</a:t>
            </a:r>
          </a:p>
        </p:txBody>
      </p:sp>
      <p:sp>
        <p:nvSpPr>
          <p:cNvPr id="11" name="テキスト ボックス 10">
            <a:extLst>
              <a:ext uri="{FF2B5EF4-FFF2-40B4-BE49-F238E27FC236}">
                <a16:creationId xmlns:a16="http://schemas.microsoft.com/office/drawing/2014/main" id="{47275A1B-2218-C378-C183-A50F849A41D0}"/>
              </a:ext>
            </a:extLst>
          </p:cNvPr>
          <p:cNvSpPr txBox="1"/>
          <p:nvPr/>
        </p:nvSpPr>
        <p:spPr>
          <a:xfrm>
            <a:off x="7832595" y="3059868"/>
            <a:ext cx="2158449" cy="1200329"/>
          </a:xfrm>
          <a:prstGeom prst="rect">
            <a:avLst/>
          </a:prstGeom>
          <a:noFill/>
        </p:spPr>
        <p:txBody>
          <a:bodyPr wrap="square" rtlCol="0">
            <a:spAutoFit/>
          </a:bodyPr>
          <a:lstStyle/>
          <a:p>
            <a:r>
              <a:rPr kumimoji="1" lang="ja-JP" altLang="en-US" sz="2400" dirty="0"/>
              <a:t>・</a:t>
            </a:r>
            <a:r>
              <a:rPr kumimoji="1" lang="en-US" altLang="ja-JP" sz="2400" dirty="0" err="1"/>
              <a:t>name:</a:t>
            </a:r>
            <a:r>
              <a:rPr lang="en-US" altLang="ja-JP" sz="2400" dirty="0" err="1"/>
              <a:t>null</a:t>
            </a:r>
            <a:endParaRPr kumimoji="1" lang="en-US" altLang="ja-JP" sz="2400" dirty="0"/>
          </a:p>
          <a:p>
            <a:r>
              <a:rPr lang="ja-JP" altLang="en-US" sz="2400" dirty="0"/>
              <a:t>・</a:t>
            </a:r>
            <a:r>
              <a:rPr lang="en-US" altLang="ja-JP" sz="2400" dirty="0"/>
              <a:t>age:0</a:t>
            </a:r>
          </a:p>
          <a:p>
            <a:r>
              <a:rPr lang="ja-JP" altLang="en-US" sz="2400" dirty="0"/>
              <a:t>・</a:t>
            </a:r>
            <a:r>
              <a:rPr lang="en-US" altLang="ja-JP" sz="2400" dirty="0" err="1"/>
              <a:t>color:null</a:t>
            </a:r>
            <a:endParaRPr lang="en-US" altLang="ja-JP" sz="2400" dirty="0"/>
          </a:p>
        </p:txBody>
      </p:sp>
      <p:sp>
        <p:nvSpPr>
          <p:cNvPr id="12" name="正方形/長方形 11">
            <a:extLst>
              <a:ext uri="{FF2B5EF4-FFF2-40B4-BE49-F238E27FC236}">
                <a16:creationId xmlns:a16="http://schemas.microsoft.com/office/drawing/2014/main" id="{3950295C-62C6-833C-6A29-EDABC723D1AD}"/>
              </a:ext>
            </a:extLst>
          </p:cNvPr>
          <p:cNvSpPr/>
          <p:nvPr/>
        </p:nvSpPr>
        <p:spPr>
          <a:xfrm>
            <a:off x="7465429" y="3079267"/>
            <a:ext cx="2802835" cy="1113075"/>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8F9053C-847A-B9E9-E4B6-733AA31FE8BE}"/>
              </a:ext>
            </a:extLst>
          </p:cNvPr>
          <p:cNvSpPr txBox="1"/>
          <p:nvPr/>
        </p:nvSpPr>
        <p:spPr>
          <a:xfrm>
            <a:off x="228280" y="4684900"/>
            <a:ext cx="3250211" cy="1477328"/>
          </a:xfrm>
          <a:prstGeom prst="rect">
            <a:avLst/>
          </a:prstGeom>
          <a:noFill/>
          <a:ln>
            <a:solidFill>
              <a:schemeClr val="tx1"/>
            </a:solidFill>
          </a:ln>
        </p:spPr>
        <p:txBody>
          <a:bodyPr wrap="square">
            <a:spAutoFit/>
          </a:bodyPr>
          <a:lstStyle/>
          <a:p>
            <a:pPr algn="l"/>
            <a:r>
              <a:rPr lang="ja-JP" altLang="en-US" b="1" dirty="0">
                <a:solidFill>
                  <a:srgbClr val="222222"/>
                </a:solidFill>
                <a:latin typeface="Arial" panose="020B0604020202020204" pitchFamily="34" charset="0"/>
              </a:rPr>
              <a:t>作成したての</a:t>
            </a:r>
            <a:r>
              <a:rPr lang="en-US" altLang="ja-JP" b="1" dirty="0">
                <a:solidFill>
                  <a:srgbClr val="222222"/>
                </a:solidFill>
                <a:latin typeface="Arial" panose="020B0604020202020204" pitchFamily="34" charset="0"/>
              </a:rPr>
              <a:t>Cat</a:t>
            </a:r>
            <a:r>
              <a:rPr lang="ja-JP" altLang="en-US" b="1" dirty="0">
                <a:solidFill>
                  <a:srgbClr val="222222"/>
                </a:solidFill>
                <a:latin typeface="Arial" panose="020B0604020202020204" pitchFamily="34" charset="0"/>
              </a:rPr>
              <a:t>クラスは、名前も色もない</a:t>
            </a:r>
            <a:endParaRPr lang="en-US" altLang="ja-JP" b="1" dirty="0">
              <a:solidFill>
                <a:srgbClr val="222222"/>
              </a:solidFill>
              <a:latin typeface="Arial" panose="020B0604020202020204" pitchFamily="34" charset="0"/>
            </a:endParaRPr>
          </a:p>
          <a:p>
            <a:pPr algn="l"/>
            <a:r>
              <a:rPr lang="ja-JP" altLang="en-US" b="1" dirty="0">
                <a:solidFill>
                  <a:srgbClr val="222222"/>
                </a:solidFill>
                <a:latin typeface="Arial" panose="020B0604020202020204" pitchFamily="34" charset="0"/>
              </a:rPr>
              <a:t>「</a:t>
            </a:r>
            <a:r>
              <a:rPr lang="ja-JP" altLang="en-US" b="1" i="0" dirty="0">
                <a:solidFill>
                  <a:srgbClr val="222222"/>
                </a:solidFill>
                <a:effectLst/>
                <a:latin typeface="Arial" panose="020B0604020202020204" pitchFamily="34" charset="0"/>
              </a:rPr>
              <a:t>実際の猫は、</a:t>
            </a:r>
            <a:r>
              <a:rPr lang="ja-JP" altLang="en-US" b="1" i="0" dirty="0">
                <a:solidFill>
                  <a:srgbClr val="222222"/>
                </a:solidFill>
                <a:effectLst/>
                <a:highlight>
                  <a:srgbClr val="FFFF00"/>
                </a:highlight>
                <a:latin typeface="Arial" panose="020B0604020202020204" pitchFamily="34" charset="0"/>
              </a:rPr>
              <a:t>作成した瞬間に</a:t>
            </a:r>
            <a:r>
              <a:rPr lang="ja-JP" altLang="en-US" b="1" dirty="0">
                <a:solidFill>
                  <a:srgbClr val="222222"/>
                </a:solidFill>
                <a:highlight>
                  <a:srgbClr val="FFFF00"/>
                </a:highlight>
                <a:latin typeface="Arial" panose="020B0604020202020204" pitchFamily="34" charset="0"/>
              </a:rPr>
              <a:t>色</a:t>
            </a:r>
            <a:r>
              <a:rPr lang="ja-JP" altLang="en-US" b="1" i="0" dirty="0">
                <a:solidFill>
                  <a:srgbClr val="222222"/>
                </a:solidFill>
                <a:effectLst/>
                <a:highlight>
                  <a:srgbClr val="FFFF00"/>
                </a:highlight>
                <a:latin typeface="Arial" panose="020B0604020202020204" pitchFamily="34" charset="0"/>
              </a:rPr>
              <a:t>等が存在しない</a:t>
            </a:r>
            <a:r>
              <a:rPr lang="ja-JP" altLang="en-US" b="1" i="0" dirty="0">
                <a:solidFill>
                  <a:srgbClr val="222222"/>
                </a:solidFill>
                <a:effectLst/>
                <a:latin typeface="Arial" panose="020B0604020202020204" pitchFamily="34" charset="0"/>
              </a:rPr>
              <a:t>」のは考えずらい</a:t>
            </a:r>
          </a:p>
        </p:txBody>
      </p:sp>
      <p:pic>
        <p:nvPicPr>
          <p:cNvPr id="6" name="図 5" descr="アイコン&#10;&#10;自動的に生成された説明">
            <a:extLst>
              <a:ext uri="{FF2B5EF4-FFF2-40B4-BE49-F238E27FC236}">
                <a16:creationId xmlns:a16="http://schemas.microsoft.com/office/drawing/2014/main" id="{F8EE3DB5-E608-D1B9-9FF3-B530FD8BF3A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7892068" y="1208983"/>
            <a:ext cx="2011589" cy="1481665"/>
          </a:xfrm>
          <a:prstGeom prst="rect">
            <a:avLst/>
          </a:prstGeom>
        </p:spPr>
      </p:pic>
      <p:pic>
        <p:nvPicPr>
          <p:cNvPr id="20" name="図 19" descr="挿絵 が含まれている画像&#10;&#10;自動的に生成された説明">
            <a:extLst>
              <a:ext uri="{FF2B5EF4-FFF2-40B4-BE49-F238E27FC236}">
                <a16:creationId xmlns:a16="http://schemas.microsoft.com/office/drawing/2014/main" id="{8AF95389-CB43-4FEC-268F-C34FE75ED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274" y="1226973"/>
            <a:ext cx="2454729" cy="1534205"/>
          </a:xfrm>
          <a:prstGeom prst="rect">
            <a:avLst/>
          </a:prstGeom>
        </p:spPr>
      </p:pic>
      <p:sp>
        <p:nvSpPr>
          <p:cNvPr id="23" name="テキスト ボックス 22">
            <a:extLst>
              <a:ext uri="{FF2B5EF4-FFF2-40B4-BE49-F238E27FC236}">
                <a16:creationId xmlns:a16="http://schemas.microsoft.com/office/drawing/2014/main" id="{6C31C837-25C7-8428-943B-0F25A5AE502A}"/>
              </a:ext>
            </a:extLst>
          </p:cNvPr>
          <p:cNvSpPr txBox="1"/>
          <p:nvPr/>
        </p:nvSpPr>
        <p:spPr>
          <a:xfrm>
            <a:off x="4435818" y="5064591"/>
            <a:ext cx="2802836" cy="923330"/>
          </a:xfrm>
          <a:prstGeom prst="rect">
            <a:avLst/>
          </a:prstGeom>
          <a:noFill/>
          <a:ln>
            <a:solidFill>
              <a:schemeClr val="tx1"/>
            </a:solidFill>
          </a:ln>
        </p:spPr>
        <p:txBody>
          <a:bodyPr wrap="square">
            <a:spAutoFit/>
          </a:bodyPr>
          <a:lstStyle/>
          <a:p>
            <a:pPr algn="l"/>
            <a:r>
              <a:rPr lang="ja-JP" altLang="en-US" b="1" i="0" dirty="0">
                <a:solidFill>
                  <a:srgbClr val="222222"/>
                </a:solidFill>
                <a:effectLst/>
                <a:latin typeface="Arial" panose="020B0604020202020204" pitchFamily="34" charset="0"/>
              </a:rPr>
              <a:t>作った際には、</a:t>
            </a:r>
            <a:r>
              <a:rPr lang="ja-JP" altLang="en-US" b="1" dirty="0">
                <a:solidFill>
                  <a:srgbClr val="222222"/>
                </a:solidFill>
                <a:latin typeface="Arial" panose="020B0604020202020204" pitchFamily="34" charset="0"/>
              </a:rPr>
              <a:t>色</a:t>
            </a:r>
            <a:r>
              <a:rPr lang="ja-JP" altLang="en-US" b="1" i="0" dirty="0">
                <a:solidFill>
                  <a:srgbClr val="222222"/>
                </a:solidFill>
                <a:effectLst/>
                <a:latin typeface="Arial" panose="020B0604020202020204" pitchFamily="34" charset="0"/>
              </a:rPr>
              <a:t>や名前が決まっていることがほとんど</a:t>
            </a:r>
          </a:p>
        </p:txBody>
      </p:sp>
      <p:sp>
        <p:nvSpPr>
          <p:cNvPr id="24" name="テキスト ボックス 23">
            <a:extLst>
              <a:ext uri="{FF2B5EF4-FFF2-40B4-BE49-F238E27FC236}">
                <a16:creationId xmlns:a16="http://schemas.microsoft.com/office/drawing/2014/main" id="{E42CB751-6863-FA06-61FC-D8F6B4F4487F}"/>
              </a:ext>
            </a:extLst>
          </p:cNvPr>
          <p:cNvSpPr txBox="1"/>
          <p:nvPr/>
        </p:nvSpPr>
        <p:spPr>
          <a:xfrm>
            <a:off x="8043157" y="4822950"/>
            <a:ext cx="2802836" cy="1200329"/>
          </a:xfrm>
          <a:prstGeom prst="rect">
            <a:avLst/>
          </a:prstGeom>
          <a:noFill/>
          <a:ln>
            <a:solidFill>
              <a:schemeClr val="tx1"/>
            </a:solidFill>
          </a:ln>
        </p:spPr>
        <p:txBody>
          <a:bodyPr wrap="square">
            <a:spAutoFit/>
          </a:bodyPr>
          <a:lstStyle/>
          <a:p>
            <a:pPr algn="l"/>
            <a:r>
              <a:rPr lang="en-US" altLang="ja-JP" b="1" i="0" dirty="0">
                <a:solidFill>
                  <a:srgbClr val="000000"/>
                </a:solidFill>
                <a:effectLst/>
                <a:latin typeface="noto-sans-cjk-jp"/>
              </a:rPr>
              <a:t>Java</a:t>
            </a:r>
            <a:r>
              <a:rPr lang="ja-JP" altLang="en-US" b="1" i="0" dirty="0">
                <a:solidFill>
                  <a:srgbClr val="000000"/>
                </a:solidFill>
                <a:effectLst/>
                <a:latin typeface="noto-sans-cjk-jp"/>
              </a:rPr>
              <a:t>に置き換えると、</a:t>
            </a:r>
            <a:endParaRPr lang="en-US" altLang="ja-JP" b="1" i="0" dirty="0">
              <a:solidFill>
                <a:srgbClr val="000000"/>
              </a:solidFill>
              <a:effectLst/>
              <a:latin typeface="noto-sans-cjk-jp"/>
            </a:endParaRPr>
          </a:p>
          <a:p>
            <a:pPr algn="l"/>
            <a:r>
              <a:rPr lang="ja-JP" altLang="en-US" b="1" i="0" dirty="0">
                <a:solidFill>
                  <a:srgbClr val="000000"/>
                </a:solidFill>
                <a:effectLst/>
                <a:highlight>
                  <a:srgbClr val="FFFF00"/>
                </a:highlight>
                <a:latin typeface="noto-sans-cjk-jp"/>
              </a:rPr>
              <a:t>インスタンス化と同時に</a:t>
            </a:r>
            <a:r>
              <a:rPr lang="en-US" altLang="ja-JP" b="1" dirty="0">
                <a:solidFill>
                  <a:srgbClr val="000000"/>
                </a:solidFill>
                <a:highlight>
                  <a:srgbClr val="FFFF00"/>
                </a:highlight>
                <a:latin typeface="noto-sans-cjk-jp"/>
              </a:rPr>
              <a:t>color</a:t>
            </a:r>
            <a:r>
              <a:rPr lang="ja-JP" altLang="en-US" b="1" i="0" dirty="0">
                <a:solidFill>
                  <a:srgbClr val="000000"/>
                </a:solidFill>
                <a:effectLst/>
                <a:highlight>
                  <a:srgbClr val="FFFF00"/>
                </a:highlight>
                <a:latin typeface="noto-sans-cjk-jp"/>
              </a:rPr>
              <a:t>の等の値が決まれば</a:t>
            </a:r>
            <a:r>
              <a:rPr lang="en-US" altLang="ja-JP" b="1" dirty="0">
                <a:solidFill>
                  <a:srgbClr val="000000"/>
                </a:solidFill>
                <a:highlight>
                  <a:srgbClr val="FFFF00"/>
                </a:highlight>
                <a:latin typeface="noto-sans-cjk-jp"/>
              </a:rPr>
              <a:t>OK</a:t>
            </a:r>
            <a:r>
              <a:rPr lang="en-US" altLang="ja-JP" b="1" dirty="0">
                <a:solidFill>
                  <a:srgbClr val="000000"/>
                </a:solidFill>
                <a:latin typeface="noto-sans-cjk-jp"/>
              </a:rPr>
              <a:t>!</a:t>
            </a:r>
            <a:endParaRPr lang="ja-JP" altLang="en-US" b="1" i="0" dirty="0">
              <a:solidFill>
                <a:srgbClr val="222222"/>
              </a:solidFill>
              <a:effectLst/>
              <a:latin typeface="Arial" panose="020B0604020202020204" pitchFamily="34" charset="0"/>
            </a:endParaRPr>
          </a:p>
        </p:txBody>
      </p:sp>
      <p:sp>
        <p:nvSpPr>
          <p:cNvPr id="25" name="矢印: 右 24">
            <a:extLst>
              <a:ext uri="{FF2B5EF4-FFF2-40B4-BE49-F238E27FC236}">
                <a16:creationId xmlns:a16="http://schemas.microsoft.com/office/drawing/2014/main" id="{D6C8A6DB-D97B-07EA-FB01-01BFD9D749C3}"/>
              </a:ext>
            </a:extLst>
          </p:cNvPr>
          <p:cNvSpPr/>
          <p:nvPr/>
        </p:nvSpPr>
        <p:spPr>
          <a:xfrm>
            <a:off x="7278574" y="5153996"/>
            <a:ext cx="764583"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967F0376-6D29-6F7D-BEB2-2AA914CD5D5E}"/>
              </a:ext>
            </a:extLst>
          </p:cNvPr>
          <p:cNvSpPr/>
          <p:nvPr/>
        </p:nvSpPr>
        <p:spPr>
          <a:xfrm>
            <a:off x="3671235" y="5216993"/>
            <a:ext cx="764583"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589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a:extLst>
              <a:ext uri="{FF2B5EF4-FFF2-40B4-BE49-F238E27FC236}">
                <a16:creationId xmlns:a16="http://schemas.microsoft.com/office/drawing/2014/main" id="{5BC9E428-358F-4269-9E78-6A954F2461AD}"/>
              </a:ext>
            </a:extLst>
          </p:cNvPr>
          <p:cNvSpPr txBox="1"/>
          <p:nvPr/>
        </p:nvSpPr>
        <p:spPr>
          <a:xfrm>
            <a:off x="928648" y="343009"/>
            <a:ext cx="1849473" cy="369332"/>
          </a:xfrm>
          <a:prstGeom prst="rect">
            <a:avLst/>
          </a:prstGeom>
          <a:solidFill>
            <a:srgbClr val="002060"/>
          </a:solidFill>
        </p:spPr>
        <p:txBody>
          <a:bodyPr wrap="square" rtlCol="0">
            <a:spAutoFit/>
          </a:bodyPr>
          <a:lstStyle/>
          <a:p>
            <a:r>
              <a:rPr kumimoji="1" lang="ja-JP" altLang="en-US" b="1" dirty="0">
                <a:solidFill>
                  <a:srgbClr val="FFFF00"/>
                </a:solidFill>
              </a:rPr>
              <a:t>コンストラクタ</a:t>
            </a:r>
          </a:p>
        </p:txBody>
      </p:sp>
      <p:sp>
        <p:nvSpPr>
          <p:cNvPr id="17" name="テキスト ボックス 16">
            <a:extLst>
              <a:ext uri="{FF2B5EF4-FFF2-40B4-BE49-F238E27FC236}">
                <a16:creationId xmlns:a16="http://schemas.microsoft.com/office/drawing/2014/main" id="{1E84C104-CC07-AAB4-FE5F-A3AFD8D22647}"/>
              </a:ext>
            </a:extLst>
          </p:cNvPr>
          <p:cNvSpPr txBox="1"/>
          <p:nvPr/>
        </p:nvSpPr>
        <p:spPr>
          <a:xfrm>
            <a:off x="3061059" y="343009"/>
            <a:ext cx="5856697" cy="369332"/>
          </a:xfrm>
          <a:prstGeom prst="rect">
            <a:avLst/>
          </a:prstGeom>
          <a:noFill/>
        </p:spPr>
        <p:txBody>
          <a:bodyPr wrap="square" rtlCol="0">
            <a:spAutoFit/>
          </a:bodyPr>
          <a:lstStyle/>
          <a:p>
            <a:r>
              <a:rPr kumimoji="1" lang="ja-JP" altLang="en-US" b="1" dirty="0"/>
              <a:t>インスタンス化の時に</a:t>
            </a:r>
            <a:r>
              <a:rPr kumimoji="1" lang="ja-JP" altLang="en-US" b="1" dirty="0">
                <a:highlight>
                  <a:srgbClr val="FFFF00"/>
                </a:highlight>
              </a:rPr>
              <a:t>初期値を決める特別なメソッド</a:t>
            </a:r>
          </a:p>
        </p:txBody>
      </p:sp>
      <p:sp>
        <p:nvSpPr>
          <p:cNvPr id="19" name="テキスト ボックス 18">
            <a:extLst>
              <a:ext uri="{FF2B5EF4-FFF2-40B4-BE49-F238E27FC236}">
                <a16:creationId xmlns:a16="http://schemas.microsoft.com/office/drawing/2014/main" id="{31144358-B549-12E8-7D8A-71255F3EED32}"/>
              </a:ext>
            </a:extLst>
          </p:cNvPr>
          <p:cNvSpPr txBox="1"/>
          <p:nvPr/>
        </p:nvSpPr>
        <p:spPr>
          <a:xfrm>
            <a:off x="1765169" y="1750009"/>
            <a:ext cx="2797404" cy="923330"/>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 </a:t>
            </a:r>
            <a:r>
              <a:rPr lang="ja-JP" altLang="en-US" sz="1800" dirty="0">
                <a:solidFill>
                  <a:srgbClr val="FF0000"/>
                </a:solidFill>
                <a:latin typeface="ＭＳ ゴシック" panose="020B0609070205080204" pitchFamily="49" charset="-128"/>
                <a:ea typeface="ＭＳ ゴシック" panose="020B0609070205080204" pitchFamily="49" charset="-128"/>
              </a:rPr>
              <a:t>クラス名</a:t>
            </a:r>
            <a:r>
              <a:rPr lang="en-US" altLang="ja-JP" sz="1800" dirty="0">
                <a:latin typeface="ＭＳ ゴシック" panose="020B0609070205080204" pitchFamily="49" charset="-128"/>
                <a:ea typeface="ＭＳ ゴシック" panose="020B0609070205080204" pitchFamily="49" charset="-128"/>
              </a:rPr>
              <a:t>(</a:t>
            </a:r>
            <a:r>
              <a:rPr lang="ja-JP" altLang="en-US" sz="1800" dirty="0">
                <a:solidFill>
                  <a:srgbClr val="00B0F0"/>
                </a:solidFill>
                <a:latin typeface="ＭＳ ゴシック" panose="020B0609070205080204" pitchFamily="49" charset="-128"/>
                <a:ea typeface="ＭＳ ゴシック" panose="020B0609070205080204" pitchFamily="49" charset="-128"/>
              </a:rPr>
              <a:t>引数</a:t>
            </a:r>
            <a:r>
              <a:rPr lang="en-US" altLang="ja-JP" sz="1800" dirty="0">
                <a:latin typeface="ＭＳ ゴシック" panose="020B0609070205080204" pitchFamily="49" charset="-128"/>
                <a:ea typeface="ＭＳ ゴシック" panose="020B0609070205080204" pitchFamily="49" charset="-128"/>
              </a:rPr>
              <a:t>) {</a:t>
            </a:r>
          </a:p>
          <a:p>
            <a:pPr algn="l"/>
            <a:r>
              <a:rPr lang="ja-JP" altLang="en-US" dirty="0">
                <a:latin typeface="ＭＳ ゴシック" panose="020B0609070205080204" pitchFamily="49" charset="-128"/>
                <a:ea typeface="ＭＳ ゴシック" panose="020B0609070205080204" pitchFamily="49" charset="-128"/>
              </a:rPr>
              <a:t>　　　初期化の内容</a:t>
            </a:r>
            <a:endParaRPr lang="en-US" altLang="ja-JP"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2" name="テキスト ボックス 21">
            <a:extLst>
              <a:ext uri="{FF2B5EF4-FFF2-40B4-BE49-F238E27FC236}">
                <a16:creationId xmlns:a16="http://schemas.microsoft.com/office/drawing/2014/main" id="{C55D43C8-FE7D-52C7-7FCF-E064FFB61184}"/>
              </a:ext>
            </a:extLst>
          </p:cNvPr>
          <p:cNvSpPr txBox="1"/>
          <p:nvPr/>
        </p:nvSpPr>
        <p:spPr>
          <a:xfrm>
            <a:off x="760536" y="1296688"/>
            <a:ext cx="2925344" cy="369332"/>
          </a:xfrm>
          <a:prstGeom prst="rect">
            <a:avLst/>
          </a:prstGeom>
          <a:solidFill>
            <a:srgbClr val="002060"/>
          </a:solidFill>
        </p:spPr>
        <p:txBody>
          <a:bodyPr wrap="square" rtlCol="0">
            <a:spAutoFit/>
          </a:bodyPr>
          <a:lstStyle/>
          <a:p>
            <a:r>
              <a:rPr kumimoji="1" lang="ja-JP" altLang="en-US" b="1" dirty="0">
                <a:solidFill>
                  <a:srgbClr val="FFFF00"/>
                </a:solidFill>
              </a:rPr>
              <a:t>コンストラクタの書き方</a:t>
            </a:r>
          </a:p>
        </p:txBody>
      </p:sp>
      <p:sp>
        <p:nvSpPr>
          <p:cNvPr id="28" name="テキスト ボックス 27">
            <a:extLst>
              <a:ext uri="{FF2B5EF4-FFF2-40B4-BE49-F238E27FC236}">
                <a16:creationId xmlns:a16="http://schemas.microsoft.com/office/drawing/2014/main" id="{6F58C099-3DFE-541C-24F1-48759BDDED52}"/>
              </a:ext>
            </a:extLst>
          </p:cNvPr>
          <p:cNvSpPr txBox="1"/>
          <p:nvPr/>
        </p:nvSpPr>
        <p:spPr>
          <a:xfrm>
            <a:off x="6280717" y="1750009"/>
            <a:ext cx="3894058" cy="923330"/>
          </a:xfrm>
          <a:prstGeom prst="rect">
            <a:avLst/>
          </a:prstGeom>
          <a:noFill/>
          <a:ln>
            <a:solidFill>
              <a:schemeClr val="tx1"/>
            </a:solidFill>
          </a:ln>
        </p:spPr>
        <p:txBody>
          <a:bodyPr wrap="square">
            <a:spAutoFit/>
          </a:bodyPr>
          <a:lstStyle/>
          <a:p>
            <a:pPr algn="l"/>
            <a:r>
              <a:rPr lang="ja-JP" altLang="en-US" b="1" dirty="0">
                <a:solidFill>
                  <a:srgbClr val="808080"/>
                </a:solidFill>
                <a:latin typeface="ＭＳ ゴシック" panose="020B0609070205080204" pitchFamily="49" charset="-128"/>
                <a:ea typeface="ＭＳ ゴシック" panose="020B0609070205080204" pitchFamily="49" charset="-128"/>
              </a:rPr>
              <a:t>　</a:t>
            </a:r>
            <a:r>
              <a:rPr lang="en-US" altLang="ja-JP" sz="1800" b="1" dirty="0">
                <a:solidFill>
                  <a:srgbClr val="FF0000"/>
                </a:solidFill>
                <a:latin typeface="ＭＳ ゴシック" panose="020B0609070205080204" pitchFamily="49" charset="-128"/>
                <a:ea typeface="ＭＳ ゴシック" panose="020B0609070205080204" pitchFamily="49" charset="-128"/>
              </a:rPr>
              <a:t>Cat</a:t>
            </a:r>
            <a:r>
              <a:rPr lang="en-US" altLang="ja-JP" sz="1800" dirty="0">
                <a:solidFill>
                  <a:srgbClr val="808080"/>
                </a:solidFill>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r>
              <a:rPr lang="ja-JP" altLang="en-US" sz="1800" b="1" dirty="0">
                <a:latin typeface="ＭＳ ゴシック" panose="020B0609070205080204" pitchFamily="49" charset="-128"/>
                <a:ea typeface="ＭＳ ゴシック" panose="020B0609070205080204" pitchFamily="49" charset="-128"/>
              </a:rPr>
              <a:t>　　　</a:t>
            </a:r>
            <a:r>
              <a:rPr lang="en-US" altLang="ja-JP" sz="1800" b="1" dirty="0" err="1">
                <a:latin typeface="ＭＳ ゴシック" panose="020B0609070205080204" pitchFamily="49" charset="-128"/>
                <a:ea typeface="ＭＳ ゴシック" panose="020B0609070205080204" pitchFamily="49" charset="-128"/>
              </a:rPr>
              <a:t>this</a:t>
            </a:r>
            <a:r>
              <a:rPr lang="en-US" altLang="ja-JP" sz="1800" dirty="0" err="1">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color</a:t>
            </a:r>
            <a:r>
              <a:rPr lang="en-US" altLang="ja-JP" sz="1800" dirty="0">
                <a:latin typeface="ＭＳ ゴシック" panose="020B0609070205080204" pitchFamily="49" charset="-128"/>
                <a:ea typeface="ＭＳ ゴシック" panose="020B0609070205080204" pitchFamily="49" charset="-128"/>
              </a:rPr>
              <a:t> = </a:t>
            </a:r>
            <a:r>
              <a:rPr lang="en-US" altLang="ja-JP" dirty="0">
                <a:latin typeface="ＭＳ ゴシック" panose="020B0609070205080204" pitchFamily="49" charset="-128"/>
                <a:ea typeface="ＭＳ ゴシック" panose="020B0609070205080204" pitchFamily="49" charset="-128"/>
              </a:rPr>
              <a:t>red</a:t>
            </a:r>
            <a:r>
              <a:rPr lang="en-US" altLang="ja-JP" sz="1800" dirty="0">
                <a:latin typeface="ＭＳ ゴシック" panose="020B0609070205080204" pitchFamily="49" charset="-128"/>
                <a:ea typeface="ＭＳ ゴシック" panose="020B0609070205080204" pitchFamily="49" charset="-128"/>
              </a:rPr>
              <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9" name="矢印: 右 28">
            <a:extLst>
              <a:ext uri="{FF2B5EF4-FFF2-40B4-BE49-F238E27FC236}">
                <a16:creationId xmlns:a16="http://schemas.microsoft.com/office/drawing/2014/main" id="{F1D92B65-426C-A30B-0C8A-81B15C24FA95}"/>
              </a:ext>
            </a:extLst>
          </p:cNvPr>
          <p:cNvSpPr/>
          <p:nvPr/>
        </p:nvSpPr>
        <p:spPr>
          <a:xfrm>
            <a:off x="4839263" y="1853152"/>
            <a:ext cx="10720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391FE5E-2928-D462-F7B7-C99AB67A0B87}"/>
              </a:ext>
            </a:extLst>
          </p:cNvPr>
          <p:cNvSpPr txBox="1"/>
          <p:nvPr/>
        </p:nvSpPr>
        <p:spPr>
          <a:xfrm>
            <a:off x="639165" y="3244334"/>
            <a:ext cx="3168085" cy="369332"/>
          </a:xfrm>
          <a:prstGeom prst="rect">
            <a:avLst/>
          </a:prstGeom>
          <a:solidFill>
            <a:srgbClr val="002060"/>
          </a:solidFill>
        </p:spPr>
        <p:txBody>
          <a:bodyPr wrap="square" rtlCol="0">
            <a:spAutoFit/>
          </a:bodyPr>
          <a:lstStyle/>
          <a:p>
            <a:r>
              <a:rPr kumimoji="1" lang="ja-JP" altLang="en-US" b="1" dirty="0">
                <a:solidFill>
                  <a:srgbClr val="FFFF00"/>
                </a:solidFill>
              </a:rPr>
              <a:t>コンストラクタのポイント</a:t>
            </a:r>
          </a:p>
        </p:txBody>
      </p:sp>
      <p:sp>
        <p:nvSpPr>
          <p:cNvPr id="31" name="テキスト ボックス 30">
            <a:extLst>
              <a:ext uri="{FF2B5EF4-FFF2-40B4-BE49-F238E27FC236}">
                <a16:creationId xmlns:a16="http://schemas.microsoft.com/office/drawing/2014/main" id="{78EFC3FE-E791-F020-E8AA-70DA27B21C93}"/>
              </a:ext>
            </a:extLst>
          </p:cNvPr>
          <p:cNvSpPr txBox="1"/>
          <p:nvPr/>
        </p:nvSpPr>
        <p:spPr>
          <a:xfrm>
            <a:off x="2172061" y="3964638"/>
            <a:ext cx="8217313" cy="646331"/>
          </a:xfrm>
          <a:prstGeom prst="rect">
            <a:avLst/>
          </a:prstGeom>
          <a:noFill/>
          <a:ln>
            <a:solidFill>
              <a:schemeClr val="tx1"/>
            </a:solidFill>
          </a:ln>
        </p:spPr>
        <p:txBody>
          <a:bodyPr wrap="square">
            <a:spAutoFit/>
          </a:bodyPr>
          <a:lstStyle/>
          <a:p>
            <a:pPr algn="l" fontAlgn="base">
              <a:buFont typeface="Arial" panose="020B0604020202020204" pitchFamily="34" charset="0"/>
              <a:buChar char="•"/>
            </a:pPr>
            <a:r>
              <a:rPr lang="ja-JP" altLang="en-US" b="1" i="0" dirty="0">
                <a:solidFill>
                  <a:srgbClr val="000000"/>
                </a:solidFill>
                <a:effectLst/>
                <a:latin typeface="noto-sans-cjk-jp"/>
              </a:rPr>
              <a:t>戻り値は記載しない　→　記載しちゃうと普通のメソッドと変わらない</a:t>
            </a:r>
          </a:p>
          <a:p>
            <a:pPr algn="l" fontAlgn="base">
              <a:buFont typeface="Arial" panose="020B0604020202020204" pitchFamily="34" charset="0"/>
              <a:buChar char="•"/>
            </a:pPr>
            <a:r>
              <a:rPr lang="ja-JP" altLang="en-US" b="1" i="0" dirty="0">
                <a:solidFill>
                  <a:srgbClr val="000000"/>
                </a:solidFill>
                <a:effectLst/>
                <a:latin typeface="noto-sans-cjk-jp"/>
              </a:rPr>
              <a:t>メソッド名はクラス名と同じものにする</a:t>
            </a:r>
          </a:p>
        </p:txBody>
      </p:sp>
      <p:sp>
        <p:nvSpPr>
          <p:cNvPr id="32" name="テキスト ボックス 31">
            <a:extLst>
              <a:ext uri="{FF2B5EF4-FFF2-40B4-BE49-F238E27FC236}">
                <a16:creationId xmlns:a16="http://schemas.microsoft.com/office/drawing/2014/main" id="{79DCDB77-7222-CAF3-124C-9B8BC169D7AE}"/>
              </a:ext>
            </a:extLst>
          </p:cNvPr>
          <p:cNvSpPr txBox="1"/>
          <p:nvPr/>
        </p:nvSpPr>
        <p:spPr>
          <a:xfrm>
            <a:off x="2198313" y="4904965"/>
            <a:ext cx="4082405" cy="383472"/>
          </a:xfrm>
          <a:prstGeom prst="rect">
            <a:avLst/>
          </a:prstGeom>
          <a:noFill/>
          <a:ln>
            <a:solidFill>
              <a:schemeClr val="tx1"/>
            </a:solidFill>
          </a:ln>
        </p:spPr>
        <p:txBody>
          <a:bodyPr wrap="square">
            <a:spAutoFit/>
          </a:bodyPr>
          <a:lstStyle/>
          <a:p>
            <a:pPr algn="l" fontAlgn="base"/>
            <a:r>
              <a:rPr lang="en-US" altLang="ja-JP" b="1" i="0" dirty="0">
                <a:solidFill>
                  <a:srgbClr val="000000"/>
                </a:solidFill>
                <a:effectLst/>
                <a:latin typeface="noto-sans-cjk-jp"/>
              </a:rPr>
              <a:t>※</a:t>
            </a:r>
            <a:r>
              <a:rPr lang="ja-JP" altLang="en-US" b="1" i="0" dirty="0">
                <a:solidFill>
                  <a:srgbClr val="000000"/>
                </a:solidFill>
                <a:effectLst/>
                <a:latin typeface="noto-sans-cjk-jp"/>
              </a:rPr>
              <a:t>　</a:t>
            </a:r>
            <a:r>
              <a:rPr lang="en-US" altLang="ja-JP" b="1" i="0" dirty="0">
                <a:solidFill>
                  <a:srgbClr val="000000"/>
                </a:solidFill>
                <a:effectLst/>
                <a:latin typeface="noto-sans-cjk-jp"/>
              </a:rPr>
              <a:t>this</a:t>
            </a:r>
            <a:r>
              <a:rPr lang="ja-JP" altLang="en-US" b="1" i="0" dirty="0">
                <a:solidFill>
                  <a:srgbClr val="000000"/>
                </a:solidFill>
                <a:effectLst/>
                <a:latin typeface="noto-sans-cjk-jp"/>
              </a:rPr>
              <a:t>は「自分自身の」という意味</a:t>
            </a:r>
          </a:p>
        </p:txBody>
      </p:sp>
    </p:spTree>
    <p:extLst>
      <p:ext uri="{BB962C8B-B14F-4D97-AF65-F5344CB8AC3E}">
        <p14:creationId xmlns:p14="http://schemas.microsoft.com/office/powerpoint/2010/main" val="274412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329698" y="51353"/>
            <a:ext cx="4700092" cy="369332"/>
          </a:xfrm>
          <a:prstGeom prst="rect">
            <a:avLst/>
          </a:prstGeom>
          <a:solidFill>
            <a:srgbClr val="002060"/>
          </a:solidFill>
        </p:spPr>
        <p:txBody>
          <a:bodyPr wrap="square" rtlCol="0">
            <a:spAutoFit/>
          </a:bodyPr>
          <a:lstStyle/>
          <a:p>
            <a:pPr algn="ctr"/>
            <a:r>
              <a:rPr kumimoji="1" lang="ja-JP" altLang="en-US" b="1" dirty="0">
                <a:solidFill>
                  <a:srgbClr val="FFFF00"/>
                </a:solidFill>
              </a:rPr>
              <a:t>コンストラクタ追加プログラムの実行</a:t>
            </a: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15" name="テキスト ボックス 14">
            <a:extLst>
              <a:ext uri="{FF2B5EF4-FFF2-40B4-BE49-F238E27FC236}">
                <a16:creationId xmlns:a16="http://schemas.microsoft.com/office/drawing/2014/main" id="{9D39818F-89DA-93D3-BA85-9FBA99832AFB}"/>
              </a:ext>
            </a:extLst>
          </p:cNvPr>
          <p:cNvSpPr txBox="1"/>
          <p:nvPr/>
        </p:nvSpPr>
        <p:spPr>
          <a:xfrm>
            <a:off x="6035509" y="477246"/>
            <a:ext cx="5861114" cy="3416320"/>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a:t>
            </a:r>
            <a:r>
              <a:rPr lang="en-US" altLang="ja-JP" sz="1800" b="1" dirty="0">
                <a:solidFill>
                  <a:srgbClr val="FF0000"/>
                </a:solidFill>
                <a:latin typeface="ＭＳ ゴシック" panose="020B0609070205080204" pitchFamily="49" charset="-128"/>
                <a:ea typeface="ＭＳ ゴシック" panose="020B0609070205080204" pitchFamily="49" charset="-128"/>
              </a:rPr>
              <a:t>Cat</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a:latin typeface="ＭＳ ゴシック" panose="020B0609070205080204" pitchFamily="49" charset="-128"/>
                <a:ea typeface="ＭＳ ゴシック" panose="020B0609070205080204" pitchFamily="49" charset="-128"/>
              </a:rPr>
              <a:t>Cat bob = new </a:t>
            </a:r>
            <a:r>
              <a:rPr lang="en-US" altLang="ja-JP" sz="1800" b="1" dirty="0">
                <a:solidFill>
                  <a:srgbClr val="FF0000"/>
                </a:solidFill>
                <a:latin typeface="ＭＳ ゴシック" panose="020B0609070205080204" pitchFamily="49" charset="-128"/>
                <a:ea typeface="ＭＳ ゴシック" panose="020B0609070205080204" pitchFamily="49" charset="-128"/>
              </a:rPr>
              <a:t>Cat</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t>
            </a:r>
            <a:r>
              <a:rPr lang="en-US" altLang="ja-JP" b="1" dirty="0" err="1">
                <a:latin typeface="ＭＳ ゴシック" panose="020B0609070205080204" pitchFamily="49" charset="-128"/>
                <a:ea typeface="ＭＳ ゴシック" panose="020B0609070205080204" pitchFamily="49" charset="-128"/>
              </a:rPr>
              <a:t>color</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bob.</a:t>
            </a:r>
            <a:r>
              <a:rPr lang="en-US" altLang="ja-JP" b="1" dirty="0" err="1">
                <a:latin typeface="ＭＳ ゴシック" panose="020B0609070205080204" pitchFamily="49" charset="-128"/>
                <a:ea typeface="ＭＳ ゴシック" panose="020B0609070205080204" pitchFamily="49" charset="-128"/>
              </a:rPr>
              <a:t>color</a:t>
            </a:r>
            <a:r>
              <a:rPr lang="en-US" altLang="ja-JP" sz="1800" b="1" dirty="0">
                <a:latin typeface="ＭＳ ゴシック" panose="020B0609070205080204" pitchFamily="49" charset="-128"/>
                <a:ea typeface="ＭＳ ゴシック" panose="020B0609070205080204" pitchFamily="49" charset="-128"/>
              </a:rPr>
              <a:t>);</a:t>
            </a:r>
          </a:p>
          <a:p>
            <a:pPr algn="l"/>
            <a:endParaRPr lang="en-US" altLang="ja-JP" b="1" dirty="0">
              <a:solidFill>
                <a:srgbClr val="E6E6FA"/>
              </a:solidFill>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p:txBody>
      </p:sp>
      <p:grpSp>
        <p:nvGrpSpPr>
          <p:cNvPr id="6" name="グループ化 5">
            <a:extLst>
              <a:ext uri="{FF2B5EF4-FFF2-40B4-BE49-F238E27FC236}">
                <a16:creationId xmlns:a16="http://schemas.microsoft.com/office/drawing/2014/main" id="{E745DD5A-E09D-05BD-A857-350DF65D32AA}"/>
              </a:ext>
            </a:extLst>
          </p:cNvPr>
          <p:cNvGrpSpPr/>
          <p:nvPr/>
        </p:nvGrpSpPr>
        <p:grpSpPr>
          <a:xfrm>
            <a:off x="390382" y="595507"/>
            <a:ext cx="3742632" cy="3447098"/>
            <a:chOff x="348601" y="759309"/>
            <a:chExt cx="3742632" cy="3447098"/>
          </a:xfrm>
        </p:grpSpPr>
        <p:sp>
          <p:nvSpPr>
            <p:cNvPr id="16" name="四角形: 角を丸くする 15">
              <a:extLst>
                <a:ext uri="{FF2B5EF4-FFF2-40B4-BE49-F238E27FC236}">
                  <a16:creationId xmlns:a16="http://schemas.microsoft.com/office/drawing/2014/main" id="{79215FC0-1E3E-55B7-4816-233B2655A7E3}"/>
                </a:ext>
              </a:extLst>
            </p:cNvPr>
            <p:cNvSpPr/>
            <p:nvPr/>
          </p:nvSpPr>
          <p:spPr>
            <a:xfrm>
              <a:off x="420038" y="1184231"/>
              <a:ext cx="2392218" cy="9825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BE44B07-8D82-96C4-848E-746F15C26689}"/>
                </a:ext>
              </a:extLst>
            </p:cNvPr>
            <p:cNvSpPr txBox="1"/>
            <p:nvPr/>
          </p:nvSpPr>
          <p:spPr>
            <a:xfrm>
              <a:off x="348601" y="759309"/>
              <a:ext cx="3742632" cy="3447098"/>
            </a:xfrm>
            <a:prstGeom prst="rect">
              <a:avLst/>
            </a:prstGeom>
            <a:noFill/>
            <a:ln>
              <a:solidFill>
                <a:schemeClr val="tx1"/>
              </a:solidFill>
            </a:ln>
          </p:spPr>
          <p:txBody>
            <a:bodyPr wrap="square">
              <a:spAutoFit/>
            </a:bodyPr>
            <a:lstStyle/>
            <a:p>
              <a:r>
                <a:rPr lang="en-US" altLang="ja-JP" sz="1600" dirty="0"/>
                <a:t> class </a:t>
              </a:r>
              <a:r>
                <a:rPr lang="en-US" altLang="ja-JP" sz="1600" b="1" dirty="0">
                  <a:solidFill>
                    <a:srgbClr val="FF0000"/>
                  </a:solidFill>
                </a:rPr>
                <a:t>Cat</a:t>
              </a:r>
              <a:r>
                <a:rPr lang="en-US" altLang="ja-JP" sz="1600" dirty="0"/>
                <a:t> {</a:t>
              </a:r>
            </a:p>
            <a:p>
              <a:endParaRPr lang="en-US" altLang="ja-JP" sz="1600" dirty="0"/>
            </a:p>
            <a:p>
              <a:r>
                <a:rPr lang="ja-JP" altLang="en-US" sz="1600" dirty="0"/>
                <a:t>　</a:t>
              </a:r>
              <a:r>
                <a:rPr lang="en-US" altLang="ja-JP" sz="1600" b="1" dirty="0">
                  <a:solidFill>
                    <a:srgbClr val="00B0F0"/>
                  </a:solidFill>
                </a:rPr>
                <a:t>String</a:t>
              </a:r>
              <a:r>
                <a:rPr lang="en-US" altLang="ja-JP" sz="1600" b="1" dirty="0"/>
                <a:t> </a:t>
              </a:r>
              <a:r>
                <a:rPr lang="en-US" altLang="ja-JP" sz="1600" b="1" dirty="0">
                  <a:solidFill>
                    <a:srgbClr val="002060"/>
                  </a:solidFill>
                </a:rPr>
                <a:t>name</a:t>
              </a:r>
              <a:r>
                <a:rPr lang="en-US" altLang="ja-JP" sz="1600" b="1" dirty="0"/>
                <a:t>;</a:t>
              </a:r>
              <a:endParaRPr lang="ja-JP" altLang="en-US" sz="1600" b="1" dirty="0"/>
            </a:p>
            <a:p>
              <a:r>
                <a:rPr lang="ja-JP" altLang="en-US" sz="1600" b="1" dirty="0"/>
                <a:t>    </a:t>
              </a:r>
              <a:r>
                <a:rPr lang="en-US" altLang="ja-JP" sz="1600" b="1" dirty="0">
                  <a:solidFill>
                    <a:srgbClr val="00B0F0"/>
                  </a:solidFill>
                </a:rPr>
                <a:t>int</a:t>
              </a:r>
              <a:r>
                <a:rPr lang="en-US" altLang="ja-JP" sz="1600" b="1" dirty="0"/>
                <a:t> </a:t>
              </a:r>
              <a:r>
                <a:rPr lang="en-US" altLang="ja-JP" sz="1600" b="1" dirty="0">
                  <a:solidFill>
                    <a:srgbClr val="002060"/>
                  </a:solidFill>
                </a:rPr>
                <a:t>age</a:t>
              </a:r>
              <a:r>
                <a:rPr lang="en-US" altLang="ja-JP" sz="1600" b="1" dirty="0"/>
                <a:t>;</a:t>
              </a:r>
            </a:p>
            <a:p>
              <a:r>
                <a:rPr lang="en-US" altLang="ja-JP" sz="1600" b="1" dirty="0"/>
                <a:t>    </a:t>
              </a:r>
              <a:r>
                <a:rPr lang="en-US" altLang="ja-JP" sz="1600" b="1" dirty="0">
                  <a:solidFill>
                    <a:srgbClr val="00B0F0"/>
                  </a:solidFill>
                </a:rPr>
                <a:t>String</a:t>
              </a:r>
              <a:r>
                <a:rPr lang="en-US" altLang="ja-JP" sz="1600" b="1" dirty="0"/>
                <a:t> </a:t>
              </a:r>
              <a:r>
                <a:rPr lang="en-US" altLang="ja-JP" sz="1600" b="1" dirty="0">
                  <a:solidFill>
                    <a:srgbClr val="002060"/>
                  </a:solidFill>
                </a:rPr>
                <a:t>color</a:t>
              </a:r>
              <a:r>
                <a:rPr lang="en-US" altLang="ja-JP" sz="1600" b="1" dirty="0"/>
                <a:t>;</a:t>
              </a:r>
            </a:p>
            <a:p>
              <a:r>
                <a:rPr lang="en-US" altLang="ja-JP" sz="1600" dirty="0"/>
                <a:t>    </a:t>
              </a:r>
            </a:p>
            <a:p>
              <a:r>
                <a:rPr lang="en-US" altLang="ja-JP" sz="1600" dirty="0"/>
                <a:t>    </a:t>
              </a:r>
            </a:p>
            <a:p>
              <a:pPr algn="l"/>
              <a:r>
                <a:rPr lang="en-US" altLang="ja-JP" sz="1600" dirty="0"/>
                <a:t>    </a:t>
              </a:r>
              <a:r>
                <a:rPr lang="en-US" altLang="ja-JP"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コンストラクタ*</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a:latin typeface="ＭＳ ゴシック" panose="020B0609070205080204" pitchFamily="49" charset="-128"/>
                  <a:ea typeface="ＭＳ ゴシック" panose="020B0609070205080204" pitchFamily="49" charset="-128"/>
                </a:rPr>
                <a:t>    </a:t>
              </a:r>
              <a:r>
                <a:rPr lang="en-US" altLang="ja-JP" sz="1800" b="1" dirty="0">
                  <a:solidFill>
                    <a:srgbClr val="FF0000"/>
                  </a:solidFill>
                  <a:latin typeface="ＭＳ ゴシック" panose="020B0609070205080204" pitchFamily="49" charset="-128"/>
                  <a:ea typeface="ＭＳ ゴシック" panose="020B0609070205080204" pitchFamily="49" charset="-128"/>
                </a:rPr>
                <a:t>Cat</a:t>
              </a:r>
              <a:r>
                <a:rPr lang="en-US" altLang="ja-JP" sz="1800"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p>
            <a:p>
              <a:pPr algn="l"/>
              <a:r>
                <a:rPr lang="en-US" altLang="ja-JP"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this.</a:t>
              </a:r>
              <a:r>
                <a:rPr lang="en-US" altLang="ja-JP" dirty="0" err="1">
                  <a:latin typeface="ＭＳ ゴシック" panose="020B0609070205080204" pitchFamily="49" charset="-128"/>
                  <a:ea typeface="ＭＳ ゴシック" panose="020B0609070205080204" pitchFamily="49" charset="-128"/>
                </a:rPr>
                <a:t>color</a:t>
              </a:r>
              <a:r>
                <a:rPr lang="en-US" altLang="ja-JP" sz="1800" dirty="0">
                  <a:latin typeface="ＭＳ ゴシック" panose="020B0609070205080204" pitchFamily="49" charset="-128"/>
                  <a:ea typeface="ＭＳ ゴシック" panose="020B0609070205080204" pitchFamily="49" charset="-128"/>
                </a:rPr>
                <a:t> = “</a:t>
              </a:r>
              <a:r>
                <a:rPr lang="en-US" altLang="ja-JP" dirty="0">
                  <a:latin typeface="ＭＳ ゴシック" panose="020B0609070205080204" pitchFamily="49" charset="-128"/>
                  <a:ea typeface="ＭＳ ゴシック" panose="020B0609070205080204" pitchFamily="49" charset="-128"/>
                </a:rPr>
                <a:t>red”</a:t>
              </a:r>
              <a:r>
                <a:rPr lang="en-US" altLang="ja-JP" sz="1800" dirty="0">
                  <a:latin typeface="ＭＳ ゴシック" panose="020B0609070205080204" pitchFamily="49" charset="-128"/>
                  <a:ea typeface="ＭＳ ゴシック" panose="020B0609070205080204" pitchFamily="49" charset="-128"/>
                </a:rPr>
                <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endParaRPr lang="en-US" altLang="ja-JP" sz="1600" dirty="0"/>
            </a:p>
            <a:p>
              <a:r>
                <a:rPr lang="en-US" altLang="ja-JP" sz="1600" dirty="0"/>
                <a:t>}</a:t>
              </a:r>
            </a:p>
          </p:txBody>
        </p:sp>
      </p:grpSp>
      <p:sp>
        <p:nvSpPr>
          <p:cNvPr id="23" name="矢印: 右 22">
            <a:extLst>
              <a:ext uri="{FF2B5EF4-FFF2-40B4-BE49-F238E27FC236}">
                <a16:creationId xmlns:a16="http://schemas.microsoft.com/office/drawing/2014/main" id="{E8562328-6B55-9AEE-2632-F6239C0D1255}"/>
              </a:ext>
            </a:extLst>
          </p:cNvPr>
          <p:cNvSpPr/>
          <p:nvPr/>
        </p:nvSpPr>
        <p:spPr>
          <a:xfrm>
            <a:off x="4190733" y="1644454"/>
            <a:ext cx="17023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A17B2A2-4783-28B2-A789-32DD801BE587}"/>
              </a:ext>
            </a:extLst>
          </p:cNvPr>
          <p:cNvSpPr/>
          <p:nvPr/>
        </p:nvSpPr>
        <p:spPr>
          <a:xfrm rot="5400000">
            <a:off x="7567459" y="4019436"/>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051960B-D272-B75E-4EFD-75C5908BED8C}"/>
              </a:ext>
            </a:extLst>
          </p:cNvPr>
          <p:cNvSpPr txBox="1"/>
          <p:nvPr/>
        </p:nvSpPr>
        <p:spPr>
          <a:xfrm>
            <a:off x="10047274" y="2089136"/>
            <a:ext cx="2460396" cy="369332"/>
          </a:xfrm>
          <a:prstGeom prst="rect">
            <a:avLst/>
          </a:prstGeom>
          <a:noFill/>
        </p:spPr>
        <p:txBody>
          <a:bodyPr wrap="square" rtlCol="0">
            <a:spAutoFit/>
          </a:bodyPr>
          <a:lstStyle/>
          <a:p>
            <a:r>
              <a:rPr kumimoji="1" lang="ja-JP" altLang="en-US" b="1" dirty="0"/>
              <a:t>➀</a:t>
            </a:r>
          </a:p>
        </p:txBody>
      </p:sp>
      <p:sp>
        <p:nvSpPr>
          <p:cNvPr id="30" name="テキスト ボックス 29">
            <a:extLst>
              <a:ext uri="{FF2B5EF4-FFF2-40B4-BE49-F238E27FC236}">
                <a16:creationId xmlns:a16="http://schemas.microsoft.com/office/drawing/2014/main" id="{CBDE2072-161E-F720-CF3B-96668A8563C4}"/>
              </a:ext>
            </a:extLst>
          </p:cNvPr>
          <p:cNvSpPr txBox="1"/>
          <p:nvPr/>
        </p:nvSpPr>
        <p:spPr>
          <a:xfrm>
            <a:off x="7982311" y="5667939"/>
            <a:ext cx="3315805" cy="369332"/>
          </a:xfrm>
          <a:prstGeom prst="rect">
            <a:avLst/>
          </a:prstGeom>
          <a:noFill/>
        </p:spPr>
        <p:txBody>
          <a:bodyPr wrap="square" rtlCol="0">
            <a:spAutoFit/>
          </a:bodyPr>
          <a:lstStyle/>
          <a:p>
            <a:r>
              <a:rPr lang="ja-JP" altLang="en-US" b="1" dirty="0"/>
              <a:t>②</a:t>
            </a:r>
            <a:r>
              <a:rPr kumimoji="1" lang="en-US" altLang="ja-JP" b="1" dirty="0"/>
              <a:t> bob</a:t>
            </a:r>
            <a:r>
              <a:rPr kumimoji="1" lang="ja-JP" altLang="en-US" b="1" dirty="0"/>
              <a:t>の</a:t>
            </a:r>
            <a:r>
              <a:rPr lang="ja-JP" altLang="en-US" b="1" dirty="0"/>
              <a:t>色</a:t>
            </a:r>
            <a:r>
              <a:rPr kumimoji="1" lang="en-US" altLang="ja-JP" b="1" dirty="0"/>
              <a:t>(color)</a:t>
            </a:r>
            <a:endParaRPr kumimoji="1" lang="ja-JP" altLang="en-US" b="1" dirty="0"/>
          </a:p>
        </p:txBody>
      </p:sp>
      <p:sp>
        <p:nvSpPr>
          <p:cNvPr id="31" name="テキスト ボックス 30">
            <a:extLst>
              <a:ext uri="{FF2B5EF4-FFF2-40B4-BE49-F238E27FC236}">
                <a16:creationId xmlns:a16="http://schemas.microsoft.com/office/drawing/2014/main" id="{4DDF471F-DD31-1832-961D-E540FF404482}"/>
              </a:ext>
            </a:extLst>
          </p:cNvPr>
          <p:cNvSpPr txBox="1"/>
          <p:nvPr/>
        </p:nvSpPr>
        <p:spPr>
          <a:xfrm>
            <a:off x="8184534" y="4807510"/>
            <a:ext cx="2460396" cy="369332"/>
          </a:xfrm>
          <a:prstGeom prst="rect">
            <a:avLst/>
          </a:prstGeom>
          <a:noFill/>
        </p:spPr>
        <p:txBody>
          <a:bodyPr wrap="square" rtlCol="0">
            <a:spAutoFit/>
          </a:bodyPr>
          <a:lstStyle/>
          <a:p>
            <a:r>
              <a:rPr kumimoji="1" lang="ja-JP" altLang="en-US" dirty="0">
                <a:solidFill>
                  <a:schemeClr val="bg1"/>
                </a:solidFill>
              </a:rPr>
              <a:t>➀</a:t>
            </a:r>
          </a:p>
        </p:txBody>
      </p:sp>
      <p:sp>
        <p:nvSpPr>
          <p:cNvPr id="32" name="テキスト ボックス 31">
            <a:extLst>
              <a:ext uri="{FF2B5EF4-FFF2-40B4-BE49-F238E27FC236}">
                <a16:creationId xmlns:a16="http://schemas.microsoft.com/office/drawing/2014/main" id="{5586BA8A-481E-A75C-8548-91ABBB36DC68}"/>
              </a:ext>
            </a:extLst>
          </p:cNvPr>
          <p:cNvSpPr txBox="1"/>
          <p:nvPr/>
        </p:nvSpPr>
        <p:spPr>
          <a:xfrm>
            <a:off x="7325143" y="5165990"/>
            <a:ext cx="2460396" cy="369332"/>
          </a:xfrm>
          <a:prstGeom prst="rect">
            <a:avLst/>
          </a:prstGeom>
          <a:noFill/>
        </p:spPr>
        <p:txBody>
          <a:bodyPr wrap="square" rtlCol="0">
            <a:spAutoFit/>
          </a:bodyPr>
          <a:lstStyle/>
          <a:p>
            <a:r>
              <a:rPr lang="ja-JP" altLang="en-US" b="1" dirty="0">
                <a:solidFill>
                  <a:schemeClr val="bg1"/>
                </a:solidFill>
              </a:rPr>
              <a:t>②</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BC93A0F1-0FFC-948B-4B78-7485876A02E8}"/>
              </a:ext>
            </a:extLst>
          </p:cNvPr>
          <p:cNvSpPr txBox="1"/>
          <p:nvPr/>
        </p:nvSpPr>
        <p:spPr>
          <a:xfrm>
            <a:off x="8184534" y="6047940"/>
            <a:ext cx="2460396" cy="369332"/>
          </a:xfrm>
          <a:prstGeom prst="rect">
            <a:avLst/>
          </a:prstGeom>
          <a:noFill/>
        </p:spPr>
        <p:txBody>
          <a:bodyPr wrap="square" rtlCol="0">
            <a:spAutoFit/>
          </a:bodyPr>
          <a:lstStyle/>
          <a:p>
            <a:r>
              <a:rPr lang="ja-JP" altLang="en-US" dirty="0">
                <a:solidFill>
                  <a:schemeClr val="bg1"/>
                </a:solidFill>
              </a:rPr>
              <a:t>④</a:t>
            </a:r>
            <a:endParaRPr kumimoji="1" lang="ja-JP" altLang="en-US" dirty="0">
              <a:solidFill>
                <a:schemeClr val="bg1"/>
              </a:solidFill>
            </a:endParaRPr>
          </a:p>
        </p:txBody>
      </p:sp>
      <p:sp>
        <p:nvSpPr>
          <p:cNvPr id="35" name="テキスト ボックス 34">
            <a:extLst>
              <a:ext uri="{FF2B5EF4-FFF2-40B4-BE49-F238E27FC236}">
                <a16:creationId xmlns:a16="http://schemas.microsoft.com/office/drawing/2014/main" id="{F8FA2AD1-9BA5-0954-DF7B-2F01F8EC4A7F}"/>
              </a:ext>
            </a:extLst>
          </p:cNvPr>
          <p:cNvSpPr txBox="1"/>
          <p:nvPr/>
        </p:nvSpPr>
        <p:spPr>
          <a:xfrm>
            <a:off x="4190733" y="2436243"/>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設計図を基に</a:t>
            </a:r>
            <a:endParaRPr kumimoji="1" lang="en-US" altLang="ja-JP" sz="1600" b="1" dirty="0">
              <a:solidFill>
                <a:srgbClr val="FFFF00"/>
              </a:solidFill>
            </a:endParaRPr>
          </a:p>
          <a:p>
            <a:pPr algn="ctr"/>
            <a:r>
              <a:rPr kumimoji="1" lang="ja-JP" altLang="en-US" sz="1600" b="1" dirty="0">
                <a:solidFill>
                  <a:srgbClr val="FFFF00"/>
                </a:solidFill>
              </a:rPr>
              <a:t>インスタンス化</a:t>
            </a:r>
          </a:p>
        </p:txBody>
      </p:sp>
      <p:sp>
        <p:nvSpPr>
          <p:cNvPr id="36" name="テキスト ボックス 35">
            <a:extLst>
              <a:ext uri="{FF2B5EF4-FFF2-40B4-BE49-F238E27FC236}">
                <a16:creationId xmlns:a16="http://schemas.microsoft.com/office/drawing/2014/main" id="{0D17467D-F799-5241-5E4B-25AB3545E56C}"/>
              </a:ext>
            </a:extLst>
          </p:cNvPr>
          <p:cNvSpPr txBox="1"/>
          <p:nvPr/>
        </p:nvSpPr>
        <p:spPr>
          <a:xfrm>
            <a:off x="8581132" y="191121"/>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インスタンスを作成</a:t>
            </a:r>
          </a:p>
        </p:txBody>
      </p:sp>
      <p:sp>
        <p:nvSpPr>
          <p:cNvPr id="37" name="テキスト ボックス 36">
            <a:extLst>
              <a:ext uri="{FF2B5EF4-FFF2-40B4-BE49-F238E27FC236}">
                <a16:creationId xmlns:a16="http://schemas.microsoft.com/office/drawing/2014/main" id="{2C2CDF4B-9AD9-C437-B6D8-93252BE969D9}"/>
              </a:ext>
            </a:extLst>
          </p:cNvPr>
          <p:cNvSpPr txBox="1"/>
          <p:nvPr/>
        </p:nvSpPr>
        <p:spPr>
          <a:xfrm>
            <a:off x="8292954" y="4063058"/>
            <a:ext cx="1678115"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実行結果</a:t>
            </a:r>
          </a:p>
        </p:txBody>
      </p:sp>
      <p:sp>
        <p:nvSpPr>
          <p:cNvPr id="38" name="矢印: 右 37">
            <a:extLst>
              <a:ext uri="{FF2B5EF4-FFF2-40B4-BE49-F238E27FC236}">
                <a16:creationId xmlns:a16="http://schemas.microsoft.com/office/drawing/2014/main" id="{46694C76-BDAB-ACBD-3AC5-621E0B9346E2}"/>
              </a:ext>
            </a:extLst>
          </p:cNvPr>
          <p:cNvSpPr/>
          <p:nvPr/>
        </p:nvSpPr>
        <p:spPr>
          <a:xfrm rot="10800000">
            <a:off x="6035509" y="5363282"/>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8A88FEE-CD1B-CEE0-21A9-6E5E2E7693E2}"/>
              </a:ext>
            </a:extLst>
          </p:cNvPr>
          <p:cNvSpPr txBox="1"/>
          <p:nvPr/>
        </p:nvSpPr>
        <p:spPr>
          <a:xfrm>
            <a:off x="7982311" y="5203512"/>
            <a:ext cx="2864842" cy="369332"/>
          </a:xfrm>
          <a:prstGeom prst="rect">
            <a:avLst/>
          </a:prstGeom>
          <a:noFill/>
        </p:spPr>
        <p:txBody>
          <a:bodyPr wrap="square" rtlCol="0">
            <a:spAutoFit/>
          </a:bodyPr>
          <a:lstStyle/>
          <a:p>
            <a:r>
              <a:rPr kumimoji="1" lang="ja-JP" altLang="en-US" b="1" dirty="0"/>
              <a:t>➀</a:t>
            </a:r>
            <a:r>
              <a:rPr kumimoji="1" lang="en-US" altLang="ja-JP" b="1" dirty="0" err="1"/>
              <a:t>alice</a:t>
            </a:r>
            <a:r>
              <a:rPr kumimoji="1" lang="ja-JP" altLang="en-US" b="1" dirty="0"/>
              <a:t>の</a:t>
            </a:r>
            <a:r>
              <a:rPr lang="ja-JP" altLang="en-US" b="1" dirty="0"/>
              <a:t>色</a:t>
            </a:r>
            <a:r>
              <a:rPr kumimoji="1" lang="en-US" altLang="ja-JP" b="1" dirty="0"/>
              <a:t>(color)</a:t>
            </a:r>
            <a:endParaRPr kumimoji="1" lang="ja-JP" altLang="en-US" b="1" dirty="0"/>
          </a:p>
        </p:txBody>
      </p:sp>
      <p:pic>
        <p:nvPicPr>
          <p:cNvPr id="40" name="図 39" descr="挿絵 が含まれている画像&#10;&#10;自動的に生成された説明">
            <a:extLst>
              <a:ext uri="{FF2B5EF4-FFF2-40B4-BE49-F238E27FC236}">
                <a16:creationId xmlns:a16="http://schemas.microsoft.com/office/drawing/2014/main" id="{FAB92F43-F1E7-297F-6052-91DA15D02EB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59067" y="4549022"/>
            <a:ext cx="1213122" cy="758201"/>
          </a:xfrm>
          <a:prstGeom prst="rect">
            <a:avLst/>
          </a:prstGeom>
        </p:spPr>
      </p:pic>
      <p:pic>
        <p:nvPicPr>
          <p:cNvPr id="41" name="図 40" descr="飼い猫 が含まれている画像&#10;&#10;自動的に生成された説明">
            <a:extLst>
              <a:ext uri="{FF2B5EF4-FFF2-40B4-BE49-F238E27FC236}">
                <a16:creationId xmlns:a16="http://schemas.microsoft.com/office/drawing/2014/main" id="{4EF88AB0-0E62-99B7-B18D-DF532B1C7DD7}"/>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5839" y="4464181"/>
            <a:ext cx="1098362" cy="823772"/>
          </a:xfrm>
          <a:prstGeom prst="rect">
            <a:avLst/>
          </a:prstGeom>
        </p:spPr>
      </p:pic>
      <p:sp>
        <p:nvSpPr>
          <p:cNvPr id="43" name="テキスト ボックス 42">
            <a:extLst>
              <a:ext uri="{FF2B5EF4-FFF2-40B4-BE49-F238E27FC236}">
                <a16:creationId xmlns:a16="http://schemas.microsoft.com/office/drawing/2014/main" id="{39B5EFB4-1332-8C76-8CA9-1C59192E471B}"/>
              </a:ext>
            </a:extLst>
          </p:cNvPr>
          <p:cNvSpPr txBox="1"/>
          <p:nvPr/>
        </p:nvSpPr>
        <p:spPr>
          <a:xfrm>
            <a:off x="2152883" y="5791624"/>
            <a:ext cx="1761218" cy="369332"/>
          </a:xfrm>
          <a:prstGeom prst="rect">
            <a:avLst/>
          </a:prstGeom>
          <a:noFill/>
          <a:ln>
            <a:solidFill>
              <a:schemeClr val="tx1"/>
            </a:solidFill>
          </a:ln>
        </p:spPr>
        <p:txBody>
          <a:bodyPr wrap="square" rtlCol="0">
            <a:spAutoFit/>
          </a:bodyPr>
          <a:lstStyle/>
          <a:p>
            <a:r>
              <a:rPr kumimoji="1" lang="ja-JP" altLang="en-US" dirty="0"/>
              <a:t>色（</a:t>
            </a:r>
            <a:r>
              <a:rPr kumimoji="1" lang="en-US" altLang="ja-JP" dirty="0"/>
              <a:t>color</a:t>
            </a:r>
            <a:r>
              <a:rPr lang="en-US" altLang="ja-JP" dirty="0"/>
              <a:t>):</a:t>
            </a:r>
            <a:r>
              <a:rPr lang="ja-JP" altLang="en-US" dirty="0"/>
              <a:t>赤</a:t>
            </a:r>
            <a:endParaRPr kumimoji="1" lang="ja-JP" altLang="en-US" dirty="0"/>
          </a:p>
        </p:txBody>
      </p:sp>
      <p:sp>
        <p:nvSpPr>
          <p:cNvPr id="13" name="正方形/長方形 12">
            <a:extLst>
              <a:ext uri="{FF2B5EF4-FFF2-40B4-BE49-F238E27FC236}">
                <a16:creationId xmlns:a16="http://schemas.microsoft.com/office/drawing/2014/main" id="{9AB970E2-06E8-A4CD-5962-EEFAC22C44A3}"/>
              </a:ext>
            </a:extLst>
          </p:cNvPr>
          <p:cNvSpPr/>
          <p:nvPr/>
        </p:nvSpPr>
        <p:spPr>
          <a:xfrm>
            <a:off x="148349" y="4299285"/>
            <a:ext cx="1896114" cy="2207023"/>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206EEB8-129E-23B5-A49B-6353ED1A0B17}"/>
              </a:ext>
            </a:extLst>
          </p:cNvPr>
          <p:cNvSpPr/>
          <p:nvPr/>
        </p:nvSpPr>
        <p:spPr>
          <a:xfrm>
            <a:off x="2093860" y="4293270"/>
            <a:ext cx="1896114" cy="2207023"/>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3EBAEB3-34FC-8CF7-FD8C-5594DB7034A4}"/>
              </a:ext>
            </a:extLst>
          </p:cNvPr>
          <p:cNvSpPr txBox="1"/>
          <p:nvPr/>
        </p:nvSpPr>
        <p:spPr>
          <a:xfrm>
            <a:off x="4039371" y="4688936"/>
            <a:ext cx="1892382" cy="1323439"/>
          </a:xfrm>
          <a:prstGeom prst="rect">
            <a:avLst/>
          </a:prstGeom>
          <a:solidFill>
            <a:srgbClr val="002060"/>
          </a:solidFill>
        </p:spPr>
        <p:txBody>
          <a:bodyPr wrap="square" rtlCol="0">
            <a:spAutoFit/>
          </a:bodyPr>
          <a:lstStyle/>
          <a:p>
            <a:r>
              <a:rPr kumimoji="1" lang="ja-JP" altLang="en-US" sz="1600" b="1" dirty="0">
                <a:solidFill>
                  <a:srgbClr val="FFFF00"/>
                </a:solidFill>
              </a:rPr>
              <a:t>コンストラクタで値を代入すると、この先、猫を作った時に同じ体重になっちゃう</a:t>
            </a:r>
          </a:p>
        </p:txBody>
      </p:sp>
      <p:pic>
        <p:nvPicPr>
          <p:cNvPr id="3" name="図 2">
            <a:extLst>
              <a:ext uri="{FF2B5EF4-FFF2-40B4-BE49-F238E27FC236}">
                <a16:creationId xmlns:a16="http://schemas.microsoft.com/office/drawing/2014/main" id="{AA88F92D-3D2C-B6C4-3B53-CB646E963E1C}"/>
              </a:ext>
            </a:extLst>
          </p:cNvPr>
          <p:cNvPicPr>
            <a:picLocks noChangeAspect="1"/>
          </p:cNvPicPr>
          <p:nvPr/>
        </p:nvPicPr>
        <p:blipFill>
          <a:blip r:embed="rId4"/>
          <a:stretch>
            <a:fillRect/>
          </a:stretch>
        </p:blipFill>
        <p:spPr>
          <a:xfrm>
            <a:off x="6994878" y="5188125"/>
            <a:ext cx="939296" cy="876676"/>
          </a:xfrm>
          <a:prstGeom prst="rect">
            <a:avLst/>
          </a:prstGeom>
        </p:spPr>
      </p:pic>
      <p:sp>
        <p:nvSpPr>
          <p:cNvPr id="33" name="テキスト ボックス 32">
            <a:extLst>
              <a:ext uri="{FF2B5EF4-FFF2-40B4-BE49-F238E27FC236}">
                <a16:creationId xmlns:a16="http://schemas.microsoft.com/office/drawing/2014/main" id="{50DD9466-3CD1-A3FA-E31E-2803EF119009}"/>
              </a:ext>
            </a:extLst>
          </p:cNvPr>
          <p:cNvSpPr txBox="1"/>
          <p:nvPr/>
        </p:nvSpPr>
        <p:spPr>
          <a:xfrm>
            <a:off x="242495" y="5787930"/>
            <a:ext cx="1761218" cy="369332"/>
          </a:xfrm>
          <a:prstGeom prst="rect">
            <a:avLst/>
          </a:prstGeom>
          <a:noFill/>
          <a:ln>
            <a:solidFill>
              <a:schemeClr val="tx1"/>
            </a:solidFill>
          </a:ln>
        </p:spPr>
        <p:txBody>
          <a:bodyPr wrap="square" rtlCol="0">
            <a:spAutoFit/>
          </a:bodyPr>
          <a:lstStyle/>
          <a:p>
            <a:r>
              <a:rPr kumimoji="1" lang="ja-JP" altLang="en-US" dirty="0"/>
              <a:t>色（</a:t>
            </a:r>
            <a:r>
              <a:rPr kumimoji="1" lang="en-US" altLang="ja-JP" dirty="0"/>
              <a:t>color</a:t>
            </a:r>
            <a:r>
              <a:rPr lang="en-US" altLang="ja-JP" dirty="0"/>
              <a:t>):</a:t>
            </a:r>
            <a:r>
              <a:rPr lang="ja-JP" altLang="en-US" dirty="0"/>
              <a:t>赤</a:t>
            </a:r>
            <a:endParaRPr kumimoji="1" lang="ja-JP" altLang="en-US" dirty="0"/>
          </a:p>
        </p:txBody>
      </p:sp>
    </p:spTree>
    <p:extLst>
      <p:ext uri="{BB962C8B-B14F-4D97-AF65-F5344CB8AC3E}">
        <p14:creationId xmlns:p14="http://schemas.microsoft.com/office/powerpoint/2010/main" val="141530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148349" y="102728"/>
            <a:ext cx="3584403" cy="369332"/>
          </a:xfrm>
          <a:prstGeom prst="rect">
            <a:avLst/>
          </a:prstGeom>
          <a:solidFill>
            <a:srgbClr val="002060"/>
          </a:solidFill>
        </p:spPr>
        <p:txBody>
          <a:bodyPr wrap="square" rtlCol="0">
            <a:spAutoFit/>
          </a:bodyPr>
          <a:lstStyle/>
          <a:p>
            <a:pPr algn="ctr"/>
            <a:r>
              <a:rPr kumimoji="1" lang="ja-JP" altLang="en-US" b="1" dirty="0">
                <a:solidFill>
                  <a:srgbClr val="FFFF00"/>
                </a:solidFill>
              </a:rPr>
              <a:t>コンストラクタに引数を追加</a:t>
            </a: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15" name="テキスト ボックス 14">
            <a:extLst>
              <a:ext uri="{FF2B5EF4-FFF2-40B4-BE49-F238E27FC236}">
                <a16:creationId xmlns:a16="http://schemas.microsoft.com/office/drawing/2014/main" id="{9D39818F-89DA-93D3-BA85-9FBA99832AFB}"/>
              </a:ext>
            </a:extLst>
          </p:cNvPr>
          <p:cNvSpPr txBox="1"/>
          <p:nvPr/>
        </p:nvSpPr>
        <p:spPr>
          <a:xfrm>
            <a:off x="6035509" y="477246"/>
            <a:ext cx="5861114" cy="4247317"/>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Cat(“Alice”, 5,”</a:t>
            </a:r>
            <a:r>
              <a:rPr lang="ja-JP" altLang="en-US" sz="1800" dirty="0">
                <a:latin typeface="ＭＳ ゴシック" panose="020B0609070205080204" pitchFamily="49" charset="-128"/>
                <a:ea typeface="ＭＳ ゴシック" panose="020B0609070205080204" pitchFamily="49" charset="-128"/>
              </a:rPr>
              <a:t>茶色</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a:latin typeface="ＭＳ ゴシック" panose="020B0609070205080204" pitchFamily="49" charset="-128"/>
                <a:ea typeface="ＭＳ ゴシック" panose="020B0609070205080204" pitchFamily="49" charset="-128"/>
              </a:rPr>
              <a:t>Cat bob = new Cat(“Bob”, 6,”</a:t>
            </a:r>
            <a:r>
              <a:rPr lang="ja-JP" altLang="en-US" sz="1800" dirty="0">
                <a:latin typeface="ＭＳ ゴシック" panose="020B0609070205080204" pitchFamily="49" charset="-128"/>
                <a:ea typeface="ＭＳ ゴシック" panose="020B0609070205080204" pitchFamily="49" charset="-128"/>
              </a:rPr>
              <a:t>紺色</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t>
            </a:r>
            <a:r>
              <a:rPr lang="en-US" altLang="ja-JP" b="1" dirty="0" err="1">
                <a:latin typeface="ＭＳ ゴシック" panose="020B0609070205080204" pitchFamily="49" charset="-128"/>
                <a:ea typeface="ＭＳ ゴシック" panose="020B0609070205080204" pitchFamily="49" charset="-128"/>
              </a:rPr>
              <a:t>color</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(bob.name);</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bob.age</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bob.</a:t>
            </a:r>
            <a:r>
              <a:rPr lang="en-US" altLang="ja-JP" b="1" dirty="0" err="1">
                <a:latin typeface="ＭＳ ゴシック" panose="020B0609070205080204" pitchFamily="49" charset="-128"/>
                <a:ea typeface="ＭＳ ゴシック" panose="020B0609070205080204" pitchFamily="49" charset="-128"/>
              </a:rPr>
              <a:t>color</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a:solidFill>
                  <a:srgbClr val="E6E6FA"/>
                </a:solidFill>
                <a:latin typeface="ＭＳ ゴシック" panose="020B0609070205080204" pitchFamily="49" charset="-128"/>
                <a:ea typeface="ＭＳ ゴシック" panose="020B0609070205080204" pitchFamily="49" charset="-128"/>
              </a:rPr>
              <a:t>;</a:t>
            </a:r>
            <a:endParaRPr lang="en-US" altLang="ja-JP" b="1" dirty="0">
              <a:solidFill>
                <a:srgbClr val="E6E6FA"/>
              </a:solidFill>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p:txBody>
      </p:sp>
      <p:sp>
        <p:nvSpPr>
          <p:cNvPr id="16" name="四角形: 角を丸くする 15">
            <a:extLst>
              <a:ext uri="{FF2B5EF4-FFF2-40B4-BE49-F238E27FC236}">
                <a16:creationId xmlns:a16="http://schemas.microsoft.com/office/drawing/2014/main" id="{79215FC0-1E3E-55B7-4816-233B2655A7E3}"/>
              </a:ext>
            </a:extLst>
          </p:cNvPr>
          <p:cNvSpPr/>
          <p:nvPr/>
        </p:nvSpPr>
        <p:spPr>
          <a:xfrm>
            <a:off x="190674" y="1015294"/>
            <a:ext cx="2392218" cy="9825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BE44B07-8D82-96C4-848E-746F15C26689}"/>
              </a:ext>
            </a:extLst>
          </p:cNvPr>
          <p:cNvSpPr txBox="1"/>
          <p:nvPr/>
        </p:nvSpPr>
        <p:spPr>
          <a:xfrm>
            <a:off x="134840" y="526059"/>
            <a:ext cx="3984665" cy="3385542"/>
          </a:xfrm>
          <a:prstGeom prst="rect">
            <a:avLst/>
          </a:prstGeom>
          <a:noFill/>
          <a:ln>
            <a:solidFill>
              <a:schemeClr val="tx1"/>
            </a:solidFill>
          </a:ln>
        </p:spPr>
        <p:txBody>
          <a:bodyPr wrap="square">
            <a:spAutoFit/>
          </a:bodyPr>
          <a:lstStyle/>
          <a:p>
            <a:r>
              <a:rPr lang="en-US" altLang="ja-JP" sz="1600" dirty="0"/>
              <a:t> class </a:t>
            </a:r>
            <a:r>
              <a:rPr lang="en-US" altLang="ja-JP" sz="1600" b="1" dirty="0">
                <a:solidFill>
                  <a:srgbClr val="FF0000"/>
                </a:solidFill>
              </a:rPr>
              <a:t>Cat</a:t>
            </a:r>
            <a:r>
              <a:rPr lang="en-US" altLang="ja-JP" sz="1600" dirty="0"/>
              <a:t> {</a:t>
            </a:r>
          </a:p>
          <a:p>
            <a:endParaRPr lang="en-US" altLang="ja-JP" sz="1600" dirty="0"/>
          </a:p>
          <a:p>
            <a:r>
              <a:rPr lang="ja-JP" altLang="en-US" sz="1600" dirty="0"/>
              <a:t>　</a:t>
            </a:r>
            <a:r>
              <a:rPr lang="en-US" altLang="ja-JP" sz="1600" b="1" dirty="0">
                <a:solidFill>
                  <a:srgbClr val="00B0F0"/>
                </a:solidFill>
              </a:rPr>
              <a:t>String</a:t>
            </a:r>
            <a:r>
              <a:rPr lang="en-US" altLang="ja-JP" sz="1600" b="1" dirty="0"/>
              <a:t> </a:t>
            </a:r>
            <a:r>
              <a:rPr lang="en-US" altLang="ja-JP" sz="1600" b="1" dirty="0">
                <a:solidFill>
                  <a:srgbClr val="002060"/>
                </a:solidFill>
              </a:rPr>
              <a:t>name</a:t>
            </a:r>
            <a:r>
              <a:rPr lang="en-US" altLang="ja-JP" sz="1600" b="1" dirty="0"/>
              <a:t>;</a:t>
            </a:r>
            <a:endParaRPr lang="ja-JP" altLang="en-US" sz="1600" b="1" dirty="0"/>
          </a:p>
          <a:p>
            <a:r>
              <a:rPr lang="ja-JP" altLang="en-US" sz="1600" b="1" dirty="0"/>
              <a:t>    </a:t>
            </a:r>
            <a:r>
              <a:rPr lang="en-US" altLang="ja-JP" sz="1600" b="1" dirty="0">
                <a:solidFill>
                  <a:srgbClr val="00B0F0"/>
                </a:solidFill>
              </a:rPr>
              <a:t>int</a:t>
            </a:r>
            <a:r>
              <a:rPr lang="en-US" altLang="ja-JP" sz="1600" b="1" dirty="0"/>
              <a:t> </a:t>
            </a:r>
            <a:r>
              <a:rPr lang="en-US" altLang="ja-JP" sz="1600" b="1" dirty="0">
                <a:solidFill>
                  <a:srgbClr val="002060"/>
                </a:solidFill>
              </a:rPr>
              <a:t>age</a:t>
            </a:r>
            <a:r>
              <a:rPr lang="en-US" altLang="ja-JP" sz="1600" b="1" dirty="0"/>
              <a:t>;</a:t>
            </a:r>
          </a:p>
          <a:p>
            <a:r>
              <a:rPr lang="en-US" altLang="ja-JP" sz="1600" b="1" dirty="0"/>
              <a:t>    </a:t>
            </a:r>
            <a:r>
              <a:rPr lang="en-US" altLang="ja-JP" sz="1600" b="1" dirty="0">
                <a:solidFill>
                  <a:srgbClr val="00B0F0"/>
                </a:solidFill>
              </a:rPr>
              <a:t>int</a:t>
            </a:r>
            <a:r>
              <a:rPr lang="en-US" altLang="ja-JP" sz="1600" b="1" dirty="0"/>
              <a:t> </a:t>
            </a:r>
            <a:r>
              <a:rPr lang="en-US" altLang="ja-JP" sz="1600" b="1" dirty="0">
                <a:solidFill>
                  <a:srgbClr val="002060"/>
                </a:solidFill>
              </a:rPr>
              <a:t>height</a:t>
            </a:r>
            <a:r>
              <a:rPr lang="en-US" altLang="ja-JP" sz="1600" b="1" dirty="0"/>
              <a:t>;</a:t>
            </a:r>
          </a:p>
          <a:p>
            <a:r>
              <a:rPr lang="en-US" altLang="ja-JP" sz="1600" dirty="0"/>
              <a:t>    </a:t>
            </a:r>
          </a:p>
          <a:p>
            <a:r>
              <a:rPr lang="en-US" altLang="ja-JP" sz="1600" dirty="0"/>
              <a:t>    </a:t>
            </a:r>
          </a:p>
          <a:p>
            <a:pPr algn="l"/>
            <a:r>
              <a:rPr lang="en-US" altLang="ja-JP" sz="1600" dirty="0"/>
              <a:t>    </a:t>
            </a:r>
            <a:r>
              <a:rPr lang="en-US" altLang="ja-JP"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コンストラクタ*</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400" b="1" dirty="0">
                <a:solidFill>
                  <a:srgbClr val="FF0000"/>
                </a:solidFill>
                <a:ea typeface="ＭＳ ゴシック" panose="020B0609070205080204" pitchFamily="49" charset="-128"/>
              </a:rPr>
              <a:t>Cat</a:t>
            </a:r>
            <a:r>
              <a:rPr lang="en-US" altLang="ja-JP" sz="1400" dirty="0">
                <a:ea typeface="ＭＳ ゴシック" panose="020B0609070205080204" pitchFamily="49" charset="-128"/>
              </a:rPr>
              <a:t>(String name, int </a:t>
            </a:r>
            <a:r>
              <a:rPr lang="en-US" altLang="ja-JP" sz="1400" dirty="0" err="1">
                <a:ea typeface="ＭＳ ゴシック" panose="020B0609070205080204" pitchFamily="49" charset="-128"/>
              </a:rPr>
              <a:t>age,String</a:t>
            </a:r>
            <a:r>
              <a:rPr lang="en-US" altLang="ja-JP" sz="1400" dirty="0">
                <a:ea typeface="ＭＳ ゴシック" panose="020B0609070205080204" pitchFamily="49" charset="-128"/>
              </a:rPr>
              <a:t> color) {</a:t>
            </a:r>
          </a:p>
          <a:p>
            <a:pPr algn="l"/>
            <a:r>
              <a:rPr lang="en-US" altLang="ja-JP" sz="1400" dirty="0">
                <a:ea typeface="ＭＳ ゴシック" panose="020B0609070205080204" pitchFamily="49" charset="-128"/>
              </a:rPr>
              <a:t>        this.name = name;</a:t>
            </a:r>
          </a:p>
          <a:p>
            <a:pPr algn="l"/>
            <a:r>
              <a:rPr lang="en-US" altLang="ja-JP" sz="1400" dirty="0">
                <a:ea typeface="ＭＳ ゴシック" panose="020B0609070205080204" pitchFamily="49" charset="-128"/>
              </a:rPr>
              <a:t>        </a:t>
            </a:r>
            <a:r>
              <a:rPr lang="en-US" altLang="ja-JP" sz="1400" dirty="0" err="1">
                <a:ea typeface="ＭＳ ゴシック" panose="020B0609070205080204" pitchFamily="49" charset="-128"/>
              </a:rPr>
              <a:t>this.age</a:t>
            </a:r>
            <a:r>
              <a:rPr lang="en-US" altLang="ja-JP" sz="1400" dirty="0">
                <a:ea typeface="ＭＳ ゴシック" panose="020B0609070205080204" pitchFamily="49" charset="-128"/>
              </a:rPr>
              <a:t> = age;</a:t>
            </a:r>
          </a:p>
          <a:p>
            <a:pPr algn="l"/>
            <a:r>
              <a:rPr lang="en-US" altLang="ja-JP" sz="1400" dirty="0">
                <a:ea typeface="ＭＳ ゴシック" panose="020B0609070205080204" pitchFamily="49" charset="-128"/>
              </a:rPr>
              <a:t>        </a:t>
            </a:r>
            <a:r>
              <a:rPr lang="en-US" altLang="ja-JP" sz="1400" dirty="0" err="1">
                <a:ea typeface="ＭＳ ゴシック" panose="020B0609070205080204" pitchFamily="49" charset="-128"/>
              </a:rPr>
              <a:t>this.color</a:t>
            </a:r>
            <a:r>
              <a:rPr lang="en-US" altLang="ja-JP" sz="1400" dirty="0">
                <a:ea typeface="ＭＳ ゴシック" panose="020B0609070205080204" pitchFamily="49" charset="-128"/>
              </a:rPr>
              <a:t> = color;</a:t>
            </a:r>
          </a:p>
          <a:p>
            <a:pPr algn="l"/>
            <a:r>
              <a:rPr lang="ja-JP" altLang="en-US" sz="1400" dirty="0">
                <a:ea typeface="ＭＳ ゴシック" panose="020B0609070205080204" pitchFamily="49" charset="-128"/>
              </a:rPr>
              <a:t>    </a:t>
            </a:r>
            <a:r>
              <a:rPr lang="en-US" altLang="ja-JP" sz="1400" dirty="0">
                <a:ea typeface="ＭＳ ゴシック" panose="020B0609070205080204" pitchFamily="49" charset="-128"/>
              </a:rPr>
              <a:t>}</a:t>
            </a:r>
          </a:p>
          <a:p>
            <a:pPr algn="l"/>
            <a:r>
              <a:rPr lang="en-US" altLang="ja-JP" sz="1400" dirty="0"/>
              <a:t>}</a:t>
            </a:r>
          </a:p>
        </p:txBody>
      </p:sp>
      <p:sp>
        <p:nvSpPr>
          <p:cNvPr id="23" name="矢印: 右 22">
            <a:extLst>
              <a:ext uri="{FF2B5EF4-FFF2-40B4-BE49-F238E27FC236}">
                <a16:creationId xmlns:a16="http://schemas.microsoft.com/office/drawing/2014/main" id="{E8562328-6B55-9AEE-2632-F6239C0D1255}"/>
              </a:ext>
            </a:extLst>
          </p:cNvPr>
          <p:cNvSpPr/>
          <p:nvPr/>
        </p:nvSpPr>
        <p:spPr>
          <a:xfrm>
            <a:off x="4190733" y="1644454"/>
            <a:ext cx="17023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A17B2A2-4783-28B2-A789-32DD801BE587}"/>
              </a:ext>
            </a:extLst>
          </p:cNvPr>
          <p:cNvSpPr/>
          <p:nvPr/>
        </p:nvSpPr>
        <p:spPr>
          <a:xfrm rot="5400000">
            <a:off x="7567459" y="4019436"/>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CBDE2072-161E-F720-CF3B-96668A8563C4}"/>
              </a:ext>
            </a:extLst>
          </p:cNvPr>
          <p:cNvSpPr txBox="1"/>
          <p:nvPr/>
        </p:nvSpPr>
        <p:spPr>
          <a:xfrm>
            <a:off x="7782872" y="5986476"/>
            <a:ext cx="3315805" cy="369332"/>
          </a:xfrm>
          <a:prstGeom prst="rect">
            <a:avLst/>
          </a:prstGeom>
          <a:noFill/>
        </p:spPr>
        <p:txBody>
          <a:bodyPr wrap="square" rtlCol="0">
            <a:spAutoFit/>
          </a:bodyPr>
          <a:lstStyle/>
          <a:p>
            <a:r>
              <a:rPr kumimoji="1" lang="ja-JP" altLang="en-US" b="1" dirty="0"/>
              <a:t>⑥</a:t>
            </a:r>
            <a:r>
              <a:rPr kumimoji="1" lang="en-US" altLang="ja-JP" b="1" dirty="0"/>
              <a:t> bob</a:t>
            </a:r>
            <a:r>
              <a:rPr kumimoji="1" lang="ja-JP" altLang="en-US" b="1" dirty="0"/>
              <a:t>の色</a:t>
            </a:r>
            <a:r>
              <a:rPr kumimoji="1" lang="en-US" altLang="ja-JP" b="1" dirty="0"/>
              <a:t>(color)</a:t>
            </a:r>
            <a:endParaRPr kumimoji="1" lang="ja-JP" altLang="en-US" b="1" dirty="0"/>
          </a:p>
        </p:txBody>
      </p:sp>
      <p:sp>
        <p:nvSpPr>
          <p:cNvPr id="31" name="テキスト ボックス 30">
            <a:extLst>
              <a:ext uri="{FF2B5EF4-FFF2-40B4-BE49-F238E27FC236}">
                <a16:creationId xmlns:a16="http://schemas.microsoft.com/office/drawing/2014/main" id="{4DDF471F-DD31-1832-961D-E540FF404482}"/>
              </a:ext>
            </a:extLst>
          </p:cNvPr>
          <p:cNvSpPr txBox="1"/>
          <p:nvPr/>
        </p:nvSpPr>
        <p:spPr>
          <a:xfrm>
            <a:off x="8184534" y="4807510"/>
            <a:ext cx="2460396" cy="369332"/>
          </a:xfrm>
          <a:prstGeom prst="rect">
            <a:avLst/>
          </a:prstGeom>
          <a:noFill/>
        </p:spPr>
        <p:txBody>
          <a:bodyPr wrap="square" rtlCol="0">
            <a:spAutoFit/>
          </a:bodyPr>
          <a:lstStyle/>
          <a:p>
            <a:r>
              <a:rPr kumimoji="1" lang="ja-JP" altLang="en-US" dirty="0">
                <a:solidFill>
                  <a:schemeClr val="bg1"/>
                </a:solidFill>
              </a:rPr>
              <a:t>➀</a:t>
            </a:r>
          </a:p>
        </p:txBody>
      </p:sp>
      <p:sp>
        <p:nvSpPr>
          <p:cNvPr id="32" name="テキスト ボックス 31">
            <a:extLst>
              <a:ext uri="{FF2B5EF4-FFF2-40B4-BE49-F238E27FC236}">
                <a16:creationId xmlns:a16="http://schemas.microsoft.com/office/drawing/2014/main" id="{5586BA8A-481E-A75C-8548-91ABBB36DC68}"/>
              </a:ext>
            </a:extLst>
          </p:cNvPr>
          <p:cNvSpPr txBox="1"/>
          <p:nvPr/>
        </p:nvSpPr>
        <p:spPr>
          <a:xfrm>
            <a:off x="7325143" y="5165990"/>
            <a:ext cx="2460396" cy="369332"/>
          </a:xfrm>
          <a:prstGeom prst="rect">
            <a:avLst/>
          </a:prstGeom>
          <a:noFill/>
        </p:spPr>
        <p:txBody>
          <a:bodyPr wrap="square" rtlCol="0">
            <a:spAutoFit/>
          </a:bodyPr>
          <a:lstStyle/>
          <a:p>
            <a:r>
              <a:rPr lang="ja-JP" altLang="en-US" b="1" dirty="0">
                <a:solidFill>
                  <a:schemeClr val="bg1"/>
                </a:solidFill>
              </a:rPr>
              <a:t>②</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F8FA2AD1-9BA5-0954-DF7B-2F01F8EC4A7F}"/>
              </a:ext>
            </a:extLst>
          </p:cNvPr>
          <p:cNvSpPr txBox="1"/>
          <p:nvPr/>
        </p:nvSpPr>
        <p:spPr>
          <a:xfrm>
            <a:off x="4190733" y="2436243"/>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設計図を基に</a:t>
            </a:r>
            <a:endParaRPr kumimoji="1" lang="en-US" altLang="ja-JP" sz="1600" b="1" dirty="0">
              <a:solidFill>
                <a:srgbClr val="FFFF00"/>
              </a:solidFill>
            </a:endParaRPr>
          </a:p>
          <a:p>
            <a:pPr algn="ctr"/>
            <a:r>
              <a:rPr kumimoji="1" lang="ja-JP" altLang="en-US" sz="1600" b="1" dirty="0">
                <a:solidFill>
                  <a:srgbClr val="FFFF00"/>
                </a:solidFill>
              </a:rPr>
              <a:t>インスタンス化</a:t>
            </a:r>
          </a:p>
        </p:txBody>
      </p:sp>
      <p:sp>
        <p:nvSpPr>
          <p:cNvPr id="36" name="テキスト ボックス 35">
            <a:extLst>
              <a:ext uri="{FF2B5EF4-FFF2-40B4-BE49-F238E27FC236}">
                <a16:creationId xmlns:a16="http://schemas.microsoft.com/office/drawing/2014/main" id="{0D17467D-F799-5241-5E4B-25AB3545E56C}"/>
              </a:ext>
            </a:extLst>
          </p:cNvPr>
          <p:cNvSpPr txBox="1"/>
          <p:nvPr/>
        </p:nvSpPr>
        <p:spPr>
          <a:xfrm>
            <a:off x="8581132" y="191121"/>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インスタンスを作成</a:t>
            </a:r>
          </a:p>
        </p:txBody>
      </p:sp>
      <p:sp>
        <p:nvSpPr>
          <p:cNvPr id="37" name="テキスト ボックス 36">
            <a:extLst>
              <a:ext uri="{FF2B5EF4-FFF2-40B4-BE49-F238E27FC236}">
                <a16:creationId xmlns:a16="http://schemas.microsoft.com/office/drawing/2014/main" id="{2C2CDF4B-9AD9-C437-B6D8-93252BE969D9}"/>
              </a:ext>
            </a:extLst>
          </p:cNvPr>
          <p:cNvSpPr txBox="1"/>
          <p:nvPr/>
        </p:nvSpPr>
        <p:spPr>
          <a:xfrm>
            <a:off x="8292954" y="4063058"/>
            <a:ext cx="1678115"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実行結果</a:t>
            </a:r>
          </a:p>
        </p:txBody>
      </p:sp>
      <p:sp>
        <p:nvSpPr>
          <p:cNvPr id="38" name="矢印: 右 37">
            <a:extLst>
              <a:ext uri="{FF2B5EF4-FFF2-40B4-BE49-F238E27FC236}">
                <a16:creationId xmlns:a16="http://schemas.microsoft.com/office/drawing/2014/main" id="{46694C76-BDAB-ACBD-3AC5-621E0B9346E2}"/>
              </a:ext>
            </a:extLst>
          </p:cNvPr>
          <p:cNvSpPr/>
          <p:nvPr/>
        </p:nvSpPr>
        <p:spPr>
          <a:xfrm rot="10800000">
            <a:off x="6035509" y="5363282"/>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8A88FEE-CD1B-CEE0-21A9-6E5E2E7693E2}"/>
              </a:ext>
            </a:extLst>
          </p:cNvPr>
          <p:cNvSpPr txBox="1"/>
          <p:nvPr/>
        </p:nvSpPr>
        <p:spPr>
          <a:xfrm>
            <a:off x="7746441" y="5246655"/>
            <a:ext cx="2864842" cy="369332"/>
          </a:xfrm>
          <a:prstGeom prst="rect">
            <a:avLst/>
          </a:prstGeom>
          <a:noFill/>
        </p:spPr>
        <p:txBody>
          <a:bodyPr wrap="square" rtlCol="0">
            <a:spAutoFit/>
          </a:bodyPr>
          <a:lstStyle/>
          <a:p>
            <a:r>
              <a:rPr kumimoji="1" lang="ja-JP" altLang="en-US" b="1" dirty="0"/>
              <a:t>③</a:t>
            </a:r>
            <a:r>
              <a:rPr kumimoji="1" lang="en-US" altLang="ja-JP" b="1" dirty="0" err="1"/>
              <a:t>alice</a:t>
            </a:r>
            <a:r>
              <a:rPr kumimoji="1" lang="ja-JP" altLang="en-US" b="1" dirty="0"/>
              <a:t>の</a:t>
            </a:r>
            <a:r>
              <a:rPr lang="ja-JP" altLang="en-US" b="1" dirty="0"/>
              <a:t>色</a:t>
            </a:r>
            <a:r>
              <a:rPr kumimoji="1" lang="en-US" altLang="ja-JP" b="1" dirty="0"/>
              <a:t>(color)</a:t>
            </a:r>
            <a:endParaRPr kumimoji="1" lang="ja-JP" altLang="en-US" b="1" dirty="0"/>
          </a:p>
        </p:txBody>
      </p:sp>
      <p:pic>
        <p:nvPicPr>
          <p:cNvPr id="40" name="図 39" descr="挿絵 が含まれている画像&#10;&#10;自動的に生成された説明">
            <a:extLst>
              <a:ext uri="{FF2B5EF4-FFF2-40B4-BE49-F238E27FC236}">
                <a16:creationId xmlns:a16="http://schemas.microsoft.com/office/drawing/2014/main" id="{FAB92F43-F1E7-297F-6052-91DA15D02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067" y="4549022"/>
            <a:ext cx="1213122" cy="758201"/>
          </a:xfrm>
          <a:prstGeom prst="rect">
            <a:avLst/>
          </a:prstGeom>
        </p:spPr>
      </p:pic>
      <p:pic>
        <p:nvPicPr>
          <p:cNvPr id="41" name="図 40" descr="飼い猫 が含まれている画像&#10;&#10;自動的に生成された説明">
            <a:extLst>
              <a:ext uri="{FF2B5EF4-FFF2-40B4-BE49-F238E27FC236}">
                <a16:creationId xmlns:a16="http://schemas.microsoft.com/office/drawing/2014/main" id="{4EF88AB0-0E62-99B7-B18D-DF532B1C7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39" y="4464181"/>
            <a:ext cx="1098362" cy="823772"/>
          </a:xfrm>
          <a:prstGeom prst="rect">
            <a:avLst/>
          </a:prstGeom>
        </p:spPr>
      </p:pic>
      <p:sp>
        <p:nvSpPr>
          <p:cNvPr id="9" name="テキスト ボックス 8">
            <a:extLst>
              <a:ext uri="{FF2B5EF4-FFF2-40B4-BE49-F238E27FC236}">
                <a16:creationId xmlns:a16="http://schemas.microsoft.com/office/drawing/2014/main" id="{BB0387C2-8EF5-B62B-3A28-9D9C394EB55B}"/>
              </a:ext>
            </a:extLst>
          </p:cNvPr>
          <p:cNvSpPr txBox="1"/>
          <p:nvPr/>
        </p:nvSpPr>
        <p:spPr>
          <a:xfrm>
            <a:off x="190674" y="5524811"/>
            <a:ext cx="1827313" cy="830997"/>
          </a:xfrm>
          <a:prstGeom prst="rect">
            <a:avLst/>
          </a:prstGeom>
          <a:noFill/>
          <a:ln>
            <a:solidFill>
              <a:schemeClr val="tx1"/>
            </a:solidFill>
          </a:ln>
        </p:spPr>
        <p:txBody>
          <a:bodyPr wrap="square" rtlCol="0">
            <a:spAutoFit/>
          </a:bodyPr>
          <a:lstStyle/>
          <a:p>
            <a:r>
              <a:rPr lang="ja-JP" altLang="en-US" sz="1600" dirty="0"/>
              <a:t>名前</a:t>
            </a:r>
            <a:r>
              <a:rPr lang="en-US" altLang="ja-JP" sz="1600" dirty="0"/>
              <a:t>(name):</a:t>
            </a:r>
            <a:r>
              <a:rPr lang="en-US" altLang="ja-JP" sz="1600" dirty="0" err="1"/>
              <a:t>alice</a:t>
            </a:r>
            <a:endParaRPr lang="en-US" altLang="ja-JP" sz="1600" dirty="0"/>
          </a:p>
          <a:p>
            <a:r>
              <a:rPr kumimoji="1" lang="ja-JP" altLang="en-US" sz="1600" dirty="0"/>
              <a:t>年齢</a:t>
            </a:r>
            <a:r>
              <a:rPr kumimoji="1" lang="en-US" altLang="ja-JP" sz="1600" dirty="0"/>
              <a:t>(age):5</a:t>
            </a:r>
          </a:p>
          <a:p>
            <a:r>
              <a:rPr lang="ja-JP" altLang="en-US" sz="1600" dirty="0"/>
              <a:t>色（</a:t>
            </a:r>
            <a:r>
              <a:rPr lang="en-US" altLang="ja-JP" sz="1600" dirty="0"/>
              <a:t>color):</a:t>
            </a:r>
            <a:r>
              <a:rPr lang="ja-JP" altLang="en-US" sz="1600" dirty="0"/>
              <a:t>茶色</a:t>
            </a:r>
            <a:endParaRPr lang="en-US" altLang="ja-JP" sz="1600" dirty="0"/>
          </a:p>
        </p:txBody>
      </p:sp>
      <p:sp>
        <p:nvSpPr>
          <p:cNvPr id="13" name="正方形/長方形 12">
            <a:extLst>
              <a:ext uri="{FF2B5EF4-FFF2-40B4-BE49-F238E27FC236}">
                <a16:creationId xmlns:a16="http://schemas.microsoft.com/office/drawing/2014/main" id="{9AB970E2-06E8-A4CD-5962-EEFAC22C44A3}"/>
              </a:ext>
            </a:extLst>
          </p:cNvPr>
          <p:cNvSpPr/>
          <p:nvPr/>
        </p:nvSpPr>
        <p:spPr>
          <a:xfrm>
            <a:off x="148349" y="4299285"/>
            <a:ext cx="1896114" cy="2207023"/>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E206EEB8-129E-23B5-A49B-6353ED1A0B17}"/>
              </a:ext>
            </a:extLst>
          </p:cNvPr>
          <p:cNvSpPr/>
          <p:nvPr/>
        </p:nvSpPr>
        <p:spPr>
          <a:xfrm>
            <a:off x="2093860" y="4293270"/>
            <a:ext cx="1896114" cy="2207023"/>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3EBAEB3-34FC-8CF7-FD8C-5594DB7034A4}"/>
              </a:ext>
            </a:extLst>
          </p:cNvPr>
          <p:cNvSpPr txBox="1"/>
          <p:nvPr/>
        </p:nvSpPr>
        <p:spPr>
          <a:xfrm>
            <a:off x="4039371" y="4688936"/>
            <a:ext cx="1892382" cy="1077218"/>
          </a:xfrm>
          <a:prstGeom prst="rect">
            <a:avLst/>
          </a:prstGeom>
          <a:solidFill>
            <a:srgbClr val="002060"/>
          </a:solidFill>
        </p:spPr>
        <p:txBody>
          <a:bodyPr wrap="square" rtlCol="0">
            <a:spAutoFit/>
          </a:bodyPr>
          <a:lstStyle/>
          <a:p>
            <a:r>
              <a:rPr lang="ja-JP" altLang="en-US" sz="1600" b="1" dirty="0">
                <a:solidFill>
                  <a:srgbClr val="FFFF00"/>
                </a:solidFill>
              </a:rPr>
              <a:t>引数を使うことで、</a:t>
            </a:r>
            <a:endParaRPr lang="en-US" altLang="ja-JP" sz="1600" b="1" dirty="0">
              <a:solidFill>
                <a:srgbClr val="FFFF00"/>
              </a:solidFill>
            </a:endParaRPr>
          </a:p>
          <a:p>
            <a:r>
              <a:rPr kumimoji="1" lang="ja-JP" altLang="en-US" sz="1600" b="1" dirty="0">
                <a:solidFill>
                  <a:srgbClr val="FFFF00"/>
                </a:solidFill>
              </a:rPr>
              <a:t>違う情報を持った猫ちゃんができた！</a:t>
            </a:r>
          </a:p>
        </p:txBody>
      </p:sp>
      <p:sp>
        <p:nvSpPr>
          <p:cNvPr id="33" name="テキスト ボックス 32">
            <a:extLst>
              <a:ext uri="{FF2B5EF4-FFF2-40B4-BE49-F238E27FC236}">
                <a16:creationId xmlns:a16="http://schemas.microsoft.com/office/drawing/2014/main" id="{5E0F5BE7-D273-00DA-C088-B7151A9BCAD1}"/>
              </a:ext>
            </a:extLst>
          </p:cNvPr>
          <p:cNvSpPr txBox="1"/>
          <p:nvPr/>
        </p:nvSpPr>
        <p:spPr>
          <a:xfrm>
            <a:off x="7746441" y="5010406"/>
            <a:ext cx="2864842" cy="369332"/>
          </a:xfrm>
          <a:prstGeom prst="rect">
            <a:avLst/>
          </a:prstGeom>
          <a:noFill/>
        </p:spPr>
        <p:txBody>
          <a:bodyPr wrap="square" rtlCol="0">
            <a:spAutoFit/>
          </a:bodyPr>
          <a:lstStyle/>
          <a:p>
            <a:r>
              <a:rPr lang="ja-JP" altLang="en-US" b="1" dirty="0"/>
              <a:t>②</a:t>
            </a:r>
            <a:r>
              <a:rPr kumimoji="1" lang="en-US" altLang="ja-JP" b="1" dirty="0" err="1"/>
              <a:t>alice</a:t>
            </a:r>
            <a:r>
              <a:rPr kumimoji="1" lang="ja-JP" altLang="en-US" b="1" dirty="0"/>
              <a:t>の</a:t>
            </a:r>
            <a:r>
              <a:rPr lang="ja-JP" altLang="en-US" b="1" dirty="0"/>
              <a:t>年齢</a:t>
            </a:r>
            <a:r>
              <a:rPr kumimoji="1" lang="en-US" altLang="ja-JP" b="1" dirty="0"/>
              <a:t>(age)</a:t>
            </a:r>
            <a:endParaRPr kumimoji="1" lang="ja-JP" altLang="en-US" b="1" dirty="0"/>
          </a:p>
        </p:txBody>
      </p:sp>
      <p:sp>
        <p:nvSpPr>
          <p:cNvPr id="39" name="テキスト ボックス 38">
            <a:extLst>
              <a:ext uri="{FF2B5EF4-FFF2-40B4-BE49-F238E27FC236}">
                <a16:creationId xmlns:a16="http://schemas.microsoft.com/office/drawing/2014/main" id="{67B8F1DE-1A99-A4A6-17C2-B2777E28F02A}"/>
              </a:ext>
            </a:extLst>
          </p:cNvPr>
          <p:cNvSpPr txBox="1"/>
          <p:nvPr/>
        </p:nvSpPr>
        <p:spPr>
          <a:xfrm>
            <a:off x="7746441" y="4772522"/>
            <a:ext cx="2864842" cy="369332"/>
          </a:xfrm>
          <a:prstGeom prst="rect">
            <a:avLst/>
          </a:prstGeom>
          <a:noFill/>
        </p:spPr>
        <p:txBody>
          <a:bodyPr wrap="square" rtlCol="0">
            <a:spAutoFit/>
          </a:bodyPr>
          <a:lstStyle/>
          <a:p>
            <a:r>
              <a:rPr kumimoji="1" lang="ja-JP" altLang="en-US" b="1" dirty="0"/>
              <a:t>➀</a:t>
            </a:r>
            <a:r>
              <a:rPr kumimoji="1" lang="en-US" altLang="ja-JP" b="1" dirty="0" err="1"/>
              <a:t>alice</a:t>
            </a:r>
            <a:r>
              <a:rPr kumimoji="1" lang="ja-JP" altLang="en-US" b="1" dirty="0"/>
              <a:t>の</a:t>
            </a:r>
            <a:r>
              <a:rPr lang="ja-JP" altLang="en-US" b="1" dirty="0"/>
              <a:t>名前</a:t>
            </a:r>
            <a:r>
              <a:rPr kumimoji="1" lang="en-US" altLang="ja-JP" b="1" dirty="0"/>
              <a:t>(name)</a:t>
            </a:r>
            <a:endParaRPr kumimoji="1" lang="ja-JP" altLang="en-US" b="1" dirty="0"/>
          </a:p>
        </p:txBody>
      </p:sp>
      <p:sp>
        <p:nvSpPr>
          <p:cNvPr id="45" name="テキスト ボックス 44">
            <a:extLst>
              <a:ext uri="{FF2B5EF4-FFF2-40B4-BE49-F238E27FC236}">
                <a16:creationId xmlns:a16="http://schemas.microsoft.com/office/drawing/2014/main" id="{555EE163-FA15-32BD-95D6-8BAD98049F99}"/>
              </a:ext>
            </a:extLst>
          </p:cNvPr>
          <p:cNvSpPr txBox="1"/>
          <p:nvPr/>
        </p:nvSpPr>
        <p:spPr>
          <a:xfrm>
            <a:off x="7765833" y="5514364"/>
            <a:ext cx="2864842" cy="369332"/>
          </a:xfrm>
          <a:prstGeom prst="rect">
            <a:avLst/>
          </a:prstGeom>
          <a:noFill/>
        </p:spPr>
        <p:txBody>
          <a:bodyPr wrap="square" rtlCol="0">
            <a:spAutoFit/>
          </a:bodyPr>
          <a:lstStyle/>
          <a:p>
            <a:r>
              <a:rPr lang="ja-JP" altLang="en-US" b="1" dirty="0"/>
              <a:t>④</a:t>
            </a:r>
            <a:r>
              <a:rPr lang="en-US" altLang="ja-JP" b="1" dirty="0"/>
              <a:t>bob</a:t>
            </a:r>
            <a:r>
              <a:rPr kumimoji="1" lang="ja-JP" altLang="en-US" b="1" dirty="0"/>
              <a:t>の名前</a:t>
            </a:r>
            <a:r>
              <a:rPr kumimoji="1" lang="en-US" altLang="ja-JP" b="1" dirty="0"/>
              <a:t>(name)</a:t>
            </a:r>
            <a:endParaRPr kumimoji="1" lang="ja-JP" altLang="en-US" b="1" dirty="0"/>
          </a:p>
        </p:txBody>
      </p:sp>
      <p:sp>
        <p:nvSpPr>
          <p:cNvPr id="46" name="テキスト ボックス 45">
            <a:extLst>
              <a:ext uri="{FF2B5EF4-FFF2-40B4-BE49-F238E27FC236}">
                <a16:creationId xmlns:a16="http://schemas.microsoft.com/office/drawing/2014/main" id="{7B5DA554-7CF1-FF0A-C77C-154D825E4359}"/>
              </a:ext>
            </a:extLst>
          </p:cNvPr>
          <p:cNvSpPr txBox="1"/>
          <p:nvPr/>
        </p:nvSpPr>
        <p:spPr>
          <a:xfrm>
            <a:off x="7774531" y="5745457"/>
            <a:ext cx="2864842" cy="369332"/>
          </a:xfrm>
          <a:prstGeom prst="rect">
            <a:avLst/>
          </a:prstGeom>
          <a:noFill/>
        </p:spPr>
        <p:txBody>
          <a:bodyPr wrap="square" rtlCol="0">
            <a:spAutoFit/>
          </a:bodyPr>
          <a:lstStyle/>
          <a:p>
            <a:r>
              <a:rPr lang="ja-JP" altLang="en-US" b="1" dirty="0"/>
              <a:t>⑤</a:t>
            </a:r>
            <a:r>
              <a:rPr lang="en-US" altLang="ja-JP" b="1" dirty="0"/>
              <a:t>bob</a:t>
            </a:r>
            <a:r>
              <a:rPr kumimoji="1" lang="ja-JP" altLang="en-US" b="1" dirty="0"/>
              <a:t>の年齢</a:t>
            </a:r>
            <a:r>
              <a:rPr kumimoji="1" lang="en-US" altLang="ja-JP" b="1" dirty="0"/>
              <a:t>(age)</a:t>
            </a:r>
            <a:endParaRPr kumimoji="1" lang="ja-JP" altLang="en-US" b="1" dirty="0"/>
          </a:p>
        </p:txBody>
      </p:sp>
      <p:sp>
        <p:nvSpPr>
          <p:cNvPr id="47" name="テキスト ボックス 46">
            <a:extLst>
              <a:ext uri="{FF2B5EF4-FFF2-40B4-BE49-F238E27FC236}">
                <a16:creationId xmlns:a16="http://schemas.microsoft.com/office/drawing/2014/main" id="{06A853B9-B4F6-A113-D75E-10583C1D95E9}"/>
              </a:ext>
            </a:extLst>
          </p:cNvPr>
          <p:cNvSpPr txBox="1"/>
          <p:nvPr/>
        </p:nvSpPr>
        <p:spPr>
          <a:xfrm>
            <a:off x="2128260" y="5511351"/>
            <a:ext cx="1827313" cy="830997"/>
          </a:xfrm>
          <a:prstGeom prst="rect">
            <a:avLst/>
          </a:prstGeom>
          <a:noFill/>
          <a:ln>
            <a:solidFill>
              <a:schemeClr val="tx1"/>
            </a:solidFill>
          </a:ln>
        </p:spPr>
        <p:txBody>
          <a:bodyPr wrap="square" rtlCol="0">
            <a:spAutoFit/>
          </a:bodyPr>
          <a:lstStyle/>
          <a:p>
            <a:r>
              <a:rPr lang="ja-JP" altLang="en-US" sz="1600" dirty="0"/>
              <a:t>名前</a:t>
            </a:r>
            <a:r>
              <a:rPr lang="en-US" altLang="ja-JP" sz="1600" dirty="0"/>
              <a:t>(name):bob</a:t>
            </a:r>
          </a:p>
          <a:p>
            <a:r>
              <a:rPr kumimoji="1" lang="ja-JP" altLang="en-US" sz="1600" dirty="0"/>
              <a:t>年齢</a:t>
            </a:r>
            <a:r>
              <a:rPr kumimoji="1" lang="en-US" altLang="ja-JP" sz="1600" dirty="0"/>
              <a:t>(age):6</a:t>
            </a:r>
          </a:p>
          <a:p>
            <a:r>
              <a:rPr lang="ja-JP" altLang="en-US" sz="1600" dirty="0"/>
              <a:t>色</a:t>
            </a:r>
            <a:r>
              <a:rPr kumimoji="1" lang="en-US" altLang="ja-JP" sz="1600" dirty="0"/>
              <a:t>(color</a:t>
            </a:r>
            <a:r>
              <a:rPr lang="en-US" altLang="ja-JP" sz="1600" dirty="0"/>
              <a:t>):</a:t>
            </a:r>
            <a:r>
              <a:rPr lang="ja-JP" altLang="en-US" sz="1600" dirty="0"/>
              <a:t>紺色</a:t>
            </a:r>
            <a:endParaRPr lang="en-US" altLang="ja-JP" sz="1600" dirty="0"/>
          </a:p>
        </p:txBody>
      </p:sp>
      <p:pic>
        <p:nvPicPr>
          <p:cNvPr id="4" name="図 3">
            <a:extLst>
              <a:ext uri="{FF2B5EF4-FFF2-40B4-BE49-F238E27FC236}">
                <a16:creationId xmlns:a16="http://schemas.microsoft.com/office/drawing/2014/main" id="{5323E9A2-4511-81F2-3488-F204C0989E86}"/>
              </a:ext>
            </a:extLst>
          </p:cNvPr>
          <p:cNvPicPr>
            <a:picLocks noChangeAspect="1"/>
          </p:cNvPicPr>
          <p:nvPr/>
        </p:nvPicPr>
        <p:blipFill>
          <a:blip r:embed="rId4"/>
          <a:stretch>
            <a:fillRect/>
          </a:stretch>
        </p:blipFill>
        <p:spPr>
          <a:xfrm>
            <a:off x="6943859" y="4781712"/>
            <a:ext cx="877857" cy="1560635"/>
          </a:xfrm>
          <a:prstGeom prst="rect">
            <a:avLst/>
          </a:prstGeom>
        </p:spPr>
      </p:pic>
    </p:spTree>
    <p:extLst>
      <p:ext uri="{BB962C8B-B14F-4D97-AF65-F5344CB8AC3E}">
        <p14:creationId xmlns:p14="http://schemas.microsoft.com/office/powerpoint/2010/main" val="87829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85716" y="31228"/>
            <a:ext cx="3584403" cy="369332"/>
          </a:xfrm>
          <a:prstGeom prst="rect">
            <a:avLst/>
          </a:prstGeom>
          <a:solidFill>
            <a:srgbClr val="002060"/>
          </a:solidFill>
        </p:spPr>
        <p:txBody>
          <a:bodyPr wrap="square" rtlCol="0">
            <a:spAutoFit/>
          </a:bodyPr>
          <a:lstStyle/>
          <a:p>
            <a:pPr algn="ctr"/>
            <a:r>
              <a:rPr kumimoji="1" lang="ja-JP" altLang="en-US" b="1" dirty="0">
                <a:solidFill>
                  <a:srgbClr val="FFFF00"/>
                </a:solidFill>
              </a:rPr>
              <a:t>猫ちゃんに餌をあげよう！</a:t>
            </a: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15" name="テキスト ボックス 14">
            <a:extLst>
              <a:ext uri="{FF2B5EF4-FFF2-40B4-BE49-F238E27FC236}">
                <a16:creationId xmlns:a16="http://schemas.microsoft.com/office/drawing/2014/main" id="{9D39818F-89DA-93D3-BA85-9FBA99832AFB}"/>
              </a:ext>
            </a:extLst>
          </p:cNvPr>
          <p:cNvSpPr txBox="1"/>
          <p:nvPr/>
        </p:nvSpPr>
        <p:spPr>
          <a:xfrm>
            <a:off x="6018110" y="61685"/>
            <a:ext cx="5861114" cy="4801314"/>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Cat(“Alice”, 5,”</a:t>
            </a:r>
            <a:r>
              <a:rPr lang="ja-JP" altLang="en-US" sz="1800" dirty="0">
                <a:latin typeface="ＭＳ ゴシック" panose="020B0609070205080204" pitchFamily="49" charset="-128"/>
                <a:ea typeface="ＭＳ ゴシック" panose="020B0609070205080204" pitchFamily="49" charset="-128"/>
              </a:rPr>
              <a:t>茶色</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a:latin typeface="ＭＳ ゴシック" panose="020B0609070205080204" pitchFamily="49" charset="-128"/>
                <a:ea typeface="ＭＳ ゴシック" panose="020B0609070205080204" pitchFamily="49" charset="-128"/>
              </a:rPr>
              <a:t>Cat bob = new Cat(“Bob”, 6,”</a:t>
            </a:r>
            <a:r>
              <a:rPr lang="ja-JP" altLang="en-US" sz="1800" dirty="0">
                <a:latin typeface="ＭＳ ゴシック" panose="020B0609070205080204" pitchFamily="49" charset="-128"/>
                <a:ea typeface="ＭＳ ゴシック" panose="020B0609070205080204" pitchFamily="49" charset="-128"/>
              </a:rPr>
              <a:t>紺色</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600" dirty="0">
                <a:latin typeface="ＭＳ ゴシック" panose="020B0609070205080204" pitchFamily="49" charset="-128"/>
                <a:ea typeface="ＭＳ ゴシック" panose="020B0609070205080204" pitchFamily="49" charset="-128"/>
              </a:rPr>
              <a:t>Cat </a:t>
            </a:r>
            <a:r>
              <a:rPr lang="en-US" altLang="ja-JP" sz="1600" dirty="0" err="1">
                <a:latin typeface="ＭＳ ゴシック" panose="020B0609070205080204" pitchFamily="49" charset="-128"/>
                <a:ea typeface="ＭＳ ゴシック" panose="020B0609070205080204" pitchFamily="49" charset="-128"/>
              </a:rPr>
              <a:t>alice</a:t>
            </a:r>
            <a:r>
              <a:rPr lang="en-US" altLang="ja-JP" sz="1600" dirty="0">
                <a:latin typeface="ＭＳ ゴシック" panose="020B0609070205080204" pitchFamily="49" charset="-128"/>
                <a:ea typeface="ＭＳ ゴシック" panose="020B0609070205080204" pitchFamily="49" charset="-128"/>
              </a:rPr>
              <a:t> = new Cat("Alice", 5,"</a:t>
            </a:r>
            <a:r>
              <a:rPr lang="ja-JP" altLang="en-US" sz="1600" dirty="0">
                <a:latin typeface="ＭＳ ゴシック" panose="020B0609070205080204" pitchFamily="49" charset="-128"/>
                <a:ea typeface="ＭＳ ゴシック" panose="020B0609070205080204" pitchFamily="49" charset="-128"/>
              </a:rPr>
              <a:t>茶色</a:t>
            </a:r>
            <a:r>
              <a:rPr lang="en-US" altLang="ja-JP" sz="1600" dirty="0">
                <a:latin typeface="ＭＳ ゴシック" panose="020B0609070205080204" pitchFamily="49" charset="-128"/>
                <a:ea typeface="ＭＳ ゴシック" panose="020B0609070205080204" pitchFamily="49" charset="-128"/>
              </a:rPr>
              <a:t>");</a:t>
            </a:r>
          </a:p>
          <a:p>
            <a:pPr algn="l"/>
            <a:r>
              <a:rPr lang="en-US" altLang="ja-JP" sz="1600" dirty="0">
                <a:latin typeface="ＭＳ ゴシック" panose="020B0609070205080204" pitchFamily="49" charset="-128"/>
                <a:ea typeface="ＭＳ ゴシック" panose="020B0609070205080204" pitchFamily="49" charset="-128"/>
              </a:rPr>
              <a:t>Cat bob = new Cat("Bob", 6,"</a:t>
            </a:r>
            <a:r>
              <a:rPr lang="ja-JP" altLang="en-US" sz="1600" dirty="0">
                <a:latin typeface="ＭＳ ゴシック" panose="020B0609070205080204" pitchFamily="49" charset="-128"/>
                <a:ea typeface="ＭＳ ゴシック" panose="020B0609070205080204" pitchFamily="49" charset="-128"/>
              </a:rPr>
              <a:t>紺色</a:t>
            </a:r>
            <a:r>
              <a:rPr lang="en-US" altLang="ja-JP" sz="1600" dirty="0">
                <a:latin typeface="ＭＳ ゴシック" panose="020B0609070205080204" pitchFamily="49" charset="-128"/>
                <a:ea typeface="ＭＳ ゴシック" panose="020B0609070205080204" pitchFamily="49" charset="-128"/>
              </a:rPr>
              <a:t>");</a:t>
            </a:r>
          </a:p>
          <a:p>
            <a:pPr algn="l"/>
            <a:r>
              <a:rPr lang="en-US" altLang="ja-JP" sz="1600" dirty="0" err="1">
                <a:latin typeface="ＭＳ ゴシック" panose="020B0609070205080204" pitchFamily="49" charset="-128"/>
                <a:ea typeface="ＭＳ ゴシック" panose="020B0609070205080204" pitchFamily="49" charset="-128"/>
              </a:rPr>
              <a:t>System.</a:t>
            </a:r>
            <a:r>
              <a:rPr lang="en-US" altLang="ja-JP" sz="1600" b="1" dirty="0" err="1">
                <a:latin typeface="ＭＳ ゴシック" panose="020B0609070205080204" pitchFamily="49" charset="-128"/>
                <a:ea typeface="ＭＳ ゴシック" panose="020B0609070205080204" pitchFamily="49" charset="-128"/>
              </a:rPr>
              <a:t>out.println</a:t>
            </a:r>
            <a:r>
              <a:rPr lang="en-US" altLang="ja-JP" sz="1600" b="1" dirty="0">
                <a:latin typeface="ＭＳ ゴシック" panose="020B0609070205080204" pitchFamily="49" charset="-128"/>
                <a:ea typeface="ＭＳ ゴシック" panose="020B0609070205080204" pitchFamily="49" charset="-128"/>
              </a:rPr>
              <a:t>(alice.name);</a:t>
            </a:r>
          </a:p>
          <a:p>
            <a:pPr algn="l"/>
            <a:r>
              <a:rPr lang="en-US" altLang="ja-JP" sz="1600" dirty="0" err="1">
                <a:latin typeface="ＭＳ ゴシック" panose="020B0609070205080204" pitchFamily="49" charset="-128"/>
                <a:ea typeface="ＭＳ ゴシック" panose="020B0609070205080204" pitchFamily="49" charset="-128"/>
              </a:rPr>
              <a:t>System.</a:t>
            </a:r>
            <a:r>
              <a:rPr lang="en-US" altLang="ja-JP" sz="1600" b="1" dirty="0" err="1">
                <a:latin typeface="ＭＳ ゴシック" panose="020B0609070205080204" pitchFamily="49" charset="-128"/>
                <a:ea typeface="ＭＳ ゴシック" panose="020B0609070205080204" pitchFamily="49" charset="-128"/>
              </a:rPr>
              <a:t>out.println</a:t>
            </a:r>
            <a:r>
              <a:rPr lang="en-US" altLang="ja-JP" sz="1600" b="1" dirty="0">
                <a:latin typeface="ＭＳ ゴシック" panose="020B0609070205080204" pitchFamily="49" charset="-128"/>
                <a:ea typeface="ＭＳ ゴシック" panose="020B0609070205080204" pitchFamily="49" charset="-128"/>
              </a:rPr>
              <a:t>(</a:t>
            </a:r>
            <a:r>
              <a:rPr lang="en-US" altLang="ja-JP" sz="1600" b="1" dirty="0" err="1">
                <a:latin typeface="ＭＳ ゴシック" panose="020B0609070205080204" pitchFamily="49" charset="-128"/>
                <a:ea typeface="ＭＳ ゴシック" panose="020B0609070205080204" pitchFamily="49" charset="-128"/>
              </a:rPr>
              <a:t>alice.age</a:t>
            </a:r>
            <a:r>
              <a:rPr lang="en-US" altLang="ja-JP" sz="1600" b="1" dirty="0">
                <a:latin typeface="ＭＳ ゴシック" panose="020B0609070205080204" pitchFamily="49" charset="-128"/>
                <a:ea typeface="ＭＳ ゴシック" panose="020B0609070205080204" pitchFamily="49" charset="-128"/>
              </a:rPr>
              <a:t>);</a:t>
            </a:r>
          </a:p>
          <a:p>
            <a:pPr algn="l"/>
            <a:r>
              <a:rPr lang="en-US" altLang="ja-JP" sz="1600" dirty="0" err="1">
                <a:latin typeface="ＭＳ ゴシック" panose="020B0609070205080204" pitchFamily="49" charset="-128"/>
                <a:ea typeface="ＭＳ ゴシック" panose="020B0609070205080204" pitchFamily="49" charset="-128"/>
              </a:rPr>
              <a:t>System.</a:t>
            </a:r>
            <a:r>
              <a:rPr lang="en-US" altLang="ja-JP" sz="1600" b="1" dirty="0" err="1">
                <a:latin typeface="ＭＳ ゴシック" panose="020B0609070205080204" pitchFamily="49" charset="-128"/>
                <a:ea typeface="ＭＳ ゴシック" panose="020B0609070205080204" pitchFamily="49" charset="-128"/>
              </a:rPr>
              <a:t>out.println</a:t>
            </a:r>
            <a:r>
              <a:rPr lang="en-US" altLang="ja-JP" sz="1600" b="1" dirty="0">
                <a:latin typeface="ＭＳ ゴシック" panose="020B0609070205080204" pitchFamily="49" charset="-128"/>
                <a:ea typeface="ＭＳ ゴシック" panose="020B0609070205080204" pitchFamily="49" charset="-128"/>
              </a:rPr>
              <a:t>(</a:t>
            </a:r>
            <a:r>
              <a:rPr lang="en-US" altLang="ja-JP" sz="1600" b="1" dirty="0" err="1">
                <a:latin typeface="ＭＳ ゴシック" panose="020B0609070205080204" pitchFamily="49" charset="-128"/>
                <a:ea typeface="ＭＳ ゴシック" panose="020B0609070205080204" pitchFamily="49" charset="-128"/>
              </a:rPr>
              <a:t>alice.color</a:t>
            </a:r>
            <a:r>
              <a:rPr lang="en-US" altLang="ja-JP" sz="1600" b="1" dirty="0">
                <a:latin typeface="ＭＳ ゴシック" panose="020B0609070205080204" pitchFamily="49" charset="-128"/>
                <a:ea typeface="ＭＳ ゴシック" panose="020B0609070205080204" pitchFamily="49" charset="-128"/>
              </a:rPr>
              <a:t>);</a:t>
            </a:r>
          </a:p>
          <a:p>
            <a:pPr algn="l"/>
            <a:r>
              <a:rPr lang="en-US" altLang="ja-JP" sz="1600" dirty="0" err="1">
                <a:latin typeface="ＭＳ ゴシック" panose="020B0609070205080204" pitchFamily="49" charset="-128"/>
                <a:ea typeface="ＭＳ ゴシック" panose="020B0609070205080204" pitchFamily="49" charset="-128"/>
              </a:rPr>
              <a:t>System.</a:t>
            </a:r>
            <a:r>
              <a:rPr lang="en-US" altLang="ja-JP" sz="1600" b="1" dirty="0" err="1">
                <a:latin typeface="ＭＳ ゴシック" panose="020B0609070205080204" pitchFamily="49" charset="-128"/>
                <a:ea typeface="ＭＳ ゴシック" panose="020B0609070205080204" pitchFamily="49" charset="-128"/>
              </a:rPr>
              <a:t>out.println</a:t>
            </a:r>
            <a:r>
              <a:rPr lang="en-US" altLang="ja-JP" sz="1600" b="1" dirty="0">
                <a:latin typeface="ＭＳ ゴシック" panose="020B0609070205080204" pitchFamily="49" charset="-128"/>
                <a:ea typeface="ＭＳ ゴシック" panose="020B0609070205080204" pitchFamily="49" charset="-128"/>
              </a:rPr>
              <a:t>(bob.name);</a:t>
            </a:r>
          </a:p>
          <a:p>
            <a:pPr algn="l"/>
            <a:r>
              <a:rPr lang="en-US" altLang="ja-JP" sz="1600" dirty="0" err="1">
                <a:latin typeface="ＭＳ ゴシック" panose="020B0609070205080204" pitchFamily="49" charset="-128"/>
                <a:ea typeface="ＭＳ ゴシック" panose="020B0609070205080204" pitchFamily="49" charset="-128"/>
              </a:rPr>
              <a:t>System.</a:t>
            </a:r>
            <a:r>
              <a:rPr lang="en-US" altLang="ja-JP" sz="1600" b="1" dirty="0" err="1">
                <a:latin typeface="ＭＳ ゴシック" panose="020B0609070205080204" pitchFamily="49" charset="-128"/>
                <a:ea typeface="ＭＳ ゴシック" panose="020B0609070205080204" pitchFamily="49" charset="-128"/>
              </a:rPr>
              <a:t>out.println</a:t>
            </a:r>
            <a:r>
              <a:rPr lang="en-US" altLang="ja-JP" sz="1600" b="1" dirty="0">
                <a:latin typeface="ＭＳ ゴシック" panose="020B0609070205080204" pitchFamily="49" charset="-128"/>
                <a:ea typeface="ＭＳ ゴシック" panose="020B0609070205080204" pitchFamily="49" charset="-128"/>
              </a:rPr>
              <a:t>(</a:t>
            </a:r>
            <a:r>
              <a:rPr lang="en-US" altLang="ja-JP" sz="1600" b="1" dirty="0" err="1">
                <a:latin typeface="ＭＳ ゴシック" panose="020B0609070205080204" pitchFamily="49" charset="-128"/>
                <a:ea typeface="ＭＳ ゴシック" panose="020B0609070205080204" pitchFamily="49" charset="-128"/>
              </a:rPr>
              <a:t>bob.age</a:t>
            </a:r>
            <a:r>
              <a:rPr lang="en-US" altLang="ja-JP" sz="1600" b="1" dirty="0">
                <a:latin typeface="ＭＳ ゴシック" panose="020B0609070205080204" pitchFamily="49" charset="-128"/>
                <a:ea typeface="ＭＳ ゴシック" panose="020B0609070205080204" pitchFamily="49" charset="-128"/>
              </a:rPr>
              <a:t>);</a:t>
            </a:r>
          </a:p>
          <a:p>
            <a:pPr algn="l"/>
            <a:r>
              <a:rPr lang="en-US" altLang="ja-JP" sz="1600" dirty="0" err="1">
                <a:latin typeface="ＭＳ ゴシック" panose="020B0609070205080204" pitchFamily="49" charset="-128"/>
                <a:ea typeface="ＭＳ ゴシック" panose="020B0609070205080204" pitchFamily="49" charset="-128"/>
              </a:rPr>
              <a:t>System.</a:t>
            </a:r>
            <a:r>
              <a:rPr lang="en-US" altLang="ja-JP" sz="1600" b="1" dirty="0" err="1">
                <a:latin typeface="ＭＳ ゴシック" panose="020B0609070205080204" pitchFamily="49" charset="-128"/>
                <a:ea typeface="ＭＳ ゴシック" panose="020B0609070205080204" pitchFamily="49" charset="-128"/>
              </a:rPr>
              <a:t>out.println</a:t>
            </a:r>
            <a:r>
              <a:rPr lang="en-US" altLang="ja-JP" sz="1600" b="1" dirty="0">
                <a:latin typeface="ＭＳ ゴシック" panose="020B0609070205080204" pitchFamily="49" charset="-128"/>
                <a:ea typeface="ＭＳ ゴシック" panose="020B0609070205080204" pitchFamily="49" charset="-128"/>
              </a:rPr>
              <a:t>(</a:t>
            </a:r>
            <a:r>
              <a:rPr lang="en-US" altLang="ja-JP" sz="1600" b="1" dirty="0" err="1">
                <a:latin typeface="ＭＳ ゴシック" panose="020B0609070205080204" pitchFamily="49" charset="-128"/>
                <a:ea typeface="ＭＳ ゴシック" panose="020B0609070205080204" pitchFamily="49" charset="-128"/>
              </a:rPr>
              <a:t>bob.color</a:t>
            </a:r>
            <a:r>
              <a:rPr lang="en-US" altLang="ja-JP" sz="1600" b="1" dirty="0">
                <a:latin typeface="ＭＳ ゴシック" panose="020B0609070205080204" pitchFamily="49" charset="-128"/>
                <a:ea typeface="ＭＳ ゴシック" panose="020B0609070205080204" pitchFamily="49" charset="-128"/>
              </a:rPr>
              <a:t>);</a:t>
            </a:r>
          </a:p>
          <a:p>
            <a:pPr algn="l"/>
            <a:r>
              <a:rPr lang="en-US" altLang="ja-JP" sz="1600" dirty="0" err="1">
                <a:latin typeface="ＭＳ ゴシック" panose="020B0609070205080204" pitchFamily="49" charset="-128"/>
                <a:ea typeface="ＭＳ ゴシック" panose="020B0609070205080204" pitchFamily="49" charset="-128"/>
              </a:rPr>
              <a:t>alice.eat</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ネズミ</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 </a:t>
            </a:r>
          </a:p>
          <a:p>
            <a:pPr algn="l"/>
            <a:r>
              <a:rPr lang="en-US" altLang="ja-JP" sz="1600" dirty="0" err="1">
                <a:latin typeface="ＭＳ ゴシック" panose="020B0609070205080204" pitchFamily="49" charset="-128"/>
                <a:ea typeface="ＭＳ ゴシック" panose="020B0609070205080204" pitchFamily="49" charset="-128"/>
              </a:rPr>
              <a:t>bob.eat</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キャットフード</a:t>
            </a:r>
            <a:r>
              <a:rPr lang="en-US" altLang="ja-JP" sz="1600" dirty="0">
                <a:latin typeface="ＭＳ ゴシック" panose="020B0609070205080204" pitchFamily="49" charset="-128"/>
                <a:ea typeface="ＭＳ ゴシック" panose="020B0609070205080204" pitchFamily="49" charset="-128"/>
              </a:rPr>
              <a:t>"</a:t>
            </a:r>
            <a:r>
              <a:rPr lang="en-US" altLang="ja-JP" sz="1800" dirty="0">
                <a:solidFill>
                  <a:srgbClr val="F9FAF4"/>
                </a:solidFill>
                <a:latin typeface="ＭＳ ゴシック" panose="020B0609070205080204" pitchFamily="49" charset="-128"/>
                <a:ea typeface="ＭＳ ゴシック" panose="020B0609070205080204" pitchFamily="49" charset="-128"/>
              </a:rPr>
              <a:t>)</a:t>
            </a:r>
            <a:r>
              <a:rPr lang="en-US" altLang="ja-JP" sz="1800" dirty="0">
                <a:solidFill>
                  <a:srgbClr val="E6E6FA"/>
                </a:solidFill>
                <a:latin typeface="ＭＳ ゴシック" panose="020B0609070205080204" pitchFamily="49" charset="-128"/>
                <a:ea typeface="ＭＳ ゴシック" panose="020B0609070205080204" pitchFamily="49" charset="-128"/>
              </a:rPr>
              <a:t>;</a:t>
            </a:r>
            <a:r>
              <a:rPr lang="ja-JP" altLang="en-US" sz="1800" dirty="0">
                <a:solidFill>
                  <a:srgbClr val="D9E8F7"/>
                </a:solidFill>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p:txBody>
      </p:sp>
      <p:sp>
        <p:nvSpPr>
          <p:cNvPr id="16" name="四角形: 角を丸くする 15">
            <a:extLst>
              <a:ext uri="{FF2B5EF4-FFF2-40B4-BE49-F238E27FC236}">
                <a16:creationId xmlns:a16="http://schemas.microsoft.com/office/drawing/2014/main" id="{79215FC0-1E3E-55B7-4816-233B2655A7E3}"/>
              </a:ext>
            </a:extLst>
          </p:cNvPr>
          <p:cNvSpPr/>
          <p:nvPr/>
        </p:nvSpPr>
        <p:spPr>
          <a:xfrm>
            <a:off x="85716" y="846013"/>
            <a:ext cx="2392218" cy="9825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BE44B07-8D82-96C4-848E-746F15C26689}"/>
              </a:ext>
            </a:extLst>
          </p:cNvPr>
          <p:cNvSpPr txBox="1"/>
          <p:nvPr/>
        </p:nvSpPr>
        <p:spPr>
          <a:xfrm>
            <a:off x="56806" y="441282"/>
            <a:ext cx="3984665" cy="6340197"/>
          </a:xfrm>
          <a:prstGeom prst="rect">
            <a:avLst/>
          </a:prstGeom>
          <a:noFill/>
          <a:ln>
            <a:solidFill>
              <a:schemeClr val="tx1"/>
            </a:solidFill>
          </a:ln>
        </p:spPr>
        <p:txBody>
          <a:bodyPr wrap="square">
            <a:spAutoFit/>
          </a:bodyPr>
          <a:lstStyle/>
          <a:p>
            <a:r>
              <a:rPr lang="en-US" altLang="ja-JP" sz="1600" dirty="0"/>
              <a:t> class </a:t>
            </a:r>
            <a:r>
              <a:rPr lang="en-US" altLang="ja-JP" sz="1600" b="1" dirty="0">
                <a:solidFill>
                  <a:srgbClr val="FF0000"/>
                </a:solidFill>
              </a:rPr>
              <a:t>Cat</a:t>
            </a:r>
            <a:r>
              <a:rPr lang="en-US" altLang="ja-JP" sz="1600" dirty="0"/>
              <a:t> {</a:t>
            </a:r>
          </a:p>
          <a:p>
            <a:endParaRPr lang="en-US" altLang="ja-JP" sz="1600" dirty="0"/>
          </a:p>
          <a:p>
            <a:r>
              <a:rPr lang="ja-JP" altLang="en-US" sz="1600" dirty="0"/>
              <a:t>　</a:t>
            </a:r>
            <a:r>
              <a:rPr lang="en-US" altLang="ja-JP" sz="1600" b="1" dirty="0">
                <a:solidFill>
                  <a:srgbClr val="00B0F0"/>
                </a:solidFill>
              </a:rPr>
              <a:t>String</a:t>
            </a:r>
            <a:r>
              <a:rPr lang="en-US" altLang="ja-JP" sz="1600" b="1" dirty="0"/>
              <a:t> </a:t>
            </a:r>
            <a:r>
              <a:rPr lang="en-US" altLang="ja-JP" sz="1600" b="1" dirty="0">
                <a:solidFill>
                  <a:srgbClr val="002060"/>
                </a:solidFill>
              </a:rPr>
              <a:t>name</a:t>
            </a:r>
            <a:r>
              <a:rPr lang="en-US" altLang="ja-JP" sz="1600" b="1" dirty="0"/>
              <a:t>;</a:t>
            </a:r>
            <a:endParaRPr lang="ja-JP" altLang="en-US" sz="1600" b="1" dirty="0"/>
          </a:p>
          <a:p>
            <a:r>
              <a:rPr lang="ja-JP" altLang="en-US" sz="1600" b="1" dirty="0"/>
              <a:t>    </a:t>
            </a:r>
            <a:r>
              <a:rPr lang="en-US" altLang="ja-JP" sz="1600" b="1" dirty="0">
                <a:solidFill>
                  <a:srgbClr val="00B0F0"/>
                </a:solidFill>
              </a:rPr>
              <a:t>int</a:t>
            </a:r>
            <a:r>
              <a:rPr lang="en-US" altLang="ja-JP" sz="1600" b="1" dirty="0"/>
              <a:t> </a:t>
            </a:r>
            <a:r>
              <a:rPr lang="en-US" altLang="ja-JP" sz="1600" b="1" dirty="0">
                <a:solidFill>
                  <a:srgbClr val="002060"/>
                </a:solidFill>
              </a:rPr>
              <a:t>age</a:t>
            </a:r>
            <a:r>
              <a:rPr lang="en-US" altLang="ja-JP" sz="1600" b="1" dirty="0"/>
              <a:t>;</a:t>
            </a:r>
          </a:p>
          <a:p>
            <a:r>
              <a:rPr lang="en-US" altLang="ja-JP" sz="1600" b="1" dirty="0"/>
              <a:t>    </a:t>
            </a:r>
            <a:r>
              <a:rPr lang="en-US" altLang="ja-JP" sz="1600" b="1" dirty="0">
                <a:solidFill>
                  <a:srgbClr val="00B0F0"/>
                </a:solidFill>
              </a:rPr>
              <a:t>int</a:t>
            </a:r>
            <a:r>
              <a:rPr lang="en-US" altLang="ja-JP" sz="1600" b="1" dirty="0"/>
              <a:t> </a:t>
            </a:r>
            <a:r>
              <a:rPr lang="en-US" altLang="ja-JP" sz="1600" b="1" dirty="0">
                <a:solidFill>
                  <a:srgbClr val="002060"/>
                </a:solidFill>
              </a:rPr>
              <a:t>color</a:t>
            </a:r>
            <a:r>
              <a:rPr lang="en-US" altLang="ja-JP" sz="1600" b="1" dirty="0"/>
              <a:t>;</a:t>
            </a:r>
          </a:p>
          <a:p>
            <a:r>
              <a:rPr lang="en-US" altLang="ja-JP" sz="1600" dirty="0"/>
              <a:t>    </a:t>
            </a:r>
          </a:p>
          <a:p>
            <a:r>
              <a:rPr lang="en-US" altLang="ja-JP" sz="1600" dirty="0"/>
              <a:t>    </a:t>
            </a: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コンストラクタ*</a:t>
            </a:r>
            <a:r>
              <a:rPr lang="en-US" altLang="ja-JP" sz="1400" dirty="0">
                <a:latin typeface="ＭＳ ゴシック" panose="020B0609070205080204" pitchFamily="49" charset="-128"/>
                <a:ea typeface="ＭＳ ゴシック" panose="020B0609070205080204" pitchFamily="49" charset="-128"/>
              </a:rPr>
              <a:t>/</a:t>
            </a:r>
          </a:p>
          <a:p>
            <a:pPr algn="l"/>
            <a:r>
              <a:rPr lang="ja-JP" altLang="en-US" sz="1400" dirty="0">
                <a:latin typeface="ＭＳ ゴシック" panose="020B0609070205080204" pitchFamily="49" charset="-128"/>
                <a:ea typeface="ＭＳ ゴシック" panose="020B0609070205080204" pitchFamily="49" charset="-128"/>
              </a:rPr>
              <a:t>   </a:t>
            </a:r>
          </a:p>
          <a:p>
            <a:pPr algn="l"/>
            <a:r>
              <a:rPr lang="en-US" altLang="ja-JP" sz="1400" dirty="0">
                <a:latin typeface="ＭＳ ゴシック" panose="020B0609070205080204" pitchFamily="49" charset="-128"/>
                <a:ea typeface="ＭＳ ゴシック" panose="020B0609070205080204" pitchFamily="49" charset="-128"/>
              </a:rPr>
              <a:t> </a:t>
            </a:r>
            <a:r>
              <a:rPr lang="en-US" altLang="ja-JP" sz="1400" b="1" dirty="0">
                <a:ea typeface="ＭＳ ゴシック" panose="020B0609070205080204" pitchFamily="49" charset="-128"/>
              </a:rPr>
              <a:t>Cat(String name_, int </a:t>
            </a:r>
            <a:r>
              <a:rPr lang="en-US" altLang="ja-JP" sz="1400" b="1" dirty="0" err="1">
                <a:ea typeface="ＭＳ ゴシック" panose="020B0609070205080204" pitchFamily="49" charset="-128"/>
              </a:rPr>
              <a:t>age_,String</a:t>
            </a:r>
            <a:r>
              <a:rPr lang="en-US" altLang="ja-JP" sz="1400" b="1" dirty="0">
                <a:ea typeface="ＭＳ ゴシック" panose="020B0609070205080204" pitchFamily="49" charset="-128"/>
              </a:rPr>
              <a:t> color_) </a:t>
            </a:r>
            <a:r>
              <a:rPr lang="ja-JP" altLang="en-US" sz="1400" b="1" dirty="0">
                <a:ea typeface="ＭＳ ゴシック" panose="020B0609070205080204" pitchFamily="49" charset="-128"/>
              </a:rPr>
              <a:t>　　　</a:t>
            </a:r>
            <a:endParaRPr lang="en-US" altLang="ja-JP" sz="1400" b="1" dirty="0">
              <a:ea typeface="ＭＳ ゴシック" panose="020B0609070205080204" pitchFamily="49" charset="-128"/>
            </a:endParaRPr>
          </a:p>
          <a:p>
            <a:pPr algn="l"/>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a:t>
            </a:r>
          </a:p>
          <a:p>
            <a:pPr algn="l"/>
            <a:r>
              <a:rPr lang="en-US" altLang="ja-JP" sz="1400" b="1" dirty="0">
                <a:ea typeface="ＭＳ ゴシック" panose="020B0609070205080204" pitchFamily="49" charset="-128"/>
              </a:rPr>
              <a:t>        </a:t>
            </a:r>
            <a:r>
              <a:rPr lang="en-US" altLang="ja-JP" sz="1400" b="1" dirty="0">
                <a:solidFill>
                  <a:srgbClr val="002060"/>
                </a:solidFill>
                <a:ea typeface="ＭＳ ゴシック" panose="020B0609070205080204" pitchFamily="49" charset="-128"/>
              </a:rPr>
              <a:t>name</a:t>
            </a:r>
            <a:r>
              <a:rPr lang="en-US" altLang="ja-JP" sz="1400" b="1" dirty="0">
                <a:ea typeface="ＭＳ ゴシック" panose="020B0609070205080204" pitchFamily="49" charset="-128"/>
              </a:rPr>
              <a:t> = name_;</a:t>
            </a:r>
          </a:p>
          <a:p>
            <a:pPr algn="l"/>
            <a:r>
              <a:rPr lang="en-US" altLang="ja-JP" sz="1400" b="1" dirty="0">
                <a:ea typeface="ＭＳ ゴシック" panose="020B0609070205080204" pitchFamily="49" charset="-128"/>
              </a:rPr>
              <a:t>        age = age_;</a:t>
            </a:r>
          </a:p>
          <a:p>
            <a:pPr algn="l"/>
            <a:r>
              <a:rPr lang="en-US" altLang="ja-JP" sz="1400" b="1" dirty="0">
                <a:ea typeface="ＭＳ ゴシック" panose="020B0609070205080204" pitchFamily="49" charset="-128"/>
              </a:rPr>
              <a:t>        color = color_;</a:t>
            </a:r>
          </a:p>
          <a:p>
            <a:pPr algn="l"/>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a:t>
            </a:r>
          </a:p>
          <a:p>
            <a:pPr algn="l"/>
            <a:r>
              <a:rPr lang="ja-JP" altLang="en-US" sz="1400" dirty="0">
                <a:ea typeface="ＭＳ ゴシック" panose="020B0609070205080204" pitchFamily="49" charset="-128"/>
              </a:rPr>
              <a:t>    </a:t>
            </a:r>
          </a:p>
          <a:p>
            <a:pPr algn="l"/>
            <a:r>
              <a:rPr lang="en-US" altLang="ja-JP" sz="1400" dirty="0">
                <a:ea typeface="ＭＳ ゴシック" panose="020B0609070205080204" pitchFamily="49" charset="-128"/>
              </a:rPr>
              <a:t>/* </a:t>
            </a:r>
            <a:r>
              <a:rPr lang="ja-JP" altLang="en-US" sz="1400" dirty="0">
                <a:ea typeface="ＭＳ ゴシック" panose="020B0609070205080204" pitchFamily="49" charset="-128"/>
              </a:rPr>
              <a:t>食べる*</a:t>
            </a:r>
            <a:r>
              <a:rPr lang="en-US" altLang="ja-JP" sz="1400" dirty="0">
                <a:ea typeface="ＭＳ ゴシック" panose="020B0609070205080204" pitchFamily="49" charset="-128"/>
              </a:rPr>
              <a:t>/</a:t>
            </a:r>
          </a:p>
          <a:p>
            <a:pPr algn="l"/>
            <a:endParaRPr lang="ja-JP" altLang="en-US" sz="1400" dirty="0">
              <a:ea typeface="ＭＳ ゴシック" panose="020B0609070205080204" pitchFamily="49" charset="-128"/>
            </a:endParaRPr>
          </a:p>
          <a:p>
            <a:pPr algn="l"/>
            <a:r>
              <a:rPr lang="en-US" altLang="ja-JP" sz="1400" dirty="0">
                <a:ea typeface="ＭＳ ゴシック" panose="020B0609070205080204" pitchFamily="49" charset="-128"/>
              </a:rPr>
              <a:t> </a:t>
            </a:r>
            <a:r>
              <a:rPr lang="en-US" altLang="ja-JP" sz="1400" b="1" dirty="0">
                <a:ea typeface="ＭＳ ゴシック" panose="020B0609070205080204" pitchFamily="49" charset="-128"/>
              </a:rPr>
              <a:t>void eat(String food) {</a:t>
            </a:r>
          </a:p>
          <a:p>
            <a:pPr algn="l"/>
            <a:r>
              <a:rPr lang="en-US" altLang="ja-JP" sz="1400" b="1" dirty="0">
                <a:ea typeface="ＭＳ ゴシック" panose="020B0609070205080204" pitchFamily="49" charset="-128"/>
              </a:rPr>
              <a:t> </a:t>
            </a:r>
            <a:r>
              <a:rPr lang="en-US" altLang="ja-JP" sz="1400" b="1" dirty="0" err="1">
                <a:ea typeface="ＭＳ ゴシック" panose="020B0609070205080204" pitchFamily="49" charset="-128"/>
              </a:rPr>
              <a:t>System.out.print</a:t>
            </a:r>
            <a:r>
              <a:rPr lang="en-US" altLang="ja-JP" sz="1400" b="1" dirty="0">
                <a:ea typeface="ＭＳ ゴシック" panose="020B0609070205080204" pitchFamily="49" charset="-128"/>
              </a:rPr>
              <a:t>(name + " </a:t>
            </a:r>
            <a:r>
              <a:rPr lang="ja-JP" altLang="en-US" sz="1400" b="1" dirty="0">
                <a:ea typeface="ＭＳ ゴシック" panose="020B0609070205080204" pitchFamily="49" charset="-128"/>
              </a:rPr>
              <a:t>は </a:t>
            </a:r>
            <a:r>
              <a:rPr lang="en-US" altLang="ja-JP" sz="1400" b="1" dirty="0">
                <a:ea typeface="ＭＳ ゴシック" panose="020B0609070205080204" pitchFamily="49" charset="-128"/>
              </a:rPr>
              <a:t>"</a:t>
            </a:r>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a:t>
            </a:r>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food + "</a:t>
            </a:r>
            <a:r>
              <a:rPr lang="ja-JP" altLang="en-US" sz="1400" b="1" dirty="0">
                <a:ea typeface="ＭＳ ゴシック" panose="020B0609070205080204" pitchFamily="49" charset="-128"/>
              </a:rPr>
              <a:t>を食べます </a:t>
            </a:r>
            <a:r>
              <a:rPr lang="en-US" altLang="ja-JP" sz="1400" b="1" dirty="0">
                <a:ea typeface="ＭＳ ゴシック" panose="020B0609070205080204" pitchFamily="49" charset="-128"/>
              </a:rPr>
              <a:t>");</a:t>
            </a:r>
          </a:p>
          <a:p>
            <a:pPr algn="l"/>
            <a:r>
              <a:rPr lang="en-US" altLang="ja-JP" sz="1400" b="1" dirty="0">
                <a:solidFill>
                  <a:srgbClr val="00B050"/>
                </a:solidFill>
                <a:ea typeface="ＭＳ ゴシック" panose="020B0609070205080204" pitchFamily="49" charset="-128"/>
              </a:rPr>
              <a:t>        meow();</a:t>
            </a:r>
          </a:p>
          <a:p>
            <a:pPr algn="l"/>
            <a:r>
              <a:rPr lang="en-US" altLang="ja-JP" sz="1400" b="1" dirty="0">
                <a:ea typeface="ＭＳ ゴシック" panose="020B0609070205080204" pitchFamily="49" charset="-128"/>
              </a:rPr>
              <a:t>}</a:t>
            </a:r>
          </a:p>
          <a:p>
            <a:pPr algn="l"/>
            <a:r>
              <a:rPr lang="ja-JP" altLang="en-US" sz="1400" dirty="0">
                <a:ea typeface="ＭＳ ゴシック" panose="020B0609070205080204" pitchFamily="49" charset="-128"/>
              </a:rPr>
              <a:t> </a:t>
            </a:r>
          </a:p>
          <a:p>
            <a:pPr algn="l"/>
            <a:r>
              <a:rPr lang="en-US" altLang="ja-JP" sz="1400" dirty="0">
                <a:ea typeface="ＭＳ ゴシック" panose="020B0609070205080204" pitchFamily="49" charset="-128"/>
              </a:rPr>
              <a:t>/* </a:t>
            </a:r>
            <a:r>
              <a:rPr lang="ja-JP" altLang="en-US" sz="1400" dirty="0">
                <a:ea typeface="ＭＳ ゴシック" panose="020B0609070205080204" pitchFamily="49" charset="-128"/>
              </a:rPr>
              <a:t>鳴く*</a:t>
            </a:r>
            <a:r>
              <a:rPr lang="en-US" altLang="ja-JP" sz="1400" dirty="0">
                <a:ea typeface="ＭＳ ゴシック" panose="020B0609070205080204" pitchFamily="49" charset="-128"/>
              </a:rPr>
              <a:t>/</a:t>
            </a:r>
          </a:p>
          <a:p>
            <a:pPr algn="l"/>
            <a:r>
              <a:rPr lang="en-US" altLang="ja-JP" sz="1400" b="1" dirty="0">
                <a:ea typeface="ＭＳ ゴシック" panose="020B0609070205080204" pitchFamily="49" charset="-128"/>
              </a:rPr>
              <a:t>     void </a:t>
            </a:r>
            <a:r>
              <a:rPr lang="en-US" altLang="ja-JP" sz="1400" b="1" dirty="0">
                <a:solidFill>
                  <a:srgbClr val="00B050"/>
                </a:solidFill>
                <a:ea typeface="ＭＳ ゴシック" panose="020B0609070205080204" pitchFamily="49" charset="-128"/>
              </a:rPr>
              <a:t>meow() </a:t>
            </a:r>
            <a:r>
              <a:rPr lang="en-US" altLang="ja-JP" sz="1400" b="1" dirty="0">
                <a:ea typeface="ＭＳ ゴシック" panose="020B0609070205080204" pitchFamily="49" charset="-128"/>
              </a:rPr>
              <a:t>{</a:t>
            </a:r>
          </a:p>
          <a:p>
            <a:pPr algn="l"/>
            <a:r>
              <a:rPr lang="en-US" altLang="ja-JP" sz="1400" b="1" dirty="0">
                <a:ea typeface="ＭＳ ゴシック" panose="020B0609070205080204" pitchFamily="49" charset="-128"/>
              </a:rPr>
              <a:t>        </a:t>
            </a:r>
            <a:r>
              <a:rPr lang="en-US" altLang="ja-JP" sz="1400" b="1" dirty="0" err="1">
                <a:ea typeface="ＭＳ ゴシック" panose="020B0609070205080204" pitchFamily="49" charset="-128"/>
              </a:rPr>
              <a:t>System.out.println</a:t>
            </a:r>
            <a:r>
              <a:rPr lang="en-US" altLang="ja-JP" sz="1400" b="1" dirty="0">
                <a:ea typeface="ＭＳ ゴシック" panose="020B0609070205080204" pitchFamily="49" charset="-128"/>
              </a:rPr>
              <a:t>("meow~");</a:t>
            </a:r>
          </a:p>
          <a:p>
            <a:pPr algn="l"/>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a:t>
            </a:r>
          </a:p>
          <a:p>
            <a:pPr algn="l"/>
            <a:r>
              <a:rPr lang="en-US" altLang="ja-JP" sz="1400" dirty="0"/>
              <a:t>}</a:t>
            </a:r>
          </a:p>
        </p:txBody>
      </p:sp>
      <p:sp>
        <p:nvSpPr>
          <p:cNvPr id="23" name="矢印: 右 22">
            <a:extLst>
              <a:ext uri="{FF2B5EF4-FFF2-40B4-BE49-F238E27FC236}">
                <a16:creationId xmlns:a16="http://schemas.microsoft.com/office/drawing/2014/main" id="{E8562328-6B55-9AEE-2632-F6239C0D1255}"/>
              </a:ext>
            </a:extLst>
          </p:cNvPr>
          <p:cNvSpPr/>
          <p:nvPr/>
        </p:nvSpPr>
        <p:spPr>
          <a:xfrm>
            <a:off x="4190733" y="1644454"/>
            <a:ext cx="17023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A17B2A2-4783-28B2-A789-32DD801BE587}"/>
              </a:ext>
            </a:extLst>
          </p:cNvPr>
          <p:cNvSpPr/>
          <p:nvPr/>
        </p:nvSpPr>
        <p:spPr>
          <a:xfrm rot="5400000">
            <a:off x="7980535" y="4494620"/>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8FA2AD1-9BA5-0954-DF7B-2F01F8EC4A7F}"/>
              </a:ext>
            </a:extLst>
          </p:cNvPr>
          <p:cNvSpPr txBox="1"/>
          <p:nvPr/>
        </p:nvSpPr>
        <p:spPr>
          <a:xfrm>
            <a:off x="4190733" y="2436243"/>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設計図を基に</a:t>
            </a:r>
            <a:endParaRPr kumimoji="1" lang="en-US" altLang="ja-JP" sz="1600" b="1" dirty="0">
              <a:solidFill>
                <a:srgbClr val="FFFF00"/>
              </a:solidFill>
            </a:endParaRPr>
          </a:p>
          <a:p>
            <a:pPr algn="ctr"/>
            <a:r>
              <a:rPr kumimoji="1" lang="ja-JP" altLang="en-US" sz="1600" b="1" dirty="0">
                <a:solidFill>
                  <a:srgbClr val="FFFF00"/>
                </a:solidFill>
              </a:rPr>
              <a:t>インスタンス化</a:t>
            </a:r>
          </a:p>
        </p:txBody>
      </p:sp>
      <p:sp>
        <p:nvSpPr>
          <p:cNvPr id="36" name="テキスト ボックス 35">
            <a:extLst>
              <a:ext uri="{FF2B5EF4-FFF2-40B4-BE49-F238E27FC236}">
                <a16:creationId xmlns:a16="http://schemas.microsoft.com/office/drawing/2014/main" id="{0D17467D-F799-5241-5E4B-25AB3545E56C}"/>
              </a:ext>
            </a:extLst>
          </p:cNvPr>
          <p:cNvSpPr txBox="1"/>
          <p:nvPr/>
        </p:nvSpPr>
        <p:spPr>
          <a:xfrm>
            <a:off x="8694966" y="102728"/>
            <a:ext cx="2429768"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インスタンスを作成</a:t>
            </a:r>
          </a:p>
        </p:txBody>
      </p:sp>
      <p:sp>
        <p:nvSpPr>
          <p:cNvPr id="37" name="テキスト ボックス 36">
            <a:extLst>
              <a:ext uri="{FF2B5EF4-FFF2-40B4-BE49-F238E27FC236}">
                <a16:creationId xmlns:a16="http://schemas.microsoft.com/office/drawing/2014/main" id="{2C2CDF4B-9AD9-C437-B6D8-93252BE969D9}"/>
              </a:ext>
            </a:extLst>
          </p:cNvPr>
          <p:cNvSpPr txBox="1"/>
          <p:nvPr/>
        </p:nvSpPr>
        <p:spPr>
          <a:xfrm>
            <a:off x="8597610" y="4673414"/>
            <a:ext cx="1678115"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実行結果</a:t>
            </a:r>
          </a:p>
        </p:txBody>
      </p:sp>
      <p:pic>
        <p:nvPicPr>
          <p:cNvPr id="7" name="図 6">
            <a:extLst>
              <a:ext uri="{FF2B5EF4-FFF2-40B4-BE49-F238E27FC236}">
                <a16:creationId xmlns:a16="http://schemas.microsoft.com/office/drawing/2014/main" id="{4FEE86F7-FA06-69D9-D1ED-ED9364C1FA56}"/>
              </a:ext>
            </a:extLst>
          </p:cNvPr>
          <p:cNvPicPr>
            <a:picLocks noChangeAspect="1"/>
          </p:cNvPicPr>
          <p:nvPr/>
        </p:nvPicPr>
        <p:blipFill>
          <a:blip r:embed="rId2"/>
          <a:stretch>
            <a:fillRect/>
          </a:stretch>
        </p:blipFill>
        <p:spPr>
          <a:xfrm>
            <a:off x="6489912" y="5111695"/>
            <a:ext cx="3785813" cy="1682584"/>
          </a:xfrm>
          <a:prstGeom prst="rect">
            <a:avLst/>
          </a:prstGeom>
        </p:spPr>
      </p:pic>
    </p:spTree>
    <p:extLst>
      <p:ext uri="{BB962C8B-B14F-4D97-AF65-F5344CB8AC3E}">
        <p14:creationId xmlns:p14="http://schemas.microsoft.com/office/powerpoint/2010/main" val="278137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 name="正方形/長方形 1">
            <a:extLst>
              <a:ext uri="{FF2B5EF4-FFF2-40B4-BE49-F238E27FC236}">
                <a16:creationId xmlns:a16="http://schemas.microsoft.com/office/drawing/2014/main" id="{CD57CDB0-2964-8A3B-242D-9EECE47B69CF}"/>
              </a:ext>
            </a:extLst>
          </p:cNvPr>
          <p:cNvSpPr/>
          <p:nvPr/>
        </p:nvSpPr>
        <p:spPr>
          <a:xfrm>
            <a:off x="669303" y="942680"/>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02CE177-A0EF-66D4-8DEE-2E07BC2EECBC}"/>
              </a:ext>
            </a:extLst>
          </p:cNvPr>
          <p:cNvCxnSpPr/>
          <p:nvPr/>
        </p:nvCxnSpPr>
        <p:spPr>
          <a:xfrm>
            <a:off x="1414021" y="1536569"/>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C15B985B-F921-0DEA-C0C1-AAE0D720F77C}"/>
              </a:ext>
            </a:extLst>
          </p:cNvPr>
          <p:cNvSpPr txBox="1"/>
          <p:nvPr/>
        </p:nvSpPr>
        <p:spPr>
          <a:xfrm>
            <a:off x="1046375" y="2200314"/>
            <a:ext cx="1263192" cy="369332"/>
          </a:xfrm>
          <a:prstGeom prst="rect">
            <a:avLst/>
          </a:prstGeom>
          <a:noFill/>
        </p:spPr>
        <p:txBody>
          <a:bodyPr wrap="square" rtlCol="0">
            <a:spAutoFit/>
          </a:bodyPr>
          <a:lstStyle/>
          <a:p>
            <a:r>
              <a:rPr lang="en-US" altLang="ja-JP" dirty="0" err="1"/>
              <a:t>a</a:t>
            </a:r>
            <a:r>
              <a:rPr kumimoji="1" lang="en-US" altLang="ja-JP" dirty="0" err="1"/>
              <a:t>lice</a:t>
            </a:r>
            <a:endParaRPr kumimoji="1" lang="ja-JP" altLang="en-US" dirty="0"/>
          </a:p>
        </p:txBody>
      </p:sp>
      <p:sp>
        <p:nvSpPr>
          <p:cNvPr id="11" name="雲 10">
            <a:extLst>
              <a:ext uri="{FF2B5EF4-FFF2-40B4-BE49-F238E27FC236}">
                <a16:creationId xmlns:a16="http://schemas.microsoft.com/office/drawing/2014/main" id="{3C210883-4E1A-BDB3-4145-E3ED60F365ED}"/>
              </a:ext>
            </a:extLst>
          </p:cNvPr>
          <p:cNvSpPr/>
          <p:nvPr/>
        </p:nvSpPr>
        <p:spPr>
          <a:xfrm>
            <a:off x="3054285" y="708947"/>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29B9D0-4AD3-C5B9-8CB2-C585B6C3CC71}"/>
              </a:ext>
            </a:extLst>
          </p:cNvPr>
          <p:cNvSpPr txBox="1"/>
          <p:nvPr/>
        </p:nvSpPr>
        <p:spPr>
          <a:xfrm>
            <a:off x="3817856" y="942680"/>
            <a:ext cx="995785" cy="369332"/>
          </a:xfrm>
          <a:prstGeom prst="rect">
            <a:avLst/>
          </a:prstGeom>
          <a:noFill/>
        </p:spPr>
        <p:txBody>
          <a:bodyPr wrap="none" rtlCol="0">
            <a:spAutoFit/>
          </a:bodyPr>
          <a:lstStyle/>
          <a:p>
            <a:r>
              <a:rPr kumimoji="1" lang="en-US" altLang="ja-JP" dirty="0"/>
              <a:t>counter</a:t>
            </a:r>
            <a:endParaRPr kumimoji="1" lang="ja-JP" altLang="en-US" dirty="0"/>
          </a:p>
        </p:txBody>
      </p:sp>
      <p:sp>
        <p:nvSpPr>
          <p:cNvPr id="13" name="正方形/長方形 12">
            <a:extLst>
              <a:ext uri="{FF2B5EF4-FFF2-40B4-BE49-F238E27FC236}">
                <a16:creationId xmlns:a16="http://schemas.microsoft.com/office/drawing/2014/main" id="{4ADAB75F-F36B-DBF5-94EE-9CC61DF14688}"/>
              </a:ext>
            </a:extLst>
          </p:cNvPr>
          <p:cNvSpPr/>
          <p:nvPr/>
        </p:nvSpPr>
        <p:spPr>
          <a:xfrm>
            <a:off x="3817856" y="1333891"/>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D2BC4BE-DD6F-5404-F831-AFEF9A40EC31}"/>
              </a:ext>
            </a:extLst>
          </p:cNvPr>
          <p:cNvSpPr/>
          <p:nvPr/>
        </p:nvSpPr>
        <p:spPr>
          <a:xfrm>
            <a:off x="6598764" y="874017"/>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EF950D02-E18E-3C4C-7E7C-EB0CA8AAE12C}"/>
              </a:ext>
            </a:extLst>
          </p:cNvPr>
          <p:cNvCxnSpPr/>
          <p:nvPr/>
        </p:nvCxnSpPr>
        <p:spPr>
          <a:xfrm>
            <a:off x="7343482" y="1467906"/>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BAB249A-403F-7518-C63A-2B23B00E4DEE}"/>
              </a:ext>
            </a:extLst>
          </p:cNvPr>
          <p:cNvSpPr txBox="1"/>
          <p:nvPr/>
        </p:nvSpPr>
        <p:spPr>
          <a:xfrm>
            <a:off x="6975836" y="2131651"/>
            <a:ext cx="1263192" cy="369332"/>
          </a:xfrm>
          <a:prstGeom prst="rect">
            <a:avLst/>
          </a:prstGeom>
          <a:noFill/>
        </p:spPr>
        <p:txBody>
          <a:bodyPr wrap="square" rtlCol="0">
            <a:spAutoFit/>
          </a:bodyPr>
          <a:lstStyle/>
          <a:p>
            <a:r>
              <a:rPr lang="en-US" altLang="ja-JP" dirty="0"/>
              <a:t>bob</a:t>
            </a:r>
            <a:endParaRPr kumimoji="1" lang="ja-JP" altLang="en-US" dirty="0"/>
          </a:p>
        </p:txBody>
      </p:sp>
      <p:sp>
        <p:nvSpPr>
          <p:cNvPr id="22" name="雲 21">
            <a:extLst>
              <a:ext uri="{FF2B5EF4-FFF2-40B4-BE49-F238E27FC236}">
                <a16:creationId xmlns:a16="http://schemas.microsoft.com/office/drawing/2014/main" id="{7D0DA953-2ADF-A5BD-487C-CAE06D6200E6}"/>
              </a:ext>
            </a:extLst>
          </p:cNvPr>
          <p:cNvSpPr/>
          <p:nvPr/>
        </p:nvSpPr>
        <p:spPr>
          <a:xfrm>
            <a:off x="8983746" y="640284"/>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261B80D-721B-FA82-73CB-24DD351C2320}"/>
              </a:ext>
            </a:extLst>
          </p:cNvPr>
          <p:cNvSpPr txBox="1"/>
          <p:nvPr/>
        </p:nvSpPr>
        <p:spPr>
          <a:xfrm>
            <a:off x="9747317" y="874017"/>
            <a:ext cx="995785" cy="369332"/>
          </a:xfrm>
          <a:prstGeom prst="rect">
            <a:avLst/>
          </a:prstGeom>
          <a:noFill/>
        </p:spPr>
        <p:txBody>
          <a:bodyPr wrap="none" rtlCol="0">
            <a:spAutoFit/>
          </a:bodyPr>
          <a:lstStyle/>
          <a:p>
            <a:r>
              <a:rPr kumimoji="1" lang="en-US" altLang="ja-JP" dirty="0"/>
              <a:t>counter</a:t>
            </a:r>
            <a:endParaRPr kumimoji="1" lang="ja-JP" altLang="en-US" dirty="0"/>
          </a:p>
        </p:txBody>
      </p:sp>
      <p:sp>
        <p:nvSpPr>
          <p:cNvPr id="25" name="正方形/長方形 24">
            <a:extLst>
              <a:ext uri="{FF2B5EF4-FFF2-40B4-BE49-F238E27FC236}">
                <a16:creationId xmlns:a16="http://schemas.microsoft.com/office/drawing/2014/main" id="{19190A83-1A4C-B198-E236-D95803E9DA0C}"/>
              </a:ext>
            </a:extLst>
          </p:cNvPr>
          <p:cNvSpPr/>
          <p:nvPr/>
        </p:nvSpPr>
        <p:spPr>
          <a:xfrm>
            <a:off x="9747317" y="1265228"/>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EB04184E-A04F-19BB-92A7-527CF66C0466}"/>
              </a:ext>
            </a:extLst>
          </p:cNvPr>
          <p:cNvSpPr/>
          <p:nvPr/>
        </p:nvSpPr>
        <p:spPr>
          <a:xfrm>
            <a:off x="736862" y="3808726"/>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BD3CEBD6-59F3-86E6-A307-D23AA88D4876}"/>
              </a:ext>
            </a:extLst>
          </p:cNvPr>
          <p:cNvCxnSpPr/>
          <p:nvPr/>
        </p:nvCxnSpPr>
        <p:spPr>
          <a:xfrm>
            <a:off x="1481580" y="4402615"/>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598B659C-C9AA-8EE2-E08C-B0FEC7BA3BD4}"/>
              </a:ext>
            </a:extLst>
          </p:cNvPr>
          <p:cNvSpPr txBox="1"/>
          <p:nvPr/>
        </p:nvSpPr>
        <p:spPr>
          <a:xfrm>
            <a:off x="1113934" y="5066360"/>
            <a:ext cx="1263192" cy="369332"/>
          </a:xfrm>
          <a:prstGeom prst="rect">
            <a:avLst/>
          </a:prstGeom>
          <a:noFill/>
        </p:spPr>
        <p:txBody>
          <a:bodyPr wrap="square" rtlCol="0">
            <a:spAutoFit/>
          </a:bodyPr>
          <a:lstStyle/>
          <a:p>
            <a:r>
              <a:rPr lang="en-US" altLang="ja-JP" dirty="0" err="1"/>
              <a:t>a</a:t>
            </a:r>
            <a:r>
              <a:rPr kumimoji="1" lang="en-US" altLang="ja-JP" dirty="0" err="1"/>
              <a:t>lice</a:t>
            </a:r>
            <a:endParaRPr kumimoji="1" lang="ja-JP" altLang="en-US" dirty="0"/>
          </a:p>
        </p:txBody>
      </p:sp>
      <p:sp>
        <p:nvSpPr>
          <p:cNvPr id="30" name="雲 29">
            <a:extLst>
              <a:ext uri="{FF2B5EF4-FFF2-40B4-BE49-F238E27FC236}">
                <a16:creationId xmlns:a16="http://schemas.microsoft.com/office/drawing/2014/main" id="{19F64E5F-4EB1-0986-71DF-EFF2EEF0BE34}"/>
              </a:ext>
            </a:extLst>
          </p:cNvPr>
          <p:cNvSpPr/>
          <p:nvPr/>
        </p:nvSpPr>
        <p:spPr>
          <a:xfrm>
            <a:off x="3121844" y="3574993"/>
            <a:ext cx="2705492" cy="1792032"/>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6435C0A9-8EB5-44EE-410E-BA006B0E494F}"/>
              </a:ext>
            </a:extLst>
          </p:cNvPr>
          <p:cNvSpPr txBox="1"/>
          <p:nvPr/>
        </p:nvSpPr>
        <p:spPr>
          <a:xfrm>
            <a:off x="3885415" y="3808726"/>
            <a:ext cx="995785" cy="369332"/>
          </a:xfrm>
          <a:prstGeom prst="rect">
            <a:avLst/>
          </a:prstGeom>
          <a:noFill/>
        </p:spPr>
        <p:txBody>
          <a:bodyPr wrap="none" rtlCol="0">
            <a:spAutoFit/>
          </a:bodyPr>
          <a:lstStyle/>
          <a:p>
            <a:r>
              <a:rPr kumimoji="1" lang="en-US" altLang="ja-JP" dirty="0"/>
              <a:t>counter</a:t>
            </a:r>
            <a:endParaRPr kumimoji="1" lang="ja-JP" altLang="en-US" dirty="0"/>
          </a:p>
        </p:txBody>
      </p:sp>
      <p:sp>
        <p:nvSpPr>
          <p:cNvPr id="32" name="正方形/長方形 31">
            <a:extLst>
              <a:ext uri="{FF2B5EF4-FFF2-40B4-BE49-F238E27FC236}">
                <a16:creationId xmlns:a16="http://schemas.microsoft.com/office/drawing/2014/main" id="{46B5C589-38A4-F480-4B20-4A06D46D4F6D}"/>
              </a:ext>
            </a:extLst>
          </p:cNvPr>
          <p:cNvSpPr/>
          <p:nvPr/>
        </p:nvSpPr>
        <p:spPr>
          <a:xfrm>
            <a:off x="3885415" y="4199937"/>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23643F36-3641-4CF9-DD25-8544B9499D59}"/>
              </a:ext>
            </a:extLst>
          </p:cNvPr>
          <p:cNvSpPr/>
          <p:nvPr/>
        </p:nvSpPr>
        <p:spPr>
          <a:xfrm>
            <a:off x="6666323" y="3740063"/>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矢印コネクタ 33">
            <a:extLst>
              <a:ext uri="{FF2B5EF4-FFF2-40B4-BE49-F238E27FC236}">
                <a16:creationId xmlns:a16="http://schemas.microsoft.com/office/drawing/2014/main" id="{AE177994-D5B4-9DCE-F0B3-78B31EC295F3}"/>
              </a:ext>
            </a:extLst>
          </p:cNvPr>
          <p:cNvCxnSpPr/>
          <p:nvPr/>
        </p:nvCxnSpPr>
        <p:spPr>
          <a:xfrm>
            <a:off x="7411041" y="4333952"/>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B282851F-7622-2052-8062-5FCDFE2B535E}"/>
              </a:ext>
            </a:extLst>
          </p:cNvPr>
          <p:cNvSpPr txBox="1"/>
          <p:nvPr/>
        </p:nvSpPr>
        <p:spPr>
          <a:xfrm>
            <a:off x="7043395" y="4997697"/>
            <a:ext cx="1263192" cy="369332"/>
          </a:xfrm>
          <a:prstGeom prst="rect">
            <a:avLst/>
          </a:prstGeom>
          <a:noFill/>
        </p:spPr>
        <p:txBody>
          <a:bodyPr wrap="square" rtlCol="0">
            <a:spAutoFit/>
          </a:bodyPr>
          <a:lstStyle/>
          <a:p>
            <a:r>
              <a:rPr lang="en-US" altLang="ja-JP" dirty="0"/>
              <a:t>bob</a:t>
            </a:r>
            <a:endParaRPr kumimoji="1" lang="ja-JP" altLang="en-US" dirty="0"/>
          </a:p>
        </p:txBody>
      </p:sp>
      <p:sp>
        <p:nvSpPr>
          <p:cNvPr id="39" name="雲 38">
            <a:extLst>
              <a:ext uri="{FF2B5EF4-FFF2-40B4-BE49-F238E27FC236}">
                <a16:creationId xmlns:a16="http://schemas.microsoft.com/office/drawing/2014/main" id="{2E8C342F-F986-B187-E7BE-51A813DC9B26}"/>
              </a:ext>
            </a:extLst>
          </p:cNvPr>
          <p:cNvSpPr/>
          <p:nvPr/>
        </p:nvSpPr>
        <p:spPr>
          <a:xfrm>
            <a:off x="9051305" y="3506330"/>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310B8C2-8B0D-70FD-B0FB-D5B6C5E83475}"/>
              </a:ext>
            </a:extLst>
          </p:cNvPr>
          <p:cNvSpPr txBox="1"/>
          <p:nvPr/>
        </p:nvSpPr>
        <p:spPr>
          <a:xfrm>
            <a:off x="9814876" y="3740063"/>
            <a:ext cx="995785" cy="369332"/>
          </a:xfrm>
          <a:prstGeom prst="rect">
            <a:avLst/>
          </a:prstGeom>
          <a:noFill/>
        </p:spPr>
        <p:txBody>
          <a:bodyPr wrap="none" rtlCol="0">
            <a:spAutoFit/>
          </a:bodyPr>
          <a:lstStyle/>
          <a:p>
            <a:r>
              <a:rPr kumimoji="1" lang="en-US" altLang="ja-JP" dirty="0"/>
              <a:t>counter</a:t>
            </a:r>
            <a:endParaRPr kumimoji="1" lang="ja-JP" altLang="en-US" dirty="0"/>
          </a:p>
        </p:txBody>
      </p:sp>
      <p:sp>
        <p:nvSpPr>
          <p:cNvPr id="41" name="正方形/長方形 40">
            <a:extLst>
              <a:ext uri="{FF2B5EF4-FFF2-40B4-BE49-F238E27FC236}">
                <a16:creationId xmlns:a16="http://schemas.microsoft.com/office/drawing/2014/main" id="{91454259-3856-5DC1-7A05-994260B41960}"/>
              </a:ext>
            </a:extLst>
          </p:cNvPr>
          <p:cNvSpPr/>
          <p:nvPr/>
        </p:nvSpPr>
        <p:spPr>
          <a:xfrm>
            <a:off x="9814876" y="4131274"/>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cxnSp>
        <p:nvCxnSpPr>
          <p:cNvPr id="43" name="直線コネクタ 42">
            <a:extLst>
              <a:ext uri="{FF2B5EF4-FFF2-40B4-BE49-F238E27FC236}">
                <a16:creationId xmlns:a16="http://schemas.microsoft.com/office/drawing/2014/main" id="{B018B42E-BBD9-94F2-0E70-B38F40E85E2F}"/>
              </a:ext>
            </a:extLst>
          </p:cNvPr>
          <p:cNvCxnSpPr/>
          <p:nvPr/>
        </p:nvCxnSpPr>
        <p:spPr>
          <a:xfrm>
            <a:off x="4260915" y="4333952"/>
            <a:ext cx="2513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D975853-9BEB-9DFF-958F-1D6FB159856A}"/>
              </a:ext>
            </a:extLst>
          </p:cNvPr>
          <p:cNvCxnSpPr/>
          <p:nvPr/>
        </p:nvCxnSpPr>
        <p:spPr>
          <a:xfrm>
            <a:off x="4260915" y="4411235"/>
            <a:ext cx="25138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CD9D4259-00EB-5603-211C-3BCDECD89249}"/>
              </a:ext>
            </a:extLst>
          </p:cNvPr>
          <p:cNvCxnSpPr/>
          <p:nvPr/>
        </p:nvCxnSpPr>
        <p:spPr>
          <a:xfrm>
            <a:off x="10239080" y="4333952"/>
            <a:ext cx="25138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B0F1A6E3-F0CA-6FA9-E44A-6DE40A5C9456}"/>
              </a:ext>
            </a:extLst>
          </p:cNvPr>
          <p:cNvCxnSpPr/>
          <p:nvPr/>
        </p:nvCxnSpPr>
        <p:spPr>
          <a:xfrm>
            <a:off x="10239080" y="4333952"/>
            <a:ext cx="25138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722833DC-663A-B59F-3512-9D77B78397E6}"/>
              </a:ext>
            </a:extLst>
          </p:cNvPr>
          <p:cNvCxnSpPr/>
          <p:nvPr/>
        </p:nvCxnSpPr>
        <p:spPr>
          <a:xfrm>
            <a:off x="10239080" y="4291828"/>
            <a:ext cx="25138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60DDE78B-0EA7-F068-9FA4-09AEB315294E}"/>
              </a:ext>
            </a:extLst>
          </p:cNvPr>
          <p:cNvCxnSpPr>
            <a:cxnSpLocks/>
            <a:stCxn id="32" idx="2"/>
          </p:cNvCxnSpPr>
          <p:nvPr/>
        </p:nvCxnSpPr>
        <p:spPr>
          <a:xfrm>
            <a:off x="4427456" y="4577009"/>
            <a:ext cx="0" cy="22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65B7BFBE-37AE-750E-77D6-25F0E1642873}"/>
              </a:ext>
            </a:extLst>
          </p:cNvPr>
          <p:cNvSpPr txBox="1"/>
          <p:nvPr/>
        </p:nvSpPr>
        <p:spPr>
          <a:xfrm>
            <a:off x="4293282" y="4851668"/>
            <a:ext cx="587918" cy="369332"/>
          </a:xfrm>
          <a:prstGeom prst="rect">
            <a:avLst/>
          </a:prstGeom>
          <a:noFill/>
        </p:spPr>
        <p:txBody>
          <a:bodyPr wrap="square" rtlCol="0">
            <a:spAutoFit/>
          </a:bodyPr>
          <a:lstStyle/>
          <a:p>
            <a:r>
              <a:rPr kumimoji="1" lang="en-US" altLang="ja-JP" dirty="0"/>
              <a:t>1</a:t>
            </a:r>
            <a:endParaRPr kumimoji="1" lang="ja-JP" altLang="en-US" dirty="0"/>
          </a:p>
        </p:txBody>
      </p:sp>
      <p:sp>
        <p:nvSpPr>
          <p:cNvPr id="52" name="テキスト ボックス 51">
            <a:extLst>
              <a:ext uri="{FF2B5EF4-FFF2-40B4-BE49-F238E27FC236}">
                <a16:creationId xmlns:a16="http://schemas.microsoft.com/office/drawing/2014/main" id="{607F89BF-AC55-B8D0-78B5-381A269B9411}"/>
              </a:ext>
            </a:extLst>
          </p:cNvPr>
          <p:cNvSpPr txBox="1"/>
          <p:nvPr/>
        </p:nvSpPr>
        <p:spPr>
          <a:xfrm>
            <a:off x="10222743" y="4690005"/>
            <a:ext cx="587918" cy="369332"/>
          </a:xfrm>
          <a:prstGeom prst="rect">
            <a:avLst/>
          </a:prstGeom>
          <a:noFill/>
        </p:spPr>
        <p:txBody>
          <a:bodyPr wrap="square" rtlCol="0">
            <a:spAutoFit/>
          </a:bodyPr>
          <a:lstStyle/>
          <a:p>
            <a:r>
              <a:rPr kumimoji="1" lang="en-US" altLang="ja-JP" dirty="0"/>
              <a:t>1</a:t>
            </a:r>
            <a:endParaRPr kumimoji="1" lang="ja-JP" altLang="en-US" dirty="0"/>
          </a:p>
        </p:txBody>
      </p:sp>
      <p:cxnSp>
        <p:nvCxnSpPr>
          <p:cNvPr id="53" name="直線矢印コネクタ 52">
            <a:extLst>
              <a:ext uri="{FF2B5EF4-FFF2-40B4-BE49-F238E27FC236}">
                <a16:creationId xmlns:a16="http://schemas.microsoft.com/office/drawing/2014/main" id="{611580E5-2B92-795E-BB21-E24E148C572E}"/>
              </a:ext>
            </a:extLst>
          </p:cNvPr>
          <p:cNvCxnSpPr>
            <a:cxnSpLocks/>
          </p:cNvCxnSpPr>
          <p:nvPr/>
        </p:nvCxnSpPr>
        <p:spPr>
          <a:xfrm>
            <a:off x="10345919" y="4508346"/>
            <a:ext cx="0" cy="22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テキスト ボックス 53">
            <a:extLst>
              <a:ext uri="{FF2B5EF4-FFF2-40B4-BE49-F238E27FC236}">
                <a16:creationId xmlns:a16="http://schemas.microsoft.com/office/drawing/2014/main" id="{CF9DF4FB-65F3-8E8F-513F-DD08FC4E68CD}"/>
              </a:ext>
            </a:extLst>
          </p:cNvPr>
          <p:cNvSpPr txBox="1"/>
          <p:nvPr/>
        </p:nvSpPr>
        <p:spPr>
          <a:xfrm>
            <a:off x="85716" y="31228"/>
            <a:ext cx="4207566" cy="369332"/>
          </a:xfrm>
          <a:prstGeom prst="rect">
            <a:avLst/>
          </a:prstGeom>
          <a:solidFill>
            <a:srgbClr val="002060"/>
          </a:solidFill>
        </p:spPr>
        <p:txBody>
          <a:bodyPr wrap="square" rtlCol="0">
            <a:spAutoFit/>
          </a:bodyPr>
          <a:lstStyle/>
          <a:p>
            <a:pPr algn="ctr"/>
            <a:r>
              <a:rPr kumimoji="1" lang="ja-JP" altLang="en-US" b="1">
                <a:solidFill>
                  <a:srgbClr val="FFFF00"/>
                </a:solidFill>
              </a:rPr>
              <a:t>インスタンスの個数を数えてみよう</a:t>
            </a:r>
            <a:endParaRPr kumimoji="1" lang="ja-JP" altLang="en-US" b="1" dirty="0">
              <a:solidFill>
                <a:srgbClr val="FFFF00"/>
              </a:solidFill>
            </a:endParaRPr>
          </a:p>
        </p:txBody>
      </p:sp>
    </p:spTree>
    <p:extLst>
      <p:ext uri="{BB962C8B-B14F-4D97-AF65-F5344CB8AC3E}">
        <p14:creationId xmlns:p14="http://schemas.microsoft.com/office/powerpoint/2010/main" val="77440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 name="正方形/長方形 1">
            <a:extLst>
              <a:ext uri="{FF2B5EF4-FFF2-40B4-BE49-F238E27FC236}">
                <a16:creationId xmlns:a16="http://schemas.microsoft.com/office/drawing/2014/main" id="{CD57CDB0-2964-8A3B-242D-9EECE47B69CF}"/>
              </a:ext>
            </a:extLst>
          </p:cNvPr>
          <p:cNvSpPr/>
          <p:nvPr/>
        </p:nvSpPr>
        <p:spPr>
          <a:xfrm>
            <a:off x="612743" y="2677212"/>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02CE177-A0EF-66D4-8DEE-2E07BC2EECBC}"/>
              </a:ext>
            </a:extLst>
          </p:cNvPr>
          <p:cNvCxnSpPr/>
          <p:nvPr/>
        </p:nvCxnSpPr>
        <p:spPr>
          <a:xfrm>
            <a:off x="1357461" y="3271101"/>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C15B985B-F921-0DEA-C0C1-AAE0D720F77C}"/>
              </a:ext>
            </a:extLst>
          </p:cNvPr>
          <p:cNvSpPr txBox="1"/>
          <p:nvPr/>
        </p:nvSpPr>
        <p:spPr>
          <a:xfrm>
            <a:off x="989815" y="3934846"/>
            <a:ext cx="1263192" cy="369332"/>
          </a:xfrm>
          <a:prstGeom prst="rect">
            <a:avLst/>
          </a:prstGeom>
          <a:noFill/>
        </p:spPr>
        <p:txBody>
          <a:bodyPr wrap="square" rtlCol="0">
            <a:spAutoFit/>
          </a:bodyPr>
          <a:lstStyle/>
          <a:p>
            <a:r>
              <a:rPr lang="en-US" altLang="ja-JP" dirty="0" err="1"/>
              <a:t>a</a:t>
            </a:r>
            <a:r>
              <a:rPr kumimoji="1" lang="en-US" altLang="ja-JP" dirty="0" err="1"/>
              <a:t>lice</a:t>
            </a:r>
            <a:endParaRPr kumimoji="1" lang="ja-JP" altLang="en-US" dirty="0"/>
          </a:p>
        </p:txBody>
      </p:sp>
      <p:sp>
        <p:nvSpPr>
          <p:cNvPr id="11" name="雲 10">
            <a:extLst>
              <a:ext uri="{FF2B5EF4-FFF2-40B4-BE49-F238E27FC236}">
                <a16:creationId xmlns:a16="http://schemas.microsoft.com/office/drawing/2014/main" id="{3C210883-4E1A-BDB3-4145-E3ED60F365ED}"/>
              </a:ext>
            </a:extLst>
          </p:cNvPr>
          <p:cNvSpPr/>
          <p:nvPr/>
        </p:nvSpPr>
        <p:spPr>
          <a:xfrm>
            <a:off x="2997725" y="2443479"/>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29B9D0-4AD3-C5B9-8CB2-C585B6C3CC71}"/>
              </a:ext>
            </a:extLst>
          </p:cNvPr>
          <p:cNvSpPr txBox="1"/>
          <p:nvPr/>
        </p:nvSpPr>
        <p:spPr>
          <a:xfrm>
            <a:off x="3761296" y="2677212"/>
            <a:ext cx="774571" cy="369332"/>
          </a:xfrm>
          <a:prstGeom prst="rect">
            <a:avLst/>
          </a:prstGeom>
          <a:noFill/>
        </p:spPr>
        <p:txBody>
          <a:bodyPr wrap="none" rtlCol="0">
            <a:spAutoFit/>
          </a:bodyPr>
          <a:lstStyle/>
          <a:p>
            <a:r>
              <a:rPr kumimoji="1" lang="en-US" altLang="ja-JP" dirty="0"/>
              <a:t>name</a:t>
            </a:r>
            <a:endParaRPr kumimoji="1" lang="ja-JP" altLang="en-US" dirty="0"/>
          </a:p>
        </p:txBody>
      </p:sp>
      <p:sp>
        <p:nvSpPr>
          <p:cNvPr id="13" name="正方形/長方形 12">
            <a:extLst>
              <a:ext uri="{FF2B5EF4-FFF2-40B4-BE49-F238E27FC236}">
                <a16:creationId xmlns:a16="http://schemas.microsoft.com/office/drawing/2014/main" id="{4ADAB75F-F36B-DBF5-94EE-9CC61DF14688}"/>
              </a:ext>
            </a:extLst>
          </p:cNvPr>
          <p:cNvSpPr/>
          <p:nvPr/>
        </p:nvSpPr>
        <p:spPr>
          <a:xfrm>
            <a:off x="3761296" y="3068423"/>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D2BC4BE-DD6F-5404-F831-AFEF9A40EC31}"/>
              </a:ext>
            </a:extLst>
          </p:cNvPr>
          <p:cNvSpPr/>
          <p:nvPr/>
        </p:nvSpPr>
        <p:spPr>
          <a:xfrm>
            <a:off x="6542204" y="2608549"/>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EF950D02-E18E-3C4C-7E7C-EB0CA8AAE12C}"/>
              </a:ext>
            </a:extLst>
          </p:cNvPr>
          <p:cNvCxnSpPr/>
          <p:nvPr/>
        </p:nvCxnSpPr>
        <p:spPr>
          <a:xfrm>
            <a:off x="7286922" y="3202438"/>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BAB249A-403F-7518-C63A-2B23B00E4DEE}"/>
              </a:ext>
            </a:extLst>
          </p:cNvPr>
          <p:cNvSpPr txBox="1"/>
          <p:nvPr/>
        </p:nvSpPr>
        <p:spPr>
          <a:xfrm>
            <a:off x="6919276" y="3866183"/>
            <a:ext cx="1263192" cy="369332"/>
          </a:xfrm>
          <a:prstGeom prst="rect">
            <a:avLst/>
          </a:prstGeom>
          <a:noFill/>
        </p:spPr>
        <p:txBody>
          <a:bodyPr wrap="square" rtlCol="0">
            <a:spAutoFit/>
          </a:bodyPr>
          <a:lstStyle/>
          <a:p>
            <a:r>
              <a:rPr lang="en-US" altLang="ja-JP" dirty="0"/>
              <a:t>bob</a:t>
            </a:r>
            <a:endParaRPr kumimoji="1" lang="ja-JP" altLang="en-US" dirty="0"/>
          </a:p>
        </p:txBody>
      </p:sp>
      <p:sp>
        <p:nvSpPr>
          <p:cNvPr id="22" name="雲 21">
            <a:extLst>
              <a:ext uri="{FF2B5EF4-FFF2-40B4-BE49-F238E27FC236}">
                <a16:creationId xmlns:a16="http://schemas.microsoft.com/office/drawing/2014/main" id="{7D0DA953-2ADF-A5BD-487C-CAE06D6200E6}"/>
              </a:ext>
            </a:extLst>
          </p:cNvPr>
          <p:cNvSpPr/>
          <p:nvPr/>
        </p:nvSpPr>
        <p:spPr>
          <a:xfrm>
            <a:off x="8927186" y="2374816"/>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261B80D-721B-FA82-73CB-24DD351C2320}"/>
              </a:ext>
            </a:extLst>
          </p:cNvPr>
          <p:cNvSpPr txBox="1"/>
          <p:nvPr/>
        </p:nvSpPr>
        <p:spPr>
          <a:xfrm>
            <a:off x="9690757" y="2608549"/>
            <a:ext cx="774571" cy="369332"/>
          </a:xfrm>
          <a:prstGeom prst="rect">
            <a:avLst/>
          </a:prstGeom>
          <a:noFill/>
        </p:spPr>
        <p:txBody>
          <a:bodyPr wrap="none" rtlCol="0">
            <a:spAutoFit/>
          </a:bodyPr>
          <a:lstStyle/>
          <a:p>
            <a:r>
              <a:rPr lang="en-US" altLang="ja-JP" dirty="0"/>
              <a:t>name</a:t>
            </a:r>
            <a:endParaRPr kumimoji="1" lang="ja-JP" altLang="en-US" dirty="0"/>
          </a:p>
        </p:txBody>
      </p:sp>
      <p:sp>
        <p:nvSpPr>
          <p:cNvPr id="25" name="正方形/長方形 24">
            <a:extLst>
              <a:ext uri="{FF2B5EF4-FFF2-40B4-BE49-F238E27FC236}">
                <a16:creationId xmlns:a16="http://schemas.microsoft.com/office/drawing/2014/main" id="{19190A83-1A4C-B198-E236-D95803E9DA0C}"/>
              </a:ext>
            </a:extLst>
          </p:cNvPr>
          <p:cNvSpPr/>
          <p:nvPr/>
        </p:nvSpPr>
        <p:spPr>
          <a:xfrm>
            <a:off x="9690757" y="2999760"/>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CF9DF4FB-65F3-8E8F-513F-DD08FC4E68CD}"/>
              </a:ext>
            </a:extLst>
          </p:cNvPr>
          <p:cNvSpPr txBox="1"/>
          <p:nvPr/>
        </p:nvSpPr>
        <p:spPr>
          <a:xfrm>
            <a:off x="85716" y="31228"/>
            <a:ext cx="5278136" cy="369332"/>
          </a:xfrm>
          <a:prstGeom prst="rect">
            <a:avLst/>
          </a:prstGeom>
          <a:solidFill>
            <a:srgbClr val="002060"/>
          </a:solidFill>
        </p:spPr>
        <p:txBody>
          <a:bodyPr wrap="square" rtlCol="0">
            <a:spAutoFit/>
          </a:bodyPr>
          <a:lstStyle/>
          <a:p>
            <a:pPr algn="ctr"/>
            <a:r>
              <a:rPr kumimoji="1" lang="ja-JP" altLang="en-US" b="1" dirty="0">
                <a:solidFill>
                  <a:srgbClr val="FFFF00"/>
                </a:solidFill>
              </a:rPr>
              <a:t>どうやったらインスタンスの個数を数えられる？</a:t>
            </a:r>
          </a:p>
        </p:txBody>
      </p:sp>
      <p:sp>
        <p:nvSpPr>
          <p:cNvPr id="3" name="テキスト ボックス 2">
            <a:extLst>
              <a:ext uri="{FF2B5EF4-FFF2-40B4-BE49-F238E27FC236}">
                <a16:creationId xmlns:a16="http://schemas.microsoft.com/office/drawing/2014/main" id="{031DFC8C-CE04-75E3-62A6-2D629F61F038}"/>
              </a:ext>
            </a:extLst>
          </p:cNvPr>
          <p:cNvSpPr txBox="1"/>
          <p:nvPr/>
        </p:nvSpPr>
        <p:spPr>
          <a:xfrm>
            <a:off x="5205324" y="958178"/>
            <a:ext cx="995785" cy="369332"/>
          </a:xfrm>
          <a:prstGeom prst="rect">
            <a:avLst/>
          </a:prstGeom>
          <a:noFill/>
        </p:spPr>
        <p:txBody>
          <a:bodyPr wrap="none" rtlCol="0">
            <a:spAutoFit/>
          </a:bodyPr>
          <a:lstStyle/>
          <a:p>
            <a:r>
              <a:rPr kumimoji="1" lang="en-US" altLang="ja-JP" dirty="0"/>
              <a:t>counter</a:t>
            </a:r>
            <a:endParaRPr kumimoji="1" lang="ja-JP" altLang="en-US" dirty="0"/>
          </a:p>
        </p:txBody>
      </p:sp>
      <p:sp>
        <p:nvSpPr>
          <p:cNvPr id="4" name="正方形/長方形 3">
            <a:extLst>
              <a:ext uri="{FF2B5EF4-FFF2-40B4-BE49-F238E27FC236}">
                <a16:creationId xmlns:a16="http://schemas.microsoft.com/office/drawing/2014/main" id="{C4C42A7A-2358-9B6F-9CEC-A4B9F9126417}"/>
              </a:ext>
            </a:extLst>
          </p:cNvPr>
          <p:cNvSpPr/>
          <p:nvPr/>
        </p:nvSpPr>
        <p:spPr>
          <a:xfrm>
            <a:off x="6235835" y="974003"/>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cxnSp>
        <p:nvCxnSpPr>
          <p:cNvPr id="6" name="直線矢印コネクタ 5">
            <a:extLst>
              <a:ext uri="{FF2B5EF4-FFF2-40B4-BE49-F238E27FC236}">
                <a16:creationId xmlns:a16="http://schemas.microsoft.com/office/drawing/2014/main" id="{AA0374FA-C26C-E131-0741-BFABA29ED19C}"/>
              </a:ext>
            </a:extLst>
          </p:cNvPr>
          <p:cNvCxnSpPr/>
          <p:nvPr/>
        </p:nvCxnSpPr>
        <p:spPr>
          <a:xfrm flipV="1">
            <a:off x="4148581" y="1451728"/>
            <a:ext cx="2176805" cy="11568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6CA6DDAE-83C9-D7B6-F6D9-FFDEBE5B6689}"/>
              </a:ext>
            </a:extLst>
          </p:cNvPr>
          <p:cNvCxnSpPr>
            <a:cxnSpLocks/>
            <a:stCxn id="24" idx="0"/>
          </p:cNvCxnSpPr>
          <p:nvPr/>
        </p:nvCxnSpPr>
        <p:spPr>
          <a:xfrm flipH="1" flipV="1">
            <a:off x="7173799" y="1449212"/>
            <a:ext cx="2904244" cy="1159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a:extLst>
              <a:ext uri="{FF2B5EF4-FFF2-40B4-BE49-F238E27FC236}">
                <a16:creationId xmlns:a16="http://schemas.microsoft.com/office/drawing/2014/main" id="{0F4135B1-2902-953D-B202-E3EF0F08F642}"/>
              </a:ext>
            </a:extLst>
          </p:cNvPr>
          <p:cNvCxnSpPr/>
          <p:nvPr/>
        </p:nvCxnSpPr>
        <p:spPr>
          <a:xfrm>
            <a:off x="7022969" y="1142844"/>
            <a:ext cx="622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BD8FF0F-5694-DBF3-9BAA-4CBF85E31870}"/>
              </a:ext>
            </a:extLst>
          </p:cNvPr>
          <p:cNvSpPr/>
          <p:nvPr/>
        </p:nvSpPr>
        <p:spPr>
          <a:xfrm>
            <a:off x="7319917" y="958178"/>
            <a:ext cx="1084082"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3" name="直線矢印コネクタ 22">
            <a:extLst>
              <a:ext uri="{FF2B5EF4-FFF2-40B4-BE49-F238E27FC236}">
                <a16:creationId xmlns:a16="http://schemas.microsoft.com/office/drawing/2014/main" id="{0D7DF9FD-0FFC-78E5-F470-8067940F60FF}"/>
              </a:ext>
            </a:extLst>
          </p:cNvPr>
          <p:cNvCxnSpPr/>
          <p:nvPr/>
        </p:nvCxnSpPr>
        <p:spPr>
          <a:xfrm>
            <a:off x="8003752" y="1142844"/>
            <a:ext cx="622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9FD0D391-579C-84C4-0407-92A755B93A66}"/>
              </a:ext>
            </a:extLst>
          </p:cNvPr>
          <p:cNvSpPr/>
          <p:nvPr/>
        </p:nvSpPr>
        <p:spPr>
          <a:xfrm>
            <a:off x="8281450" y="976875"/>
            <a:ext cx="1084082"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Tree>
    <p:extLst>
      <p:ext uri="{BB962C8B-B14F-4D97-AF65-F5344CB8AC3E}">
        <p14:creationId xmlns:p14="http://schemas.microsoft.com/office/powerpoint/2010/main" val="289376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016D44BA-09F5-5265-5B6C-A22E160402B0}"/>
              </a:ext>
            </a:extLst>
          </p:cNvPr>
          <p:cNvSpPr/>
          <p:nvPr/>
        </p:nvSpPr>
        <p:spPr>
          <a:xfrm>
            <a:off x="85716" y="820132"/>
            <a:ext cx="11971166" cy="5458120"/>
          </a:xfrm>
          <a:prstGeom prst="roundRect">
            <a:avLst/>
          </a:prstGeom>
          <a:solidFill>
            <a:srgbClr val="FFFFCC"/>
          </a:solidFill>
          <a:ln>
            <a:solidFill>
              <a:srgbClr val="FFFFCC">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 name="正方形/長方形 1">
            <a:extLst>
              <a:ext uri="{FF2B5EF4-FFF2-40B4-BE49-F238E27FC236}">
                <a16:creationId xmlns:a16="http://schemas.microsoft.com/office/drawing/2014/main" id="{CD57CDB0-2964-8A3B-242D-9EECE47B69CF}"/>
              </a:ext>
            </a:extLst>
          </p:cNvPr>
          <p:cNvSpPr/>
          <p:nvPr/>
        </p:nvSpPr>
        <p:spPr>
          <a:xfrm>
            <a:off x="603317" y="3359651"/>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702CE177-A0EF-66D4-8DEE-2E07BC2EECBC}"/>
              </a:ext>
            </a:extLst>
          </p:cNvPr>
          <p:cNvCxnSpPr/>
          <p:nvPr/>
        </p:nvCxnSpPr>
        <p:spPr>
          <a:xfrm>
            <a:off x="1348035" y="3953540"/>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C15B985B-F921-0DEA-C0C1-AAE0D720F77C}"/>
              </a:ext>
            </a:extLst>
          </p:cNvPr>
          <p:cNvSpPr txBox="1"/>
          <p:nvPr/>
        </p:nvSpPr>
        <p:spPr>
          <a:xfrm>
            <a:off x="980389" y="4617285"/>
            <a:ext cx="1263192" cy="369332"/>
          </a:xfrm>
          <a:prstGeom prst="rect">
            <a:avLst/>
          </a:prstGeom>
          <a:noFill/>
        </p:spPr>
        <p:txBody>
          <a:bodyPr wrap="square" rtlCol="0">
            <a:spAutoFit/>
          </a:bodyPr>
          <a:lstStyle/>
          <a:p>
            <a:r>
              <a:rPr lang="en-US" altLang="ja-JP" dirty="0" err="1"/>
              <a:t>a</a:t>
            </a:r>
            <a:r>
              <a:rPr kumimoji="1" lang="en-US" altLang="ja-JP" dirty="0" err="1"/>
              <a:t>lice</a:t>
            </a:r>
            <a:endParaRPr kumimoji="1" lang="ja-JP" altLang="en-US" dirty="0"/>
          </a:p>
        </p:txBody>
      </p:sp>
      <p:sp>
        <p:nvSpPr>
          <p:cNvPr id="11" name="雲 10">
            <a:extLst>
              <a:ext uri="{FF2B5EF4-FFF2-40B4-BE49-F238E27FC236}">
                <a16:creationId xmlns:a16="http://schemas.microsoft.com/office/drawing/2014/main" id="{3C210883-4E1A-BDB3-4145-E3ED60F365ED}"/>
              </a:ext>
            </a:extLst>
          </p:cNvPr>
          <p:cNvSpPr/>
          <p:nvPr/>
        </p:nvSpPr>
        <p:spPr>
          <a:xfrm>
            <a:off x="2988299" y="3125918"/>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29B9D0-4AD3-C5B9-8CB2-C585B6C3CC71}"/>
              </a:ext>
            </a:extLst>
          </p:cNvPr>
          <p:cNvSpPr txBox="1"/>
          <p:nvPr/>
        </p:nvSpPr>
        <p:spPr>
          <a:xfrm>
            <a:off x="3751870" y="3359651"/>
            <a:ext cx="774571" cy="369332"/>
          </a:xfrm>
          <a:prstGeom prst="rect">
            <a:avLst/>
          </a:prstGeom>
          <a:noFill/>
        </p:spPr>
        <p:txBody>
          <a:bodyPr wrap="none" rtlCol="0">
            <a:spAutoFit/>
          </a:bodyPr>
          <a:lstStyle/>
          <a:p>
            <a:r>
              <a:rPr kumimoji="1" lang="en-US" altLang="ja-JP" dirty="0"/>
              <a:t>name</a:t>
            </a:r>
            <a:endParaRPr kumimoji="1" lang="ja-JP" altLang="en-US" dirty="0"/>
          </a:p>
        </p:txBody>
      </p:sp>
      <p:sp>
        <p:nvSpPr>
          <p:cNvPr id="13" name="正方形/長方形 12">
            <a:extLst>
              <a:ext uri="{FF2B5EF4-FFF2-40B4-BE49-F238E27FC236}">
                <a16:creationId xmlns:a16="http://schemas.microsoft.com/office/drawing/2014/main" id="{4ADAB75F-F36B-DBF5-94EE-9CC61DF14688}"/>
              </a:ext>
            </a:extLst>
          </p:cNvPr>
          <p:cNvSpPr/>
          <p:nvPr/>
        </p:nvSpPr>
        <p:spPr>
          <a:xfrm>
            <a:off x="3751870" y="3750862"/>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D2BC4BE-DD6F-5404-F831-AFEF9A40EC31}"/>
              </a:ext>
            </a:extLst>
          </p:cNvPr>
          <p:cNvSpPr/>
          <p:nvPr/>
        </p:nvSpPr>
        <p:spPr>
          <a:xfrm>
            <a:off x="6532778" y="3290988"/>
            <a:ext cx="1536569" cy="1159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EF950D02-E18E-3C4C-7E7C-EB0CA8AAE12C}"/>
              </a:ext>
            </a:extLst>
          </p:cNvPr>
          <p:cNvCxnSpPr/>
          <p:nvPr/>
        </p:nvCxnSpPr>
        <p:spPr>
          <a:xfrm>
            <a:off x="7277496" y="3884877"/>
            <a:ext cx="15365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BAB249A-403F-7518-C63A-2B23B00E4DEE}"/>
              </a:ext>
            </a:extLst>
          </p:cNvPr>
          <p:cNvSpPr txBox="1"/>
          <p:nvPr/>
        </p:nvSpPr>
        <p:spPr>
          <a:xfrm>
            <a:off x="6909850" y="4548622"/>
            <a:ext cx="1263192" cy="369332"/>
          </a:xfrm>
          <a:prstGeom prst="rect">
            <a:avLst/>
          </a:prstGeom>
          <a:noFill/>
        </p:spPr>
        <p:txBody>
          <a:bodyPr wrap="square" rtlCol="0">
            <a:spAutoFit/>
          </a:bodyPr>
          <a:lstStyle/>
          <a:p>
            <a:r>
              <a:rPr lang="en-US" altLang="ja-JP" dirty="0"/>
              <a:t>bob</a:t>
            </a:r>
            <a:endParaRPr kumimoji="1" lang="ja-JP" altLang="en-US" dirty="0"/>
          </a:p>
        </p:txBody>
      </p:sp>
      <p:sp>
        <p:nvSpPr>
          <p:cNvPr id="22" name="雲 21">
            <a:extLst>
              <a:ext uri="{FF2B5EF4-FFF2-40B4-BE49-F238E27FC236}">
                <a16:creationId xmlns:a16="http://schemas.microsoft.com/office/drawing/2014/main" id="{7D0DA953-2ADF-A5BD-487C-CAE06D6200E6}"/>
              </a:ext>
            </a:extLst>
          </p:cNvPr>
          <p:cNvSpPr/>
          <p:nvPr/>
        </p:nvSpPr>
        <p:spPr>
          <a:xfrm>
            <a:off x="8917760" y="3057255"/>
            <a:ext cx="2705492" cy="1626961"/>
          </a:xfrm>
          <a:prstGeom prst="cloud">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261B80D-721B-FA82-73CB-24DD351C2320}"/>
              </a:ext>
            </a:extLst>
          </p:cNvPr>
          <p:cNvSpPr txBox="1"/>
          <p:nvPr/>
        </p:nvSpPr>
        <p:spPr>
          <a:xfrm>
            <a:off x="9681331" y="3290988"/>
            <a:ext cx="774571" cy="369332"/>
          </a:xfrm>
          <a:prstGeom prst="rect">
            <a:avLst/>
          </a:prstGeom>
          <a:noFill/>
        </p:spPr>
        <p:txBody>
          <a:bodyPr wrap="none" rtlCol="0">
            <a:spAutoFit/>
          </a:bodyPr>
          <a:lstStyle/>
          <a:p>
            <a:r>
              <a:rPr lang="en-US" altLang="ja-JP" dirty="0"/>
              <a:t>name</a:t>
            </a:r>
            <a:endParaRPr kumimoji="1" lang="ja-JP" altLang="en-US" dirty="0"/>
          </a:p>
        </p:txBody>
      </p:sp>
      <p:sp>
        <p:nvSpPr>
          <p:cNvPr id="25" name="正方形/長方形 24">
            <a:extLst>
              <a:ext uri="{FF2B5EF4-FFF2-40B4-BE49-F238E27FC236}">
                <a16:creationId xmlns:a16="http://schemas.microsoft.com/office/drawing/2014/main" id="{19190A83-1A4C-B198-E236-D95803E9DA0C}"/>
              </a:ext>
            </a:extLst>
          </p:cNvPr>
          <p:cNvSpPr/>
          <p:nvPr/>
        </p:nvSpPr>
        <p:spPr>
          <a:xfrm>
            <a:off x="9681331" y="3682199"/>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CF9DF4FB-65F3-8E8F-513F-DD08FC4E68CD}"/>
              </a:ext>
            </a:extLst>
          </p:cNvPr>
          <p:cNvSpPr txBox="1"/>
          <p:nvPr/>
        </p:nvSpPr>
        <p:spPr>
          <a:xfrm>
            <a:off x="85716" y="31228"/>
            <a:ext cx="5278136" cy="369332"/>
          </a:xfrm>
          <a:prstGeom prst="rect">
            <a:avLst/>
          </a:prstGeom>
          <a:solidFill>
            <a:srgbClr val="002060"/>
          </a:solidFill>
        </p:spPr>
        <p:txBody>
          <a:bodyPr wrap="square" rtlCol="0">
            <a:spAutoFit/>
          </a:bodyPr>
          <a:lstStyle/>
          <a:p>
            <a:pPr algn="ctr"/>
            <a:r>
              <a:rPr kumimoji="1" lang="en-US" altLang="ja-JP" b="1" dirty="0">
                <a:solidFill>
                  <a:srgbClr val="FFFF00"/>
                </a:solidFill>
              </a:rPr>
              <a:t>Static</a:t>
            </a:r>
            <a:r>
              <a:rPr kumimoji="1" lang="ja-JP" altLang="en-US" b="1" dirty="0">
                <a:solidFill>
                  <a:srgbClr val="FFFF00"/>
                </a:solidFill>
              </a:rPr>
              <a:t>で</a:t>
            </a:r>
            <a:r>
              <a:rPr lang="ja-JP" altLang="en-US" b="1" dirty="0">
                <a:solidFill>
                  <a:srgbClr val="FFFF00"/>
                </a:solidFill>
              </a:rPr>
              <a:t>インスタンスの個数を数える</a:t>
            </a:r>
            <a:endParaRPr kumimoji="1" lang="ja-JP" altLang="en-US" b="1" dirty="0">
              <a:solidFill>
                <a:srgbClr val="FFFF00"/>
              </a:solidFill>
            </a:endParaRPr>
          </a:p>
        </p:txBody>
      </p:sp>
      <p:sp>
        <p:nvSpPr>
          <p:cNvPr id="3" name="テキスト ボックス 2">
            <a:extLst>
              <a:ext uri="{FF2B5EF4-FFF2-40B4-BE49-F238E27FC236}">
                <a16:creationId xmlns:a16="http://schemas.microsoft.com/office/drawing/2014/main" id="{031DFC8C-CE04-75E3-62A6-2D629F61F038}"/>
              </a:ext>
            </a:extLst>
          </p:cNvPr>
          <p:cNvSpPr txBox="1"/>
          <p:nvPr/>
        </p:nvSpPr>
        <p:spPr>
          <a:xfrm>
            <a:off x="5195898" y="1640617"/>
            <a:ext cx="995785" cy="369332"/>
          </a:xfrm>
          <a:prstGeom prst="rect">
            <a:avLst/>
          </a:prstGeom>
          <a:noFill/>
        </p:spPr>
        <p:txBody>
          <a:bodyPr wrap="none" rtlCol="0">
            <a:spAutoFit/>
          </a:bodyPr>
          <a:lstStyle/>
          <a:p>
            <a:r>
              <a:rPr kumimoji="1" lang="en-US" altLang="ja-JP" dirty="0"/>
              <a:t>counter</a:t>
            </a:r>
            <a:endParaRPr kumimoji="1" lang="ja-JP" altLang="en-US" dirty="0"/>
          </a:p>
        </p:txBody>
      </p:sp>
      <p:sp>
        <p:nvSpPr>
          <p:cNvPr id="4" name="正方形/長方形 3">
            <a:extLst>
              <a:ext uri="{FF2B5EF4-FFF2-40B4-BE49-F238E27FC236}">
                <a16:creationId xmlns:a16="http://schemas.microsoft.com/office/drawing/2014/main" id="{C4C42A7A-2358-9B6F-9CEC-A4B9F9126417}"/>
              </a:ext>
            </a:extLst>
          </p:cNvPr>
          <p:cNvSpPr/>
          <p:nvPr/>
        </p:nvSpPr>
        <p:spPr>
          <a:xfrm>
            <a:off x="6226409" y="1656442"/>
            <a:ext cx="1084082" cy="377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0</a:t>
            </a:r>
            <a:endParaRPr kumimoji="1" lang="ja-JP" altLang="en-US" dirty="0">
              <a:solidFill>
                <a:schemeClr val="tx1"/>
              </a:solidFill>
            </a:endParaRPr>
          </a:p>
        </p:txBody>
      </p:sp>
      <p:cxnSp>
        <p:nvCxnSpPr>
          <p:cNvPr id="6" name="直線矢印コネクタ 5">
            <a:extLst>
              <a:ext uri="{FF2B5EF4-FFF2-40B4-BE49-F238E27FC236}">
                <a16:creationId xmlns:a16="http://schemas.microsoft.com/office/drawing/2014/main" id="{AA0374FA-C26C-E131-0741-BFABA29ED19C}"/>
              </a:ext>
            </a:extLst>
          </p:cNvPr>
          <p:cNvCxnSpPr/>
          <p:nvPr/>
        </p:nvCxnSpPr>
        <p:spPr>
          <a:xfrm flipV="1">
            <a:off x="4139155" y="2134167"/>
            <a:ext cx="2176805" cy="11568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直線矢印コネクタ 6">
            <a:extLst>
              <a:ext uri="{FF2B5EF4-FFF2-40B4-BE49-F238E27FC236}">
                <a16:creationId xmlns:a16="http://schemas.microsoft.com/office/drawing/2014/main" id="{6CA6DDAE-83C9-D7B6-F6D9-FFDEBE5B6689}"/>
              </a:ext>
            </a:extLst>
          </p:cNvPr>
          <p:cNvCxnSpPr>
            <a:cxnSpLocks/>
            <a:stCxn id="24" idx="0"/>
          </p:cNvCxnSpPr>
          <p:nvPr/>
        </p:nvCxnSpPr>
        <p:spPr>
          <a:xfrm flipH="1" flipV="1">
            <a:off x="7164373" y="2131651"/>
            <a:ext cx="2904244" cy="11593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線矢印コネクタ 16">
            <a:extLst>
              <a:ext uri="{FF2B5EF4-FFF2-40B4-BE49-F238E27FC236}">
                <a16:creationId xmlns:a16="http://schemas.microsoft.com/office/drawing/2014/main" id="{0F4135B1-2902-953D-B202-E3EF0F08F642}"/>
              </a:ext>
            </a:extLst>
          </p:cNvPr>
          <p:cNvCxnSpPr/>
          <p:nvPr/>
        </p:nvCxnSpPr>
        <p:spPr>
          <a:xfrm>
            <a:off x="7013543" y="1825283"/>
            <a:ext cx="622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正方形/長方形 20">
            <a:extLst>
              <a:ext uri="{FF2B5EF4-FFF2-40B4-BE49-F238E27FC236}">
                <a16:creationId xmlns:a16="http://schemas.microsoft.com/office/drawing/2014/main" id="{9BD8FF0F-5694-DBF3-9BAA-4CBF85E31870}"/>
              </a:ext>
            </a:extLst>
          </p:cNvPr>
          <p:cNvSpPr/>
          <p:nvPr/>
        </p:nvSpPr>
        <p:spPr>
          <a:xfrm>
            <a:off x="7310491" y="1640617"/>
            <a:ext cx="1084082"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cxnSp>
        <p:nvCxnSpPr>
          <p:cNvPr id="23" name="直線矢印コネクタ 22">
            <a:extLst>
              <a:ext uri="{FF2B5EF4-FFF2-40B4-BE49-F238E27FC236}">
                <a16:creationId xmlns:a16="http://schemas.microsoft.com/office/drawing/2014/main" id="{0D7DF9FD-0FFC-78E5-F470-8067940F60FF}"/>
              </a:ext>
            </a:extLst>
          </p:cNvPr>
          <p:cNvCxnSpPr/>
          <p:nvPr/>
        </p:nvCxnSpPr>
        <p:spPr>
          <a:xfrm>
            <a:off x="7994326" y="1825283"/>
            <a:ext cx="6221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正方形/長方形 25">
            <a:extLst>
              <a:ext uri="{FF2B5EF4-FFF2-40B4-BE49-F238E27FC236}">
                <a16:creationId xmlns:a16="http://schemas.microsoft.com/office/drawing/2014/main" id="{9FD0D391-579C-84C4-0407-92A755B93A66}"/>
              </a:ext>
            </a:extLst>
          </p:cNvPr>
          <p:cNvSpPr/>
          <p:nvPr/>
        </p:nvSpPr>
        <p:spPr>
          <a:xfrm>
            <a:off x="8272024" y="1659314"/>
            <a:ext cx="1084082" cy="377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B284A7FD-B47A-47E5-0B68-CD88C6A807AD}"/>
              </a:ext>
            </a:extLst>
          </p:cNvPr>
          <p:cNvSpPr txBox="1"/>
          <p:nvPr/>
        </p:nvSpPr>
        <p:spPr>
          <a:xfrm>
            <a:off x="414779" y="1357460"/>
            <a:ext cx="11387580" cy="4092374"/>
          </a:xfrm>
          <a:prstGeom prst="rect">
            <a:avLst/>
          </a:prstGeom>
          <a:noFill/>
          <a:ln>
            <a:solidFill>
              <a:schemeClr val="tx1"/>
            </a:solidFill>
          </a:ln>
        </p:spPr>
        <p:txBody>
          <a:bodyPr wrap="square" rtlCol="0">
            <a:spAutoFit/>
          </a:bodyPr>
          <a:lstStyle/>
          <a:p>
            <a:endParaRPr kumimoji="1" lang="ja-JP" altLang="en-US" dirty="0"/>
          </a:p>
        </p:txBody>
      </p:sp>
      <p:sp>
        <p:nvSpPr>
          <p:cNvPr id="15" name="テキスト ボックス 14">
            <a:extLst>
              <a:ext uri="{FF2B5EF4-FFF2-40B4-BE49-F238E27FC236}">
                <a16:creationId xmlns:a16="http://schemas.microsoft.com/office/drawing/2014/main" id="{764DB827-B37D-386D-9540-25C8F79FE9E2}"/>
              </a:ext>
            </a:extLst>
          </p:cNvPr>
          <p:cNvSpPr txBox="1"/>
          <p:nvPr/>
        </p:nvSpPr>
        <p:spPr>
          <a:xfrm>
            <a:off x="916133" y="1163367"/>
            <a:ext cx="1253766" cy="377072"/>
          </a:xfrm>
          <a:prstGeom prst="rect">
            <a:avLst/>
          </a:prstGeom>
          <a:solidFill>
            <a:schemeClr val="bg1"/>
          </a:solidFill>
        </p:spPr>
        <p:txBody>
          <a:bodyPr wrap="square" rtlCol="0">
            <a:spAutoFit/>
          </a:bodyPr>
          <a:lstStyle/>
          <a:p>
            <a:r>
              <a:rPr kumimoji="1" lang="en-US" altLang="ja-JP" dirty="0"/>
              <a:t>Cat</a:t>
            </a:r>
            <a:r>
              <a:rPr kumimoji="1" lang="ja-JP" altLang="en-US" dirty="0"/>
              <a:t>クラス</a:t>
            </a:r>
          </a:p>
        </p:txBody>
      </p:sp>
    </p:spTree>
    <p:extLst>
      <p:ext uri="{BB962C8B-B14F-4D97-AF65-F5344CB8AC3E}">
        <p14:creationId xmlns:p14="http://schemas.microsoft.com/office/powerpoint/2010/main" val="397514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1F4EB57-1E28-E4BC-8E5E-D654E2D8A7AE}"/>
              </a:ext>
            </a:extLst>
          </p:cNvPr>
          <p:cNvSpPr txBox="1"/>
          <p:nvPr/>
        </p:nvSpPr>
        <p:spPr>
          <a:xfrm>
            <a:off x="1150935" y="289092"/>
            <a:ext cx="2075343" cy="369332"/>
          </a:xfrm>
          <a:prstGeom prst="rect">
            <a:avLst/>
          </a:prstGeom>
          <a:solidFill>
            <a:srgbClr val="002060"/>
          </a:solidFill>
        </p:spPr>
        <p:txBody>
          <a:bodyPr wrap="square" rtlCol="0">
            <a:spAutoFit/>
          </a:bodyPr>
          <a:lstStyle/>
          <a:p>
            <a:r>
              <a:rPr lang="ja-JP" altLang="en-US" b="1" dirty="0">
                <a:solidFill>
                  <a:srgbClr val="FFFF00"/>
                </a:solidFill>
              </a:rPr>
              <a:t>外部オブジェクト</a:t>
            </a:r>
            <a:endParaRPr kumimoji="1" lang="ja-JP" altLang="en-US" b="1" dirty="0">
              <a:solidFill>
                <a:srgbClr val="FFFF00"/>
              </a:solidFill>
            </a:endParaRPr>
          </a:p>
        </p:txBody>
      </p:sp>
      <p:sp>
        <p:nvSpPr>
          <p:cNvPr id="5" name="テキスト ボックス 4">
            <a:extLst>
              <a:ext uri="{FF2B5EF4-FFF2-40B4-BE49-F238E27FC236}">
                <a16:creationId xmlns:a16="http://schemas.microsoft.com/office/drawing/2014/main" id="{C57E8ACD-AF78-3056-663F-7A08AB1A7EEB}"/>
              </a:ext>
            </a:extLst>
          </p:cNvPr>
          <p:cNvSpPr txBox="1"/>
          <p:nvPr/>
        </p:nvSpPr>
        <p:spPr>
          <a:xfrm>
            <a:off x="3500582" y="289092"/>
            <a:ext cx="4405745" cy="369332"/>
          </a:xfrm>
          <a:prstGeom prst="rect">
            <a:avLst/>
          </a:prstGeom>
          <a:noFill/>
        </p:spPr>
        <p:txBody>
          <a:bodyPr wrap="square" rtlCol="0">
            <a:spAutoFit/>
          </a:bodyPr>
          <a:lstStyle/>
          <a:p>
            <a:r>
              <a:rPr kumimoji="1" lang="ja-JP" altLang="en-US" b="1" dirty="0"/>
              <a:t>現実に存在するシステム（イメージ）</a:t>
            </a:r>
          </a:p>
        </p:txBody>
      </p:sp>
      <p:sp>
        <p:nvSpPr>
          <p:cNvPr id="6" name="四角形: 角を丸くする 5">
            <a:extLst>
              <a:ext uri="{FF2B5EF4-FFF2-40B4-BE49-F238E27FC236}">
                <a16:creationId xmlns:a16="http://schemas.microsoft.com/office/drawing/2014/main" id="{4A591907-EE34-9703-B27D-B637A67E9688}"/>
              </a:ext>
            </a:extLst>
          </p:cNvPr>
          <p:cNvSpPr/>
          <p:nvPr/>
        </p:nvSpPr>
        <p:spPr>
          <a:xfrm>
            <a:off x="688109" y="1062182"/>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A27C060-1D70-EE86-03AD-82A427468E59}"/>
              </a:ext>
            </a:extLst>
          </p:cNvPr>
          <p:cNvSpPr/>
          <p:nvPr/>
        </p:nvSpPr>
        <p:spPr>
          <a:xfrm>
            <a:off x="901461" y="1198418"/>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4C1E7AC-4723-B235-80D5-5ABE920B17C3}"/>
              </a:ext>
            </a:extLst>
          </p:cNvPr>
          <p:cNvSpPr txBox="1"/>
          <p:nvPr/>
        </p:nvSpPr>
        <p:spPr>
          <a:xfrm>
            <a:off x="1237672" y="1311564"/>
            <a:ext cx="1136073" cy="369332"/>
          </a:xfrm>
          <a:prstGeom prst="rect">
            <a:avLst/>
          </a:prstGeom>
          <a:solidFill>
            <a:srgbClr val="002060"/>
          </a:solidFill>
        </p:spPr>
        <p:txBody>
          <a:bodyPr wrap="square" rtlCol="0">
            <a:spAutoFit/>
          </a:bodyPr>
          <a:lstStyle/>
          <a:p>
            <a:r>
              <a:rPr kumimoji="1" lang="ja-JP" altLang="en-US" b="1" dirty="0">
                <a:solidFill>
                  <a:srgbClr val="FFFF00"/>
                </a:solidFill>
              </a:rPr>
              <a:t>振り込み</a:t>
            </a:r>
          </a:p>
        </p:txBody>
      </p:sp>
      <p:sp>
        <p:nvSpPr>
          <p:cNvPr id="9" name="テキスト ボックス 8">
            <a:extLst>
              <a:ext uri="{FF2B5EF4-FFF2-40B4-BE49-F238E27FC236}">
                <a16:creationId xmlns:a16="http://schemas.microsoft.com/office/drawing/2014/main" id="{E574FD70-6FCF-EB76-8678-FCB175D26486}"/>
              </a:ext>
            </a:extLst>
          </p:cNvPr>
          <p:cNvSpPr txBox="1"/>
          <p:nvPr/>
        </p:nvSpPr>
        <p:spPr>
          <a:xfrm>
            <a:off x="1237671" y="1817132"/>
            <a:ext cx="1136073" cy="369332"/>
          </a:xfrm>
          <a:prstGeom prst="rect">
            <a:avLst/>
          </a:prstGeom>
          <a:solidFill>
            <a:srgbClr val="002060"/>
          </a:solidFill>
        </p:spPr>
        <p:txBody>
          <a:bodyPr wrap="square" rtlCol="0">
            <a:spAutoFit/>
          </a:bodyPr>
          <a:lstStyle/>
          <a:p>
            <a:r>
              <a:rPr lang="ja-JP" altLang="en-US" b="1" dirty="0">
                <a:solidFill>
                  <a:srgbClr val="FFFF00"/>
                </a:solidFill>
              </a:rPr>
              <a:t>引き出し</a:t>
            </a:r>
            <a:endParaRPr kumimoji="1" lang="ja-JP" altLang="en-US" b="1" dirty="0">
              <a:solidFill>
                <a:srgbClr val="FFFF00"/>
              </a:solidFill>
            </a:endParaRPr>
          </a:p>
        </p:txBody>
      </p:sp>
      <p:sp>
        <p:nvSpPr>
          <p:cNvPr id="10" name="矢印: 下 9">
            <a:extLst>
              <a:ext uri="{FF2B5EF4-FFF2-40B4-BE49-F238E27FC236}">
                <a16:creationId xmlns:a16="http://schemas.microsoft.com/office/drawing/2014/main" id="{44BA84B3-EF04-0E73-F2FA-E7DEEC95F8D1}"/>
              </a:ext>
            </a:extLst>
          </p:cNvPr>
          <p:cNvSpPr/>
          <p:nvPr/>
        </p:nvSpPr>
        <p:spPr>
          <a:xfrm rot="16200000">
            <a:off x="3209636" y="1496230"/>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B2AA03B-2FA0-1135-4D71-B52BDACFC5C0}"/>
              </a:ext>
            </a:extLst>
          </p:cNvPr>
          <p:cNvSpPr/>
          <p:nvPr/>
        </p:nvSpPr>
        <p:spPr>
          <a:xfrm>
            <a:off x="3860800" y="1046018"/>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B9CBBA19-4D3F-209B-4395-A9ED86216B81}"/>
              </a:ext>
            </a:extLst>
          </p:cNvPr>
          <p:cNvSpPr/>
          <p:nvPr/>
        </p:nvSpPr>
        <p:spPr>
          <a:xfrm>
            <a:off x="4074152" y="1182254"/>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D22CD9F-2C42-F643-9D07-307B7FAF6CDB}"/>
              </a:ext>
            </a:extLst>
          </p:cNvPr>
          <p:cNvSpPr txBox="1"/>
          <p:nvPr/>
        </p:nvSpPr>
        <p:spPr>
          <a:xfrm>
            <a:off x="4410363" y="1295400"/>
            <a:ext cx="1136073" cy="369332"/>
          </a:xfrm>
          <a:prstGeom prst="rect">
            <a:avLst/>
          </a:prstGeom>
          <a:solidFill>
            <a:srgbClr val="002060"/>
          </a:solidFill>
        </p:spPr>
        <p:txBody>
          <a:bodyPr wrap="square" rtlCol="0">
            <a:spAutoFit/>
          </a:bodyPr>
          <a:lstStyle/>
          <a:p>
            <a:r>
              <a:rPr kumimoji="1" lang="ja-JP" altLang="en-US" b="1" dirty="0">
                <a:solidFill>
                  <a:srgbClr val="FFFF00"/>
                </a:solidFill>
              </a:rPr>
              <a:t>暗証番号</a:t>
            </a:r>
          </a:p>
        </p:txBody>
      </p:sp>
      <p:sp>
        <p:nvSpPr>
          <p:cNvPr id="14" name="テキスト ボックス 13">
            <a:extLst>
              <a:ext uri="{FF2B5EF4-FFF2-40B4-BE49-F238E27FC236}">
                <a16:creationId xmlns:a16="http://schemas.microsoft.com/office/drawing/2014/main" id="{E4FBD059-1B3B-3BCE-1B09-E5BA11066945}"/>
              </a:ext>
            </a:extLst>
          </p:cNvPr>
          <p:cNvSpPr txBox="1"/>
          <p:nvPr/>
        </p:nvSpPr>
        <p:spPr>
          <a:xfrm>
            <a:off x="4410362" y="1800968"/>
            <a:ext cx="1136073" cy="369332"/>
          </a:xfrm>
          <a:prstGeom prst="rect">
            <a:avLst/>
          </a:prstGeom>
          <a:noFill/>
          <a:ln w="28575">
            <a:solidFill>
              <a:srgbClr val="002060"/>
            </a:solidFill>
          </a:ln>
        </p:spPr>
        <p:txBody>
          <a:bodyPr wrap="square" rtlCol="0">
            <a:spAutoFit/>
          </a:bodyPr>
          <a:lstStyle/>
          <a:p>
            <a:endParaRPr kumimoji="1" lang="ja-JP" altLang="en-US" b="1" dirty="0">
              <a:solidFill>
                <a:srgbClr val="FFFF00"/>
              </a:solidFill>
            </a:endParaRPr>
          </a:p>
        </p:txBody>
      </p:sp>
      <p:sp>
        <p:nvSpPr>
          <p:cNvPr id="24" name="四角形: 角を丸くする 23">
            <a:extLst>
              <a:ext uri="{FF2B5EF4-FFF2-40B4-BE49-F238E27FC236}">
                <a16:creationId xmlns:a16="http://schemas.microsoft.com/office/drawing/2014/main" id="{70DE7DF6-F4BD-8F1E-482B-CD63CE59630F}"/>
              </a:ext>
            </a:extLst>
          </p:cNvPr>
          <p:cNvSpPr/>
          <p:nvPr/>
        </p:nvSpPr>
        <p:spPr>
          <a:xfrm>
            <a:off x="6996547" y="1025236"/>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3981A209-319C-BF4E-6BEA-7187FAF8586A}"/>
              </a:ext>
            </a:extLst>
          </p:cNvPr>
          <p:cNvSpPr/>
          <p:nvPr/>
        </p:nvSpPr>
        <p:spPr>
          <a:xfrm>
            <a:off x="7209899" y="1161472"/>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75D3235-6EB0-C898-760E-670F7B3CA990}"/>
              </a:ext>
            </a:extLst>
          </p:cNvPr>
          <p:cNvSpPr txBox="1"/>
          <p:nvPr/>
        </p:nvSpPr>
        <p:spPr>
          <a:xfrm>
            <a:off x="7726218" y="1265381"/>
            <a:ext cx="775854" cy="369332"/>
          </a:xfrm>
          <a:prstGeom prst="rect">
            <a:avLst/>
          </a:prstGeom>
          <a:solidFill>
            <a:srgbClr val="002060"/>
          </a:solidFill>
        </p:spPr>
        <p:txBody>
          <a:bodyPr wrap="square" rtlCol="0">
            <a:spAutoFit/>
          </a:bodyPr>
          <a:lstStyle/>
          <a:p>
            <a:r>
              <a:rPr lang="ja-JP" altLang="en-US" b="1" dirty="0">
                <a:solidFill>
                  <a:srgbClr val="FFFF00"/>
                </a:solidFill>
              </a:rPr>
              <a:t>金額</a:t>
            </a:r>
            <a:endParaRPr kumimoji="1" lang="ja-JP" altLang="en-US" b="1" dirty="0">
              <a:solidFill>
                <a:srgbClr val="FFFF00"/>
              </a:solidFill>
            </a:endParaRPr>
          </a:p>
        </p:txBody>
      </p:sp>
      <p:sp>
        <p:nvSpPr>
          <p:cNvPr id="27" name="テキスト ボックス 26">
            <a:extLst>
              <a:ext uri="{FF2B5EF4-FFF2-40B4-BE49-F238E27FC236}">
                <a16:creationId xmlns:a16="http://schemas.microsoft.com/office/drawing/2014/main" id="{656F2B8B-CD39-2058-77A3-0559348596E1}"/>
              </a:ext>
            </a:extLst>
          </p:cNvPr>
          <p:cNvSpPr txBox="1"/>
          <p:nvPr/>
        </p:nvSpPr>
        <p:spPr>
          <a:xfrm>
            <a:off x="7546109" y="1780186"/>
            <a:ext cx="1136073" cy="369332"/>
          </a:xfrm>
          <a:prstGeom prst="rect">
            <a:avLst/>
          </a:prstGeom>
          <a:noFill/>
          <a:ln w="28575">
            <a:solidFill>
              <a:srgbClr val="002060"/>
            </a:solidFill>
          </a:ln>
        </p:spPr>
        <p:txBody>
          <a:bodyPr wrap="square" rtlCol="0">
            <a:spAutoFit/>
          </a:bodyPr>
          <a:lstStyle/>
          <a:p>
            <a:endParaRPr kumimoji="1" lang="ja-JP" altLang="en-US" b="1" dirty="0">
              <a:solidFill>
                <a:srgbClr val="FFFF00"/>
              </a:solidFill>
            </a:endParaRPr>
          </a:p>
        </p:txBody>
      </p:sp>
      <p:sp>
        <p:nvSpPr>
          <p:cNvPr id="28" name="矢印: 下 27">
            <a:extLst>
              <a:ext uri="{FF2B5EF4-FFF2-40B4-BE49-F238E27FC236}">
                <a16:creationId xmlns:a16="http://schemas.microsoft.com/office/drawing/2014/main" id="{C881FB0B-7CF8-9E4F-1276-71E1EF0436A0}"/>
              </a:ext>
            </a:extLst>
          </p:cNvPr>
          <p:cNvSpPr/>
          <p:nvPr/>
        </p:nvSpPr>
        <p:spPr>
          <a:xfrm rot="16200000">
            <a:off x="6317674" y="1428991"/>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下 28">
            <a:extLst>
              <a:ext uri="{FF2B5EF4-FFF2-40B4-BE49-F238E27FC236}">
                <a16:creationId xmlns:a16="http://schemas.microsoft.com/office/drawing/2014/main" id="{5D23C0DD-53E8-93AE-41F6-C539B3F23B28}"/>
              </a:ext>
            </a:extLst>
          </p:cNvPr>
          <p:cNvSpPr/>
          <p:nvPr/>
        </p:nvSpPr>
        <p:spPr>
          <a:xfrm rot="16200000">
            <a:off x="9447459" y="1454390"/>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descr="札束のイラスト（お金）">
            <a:extLst>
              <a:ext uri="{FF2B5EF4-FFF2-40B4-BE49-F238E27FC236}">
                <a16:creationId xmlns:a16="http://schemas.microsoft.com/office/drawing/2014/main" id="{CD408F60-75D5-12A3-B2CF-DB146A53B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807" y="823646"/>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DBA7FF2A-9B73-9101-F10B-4D69BE1394DA}"/>
              </a:ext>
            </a:extLst>
          </p:cNvPr>
          <p:cNvSpPr txBox="1"/>
          <p:nvPr/>
        </p:nvSpPr>
        <p:spPr>
          <a:xfrm>
            <a:off x="1150934" y="3244334"/>
            <a:ext cx="2075343" cy="369332"/>
          </a:xfrm>
          <a:prstGeom prst="rect">
            <a:avLst/>
          </a:prstGeom>
          <a:solidFill>
            <a:srgbClr val="002060"/>
          </a:solidFill>
        </p:spPr>
        <p:txBody>
          <a:bodyPr wrap="square" rtlCol="0">
            <a:spAutoFit/>
          </a:bodyPr>
          <a:lstStyle/>
          <a:p>
            <a:r>
              <a:rPr lang="ja-JP" altLang="en-US" b="1" dirty="0">
                <a:solidFill>
                  <a:srgbClr val="FFFF00"/>
                </a:solidFill>
              </a:rPr>
              <a:t>内部オブジェクト</a:t>
            </a:r>
            <a:endParaRPr kumimoji="1" lang="ja-JP" altLang="en-US" b="1" dirty="0">
              <a:solidFill>
                <a:srgbClr val="FFFF00"/>
              </a:solidFill>
            </a:endParaRPr>
          </a:p>
        </p:txBody>
      </p:sp>
      <p:sp>
        <p:nvSpPr>
          <p:cNvPr id="34" name="テキスト ボックス 33">
            <a:extLst>
              <a:ext uri="{FF2B5EF4-FFF2-40B4-BE49-F238E27FC236}">
                <a16:creationId xmlns:a16="http://schemas.microsoft.com/office/drawing/2014/main" id="{7B1ABD97-9982-6721-8DF5-9B9F4DA5A911}"/>
              </a:ext>
            </a:extLst>
          </p:cNvPr>
          <p:cNvSpPr txBox="1"/>
          <p:nvPr/>
        </p:nvSpPr>
        <p:spPr>
          <a:xfrm>
            <a:off x="3500581" y="3256274"/>
            <a:ext cx="6188364" cy="369332"/>
          </a:xfrm>
          <a:prstGeom prst="rect">
            <a:avLst/>
          </a:prstGeom>
          <a:noFill/>
        </p:spPr>
        <p:txBody>
          <a:bodyPr wrap="square" rtlCol="0">
            <a:spAutoFit/>
          </a:bodyPr>
          <a:lstStyle/>
          <a:p>
            <a:r>
              <a:rPr lang="ja-JP" altLang="en-US" b="1" dirty="0"/>
              <a:t>システムを動かすための裏方役（イメージ）</a:t>
            </a:r>
            <a:endParaRPr kumimoji="1" lang="ja-JP" altLang="en-US" b="1" dirty="0"/>
          </a:p>
        </p:txBody>
      </p:sp>
      <p:pic>
        <p:nvPicPr>
          <p:cNvPr id="36" name="Picture 4" descr="札束のイラスト（お金）">
            <a:extLst>
              <a:ext uri="{FF2B5EF4-FFF2-40B4-BE49-F238E27FC236}">
                <a16:creationId xmlns:a16="http://schemas.microsoft.com/office/drawing/2014/main" id="{8A52F3B8-8D42-0D47-F60B-2BDE6801C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3816" y="3515629"/>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5FB852CC-E37D-8D68-476F-103EF0F952AE}"/>
              </a:ext>
            </a:extLst>
          </p:cNvPr>
          <p:cNvSpPr txBox="1"/>
          <p:nvPr/>
        </p:nvSpPr>
        <p:spPr>
          <a:xfrm>
            <a:off x="5211391" y="6028793"/>
            <a:ext cx="2586185" cy="646331"/>
          </a:xfrm>
          <a:prstGeom prst="rect">
            <a:avLst/>
          </a:prstGeom>
          <a:noFill/>
        </p:spPr>
        <p:txBody>
          <a:bodyPr wrap="square" rtlCol="0">
            <a:spAutoFit/>
          </a:bodyPr>
          <a:lstStyle/>
          <a:p>
            <a:r>
              <a:rPr kumimoji="1" lang="ja-JP" altLang="en-US" dirty="0"/>
              <a:t>「引き出し」を押したら暗証番号画面に行く</a:t>
            </a:r>
          </a:p>
        </p:txBody>
      </p:sp>
      <p:sp>
        <p:nvSpPr>
          <p:cNvPr id="35" name="テキスト ボックス 34">
            <a:extLst>
              <a:ext uri="{FF2B5EF4-FFF2-40B4-BE49-F238E27FC236}">
                <a16:creationId xmlns:a16="http://schemas.microsoft.com/office/drawing/2014/main" id="{23169BBD-CF58-C9B4-CFD6-4BDA534B86A4}"/>
              </a:ext>
            </a:extLst>
          </p:cNvPr>
          <p:cNvSpPr txBox="1"/>
          <p:nvPr/>
        </p:nvSpPr>
        <p:spPr>
          <a:xfrm>
            <a:off x="1366034" y="2494995"/>
            <a:ext cx="1343923" cy="377021"/>
          </a:xfrm>
          <a:prstGeom prst="rect">
            <a:avLst/>
          </a:prstGeom>
          <a:noFill/>
        </p:spPr>
        <p:txBody>
          <a:bodyPr wrap="square" rtlCol="0">
            <a:spAutoFit/>
          </a:bodyPr>
          <a:lstStyle/>
          <a:p>
            <a:r>
              <a:rPr kumimoji="1" lang="en-US" altLang="ja-JP" b="1"/>
              <a:t>ATM</a:t>
            </a:r>
            <a:endParaRPr kumimoji="1" lang="ja-JP" altLang="en-US" b="1" dirty="0"/>
          </a:p>
        </p:txBody>
      </p:sp>
      <p:sp>
        <p:nvSpPr>
          <p:cNvPr id="37" name="吹き出し: 四角形 36">
            <a:extLst>
              <a:ext uri="{FF2B5EF4-FFF2-40B4-BE49-F238E27FC236}">
                <a16:creationId xmlns:a16="http://schemas.microsoft.com/office/drawing/2014/main" id="{7A5A60BF-7728-201C-65F8-B9904B42D305}"/>
              </a:ext>
            </a:extLst>
          </p:cNvPr>
          <p:cNvSpPr/>
          <p:nvPr/>
        </p:nvSpPr>
        <p:spPr>
          <a:xfrm>
            <a:off x="5238449" y="5845919"/>
            <a:ext cx="2660072" cy="891041"/>
          </a:xfrm>
          <a:prstGeom prst="wedgeRectCallout">
            <a:avLst>
              <a:gd name="adj1" fmla="val -59375"/>
              <a:gd name="adj2" fmla="val -23286"/>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F8F2B6EF-8959-B983-E829-87B29EC4F3D1}"/>
              </a:ext>
            </a:extLst>
          </p:cNvPr>
          <p:cNvSpPr txBox="1"/>
          <p:nvPr/>
        </p:nvSpPr>
        <p:spPr>
          <a:xfrm>
            <a:off x="2196422" y="6247367"/>
            <a:ext cx="2059709" cy="369332"/>
          </a:xfrm>
          <a:prstGeom prst="rect">
            <a:avLst/>
          </a:prstGeom>
          <a:noFill/>
        </p:spPr>
        <p:txBody>
          <a:bodyPr wrap="square" rtlCol="0">
            <a:spAutoFit/>
          </a:bodyPr>
          <a:lstStyle/>
          <a:p>
            <a:r>
              <a:rPr kumimoji="1" lang="ja-JP" altLang="en-US" b="1" dirty="0"/>
              <a:t>プログラムさん</a:t>
            </a:r>
          </a:p>
        </p:txBody>
      </p:sp>
      <p:sp>
        <p:nvSpPr>
          <p:cNvPr id="39" name="四角形: 角を丸くする 38">
            <a:extLst>
              <a:ext uri="{FF2B5EF4-FFF2-40B4-BE49-F238E27FC236}">
                <a16:creationId xmlns:a16="http://schemas.microsoft.com/office/drawing/2014/main" id="{A0B0D140-CB06-8129-7F34-AB34B20C4DE6}"/>
              </a:ext>
            </a:extLst>
          </p:cNvPr>
          <p:cNvSpPr/>
          <p:nvPr/>
        </p:nvSpPr>
        <p:spPr>
          <a:xfrm>
            <a:off x="677718" y="3768063"/>
            <a:ext cx="3396434" cy="216168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四角形: 角を丸くする 39">
            <a:extLst>
              <a:ext uri="{FF2B5EF4-FFF2-40B4-BE49-F238E27FC236}">
                <a16:creationId xmlns:a16="http://schemas.microsoft.com/office/drawing/2014/main" id="{66F2D69D-791C-FCB1-06F6-ADF6D0EA3347}"/>
              </a:ext>
            </a:extLst>
          </p:cNvPr>
          <p:cNvSpPr/>
          <p:nvPr/>
        </p:nvSpPr>
        <p:spPr>
          <a:xfrm>
            <a:off x="901461" y="3894266"/>
            <a:ext cx="2881286" cy="19015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1C349967-09AF-31A1-C1C2-AF7BAB73BB38}"/>
              </a:ext>
            </a:extLst>
          </p:cNvPr>
          <p:cNvPicPr>
            <a:picLocks noChangeAspect="1"/>
          </p:cNvPicPr>
          <p:nvPr/>
        </p:nvPicPr>
        <p:blipFill>
          <a:blip r:embed="rId3"/>
          <a:stretch>
            <a:fillRect/>
          </a:stretch>
        </p:blipFill>
        <p:spPr>
          <a:xfrm>
            <a:off x="952650" y="3966162"/>
            <a:ext cx="2765017" cy="1757760"/>
          </a:xfrm>
          <a:prstGeom prst="rect">
            <a:avLst/>
          </a:prstGeom>
        </p:spPr>
      </p:pic>
      <p:sp>
        <p:nvSpPr>
          <p:cNvPr id="42" name="テキスト ボックス 41">
            <a:extLst>
              <a:ext uri="{FF2B5EF4-FFF2-40B4-BE49-F238E27FC236}">
                <a16:creationId xmlns:a16="http://schemas.microsoft.com/office/drawing/2014/main" id="{A015DC97-BA58-A8FE-2391-CF19C96B233D}"/>
              </a:ext>
            </a:extLst>
          </p:cNvPr>
          <p:cNvSpPr txBox="1"/>
          <p:nvPr/>
        </p:nvSpPr>
        <p:spPr>
          <a:xfrm>
            <a:off x="1620568" y="4232900"/>
            <a:ext cx="1136073" cy="369332"/>
          </a:xfrm>
          <a:prstGeom prst="rect">
            <a:avLst/>
          </a:prstGeom>
          <a:solidFill>
            <a:srgbClr val="002060"/>
          </a:solidFill>
        </p:spPr>
        <p:txBody>
          <a:bodyPr wrap="square" rtlCol="0">
            <a:spAutoFit/>
          </a:bodyPr>
          <a:lstStyle/>
          <a:p>
            <a:r>
              <a:rPr lang="ja-JP" altLang="en-US" b="1" dirty="0">
                <a:solidFill>
                  <a:srgbClr val="FFFF00"/>
                </a:solidFill>
              </a:rPr>
              <a:t>引き出し</a:t>
            </a:r>
            <a:endParaRPr kumimoji="1" lang="ja-JP" altLang="en-US" b="1" dirty="0">
              <a:solidFill>
                <a:srgbClr val="FFFF00"/>
              </a:solidFill>
            </a:endParaRPr>
          </a:p>
        </p:txBody>
      </p:sp>
      <p:sp>
        <p:nvSpPr>
          <p:cNvPr id="41" name="テキスト ボックス 40">
            <a:extLst>
              <a:ext uri="{FF2B5EF4-FFF2-40B4-BE49-F238E27FC236}">
                <a16:creationId xmlns:a16="http://schemas.microsoft.com/office/drawing/2014/main" id="{EDBBC68B-2BAC-BEE3-DDA2-C52C41D84944}"/>
              </a:ext>
            </a:extLst>
          </p:cNvPr>
          <p:cNvSpPr txBox="1"/>
          <p:nvPr/>
        </p:nvSpPr>
        <p:spPr>
          <a:xfrm>
            <a:off x="1628385" y="4822846"/>
            <a:ext cx="1136073" cy="369332"/>
          </a:xfrm>
          <a:prstGeom prst="rect">
            <a:avLst/>
          </a:prstGeom>
          <a:solidFill>
            <a:srgbClr val="002060"/>
          </a:solidFill>
        </p:spPr>
        <p:txBody>
          <a:bodyPr wrap="square" rtlCol="0">
            <a:spAutoFit/>
          </a:bodyPr>
          <a:lstStyle/>
          <a:p>
            <a:r>
              <a:rPr kumimoji="1" lang="ja-JP" altLang="en-US" b="1" dirty="0">
                <a:solidFill>
                  <a:srgbClr val="FFFF00"/>
                </a:solidFill>
              </a:rPr>
              <a:t>振り込み</a:t>
            </a:r>
          </a:p>
        </p:txBody>
      </p:sp>
      <p:pic>
        <p:nvPicPr>
          <p:cNvPr id="15" name="図 14">
            <a:extLst>
              <a:ext uri="{FF2B5EF4-FFF2-40B4-BE49-F238E27FC236}">
                <a16:creationId xmlns:a16="http://schemas.microsoft.com/office/drawing/2014/main" id="{4B71A1EF-7539-111A-3BC4-92635C743496}"/>
              </a:ext>
            </a:extLst>
          </p:cNvPr>
          <p:cNvPicPr>
            <a:picLocks noChangeAspect="1"/>
          </p:cNvPicPr>
          <p:nvPr/>
        </p:nvPicPr>
        <p:blipFill>
          <a:blip r:embed="rId4"/>
          <a:stretch>
            <a:fillRect/>
          </a:stretch>
        </p:blipFill>
        <p:spPr>
          <a:xfrm>
            <a:off x="5252304" y="3759059"/>
            <a:ext cx="3310805" cy="2027755"/>
          </a:xfrm>
          <a:prstGeom prst="rect">
            <a:avLst/>
          </a:prstGeom>
        </p:spPr>
      </p:pic>
      <p:sp>
        <p:nvSpPr>
          <p:cNvPr id="43" name="矢印: 下 42">
            <a:extLst>
              <a:ext uri="{FF2B5EF4-FFF2-40B4-BE49-F238E27FC236}">
                <a16:creationId xmlns:a16="http://schemas.microsoft.com/office/drawing/2014/main" id="{E70A66F7-506D-54A7-D97C-78216A1A06EA}"/>
              </a:ext>
            </a:extLst>
          </p:cNvPr>
          <p:cNvSpPr/>
          <p:nvPr/>
        </p:nvSpPr>
        <p:spPr>
          <a:xfrm rot="16200000">
            <a:off x="4457211" y="4385840"/>
            <a:ext cx="415636" cy="848421"/>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賢いプログラムのキャラクター">
            <a:extLst>
              <a:ext uri="{FF2B5EF4-FFF2-40B4-BE49-F238E27FC236}">
                <a16:creationId xmlns:a16="http://schemas.microsoft.com/office/drawing/2014/main" id="{AA633120-4202-B843-3D49-8A88400FDE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609" y="5192178"/>
            <a:ext cx="1544782" cy="154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96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85716" y="31228"/>
            <a:ext cx="3584403" cy="369332"/>
          </a:xfrm>
          <a:prstGeom prst="rect">
            <a:avLst/>
          </a:prstGeom>
          <a:solidFill>
            <a:srgbClr val="002060"/>
          </a:solidFill>
        </p:spPr>
        <p:txBody>
          <a:bodyPr wrap="square" rtlCol="0">
            <a:spAutoFit/>
          </a:bodyPr>
          <a:lstStyle/>
          <a:p>
            <a:pPr algn="ctr"/>
            <a:r>
              <a:rPr kumimoji="1" lang="ja-JP" altLang="en-US" b="1" dirty="0">
                <a:solidFill>
                  <a:srgbClr val="FFFF00"/>
                </a:solidFill>
              </a:rPr>
              <a:t>メソッドの補足事項</a:t>
            </a: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35" name="テキスト ボックス 34">
            <a:extLst>
              <a:ext uri="{FF2B5EF4-FFF2-40B4-BE49-F238E27FC236}">
                <a16:creationId xmlns:a16="http://schemas.microsoft.com/office/drawing/2014/main" id="{F8FA2AD1-9BA5-0954-DF7B-2F01F8EC4A7F}"/>
              </a:ext>
            </a:extLst>
          </p:cNvPr>
          <p:cNvSpPr txBox="1"/>
          <p:nvPr/>
        </p:nvSpPr>
        <p:spPr>
          <a:xfrm>
            <a:off x="290899" y="750318"/>
            <a:ext cx="3871526"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今までのメソッド（</a:t>
            </a:r>
            <a:r>
              <a:rPr kumimoji="1" lang="en-US" altLang="ja-JP" sz="1600" b="1" dirty="0">
                <a:solidFill>
                  <a:srgbClr val="FFFF00"/>
                </a:solidFill>
              </a:rPr>
              <a:t>Static</a:t>
            </a:r>
            <a:r>
              <a:rPr kumimoji="1" lang="ja-JP" altLang="en-US" sz="1600" b="1" dirty="0">
                <a:solidFill>
                  <a:srgbClr val="FFFF00"/>
                </a:solidFill>
              </a:rPr>
              <a:t>メソッド）</a:t>
            </a:r>
          </a:p>
        </p:txBody>
      </p:sp>
      <p:sp>
        <p:nvSpPr>
          <p:cNvPr id="14" name="テキスト ボックス 13">
            <a:extLst>
              <a:ext uri="{FF2B5EF4-FFF2-40B4-BE49-F238E27FC236}">
                <a16:creationId xmlns:a16="http://schemas.microsoft.com/office/drawing/2014/main" id="{A1531D63-FC0B-8B57-8CC8-AC7EC724BBE5}"/>
              </a:ext>
            </a:extLst>
          </p:cNvPr>
          <p:cNvSpPr txBox="1"/>
          <p:nvPr/>
        </p:nvSpPr>
        <p:spPr>
          <a:xfrm>
            <a:off x="290899" y="1199228"/>
            <a:ext cx="5383552" cy="1200329"/>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a:t>
            </a:r>
            <a:r>
              <a:rPr lang="en-US" altLang="ja-JP" sz="1800" b="1" dirty="0">
                <a:solidFill>
                  <a:srgbClr val="FF0000"/>
                </a:solidFill>
                <a:latin typeface="ＭＳ ゴシック" panose="020B0609070205080204" pitchFamily="49" charset="-128"/>
                <a:ea typeface="ＭＳ ゴシック" panose="020B0609070205080204" pitchFamily="49" charset="-128"/>
              </a:rPr>
              <a:t>static</a:t>
            </a:r>
            <a:r>
              <a:rPr lang="en-US" altLang="ja-JP" sz="1800" dirty="0">
                <a:latin typeface="ＭＳ ゴシック" panose="020B0609070205080204" pitchFamily="49" charset="-128"/>
                <a:ea typeface="ＭＳ ゴシック" panose="020B0609070205080204" pitchFamily="49" charset="-128"/>
              </a:rPr>
              <a:t> </a:t>
            </a:r>
            <a:r>
              <a:rPr lang="ja-JP" altLang="en-US" sz="1800" b="1" dirty="0">
                <a:solidFill>
                  <a:srgbClr val="FF0000"/>
                </a:solidFill>
                <a:latin typeface="ＭＳ ゴシック" panose="020B0609070205080204" pitchFamily="49" charset="-128"/>
                <a:ea typeface="ＭＳ ゴシック" panose="020B0609070205080204" pitchFamily="49" charset="-128"/>
              </a:rPr>
              <a:t>戻り値の型</a:t>
            </a:r>
            <a:r>
              <a:rPr lang="en-US" altLang="ja-JP"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メソッド名</a:t>
            </a:r>
            <a:r>
              <a:rPr lang="en-US" altLang="ja-JP"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引数</a:t>
            </a:r>
            <a:r>
              <a:rPr lang="en-US" altLang="ja-JP" sz="1800"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メソッドが実行されたと</a:t>
            </a:r>
            <a:r>
              <a:rPr lang="ja-JP" altLang="en-US" dirty="0">
                <a:latin typeface="ＭＳ ゴシック" panose="020B0609070205080204" pitchFamily="49" charset="-128"/>
                <a:ea typeface="ＭＳ ゴシック" panose="020B0609070205080204" pitchFamily="49" charset="-128"/>
              </a:rPr>
              <a:t>き動く処理</a:t>
            </a:r>
            <a:endParaRPr lang="en-US" altLang="ja-JP" dirty="0">
              <a:latin typeface="ＭＳ ゴシック" panose="020B0609070205080204" pitchFamily="49" charset="-128"/>
              <a:ea typeface="ＭＳ ゴシック" panose="020B0609070205080204" pitchFamily="49" charset="-128"/>
            </a:endParaRPr>
          </a:p>
          <a:p>
            <a:pPr algn="l"/>
            <a:r>
              <a:rPr lang="en-US" altLang="ja-JP" b="1" dirty="0">
                <a:solidFill>
                  <a:srgbClr val="FF0000"/>
                </a:solidFill>
                <a:latin typeface="ＭＳ ゴシック" panose="020B0609070205080204" pitchFamily="49" charset="-128"/>
                <a:ea typeface="ＭＳ ゴシック" panose="020B0609070205080204" pitchFamily="49" charset="-128"/>
              </a:rPr>
              <a:t>r</a:t>
            </a:r>
            <a:r>
              <a:rPr lang="en-US" altLang="ja-JP" sz="1800" b="1" dirty="0">
                <a:solidFill>
                  <a:srgbClr val="FF0000"/>
                </a:solidFill>
                <a:latin typeface="ＭＳ ゴシック" panose="020B0609070205080204" pitchFamily="49" charset="-128"/>
                <a:ea typeface="ＭＳ ゴシック" panose="020B0609070205080204" pitchFamily="49" charset="-128"/>
              </a:rPr>
              <a:t>eturn</a:t>
            </a:r>
            <a:r>
              <a:rPr lang="ja-JP" altLang="en-US" sz="1800" b="1" dirty="0">
                <a:solidFill>
                  <a:srgbClr val="FF0000"/>
                </a:solidFill>
                <a:latin typeface="ＭＳ ゴシック" panose="020B0609070205080204" pitchFamily="49" charset="-128"/>
                <a:ea typeface="ＭＳ ゴシック" panose="020B0609070205080204" pitchFamily="49" charset="-128"/>
              </a:rPr>
              <a:t>　戻り値</a:t>
            </a: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19" name="テキスト ボックス 18">
            <a:extLst>
              <a:ext uri="{FF2B5EF4-FFF2-40B4-BE49-F238E27FC236}">
                <a16:creationId xmlns:a16="http://schemas.microsoft.com/office/drawing/2014/main" id="{31511EBC-F41C-4784-17D3-691A16805DB4}"/>
              </a:ext>
            </a:extLst>
          </p:cNvPr>
          <p:cNvSpPr txBox="1"/>
          <p:nvPr/>
        </p:nvSpPr>
        <p:spPr>
          <a:xfrm>
            <a:off x="6186874" y="1199228"/>
            <a:ext cx="5383552" cy="1200329"/>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a:t>
            </a:r>
            <a:r>
              <a:rPr lang="en-US" altLang="ja-JP" sz="1800" b="1" dirty="0">
                <a:solidFill>
                  <a:srgbClr val="FF0000"/>
                </a:solidFill>
                <a:latin typeface="ＭＳ ゴシック" panose="020B0609070205080204" pitchFamily="49" charset="-128"/>
                <a:ea typeface="ＭＳ ゴシック" panose="020B0609070205080204" pitchFamily="49" charset="-128"/>
              </a:rPr>
              <a:t>static</a:t>
            </a:r>
            <a:r>
              <a:rPr lang="en-US" altLang="ja-JP" sz="1800" dirty="0">
                <a:latin typeface="ＭＳ ゴシック" panose="020B0609070205080204" pitchFamily="49" charset="-128"/>
                <a:ea typeface="ＭＳ ゴシック" panose="020B0609070205080204" pitchFamily="49" charset="-128"/>
              </a:rPr>
              <a:t> </a:t>
            </a:r>
            <a:r>
              <a:rPr lang="en-US" altLang="ja-JP" sz="1800" b="1" dirty="0">
                <a:solidFill>
                  <a:srgbClr val="002060"/>
                </a:solidFill>
                <a:latin typeface="ＭＳ ゴシック" panose="020B0609070205080204" pitchFamily="49" charset="-128"/>
                <a:ea typeface="ＭＳ ゴシック" panose="020B0609070205080204" pitchFamily="49" charset="-128"/>
              </a:rPr>
              <a:t>void</a:t>
            </a:r>
            <a:r>
              <a:rPr lang="en-US" altLang="ja-JP"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メソッド名</a:t>
            </a:r>
            <a:r>
              <a:rPr lang="en-US" altLang="ja-JP"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引数</a:t>
            </a:r>
            <a:r>
              <a:rPr lang="en-US" altLang="ja-JP" sz="1800"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メソッドが実行されたと</a:t>
            </a:r>
            <a:r>
              <a:rPr lang="ja-JP" altLang="en-US" dirty="0">
                <a:latin typeface="ＭＳ ゴシック" panose="020B0609070205080204" pitchFamily="49" charset="-128"/>
                <a:ea typeface="ＭＳ ゴシック" panose="020B0609070205080204" pitchFamily="49" charset="-128"/>
              </a:rPr>
              <a:t>き動く処理</a:t>
            </a:r>
            <a:endParaRPr lang="en-US" altLang="ja-JP" dirty="0">
              <a:latin typeface="ＭＳ ゴシック" panose="020B0609070205080204" pitchFamily="49" charset="-128"/>
              <a:ea typeface="ＭＳ ゴシック" panose="020B0609070205080204" pitchFamily="49" charset="-128"/>
            </a:endParaRP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2" name="テキスト ボックス 21">
            <a:extLst>
              <a:ext uri="{FF2B5EF4-FFF2-40B4-BE49-F238E27FC236}">
                <a16:creationId xmlns:a16="http://schemas.microsoft.com/office/drawing/2014/main" id="{E63C5F82-A24B-0630-3CBB-A88D3D595525}"/>
              </a:ext>
            </a:extLst>
          </p:cNvPr>
          <p:cNvSpPr txBox="1"/>
          <p:nvPr/>
        </p:nvSpPr>
        <p:spPr>
          <a:xfrm>
            <a:off x="290899" y="2788668"/>
            <a:ext cx="3010167"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インスタンスでのメソッド</a:t>
            </a:r>
          </a:p>
        </p:txBody>
      </p:sp>
      <p:sp>
        <p:nvSpPr>
          <p:cNvPr id="24" name="テキスト ボックス 23">
            <a:extLst>
              <a:ext uri="{FF2B5EF4-FFF2-40B4-BE49-F238E27FC236}">
                <a16:creationId xmlns:a16="http://schemas.microsoft.com/office/drawing/2014/main" id="{F4BCBAA5-2DB0-4EEC-DD18-00F8D75EBC8B}"/>
              </a:ext>
            </a:extLst>
          </p:cNvPr>
          <p:cNvSpPr txBox="1"/>
          <p:nvPr/>
        </p:nvSpPr>
        <p:spPr>
          <a:xfrm>
            <a:off x="195649" y="3258115"/>
            <a:ext cx="5383552" cy="1200329"/>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a:t>
            </a:r>
            <a:r>
              <a:rPr lang="en-US" altLang="ja-JP" sz="1800" b="1" dirty="0">
                <a:solidFill>
                  <a:srgbClr val="FF0000"/>
                </a:solidFill>
                <a:latin typeface="ＭＳ ゴシック" panose="020B0609070205080204" pitchFamily="49" charset="-128"/>
                <a:ea typeface="ＭＳ ゴシック" panose="020B0609070205080204" pitchFamily="49" charset="-128"/>
              </a:rPr>
              <a:t>void</a:t>
            </a:r>
            <a:r>
              <a:rPr lang="en-US" altLang="ja-JP"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メソッド名</a:t>
            </a:r>
            <a:r>
              <a:rPr lang="en-US" altLang="ja-JP"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引数</a:t>
            </a:r>
            <a:r>
              <a:rPr lang="en-US" altLang="ja-JP" sz="1800"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メソッドが実行されたと</a:t>
            </a:r>
            <a:r>
              <a:rPr lang="ja-JP" altLang="en-US" dirty="0">
                <a:latin typeface="ＭＳ ゴシック" panose="020B0609070205080204" pitchFamily="49" charset="-128"/>
                <a:ea typeface="ＭＳ ゴシック" panose="020B0609070205080204" pitchFamily="49" charset="-128"/>
              </a:rPr>
              <a:t>き動く処理</a:t>
            </a:r>
            <a:endParaRPr lang="en-US" altLang="ja-JP" dirty="0">
              <a:latin typeface="ＭＳ ゴシック" panose="020B0609070205080204" pitchFamily="49" charset="-128"/>
              <a:ea typeface="ＭＳ ゴシック" panose="020B0609070205080204" pitchFamily="49" charset="-128"/>
            </a:endParaRP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5" name="テキスト ボックス 24">
            <a:extLst>
              <a:ext uri="{FF2B5EF4-FFF2-40B4-BE49-F238E27FC236}">
                <a16:creationId xmlns:a16="http://schemas.microsoft.com/office/drawing/2014/main" id="{9DBF29C5-1350-6FDC-6ACD-C9A68B0CE47D}"/>
              </a:ext>
            </a:extLst>
          </p:cNvPr>
          <p:cNvSpPr txBox="1"/>
          <p:nvPr/>
        </p:nvSpPr>
        <p:spPr>
          <a:xfrm>
            <a:off x="3424416" y="2788668"/>
            <a:ext cx="6005333" cy="369332"/>
          </a:xfrm>
          <a:prstGeom prst="rect">
            <a:avLst/>
          </a:prstGeom>
          <a:noFill/>
        </p:spPr>
        <p:txBody>
          <a:bodyPr wrap="square" rtlCol="0">
            <a:spAutoFit/>
          </a:bodyPr>
          <a:lstStyle/>
          <a:p>
            <a:r>
              <a:rPr kumimoji="1" lang="ja-JP" altLang="en-US" b="1" dirty="0"/>
              <a:t>インスタンスが持つメソッドでインスタンスが実行する</a:t>
            </a:r>
          </a:p>
        </p:txBody>
      </p:sp>
      <p:sp>
        <p:nvSpPr>
          <p:cNvPr id="27" name="テキスト ボックス 26">
            <a:extLst>
              <a:ext uri="{FF2B5EF4-FFF2-40B4-BE49-F238E27FC236}">
                <a16:creationId xmlns:a16="http://schemas.microsoft.com/office/drawing/2014/main" id="{871037C8-ABDC-EC3A-C43A-2C84AF3D5F84}"/>
              </a:ext>
            </a:extLst>
          </p:cNvPr>
          <p:cNvSpPr txBox="1"/>
          <p:nvPr/>
        </p:nvSpPr>
        <p:spPr>
          <a:xfrm>
            <a:off x="4162425" y="729781"/>
            <a:ext cx="6005333" cy="369332"/>
          </a:xfrm>
          <a:prstGeom prst="rect">
            <a:avLst/>
          </a:prstGeom>
          <a:noFill/>
        </p:spPr>
        <p:txBody>
          <a:bodyPr wrap="square" rtlCol="0">
            <a:spAutoFit/>
          </a:bodyPr>
          <a:lstStyle/>
          <a:p>
            <a:r>
              <a:rPr kumimoji="1" lang="ja-JP" altLang="en-US" b="1" dirty="0"/>
              <a:t>クラスが持つメソッドでクラスが実行する</a:t>
            </a:r>
          </a:p>
        </p:txBody>
      </p:sp>
    </p:spTree>
    <p:extLst>
      <p:ext uri="{BB962C8B-B14F-4D97-AF65-F5344CB8AC3E}">
        <p14:creationId xmlns:p14="http://schemas.microsoft.com/office/powerpoint/2010/main" val="41298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ED4A4194-DD57-DE8F-6DED-AF80A495C613}"/>
              </a:ext>
            </a:extLst>
          </p:cNvPr>
          <p:cNvSpPr/>
          <p:nvPr/>
        </p:nvSpPr>
        <p:spPr>
          <a:xfrm>
            <a:off x="5762625" y="4676774"/>
            <a:ext cx="5094383" cy="104775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92D2A4B9-5C6D-0115-396C-4BA8B70C844C}"/>
              </a:ext>
            </a:extLst>
          </p:cNvPr>
          <p:cNvSpPr/>
          <p:nvPr/>
        </p:nvSpPr>
        <p:spPr>
          <a:xfrm>
            <a:off x="5695950" y="3314699"/>
            <a:ext cx="5143500" cy="136207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48BEBC0-29E4-8658-1AD1-FC050A6ED058}"/>
              </a:ext>
            </a:extLst>
          </p:cNvPr>
          <p:cNvSpPr txBox="1"/>
          <p:nvPr/>
        </p:nvSpPr>
        <p:spPr>
          <a:xfrm>
            <a:off x="85716" y="31228"/>
            <a:ext cx="3584403" cy="369332"/>
          </a:xfrm>
          <a:prstGeom prst="rect">
            <a:avLst/>
          </a:prstGeom>
          <a:solidFill>
            <a:srgbClr val="002060"/>
          </a:solidFill>
        </p:spPr>
        <p:txBody>
          <a:bodyPr wrap="square" rtlCol="0">
            <a:spAutoFit/>
          </a:bodyPr>
          <a:lstStyle/>
          <a:p>
            <a:pPr algn="ctr"/>
            <a:r>
              <a:rPr kumimoji="1" lang="ja-JP" altLang="en-US" b="1" dirty="0">
                <a:solidFill>
                  <a:srgbClr val="FFFF00"/>
                </a:solidFill>
              </a:rPr>
              <a:t>メソッドの</a:t>
            </a:r>
            <a:r>
              <a:rPr lang="ja-JP" altLang="en-US" b="1" dirty="0">
                <a:solidFill>
                  <a:srgbClr val="FFFF00"/>
                </a:solidFill>
              </a:rPr>
              <a:t>違い</a:t>
            </a:r>
            <a:endParaRPr kumimoji="1" lang="ja-JP" altLang="en-US" b="1" dirty="0">
              <a:solidFill>
                <a:srgbClr val="FFFF00"/>
              </a:solidFill>
            </a:endParaRPr>
          </a:p>
        </p:txBody>
      </p:sp>
      <p:sp>
        <p:nvSpPr>
          <p:cNvPr id="12" name="テキスト ボックス 11">
            <a:extLst>
              <a:ext uri="{FF2B5EF4-FFF2-40B4-BE49-F238E27FC236}">
                <a16:creationId xmlns:a16="http://schemas.microsoft.com/office/drawing/2014/main" id="{E9AB7FF2-19FA-CB92-8929-85B773628184}"/>
              </a:ext>
            </a:extLst>
          </p:cNvPr>
          <p:cNvSpPr txBox="1"/>
          <p:nvPr/>
        </p:nvSpPr>
        <p:spPr>
          <a:xfrm>
            <a:off x="285750" y="1068765"/>
            <a:ext cx="5076825" cy="3970318"/>
          </a:xfrm>
          <a:prstGeom prst="rect">
            <a:avLst/>
          </a:prstGeom>
          <a:noFill/>
          <a:ln>
            <a:solidFill>
              <a:schemeClr val="tx1"/>
            </a:solidFill>
          </a:ln>
        </p:spPr>
        <p:txBody>
          <a:bodyPr wrap="square">
            <a:spAutoFit/>
          </a:bodyPr>
          <a:lstStyle/>
          <a:p>
            <a:pPr algn="l"/>
            <a:r>
              <a:rPr lang="en-US" altLang="ja-JP" sz="1800" dirty="0">
                <a:solidFill>
                  <a:srgbClr val="002060"/>
                </a:solidFill>
                <a:latin typeface="ＭＳ ゴシック" panose="020B0609070205080204" pitchFamily="49" charset="-128"/>
                <a:ea typeface="ＭＳ ゴシック" panose="020B0609070205080204" pitchFamily="49" charset="-128"/>
              </a:rPr>
              <a:t>package method;</a:t>
            </a:r>
          </a:p>
          <a:p>
            <a:pPr algn="l"/>
            <a:endParaRPr lang="ja-JP" altLang="en-US" sz="1800" dirty="0">
              <a:solidFill>
                <a:srgbClr val="002060"/>
              </a:solidFill>
              <a:latin typeface="ＭＳ ゴシック" panose="020B0609070205080204" pitchFamily="49" charset="-128"/>
              <a:ea typeface="ＭＳ ゴシック" panose="020B0609070205080204" pitchFamily="49" charset="-128"/>
            </a:endParaRPr>
          </a:p>
          <a:p>
            <a:pPr algn="l"/>
            <a:r>
              <a:rPr lang="en-US" altLang="ja-JP" sz="1800" dirty="0">
                <a:solidFill>
                  <a:srgbClr val="002060"/>
                </a:solidFill>
                <a:latin typeface="ＭＳ ゴシック" panose="020B0609070205080204" pitchFamily="49" charset="-128"/>
                <a:ea typeface="ＭＳ ゴシック" panose="020B0609070205080204" pitchFamily="49" charset="-128"/>
              </a:rPr>
              <a:t>public class Main {</a:t>
            </a:r>
          </a:p>
          <a:p>
            <a:pPr algn="l"/>
            <a:endParaRPr lang="ja-JP" altLang="en-US" sz="1800" dirty="0">
              <a:solidFill>
                <a:srgbClr val="002060"/>
              </a:solidFill>
              <a:latin typeface="ＭＳ ゴシック" panose="020B0609070205080204" pitchFamily="49" charset="-128"/>
              <a:ea typeface="ＭＳ ゴシック" panose="020B0609070205080204" pitchFamily="49" charset="-128"/>
            </a:endParaRPr>
          </a:p>
          <a:p>
            <a:pPr algn="l"/>
            <a:r>
              <a:rPr lang="en-US" altLang="ja-JP" sz="1800" dirty="0">
                <a:solidFill>
                  <a:srgbClr val="002060"/>
                </a:solidFill>
                <a:latin typeface="ＭＳ ゴシック" panose="020B0609070205080204" pitchFamily="49" charset="-128"/>
                <a:ea typeface="ＭＳ ゴシック" panose="020B0609070205080204" pitchFamily="49" charset="-128"/>
              </a:rPr>
              <a:t>public static void main(String[] </a:t>
            </a:r>
            <a:r>
              <a:rPr lang="en-US" altLang="ja-JP" sz="1800" dirty="0" err="1">
                <a:solidFill>
                  <a:srgbClr val="002060"/>
                </a:solidFill>
                <a:latin typeface="ＭＳ ゴシック" panose="020B0609070205080204" pitchFamily="49" charset="-128"/>
                <a:ea typeface="ＭＳ ゴシック" panose="020B0609070205080204" pitchFamily="49" charset="-128"/>
              </a:rPr>
              <a:t>args</a:t>
            </a:r>
            <a:r>
              <a:rPr lang="en-US" altLang="ja-JP" sz="1800" dirty="0">
                <a:solidFill>
                  <a:srgbClr val="002060"/>
                </a:solidFill>
                <a:latin typeface="ＭＳ ゴシック" panose="020B0609070205080204" pitchFamily="49" charset="-128"/>
                <a:ea typeface="ＭＳ ゴシック" panose="020B0609070205080204" pitchFamily="49" charset="-128"/>
              </a:rPr>
              <a:t>) {</a:t>
            </a:r>
          </a:p>
          <a:p>
            <a:pPr algn="l"/>
            <a:endParaRPr lang="en-US" altLang="ja-JP" sz="1800" dirty="0">
              <a:solidFill>
                <a:srgbClr val="002060"/>
              </a:solidFill>
              <a:latin typeface="ＭＳ ゴシック" panose="020B0609070205080204" pitchFamily="49" charset="-128"/>
              <a:ea typeface="ＭＳ ゴシック" panose="020B0609070205080204" pitchFamily="49" charset="-128"/>
            </a:endParaRPr>
          </a:p>
          <a:p>
            <a:pPr algn="l"/>
            <a:r>
              <a:rPr lang="en-US" altLang="ja-JP" sz="1800" b="1" dirty="0">
                <a:solidFill>
                  <a:srgbClr val="FF0000"/>
                </a:solidFill>
                <a:latin typeface="ＭＳ ゴシック" panose="020B0609070205080204" pitchFamily="49" charset="-128"/>
                <a:ea typeface="ＭＳ ゴシック" panose="020B0609070205080204" pitchFamily="49" charset="-128"/>
              </a:rPr>
              <a:t>Human </a:t>
            </a:r>
            <a:r>
              <a:rPr lang="en-US" altLang="ja-JP" sz="1800" b="1" dirty="0" err="1">
                <a:solidFill>
                  <a:srgbClr val="FF0000"/>
                </a:solidFill>
                <a:latin typeface="ＭＳ ゴシック" panose="020B0609070205080204" pitchFamily="49" charset="-128"/>
                <a:ea typeface="ＭＳ ゴシック" panose="020B0609070205080204" pitchFamily="49" charset="-128"/>
              </a:rPr>
              <a:t>alice</a:t>
            </a:r>
            <a:r>
              <a:rPr lang="en-US" altLang="ja-JP" sz="1800" b="1" dirty="0">
                <a:solidFill>
                  <a:srgbClr val="FF0000"/>
                </a:solidFill>
                <a:latin typeface="ＭＳ ゴシック" panose="020B0609070205080204" pitchFamily="49" charset="-128"/>
                <a:ea typeface="ＭＳ ゴシック" panose="020B0609070205080204" pitchFamily="49" charset="-128"/>
              </a:rPr>
              <a:t> = new Human("Alice", 5);</a:t>
            </a:r>
          </a:p>
          <a:p>
            <a:pPr algn="l"/>
            <a:r>
              <a:rPr lang="en-US" altLang="ja-JP" sz="1800" b="1" dirty="0" err="1">
                <a:solidFill>
                  <a:srgbClr val="FF0000"/>
                </a:solidFill>
                <a:latin typeface="ＭＳ ゴシック" panose="020B0609070205080204" pitchFamily="49" charset="-128"/>
                <a:ea typeface="ＭＳ ゴシック" panose="020B0609070205080204" pitchFamily="49" charset="-128"/>
              </a:rPr>
              <a:t>alice.eat</a:t>
            </a:r>
            <a:r>
              <a:rPr lang="en-US" altLang="ja-JP" sz="1800" b="1" dirty="0">
                <a:solidFill>
                  <a:srgbClr val="FF0000"/>
                </a:solidFill>
                <a:latin typeface="ＭＳ ゴシック" panose="020B0609070205080204" pitchFamily="49" charset="-128"/>
                <a:ea typeface="ＭＳ ゴシック" panose="020B0609070205080204" pitchFamily="49" charset="-128"/>
              </a:rPr>
              <a:t>("</a:t>
            </a:r>
            <a:r>
              <a:rPr lang="ja-JP" altLang="en-US" sz="1800" b="1" dirty="0">
                <a:solidFill>
                  <a:srgbClr val="FF0000"/>
                </a:solidFill>
                <a:latin typeface="ＭＳ ゴシック" panose="020B0609070205080204" pitchFamily="49" charset="-128"/>
                <a:ea typeface="ＭＳ ゴシック" panose="020B0609070205080204" pitchFamily="49" charset="-128"/>
              </a:rPr>
              <a:t>お饅頭</a:t>
            </a:r>
            <a:r>
              <a:rPr lang="en-US" altLang="ja-JP" sz="1800" b="1" dirty="0">
                <a:solidFill>
                  <a:srgbClr val="FF0000"/>
                </a:solidFill>
                <a:latin typeface="ＭＳ ゴシック" panose="020B0609070205080204" pitchFamily="49" charset="-128"/>
                <a:ea typeface="ＭＳ ゴシック" panose="020B0609070205080204" pitchFamily="49" charset="-128"/>
              </a:rPr>
              <a:t>");</a:t>
            </a:r>
          </a:p>
          <a:p>
            <a:pPr algn="l"/>
            <a:endParaRPr lang="en-US" altLang="ja-JP" sz="1800" b="1" dirty="0">
              <a:solidFill>
                <a:srgbClr val="FF0000"/>
              </a:solidFill>
              <a:latin typeface="ＭＳ ゴシック" panose="020B0609070205080204" pitchFamily="49" charset="-128"/>
              <a:ea typeface="ＭＳ ゴシック" panose="020B0609070205080204" pitchFamily="49" charset="-128"/>
            </a:endParaRPr>
          </a:p>
          <a:p>
            <a:pPr algn="l"/>
            <a:r>
              <a:rPr lang="en-US" altLang="ja-JP" sz="1800" dirty="0" err="1">
                <a:solidFill>
                  <a:srgbClr val="002060"/>
                </a:solidFill>
                <a:latin typeface="ＭＳ ゴシック" panose="020B0609070205080204" pitchFamily="49" charset="-128"/>
                <a:ea typeface="ＭＳ ゴシック" panose="020B0609070205080204" pitchFamily="49" charset="-128"/>
              </a:rPr>
              <a:t>Human.</a:t>
            </a:r>
            <a:r>
              <a:rPr lang="en-US" altLang="ja-JP" sz="1800" b="1" dirty="0" err="1">
                <a:solidFill>
                  <a:srgbClr val="002060"/>
                </a:solidFill>
                <a:latin typeface="ＭＳ ゴシック" panose="020B0609070205080204" pitchFamily="49" charset="-128"/>
                <a:ea typeface="ＭＳ ゴシック" panose="020B0609070205080204" pitchFamily="49" charset="-128"/>
              </a:rPr>
              <a:t>introduce</a:t>
            </a:r>
            <a:r>
              <a:rPr lang="en-US" altLang="ja-JP" sz="1800" b="1" dirty="0">
                <a:solidFill>
                  <a:srgbClr val="002060"/>
                </a:solidFill>
                <a:latin typeface="ＭＳ ゴシック" panose="020B0609070205080204" pitchFamily="49" charset="-128"/>
                <a:ea typeface="ＭＳ ゴシック" panose="020B0609070205080204" pitchFamily="49" charset="-128"/>
              </a:rPr>
              <a:t>();</a:t>
            </a:r>
          </a:p>
          <a:p>
            <a:pPr algn="l"/>
            <a:endParaRPr lang="en-US" altLang="ja-JP" sz="1800" b="1" dirty="0">
              <a:solidFill>
                <a:srgbClr val="002060"/>
              </a:solidFill>
              <a:latin typeface="ＭＳ ゴシック" panose="020B0609070205080204" pitchFamily="49" charset="-128"/>
              <a:ea typeface="ＭＳ ゴシック" panose="020B0609070205080204" pitchFamily="49" charset="-128"/>
            </a:endParaRPr>
          </a:p>
          <a:p>
            <a:pPr algn="l"/>
            <a:r>
              <a:rPr lang="en-US" altLang="ja-JP" sz="1800" dirty="0">
                <a:solidFill>
                  <a:srgbClr val="002060"/>
                </a:solidFill>
                <a:latin typeface="ＭＳ ゴシック" panose="020B0609070205080204" pitchFamily="49" charset="-128"/>
                <a:ea typeface="ＭＳ ゴシック" panose="020B0609070205080204" pitchFamily="49" charset="-128"/>
              </a:rPr>
              <a:t>}</a:t>
            </a:r>
          </a:p>
          <a:p>
            <a:pPr algn="l"/>
            <a:endParaRPr lang="ja-JP" altLang="en-US" sz="1800" dirty="0">
              <a:solidFill>
                <a:srgbClr val="002060"/>
              </a:solidFill>
              <a:latin typeface="ＭＳ ゴシック" panose="020B0609070205080204" pitchFamily="49" charset="-128"/>
              <a:ea typeface="ＭＳ ゴシック" panose="020B0609070205080204" pitchFamily="49" charset="-128"/>
            </a:endParaRPr>
          </a:p>
          <a:p>
            <a:pPr algn="l"/>
            <a:r>
              <a:rPr lang="en-US" altLang="ja-JP" sz="1800" dirty="0">
                <a:solidFill>
                  <a:srgbClr val="002060"/>
                </a:solidFill>
                <a:latin typeface="ＭＳ ゴシック" panose="020B0609070205080204" pitchFamily="49" charset="-128"/>
                <a:ea typeface="ＭＳ ゴシック" panose="020B0609070205080204" pitchFamily="49" charset="-128"/>
              </a:rPr>
              <a:t>}</a:t>
            </a:r>
          </a:p>
        </p:txBody>
      </p:sp>
      <p:sp>
        <p:nvSpPr>
          <p:cNvPr id="3" name="テキスト ボックス 2">
            <a:extLst>
              <a:ext uri="{FF2B5EF4-FFF2-40B4-BE49-F238E27FC236}">
                <a16:creationId xmlns:a16="http://schemas.microsoft.com/office/drawing/2014/main" id="{9D25AADE-A66C-A02C-0602-7F0F7F20CEBB}"/>
              </a:ext>
            </a:extLst>
          </p:cNvPr>
          <p:cNvSpPr txBox="1"/>
          <p:nvPr/>
        </p:nvSpPr>
        <p:spPr>
          <a:xfrm>
            <a:off x="285750" y="549996"/>
            <a:ext cx="2181225" cy="369332"/>
          </a:xfrm>
          <a:prstGeom prst="rect">
            <a:avLst/>
          </a:prstGeom>
          <a:noFill/>
        </p:spPr>
        <p:txBody>
          <a:bodyPr wrap="square" rtlCol="0">
            <a:spAutoFit/>
          </a:bodyPr>
          <a:lstStyle/>
          <a:p>
            <a:r>
              <a:rPr kumimoji="1" lang="en-US" altLang="ja-JP" b="1" dirty="0"/>
              <a:t>Main.java</a:t>
            </a:r>
            <a:endParaRPr kumimoji="1" lang="ja-JP" altLang="en-US" b="1" dirty="0"/>
          </a:p>
        </p:txBody>
      </p:sp>
      <p:sp>
        <p:nvSpPr>
          <p:cNvPr id="15" name="テキスト ボックス 14">
            <a:extLst>
              <a:ext uri="{FF2B5EF4-FFF2-40B4-BE49-F238E27FC236}">
                <a16:creationId xmlns:a16="http://schemas.microsoft.com/office/drawing/2014/main" id="{60F5D2E7-A4D6-0958-8C34-E6252E993C51}"/>
              </a:ext>
            </a:extLst>
          </p:cNvPr>
          <p:cNvSpPr txBox="1"/>
          <p:nvPr/>
        </p:nvSpPr>
        <p:spPr>
          <a:xfrm>
            <a:off x="5695950" y="549996"/>
            <a:ext cx="6096000" cy="5693866"/>
          </a:xfrm>
          <a:prstGeom prst="rect">
            <a:avLst/>
          </a:prstGeom>
          <a:noFill/>
          <a:ln>
            <a:solidFill>
              <a:schemeClr val="tx1"/>
            </a:solidFill>
          </a:ln>
        </p:spPr>
        <p:txBody>
          <a:bodyPr wrap="square">
            <a:spAutoFit/>
          </a:bodyPr>
          <a:lstStyle/>
          <a:p>
            <a:pPr algn="l"/>
            <a:r>
              <a:rPr lang="en-US" altLang="ja-JP" sz="1400" dirty="0">
                <a:solidFill>
                  <a:srgbClr val="002060"/>
                </a:solidFill>
                <a:ea typeface="ＭＳ ゴシック" panose="020B0609070205080204" pitchFamily="49" charset="-128"/>
              </a:rPr>
              <a:t>package method;</a:t>
            </a:r>
          </a:p>
          <a:p>
            <a:pPr algn="l"/>
            <a:endParaRPr lang="ja-JP" altLang="en-US" sz="1400" dirty="0">
              <a:solidFill>
                <a:srgbClr val="002060"/>
              </a:solidFill>
              <a:ea typeface="ＭＳ ゴシック" panose="020B0609070205080204" pitchFamily="49" charset="-128"/>
            </a:endParaRPr>
          </a:p>
          <a:p>
            <a:pPr algn="l"/>
            <a:r>
              <a:rPr lang="en-US" altLang="ja-JP" sz="1400" dirty="0">
                <a:solidFill>
                  <a:srgbClr val="002060"/>
                </a:solidFill>
                <a:ea typeface="ＭＳ ゴシック" panose="020B0609070205080204" pitchFamily="49" charset="-128"/>
              </a:rPr>
              <a:t>public class Human {</a:t>
            </a:r>
          </a:p>
          <a:p>
            <a:pPr algn="l"/>
            <a:r>
              <a:rPr lang="en-US" altLang="ja-JP" sz="1400" dirty="0">
                <a:solidFill>
                  <a:srgbClr val="002060"/>
                </a:solidFill>
                <a:ea typeface="ＭＳ ゴシック" panose="020B0609070205080204" pitchFamily="49" charset="-128"/>
              </a:rPr>
              <a:t>String name;//</a:t>
            </a:r>
            <a:r>
              <a:rPr lang="ja-JP" altLang="en-US" sz="1400" dirty="0">
                <a:solidFill>
                  <a:srgbClr val="002060"/>
                </a:solidFill>
                <a:ea typeface="ＭＳ ゴシック" panose="020B0609070205080204" pitchFamily="49" charset="-128"/>
              </a:rPr>
              <a:t>属性を設定</a:t>
            </a:r>
          </a:p>
          <a:p>
            <a:pPr algn="l"/>
            <a:r>
              <a:rPr lang="en-US" altLang="ja-JP" sz="1400" dirty="0">
                <a:solidFill>
                  <a:srgbClr val="002060"/>
                </a:solidFill>
                <a:ea typeface="ＭＳ ゴシック" panose="020B0609070205080204" pitchFamily="49" charset="-128"/>
              </a:rPr>
              <a:t>    int age;</a:t>
            </a:r>
          </a:p>
          <a:p>
            <a:pPr algn="l"/>
            <a:endParaRPr lang="ja-JP" altLang="en-US" sz="1400" dirty="0">
              <a:solidFill>
                <a:srgbClr val="002060"/>
              </a:solidFill>
              <a:ea typeface="ＭＳ ゴシック" panose="020B0609070205080204" pitchFamily="49" charset="-128"/>
            </a:endParaRPr>
          </a:p>
          <a:p>
            <a:pPr algn="l"/>
            <a:r>
              <a:rPr lang="ja-JP" altLang="en-US" sz="1400" dirty="0">
                <a:solidFill>
                  <a:srgbClr val="002060"/>
                </a:solidFill>
                <a:ea typeface="ＭＳ ゴシック" panose="020B0609070205080204" pitchFamily="49" charset="-128"/>
              </a:rPr>
              <a:t>    </a:t>
            </a:r>
            <a:r>
              <a:rPr lang="en-US" altLang="ja-JP" sz="1400" dirty="0">
                <a:solidFill>
                  <a:srgbClr val="002060"/>
                </a:solidFill>
                <a:ea typeface="ＭＳ ゴシック" panose="020B0609070205080204" pitchFamily="49" charset="-128"/>
              </a:rPr>
              <a:t>/*</a:t>
            </a:r>
            <a:r>
              <a:rPr lang="ja-JP" altLang="en-US" sz="1400" dirty="0">
                <a:solidFill>
                  <a:srgbClr val="002060"/>
                </a:solidFill>
                <a:ea typeface="ＭＳ ゴシック" panose="020B0609070205080204" pitchFamily="49" charset="-128"/>
              </a:rPr>
              <a:t>コンストラクタ*</a:t>
            </a:r>
            <a:r>
              <a:rPr lang="en-US" altLang="ja-JP" sz="1400" dirty="0">
                <a:solidFill>
                  <a:srgbClr val="002060"/>
                </a:solidFill>
                <a:ea typeface="ＭＳ ゴシック" panose="020B0609070205080204" pitchFamily="49" charset="-128"/>
              </a:rPr>
              <a:t>/</a:t>
            </a:r>
          </a:p>
          <a:p>
            <a:pPr algn="l"/>
            <a:r>
              <a:rPr lang="ja-JP" altLang="en-US" sz="1400" dirty="0">
                <a:solidFill>
                  <a:srgbClr val="002060"/>
                </a:solidFill>
                <a:ea typeface="ＭＳ ゴシック" panose="020B0609070205080204" pitchFamily="49" charset="-128"/>
              </a:rPr>
              <a:t>   </a:t>
            </a:r>
          </a:p>
          <a:p>
            <a:pPr algn="l"/>
            <a:r>
              <a:rPr lang="en-US" altLang="ja-JP" sz="1400" dirty="0">
                <a:solidFill>
                  <a:srgbClr val="002060"/>
                </a:solidFill>
                <a:ea typeface="ＭＳ ゴシック" panose="020B0609070205080204" pitchFamily="49" charset="-128"/>
              </a:rPr>
              <a:t>    Human(String name_, int age_) {</a:t>
            </a:r>
          </a:p>
          <a:p>
            <a:pPr algn="l"/>
            <a:r>
              <a:rPr lang="en-US" altLang="ja-JP" sz="1400" dirty="0">
                <a:solidFill>
                  <a:srgbClr val="002060"/>
                </a:solidFill>
                <a:ea typeface="ＭＳ ゴシック" panose="020B0609070205080204" pitchFamily="49" charset="-128"/>
              </a:rPr>
              <a:t>        name = name_;</a:t>
            </a:r>
          </a:p>
          <a:p>
            <a:pPr algn="l"/>
            <a:r>
              <a:rPr lang="en-US" altLang="ja-JP" sz="1400" dirty="0">
                <a:solidFill>
                  <a:srgbClr val="002060"/>
                </a:solidFill>
                <a:ea typeface="ＭＳ ゴシック" panose="020B0609070205080204" pitchFamily="49" charset="-128"/>
              </a:rPr>
              <a:t>        age = age_;</a:t>
            </a:r>
          </a:p>
          <a:p>
            <a:pPr algn="l"/>
            <a:r>
              <a:rPr lang="ja-JP" altLang="en-US" sz="1400" dirty="0">
                <a:solidFill>
                  <a:srgbClr val="002060"/>
                </a:solidFill>
                <a:ea typeface="ＭＳ ゴシック" panose="020B0609070205080204" pitchFamily="49" charset="-128"/>
              </a:rPr>
              <a:t>    </a:t>
            </a:r>
            <a:r>
              <a:rPr lang="en-US" altLang="ja-JP" sz="1400" dirty="0">
                <a:solidFill>
                  <a:srgbClr val="002060"/>
                </a:solidFill>
                <a:ea typeface="ＭＳ ゴシック" panose="020B0609070205080204" pitchFamily="49" charset="-128"/>
              </a:rPr>
              <a:t>}</a:t>
            </a:r>
          </a:p>
          <a:p>
            <a:pPr algn="l"/>
            <a:r>
              <a:rPr lang="ja-JP" altLang="en-US" sz="1400" dirty="0">
                <a:solidFill>
                  <a:srgbClr val="002060"/>
                </a:solidFill>
                <a:ea typeface="ＭＳ ゴシック" panose="020B0609070205080204" pitchFamily="49" charset="-128"/>
              </a:rPr>
              <a:t>    </a:t>
            </a:r>
          </a:p>
          <a:p>
            <a:pPr algn="l"/>
            <a:r>
              <a:rPr lang="ja-JP" altLang="en-US" sz="1400" dirty="0">
                <a:solidFill>
                  <a:srgbClr val="002060"/>
                </a:solidFill>
                <a:ea typeface="ＭＳ ゴシック" panose="020B0609070205080204" pitchFamily="49" charset="-128"/>
              </a:rPr>
              <a:t>    </a:t>
            </a:r>
            <a:r>
              <a:rPr lang="en-US" altLang="ja-JP" sz="1400" dirty="0">
                <a:solidFill>
                  <a:srgbClr val="002060"/>
                </a:solidFill>
                <a:ea typeface="ＭＳ ゴシック" panose="020B0609070205080204" pitchFamily="49" charset="-128"/>
              </a:rPr>
              <a:t>/*</a:t>
            </a:r>
            <a:r>
              <a:rPr lang="ja-JP" altLang="en-US" sz="1400" dirty="0">
                <a:solidFill>
                  <a:srgbClr val="002060"/>
                </a:solidFill>
                <a:ea typeface="ＭＳ ゴシック" panose="020B0609070205080204" pitchFamily="49" charset="-128"/>
              </a:rPr>
              <a:t>食べる*</a:t>
            </a:r>
            <a:r>
              <a:rPr lang="en-US" altLang="ja-JP" sz="1400" dirty="0">
                <a:solidFill>
                  <a:srgbClr val="002060"/>
                </a:solidFill>
                <a:ea typeface="ＭＳ ゴシック" panose="020B0609070205080204" pitchFamily="49" charset="-128"/>
              </a:rPr>
              <a:t>/</a:t>
            </a:r>
          </a:p>
          <a:p>
            <a:pPr algn="l"/>
            <a:endParaRPr lang="ja-JP" altLang="en-US" sz="1400" dirty="0">
              <a:solidFill>
                <a:srgbClr val="002060"/>
              </a:solidFill>
              <a:ea typeface="ＭＳ ゴシック" panose="020B0609070205080204" pitchFamily="49" charset="-128"/>
            </a:endParaRPr>
          </a:p>
          <a:p>
            <a:pPr algn="l"/>
            <a:r>
              <a:rPr lang="en-US" altLang="ja-JP" sz="1400" dirty="0">
                <a:solidFill>
                  <a:srgbClr val="002060"/>
                </a:solidFill>
                <a:ea typeface="ＭＳ ゴシック" panose="020B0609070205080204" pitchFamily="49" charset="-128"/>
              </a:rPr>
              <a:t> void eat(String food) {</a:t>
            </a:r>
          </a:p>
          <a:p>
            <a:pPr algn="l"/>
            <a:r>
              <a:rPr lang="en-US" altLang="ja-JP" sz="1400" dirty="0">
                <a:solidFill>
                  <a:srgbClr val="002060"/>
                </a:solidFill>
                <a:ea typeface="ＭＳ ゴシック" panose="020B0609070205080204" pitchFamily="49" charset="-128"/>
              </a:rPr>
              <a:t> </a:t>
            </a:r>
            <a:r>
              <a:rPr lang="en-US" altLang="ja-JP" sz="1400" dirty="0" err="1">
                <a:solidFill>
                  <a:srgbClr val="002060"/>
                </a:solidFill>
                <a:ea typeface="ＭＳ ゴシック" panose="020B0609070205080204" pitchFamily="49" charset="-128"/>
              </a:rPr>
              <a:t>System.</a:t>
            </a:r>
            <a:r>
              <a:rPr lang="en-US" altLang="ja-JP" sz="1400" b="1" dirty="0" err="1">
                <a:solidFill>
                  <a:srgbClr val="002060"/>
                </a:solidFill>
                <a:ea typeface="ＭＳ ゴシック" panose="020B0609070205080204" pitchFamily="49" charset="-128"/>
              </a:rPr>
              <a:t>out.print</a:t>
            </a:r>
            <a:r>
              <a:rPr lang="en-US" altLang="ja-JP" sz="1400" b="1" dirty="0">
                <a:solidFill>
                  <a:srgbClr val="002060"/>
                </a:solidFill>
                <a:ea typeface="ＭＳ ゴシック" panose="020B0609070205080204" pitchFamily="49" charset="-128"/>
              </a:rPr>
              <a:t>(name + " </a:t>
            </a:r>
            <a:r>
              <a:rPr lang="ja-JP" altLang="en-US" sz="1400" b="1" dirty="0">
                <a:solidFill>
                  <a:srgbClr val="002060"/>
                </a:solidFill>
                <a:ea typeface="ＭＳ ゴシック" panose="020B0609070205080204" pitchFamily="49" charset="-128"/>
              </a:rPr>
              <a:t>は </a:t>
            </a:r>
            <a:r>
              <a:rPr lang="en-US" altLang="ja-JP" sz="1400" b="1" dirty="0">
                <a:solidFill>
                  <a:srgbClr val="002060"/>
                </a:solidFill>
                <a:ea typeface="ＭＳ ゴシック" panose="020B0609070205080204" pitchFamily="49" charset="-128"/>
              </a:rPr>
              <a:t>"</a:t>
            </a:r>
            <a:r>
              <a:rPr lang="ja-JP" altLang="en-US" sz="1400" b="1" dirty="0">
                <a:solidFill>
                  <a:srgbClr val="002060"/>
                </a:solidFill>
                <a:ea typeface="ＭＳ ゴシック" panose="020B0609070205080204" pitchFamily="49" charset="-128"/>
              </a:rPr>
              <a:t> </a:t>
            </a:r>
            <a:r>
              <a:rPr lang="en-US" altLang="ja-JP" sz="1400" b="1" dirty="0">
                <a:solidFill>
                  <a:srgbClr val="002060"/>
                </a:solidFill>
                <a:ea typeface="ＭＳ ゴシック" panose="020B0609070205080204" pitchFamily="49" charset="-128"/>
              </a:rPr>
              <a:t>+</a:t>
            </a:r>
            <a:r>
              <a:rPr lang="ja-JP" altLang="en-US" sz="1400" b="1" dirty="0">
                <a:solidFill>
                  <a:srgbClr val="002060"/>
                </a:solidFill>
                <a:ea typeface="ＭＳ ゴシック" panose="020B0609070205080204" pitchFamily="49" charset="-128"/>
              </a:rPr>
              <a:t> </a:t>
            </a:r>
            <a:r>
              <a:rPr lang="en-US" altLang="ja-JP" sz="1400" b="1" dirty="0">
                <a:solidFill>
                  <a:srgbClr val="002060"/>
                </a:solidFill>
                <a:ea typeface="ＭＳ ゴシック" panose="020B0609070205080204" pitchFamily="49" charset="-128"/>
              </a:rPr>
              <a:t>food + "</a:t>
            </a:r>
            <a:r>
              <a:rPr lang="ja-JP" altLang="en-US" sz="1400" b="1" dirty="0">
                <a:solidFill>
                  <a:srgbClr val="002060"/>
                </a:solidFill>
                <a:ea typeface="ＭＳ ゴシック" panose="020B0609070205080204" pitchFamily="49" charset="-128"/>
              </a:rPr>
              <a:t>を食べます </a:t>
            </a:r>
            <a:r>
              <a:rPr lang="en-US" altLang="ja-JP" sz="1400" b="1" dirty="0">
                <a:solidFill>
                  <a:srgbClr val="002060"/>
                </a:solidFill>
                <a:ea typeface="ＭＳ ゴシック" panose="020B0609070205080204" pitchFamily="49" charset="-128"/>
              </a:rPr>
              <a:t>");</a:t>
            </a:r>
          </a:p>
          <a:p>
            <a:pPr algn="l"/>
            <a:r>
              <a:rPr lang="ja-JP" altLang="en-US" sz="1400" dirty="0">
                <a:solidFill>
                  <a:srgbClr val="002060"/>
                </a:solidFill>
                <a:ea typeface="ＭＳ ゴシック" panose="020B0609070205080204" pitchFamily="49" charset="-128"/>
              </a:rPr>
              <a:t>  </a:t>
            </a:r>
          </a:p>
          <a:p>
            <a:pPr algn="l"/>
            <a:r>
              <a:rPr lang="en-US" altLang="ja-JP" sz="1400" dirty="0">
                <a:solidFill>
                  <a:srgbClr val="002060"/>
                </a:solidFill>
                <a:ea typeface="ＭＳ ゴシック" panose="020B0609070205080204" pitchFamily="49" charset="-128"/>
              </a:rPr>
              <a:t>}</a:t>
            </a:r>
          </a:p>
          <a:p>
            <a:pPr algn="l"/>
            <a:r>
              <a:rPr lang="ja-JP" altLang="en-US" sz="1400" dirty="0">
                <a:solidFill>
                  <a:srgbClr val="002060"/>
                </a:solidFill>
                <a:ea typeface="ＭＳ ゴシック" panose="020B0609070205080204" pitchFamily="49" charset="-128"/>
              </a:rPr>
              <a:t> </a:t>
            </a:r>
          </a:p>
          <a:p>
            <a:pPr algn="l"/>
            <a:r>
              <a:rPr lang="en-US" altLang="ja-JP" sz="1400" dirty="0">
                <a:solidFill>
                  <a:srgbClr val="002060"/>
                </a:solidFill>
                <a:ea typeface="ＭＳ ゴシック" panose="020B0609070205080204" pitchFamily="49" charset="-128"/>
              </a:rPr>
              <a:t> public static void introduce(){</a:t>
            </a:r>
          </a:p>
          <a:p>
            <a:pPr algn="l"/>
            <a:r>
              <a:rPr lang="ja-JP" altLang="en-US" sz="1400" dirty="0">
                <a:solidFill>
                  <a:srgbClr val="002060"/>
                </a:solidFill>
                <a:ea typeface="ＭＳ ゴシック" panose="020B0609070205080204" pitchFamily="49" charset="-128"/>
              </a:rPr>
              <a:t>        </a:t>
            </a:r>
            <a:r>
              <a:rPr lang="en-US" altLang="ja-JP" sz="1400" dirty="0" err="1">
                <a:solidFill>
                  <a:srgbClr val="002060"/>
                </a:solidFill>
                <a:ea typeface="ＭＳ ゴシック" panose="020B0609070205080204" pitchFamily="49" charset="-128"/>
              </a:rPr>
              <a:t>System.</a:t>
            </a:r>
            <a:r>
              <a:rPr lang="en-US" altLang="ja-JP" sz="1400" b="1" dirty="0" err="1">
                <a:solidFill>
                  <a:srgbClr val="002060"/>
                </a:solidFill>
                <a:ea typeface="ＭＳ ゴシック" panose="020B0609070205080204" pitchFamily="49" charset="-128"/>
              </a:rPr>
              <a:t>out.println</a:t>
            </a:r>
            <a:r>
              <a:rPr lang="en-US" altLang="ja-JP" sz="1400" b="1" dirty="0">
                <a:solidFill>
                  <a:srgbClr val="002060"/>
                </a:solidFill>
                <a:ea typeface="ＭＳ ゴシック" panose="020B0609070205080204" pitchFamily="49" charset="-128"/>
              </a:rPr>
              <a:t>("</a:t>
            </a:r>
            <a:r>
              <a:rPr lang="ja-JP" altLang="en-US" sz="1400" b="1" dirty="0">
                <a:solidFill>
                  <a:srgbClr val="002060"/>
                </a:solidFill>
                <a:ea typeface="ＭＳ ゴシック" panose="020B0609070205080204" pitchFamily="49" charset="-128"/>
              </a:rPr>
              <a:t>私はダイヤがほしい</a:t>
            </a:r>
            <a:r>
              <a:rPr lang="en-US" altLang="ja-JP" sz="1400" b="1" dirty="0">
                <a:solidFill>
                  <a:srgbClr val="002060"/>
                </a:solidFill>
                <a:ea typeface="ＭＳ ゴシック" panose="020B0609070205080204" pitchFamily="49" charset="-128"/>
              </a:rPr>
              <a:t>");</a:t>
            </a:r>
          </a:p>
          <a:p>
            <a:pPr algn="l"/>
            <a:r>
              <a:rPr lang="ja-JP" altLang="en-US" sz="1400" dirty="0">
                <a:solidFill>
                  <a:srgbClr val="002060"/>
                </a:solidFill>
                <a:ea typeface="ＭＳ ゴシック" panose="020B0609070205080204" pitchFamily="49" charset="-128"/>
              </a:rPr>
              <a:t>    </a:t>
            </a:r>
            <a:r>
              <a:rPr lang="en-US" altLang="ja-JP" sz="1400" dirty="0">
                <a:solidFill>
                  <a:srgbClr val="002060"/>
                </a:solidFill>
                <a:ea typeface="ＭＳ ゴシック" panose="020B0609070205080204" pitchFamily="49" charset="-128"/>
              </a:rPr>
              <a:t>}</a:t>
            </a:r>
          </a:p>
          <a:p>
            <a:pPr algn="l"/>
            <a:endParaRPr lang="ja-JP" altLang="en-US" sz="1400" dirty="0">
              <a:solidFill>
                <a:srgbClr val="002060"/>
              </a:solidFill>
              <a:ea typeface="ＭＳ ゴシック" panose="020B0609070205080204" pitchFamily="49" charset="-128"/>
            </a:endParaRPr>
          </a:p>
          <a:p>
            <a:pPr algn="l"/>
            <a:endParaRPr lang="ja-JP" altLang="en-US" sz="1400" dirty="0">
              <a:solidFill>
                <a:srgbClr val="002060"/>
              </a:solidFill>
              <a:ea typeface="ＭＳ ゴシック" panose="020B0609070205080204" pitchFamily="49" charset="-128"/>
            </a:endParaRPr>
          </a:p>
          <a:p>
            <a:pPr algn="l"/>
            <a:r>
              <a:rPr lang="en-US" altLang="ja-JP" sz="1400" dirty="0">
                <a:solidFill>
                  <a:srgbClr val="002060"/>
                </a:solidFill>
                <a:ea typeface="ＭＳ ゴシック" panose="020B0609070205080204" pitchFamily="49" charset="-128"/>
              </a:rPr>
              <a:t>}</a:t>
            </a:r>
            <a:endParaRPr lang="ja-JP" altLang="en-US" sz="1400" dirty="0">
              <a:solidFill>
                <a:srgbClr val="002060"/>
              </a:solidFill>
            </a:endParaRPr>
          </a:p>
        </p:txBody>
      </p:sp>
      <p:sp>
        <p:nvSpPr>
          <p:cNvPr id="16" name="テキスト ボックス 15">
            <a:extLst>
              <a:ext uri="{FF2B5EF4-FFF2-40B4-BE49-F238E27FC236}">
                <a16:creationId xmlns:a16="http://schemas.microsoft.com/office/drawing/2014/main" id="{6476DF64-229A-E84B-8D70-FE47ECB2B5C7}"/>
              </a:ext>
            </a:extLst>
          </p:cNvPr>
          <p:cNvSpPr txBox="1"/>
          <p:nvPr/>
        </p:nvSpPr>
        <p:spPr>
          <a:xfrm>
            <a:off x="5678392" y="180664"/>
            <a:ext cx="2181225" cy="369332"/>
          </a:xfrm>
          <a:prstGeom prst="rect">
            <a:avLst/>
          </a:prstGeom>
          <a:noFill/>
        </p:spPr>
        <p:txBody>
          <a:bodyPr wrap="square" rtlCol="0">
            <a:spAutoFit/>
          </a:bodyPr>
          <a:lstStyle/>
          <a:p>
            <a:r>
              <a:rPr lang="en-US" altLang="ja-JP" b="1" dirty="0"/>
              <a:t>Human</a:t>
            </a:r>
            <a:r>
              <a:rPr kumimoji="1" lang="en-US" altLang="ja-JP" b="1" dirty="0"/>
              <a:t>.java</a:t>
            </a:r>
            <a:endParaRPr kumimoji="1" lang="ja-JP" altLang="en-US" b="1" dirty="0"/>
          </a:p>
        </p:txBody>
      </p:sp>
      <p:sp>
        <p:nvSpPr>
          <p:cNvPr id="20" name="テキスト ボックス 19">
            <a:extLst>
              <a:ext uri="{FF2B5EF4-FFF2-40B4-BE49-F238E27FC236}">
                <a16:creationId xmlns:a16="http://schemas.microsoft.com/office/drawing/2014/main" id="{6CDA15D7-3D57-957B-65D0-BB28C039A7CA}"/>
              </a:ext>
            </a:extLst>
          </p:cNvPr>
          <p:cNvSpPr txBox="1"/>
          <p:nvPr/>
        </p:nvSpPr>
        <p:spPr>
          <a:xfrm>
            <a:off x="7362816" y="3314699"/>
            <a:ext cx="2038359" cy="307777"/>
          </a:xfrm>
          <a:prstGeom prst="rect">
            <a:avLst/>
          </a:prstGeom>
          <a:solidFill>
            <a:srgbClr val="002060"/>
          </a:solidFill>
        </p:spPr>
        <p:txBody>
          <a:bodyPr wrap="square" rtlCol="0">
            <a:spAutoFit/>
          </a:bodyPr>
          <a:lstStyle/>
          <a:p>
            <a:pPr algn="ctr"/>
            <a:r>
              <a:rPr lang="ja-JP" altLang="en-US" sz="1400" b="1" dirty="0">
                <a:solidFill>
                  <a:srgbClr val="FFFF00"/>
                </a:solidFill>
              </a:rPr>
              <a:t>インスタンスメソッド</a:t>
            </a:r>
            <a:endParaRPr kumimoji="1" lang="ja-JP" altLang="en-US" sz="1400" b="1" dirty="0">
              <a:solidFill>
                <a:srgbClr val="FFFF00"/>
              </a:solidFill>
            </a:endParaRPr>
          </a:p>
        </p:txBody>
      </p:sp>
      <p:sp>
        <p:nvSpPr>
          <p:cNvPr id="23" name="テキスト ボックス 22">
            <a:extLst>
              <a:ext uri="{FF2B5EF4-FFF2-40B4-BE49-F238E27FC236}">
                <a16:creationId xmlns:a16="http://schemas.microsoft.com/office/drawing/2014/main" id="{A88F3E32-76D8-9D66-0B0D-328A7A9DB4C1}"/>
              </a:ext>
            </a:extLst>
          </p:cNvPr>
          <p:cNvSpPr txBox="1"/>
          <p:nvPr/>
        </p:nvSpPr>
        <p:spPr>
          <a:xfrm>
            <a:off x="8381995" y="4740830"/>
            <a:ext cx="2038359" cy="307777"/>
          </a:xfrm>
          <a:prstGeom prst="rect">
            <a:avLst/>
          </a:prstGeom>
          <a:solidFill>
            <a:srgbClr val="002060"/>
          </a:solidFill>
        </p:spPr>
        <p:txBody>
          <a:bodyPr wrap="square" rtlCol="0">
            <a:spAutoFit/>
          </a:bodyPr>
          <a:lstStyle/>
          <a:p>
            <a:pPr algn="ctr"/>
            <a:r>
              <a:rPr lang="en-US" altLang="ja-JP" sz="1400" b="1" dirty="0">
                <a:solidFill>
                  <a:srgbClr val="FFFF00"/>
                </a:solidFill>
              </a:rPr>
              <a:t>static</a:t>
            </a:r>
            <a:r>
              <a:rPr lang="ja-JP" altLang="en-US" sz="1400" b="1" dirty="0">
                <a:solidFill>
                  <a:srgbClr val="FFFF00"/>
                </a:solidFill>
              </a:rPr>
              <a:t>メソッド</a:t>
            </a:r>
            <a:endParaRPr kumimoji="1" lang="ja-JP" altLang="en-US" sz="1400" b="1" dirty="0">
              <a:solidFill>
                <a:srgbClr val="FFFF00"/>
              </a:solidFill>
            </a:endParaRPr>
          </a:p>
        </p:txBody>
      </p:sp>
      <p:sp>
        <p:nvSpPr>
          <p:cNvPr id="6" name="テキスト ボックス 5">
            <a:extLst>
              <a:ext uri="{FF2B5EF4-FFF2-40B4-BE49-F238E27FC236}">
                <a16:creationId xmlns:a16="http://schemas.microsoft.com/office/drawing/2014/main" id="{A33EFB8A-0BCF-27B4-C682-799D23691D7E}"/>
              </a:ext>
            </a:extLst>
          </p:cNvPr>
          <p:cNvSpPr txBox="1"/>
          <p:nvPr/>
        </p:nvSpPr>
        <p:spPr>
          <a:xfrm>
            <a:off x="973042" y="3857625"/>
            <a:ext cx="2465483" cy="646331"/>
          </a:xfrm>
          <a:prstGeom prst="rect">
            <a:avLst/>
          </a:prstGeom>
          <a:solidFill>
            <a:schemeClr val="accent2">
              <a:lumMod val="20000"/>
              <a:lumOff val="80000"/>
            </a:schemeClr>
          </a:solidFill>
          <a:ln>
            <a:solidFill>
              <a:schemeClr val="accent2">
                <a:lumMod val="20000"/>
                <a:lumOff val="80000"/>
              </a:schemeClr>
            </a:solidFill>
          </a:ln>
        </p:spPr>
        <p:txBody>
          <a:bodyPr wrap="square" rtlCol="0">
            <a:spAutoFit/>
          </a:bodyPr>
          <a:lstStyle/>
          <a:p>
            <a:r>
              <a:rPr lang="ja-JP" altLang="en-US" b="1" dirty="0">
                <a:solidFill>
                  <a:srgbClr val="002060"/>
                </a:solidFill>
              </a:rPr>
              <a:t>インスタンスを作らず</a:t>
            </a:r>
            <a:r>
              <a:rPr lang="ja-JP" altLang="en-US" dirty="0"/>
              <a:t>に呼び出せる</a:t>
            </a:r>
            <a:endParaRPr kumimoji="1" lang="ja-JP" altLang="en-US" dirty="0"/>
          </a:p>
        </p:txBody>
      </p:sp>
      <p:sp>
        <p:nvSpPr>
          <p:cNvPr id="26" name="テキスト ボックス 25">
            <a:extLst>
              <a:ext uri="{FF2B5EF4-FFF2-40B4-BE49-F238E27FC236}">
                <a16:creationId xmlns:a16="http://schemas.microsoft.com/office/drawing/2014/main" id="{B47A544F-CAA3-2834-DFD6-A2DD74FF1978}"/>
              </a:ext>
            </a:extLst>
          </p:cNvPr>
          <p:cNvSpPr txBox="1"/>
          <p:nvPr/>
        </p:nvSpPr>
        <p:spPr>
          <a:xfrm>
            <a:off x="2835180" y="3053924"/>
            <a:ext cx="2465483" cy="646331"/>
          </a:xfrm>
          <a:prstGeom prst="rect">
            <a:avLst/>
          </a:prstGeom>
          <a:solidFill>
            <a:schemeClr val="accent5">
              <a:lumMod val="20000"/>
              <a:lumOff val="80000"/>
            </a:schemeClr>
          </a:solidFill>
          <a:ln>
            <a:solidFill>
              <a:schemeClr val="accent2">
                <a:lumMod val="20000"/>
                <a:lumOff val="80000"/>
              </a:schemeClr>
            </a:solidFill>
          </a:ln>
        </p:spPr>
        <p:txBody>
          <a:bodyPr wrap="square" rtlCol="0">
            <a:spAutoFit/>
          </a:bodyPr>
          <a:lstStyle/>
          <a:p>
            <a:r>
              <a:rPr lang="ja-JP" altLang="en-US" b="1" dirty="0">
                <a:solidFill>
                  <a:srgbClr val="002060"/>
                </a:solidFill>
              </a:rPr>
              <a:t>インスタンスを作らないと呼び出せない</a:t>
            </a:r>
            <a:endParaRPr kumimoji="1" lang="ja-JP" altLang="en-US" dirty="0"/>
          </a:p>
        </p:txBody>
      </p:sp>
    </p:spTree>
    <p:extLst>
      <p:ext uri="{BB962C8B-B14F-4D97-AF65-F5344CB8AC3E}">
        <p14:creationId xmlns:p14="http://schemas.microsoft.com/office/powerpoint/2010/main" val="321110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85716" y="31228"/>
            <a:ext cx="3584403" cy="369332"/>
          </a:xfrm>
          <a:prstGeom prst="rect">
            <a:avLst/>
          </a:prstGeom>
          <a:solidFill>
            <a:srgbClr val="002060"/>
          </a:solidFill>
        </p:spPr>
        <p:txBody>
          <a:bodyPr wrap="square" rtlCol="0">
            <a:spAutoFit/>
          </a:bodyPr>
          <a:lstStyle/>
          <a:p>
            <a:pPr algn="ctr"/>
            <a:r>
              <a:rPr lang="ja-JP" altLang="en-US" b="1" dirty="0">
                <a:solidFill>
                  <a:srgbClr val="FFFF00"/>
                </a:solidFill>
              </a:rPr>
              <a:t>多態性の例</a:t>
            </a:r>
            <a:endParaRPr kumimoji="1" lang="ja-JP" altLang="en-US" b="1" dirty="0">
              <a:solidFill>
                <a:srgbClr val="FFFF00"/>
              </a:solidFill>
            </a:endParaRPr>
          </a:p>
        </p:txBody>
      </p:sp>
      <p:grpSp>
        <p:nvGrpSpPr>
          <p:cNvPr id="19" name="グループ化 18">
            <a:extLst>
              <a:ext uri="{FF2B5EF4-FFF2-40B4-BE49-F238E27FC236}">
                <a16:creationId xmlns:a16="http://schemas.microsoft.com/office/drawing/2014/main" id="{0712374E-AD07-5E9A-3D75-3728F6D20DB1}"/>
              </a:ext>
            </a:extLst>
          </p:cNvPr>
          <p:cNvGrpSpPr/>
          <p:nvPr/>
        </p:nvGrpSpPr>
        <p:grpSpPr>
          <a:xfrm>
            <a:off x="6497781" y="854363"/>
            <a:ext cx="3733714" cy="2179905"/>
            <a:chOff x="6497781" y="854363"/>
            <a:chExt cx="3733714" cy="2179905"/>
          </a:xfrm>
        </p:grpSpPr>
        <p:sp>
          <p:nvSpPr>
            <p:cNvPr id="10" name="テキスト ボックス 9">
              <a:extLst>
                <a:ext uri="{FF2B5EF4-FFF2-40B4-BE49-F238E27FC236}">
                  <a16:creationId xmlns:a16="http://schemas.microsoft.com/office/drawing/2014/main" id="{1100523C-2E87-A192-6EB7-0317E887F149}"/>
                </a:ext>
              </a:extLst>
            </p:cNvPr>
            <p:cNvSpPr txBox="1"/>
            <p:nvPr/>
          </p:nvSpPr>
          <p:spPr>
            <a:xfrm>
              <a:off x="6497781" y="854363"/>
              <a:ext cx="3733714" cy="369332"/>
            </a:xfrm>
            <a:prstGeom prst="rect">
              <a:avLst/>
            </a:prstGeom>
            <a:noFill/>
          </p:spPr>
          <p:txBody>
            <a:bodyPr wrap="none" rtlCol="0">
              <a:spAutoFit/>
            </a:bodyPr>
            <a:lstStyle/>
            <a:p>
              <a:r>
                <a:rPr kumimoji="1" lang="ja-JP" altLang="en-US" dirty="0"/>
                <a:t>②　</a:t>
              </a:r>
              <a:r>
                <a:rPr lang="en-US" altLang="ja-JP" b="1" dirty="0">
                  <a:solidFill>
                    <a:srgbClr val="FF0000"/>
                  </a:solidFill>
                </a:rPr>
                <a:t>Animal</a:t>
              </a:r>
              <a:r>
                <a:rPr kumimoji="1" lang="en-US" altLang="ja-JP" dirty="0"/>
                <a:t> </a:t>
              </a:r>
              <a:r>
                <a:rPr kumimoji="1" lang="en-US" altLang="ja-JP" dirty="0" err="1"/>
                <a:t>alice</a:t>
              </a:r>
              <a:r>
                <a:rPr lang="ja-JP" altLang="en-US" dirty="0"/>
                <a:t>　＝　</a:t>
              </a:r>
              <a:r>
                <a:rPr lang="en-US" altLang="ja-JP"/>
                <a:t>new Cat()</a:t>
              </a:r>
              <a:endParaRPr kumimoji="1" lang="ja-JP" altLang="en-US" dirty="0"/>
            </a:p>
          </p:txBody>
        </p:sp>
        <p:sp>
          <p:nvSpPr>
            <p:cNvPr id="11" name="直方体 10">
              <a:extLst>
                <a:ext uri="{FF2B5EF4-FFF2-40B4-BE49-F238E27FC236}">
                  <a16:creationId xmlns:a16="http://schemas.microsoft.com/office/drawing/2014/main" id="{12812165-14A6-B4A5-F2A9-881D0122BA05}"/>
                </a:ext>
              </a:extLst>
            </p:cNvPr>
            <p:cNvSpPr/>
            <p:nvPr/>
          </p:nvSpPr>
          <p:spPr>
            <a:xfrm>
              <a:off x="6813030" y="2101395"/>
              <a:ext cx="2718936" cy="932873"/>
            </a:xfrm>
            <a:prstGeom prst="cube">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4B01C19-D2ED-B1F2-32FE-E1B981999ABB}"/>
                </a:ext>
              </a:extLst>
            </p:cNvPr>
            <p:cNvSpPr txBox="1"/>
            <p:nvPr/>
          </p:nvSpPr>
          <p:spPr>
            <a:xfrm>
              <a:off x="7184635" y="2387937"/>
              <a:ext cx="1770099" cy="646331"/>
            </a:xfrm>
            <a:prstGeom prst="rect">
              <a:avLst/>
            </a:prstGeom>
            <a:noFill/>
          </p:spPr>
          <p:txBody>
            <a:bodyPr wrap="square" rtlCol="0">
              <a:spAutoFit/>
            </a:bodyPr>
            <a:lstStyle/>
            <a:p>
              <a:pPr algn="ctr"/>
              <a:r>
                <a:rPr kumimoji="1" lang="en-US" altLang="ja-JP" dirty="0"/>
                <a:t>&lt;</a:t>
              </a:r>
              <a:r>
                <a:rPr lang="en-US" altLang="ja-JP" b="1" dirty="0"/>
                <a:t>Animal</a:t>
              </a:r>
              <a:r>
                <a:rPr kumimoji="1" lang="ja-JP" altLang="en-US" dirty="0"/>
                <a:t>です</a:t>
              </a:r>
              <a:r>
                <a:rPr kumimoji="1" lang="en-US" altLang="ja-JP" dirty="0"/>
                <a:t>&gt;</a:t>
              </a:r>
            </a:p>
            <a:p>
              <a:pPr algn="ctr"/>
              <a:r>
                <a:rPr lang="en-US" altLang="ja-JP" dirty="0" err="1"/>
                <a:t>alice</a:t>
              </a:r>
              <a:endParaRPr kumimoji="1" lang="ja-JP" altLang="en-US" dirty="0"/>
            </a:p>
          </p:txBody>
        </p:sp>
        <p:pic>
          <p:nvPicPr>
            <p:cNvPr id="14" name="図 13" descr="挿絵 が含まれている画像&#10;&#10;自動的に生成された説明">
              <a:extLst>
                <a:ext uri="{FF2B5EF4-FFF2-40B4-BE49-F238E27FC236}">
                  <a16:creationId xmlns:a16="http://schemas.microsoft.com/office/drawing/2014/main" id="{20C1A054-1FF8-723E-E225-DDB54D197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672" y="1579821"/>
              <a:ext cx="1181652" cy="738532"/>
            </a:xfrm>
            <a:prstGeom prst="rect">
              <a:avLst/>
            </a:prstGeom>
          </p:spPr>
        </p:pic>
      </p:grpSp>
      <p:grpSp>
        <p:nvGrpSpPr>
          <p:cNvPr id="18" name="グループ化 17">
            <a:extLst>
              <a:ext uri="{FF2B5EF4-FFF2-40B4-BE49-F238E27FC236}">
                <a16:creationId xmlns:a16="http://schemas.microsoft.com/office/drawing/2014/main" id="{8FB1327D-7B40-831E-DF84-EF69DA678519}"/>
              </a:ext>
            </a:extLst>
          </p:cNvPr>
          <p:cNvGrpSpPr/>
          <p:nvPr/>
        </p:nvGrpSpPr>
        <p:grpSpPr>
          <a:xfrm>
            <a:off x="1120189" y="632813"/>
            <a:ext cx="4116829" cy="2937163"/>
            <a:chOff x="85716" y="628073"/>
            <a:chExt cx="4116829" cy="2937163"/>
          </a:xfrm>
        </p:grpSpPr>
        <p:sp>
          <p:nvSpPr>
            <p:cNvPr id="2" name="テキスト ボックス 1">
              <a:extLst>
                <a:ext uri="{FF2B5EF4-FFF2-40B4-BE49-F238E27FC236}">
                  <a16:creationId xmlns:a16="http://schemas.microsoft.com/office/drawing/2014/main" id="{7DA068B7-7457-8A46-B82C-BBEDCE2BEE09}"/>
                </a:ext>
              </a:extLst>
            </p:cNvPr>
            <p:cNvSpPr txBox="1"/>
            <p:nvPr/>
          </p:nvSpPr>
          <p:spPr>
            <a:xfrm>
              <a:off x="203200" y="923636"/>
              <a:ext cx="3344185" cy="369332"/>
            </a:xfrm>
            <a:prstGeom prst="rect">
              <a:avLst/>
            </a:prstGeom>
            <a:noFill/>
          </p:spPr>
          <p:txBody>
            <a:bodyPr wrap="none" rtlCol="0">
              <a:spAutoFit/>
            </a:bodyPr>
            <a:lstStyle/>
            <a:p>
              <a:r>
                <a:rPr kumimoji="1" lang="ja-JP" altLang="en-US" dirty="0"/>
                <a:t>➀　</a:t>
              </a:r>
              <a:r>
                <a:rPr kumimoji="1" lang="en-US" altLang="ja-JP" b="1" dirty="0">
                  <a:solidFill>
                    <a:srgbClr val="FF0000"/>
                  </a:solidFill>
                </a:rPr>
                <a:t>Cat</a:t>
              </a:r>
              <a:r>
                <a:rPr kumimoji="1" lang="en-US" altLang="ja-JP" dirty="0"/>
                <a:t> </a:t>
              </a:r>
              <a:r>
                <a:rPr kumimoji="1" lang="en-US" altLang="ja-JP" dirty="0" err="1"/>
                <a:t>alice</a:t>
              </a:r>
              <a:r>
                <a:rPr lang="ja-JP" altLang="en-US" dirty="0"/>
                <a:t>　＝　</a:t>
              </a:r>
              <a:r>
                <a:rPr lang="en-US" altLang="ja-JP" dirty="0"/>
                <a:t>new Cat()</a:t>
              </a:r>
              <a:endParaRPr kumimoji="1" lang="ja-JP" altLang="en-US" dirty="0"/>
            </a:p>
          </p:txBody>
        </p:sp>
        <p:sp>
          <p:nvSpPr>
            <p:cNvPr id="4" name="直方体 3">
              <a:extLst>
                <a:ext uri="{FF2B5EF4-FFF2-40B4-BE49-F238E27FC236}">
                  <a16:creationId xmlns:a16="http://schemas.microsoft.com/office/drawing/2014/main" id="{2C30A11D-6DD7-8620-A3E3-2B2C70D775E6}"/>
                </a:ext>
              </a:extLst>
            </p:cNvPr>
            <p:cNvSpPr/>
            <p:nvPr/>
          </p:nvSpPr>
          <p:spPr>
            <a:xfrm>
              <a:off x="518449" y="2170668"/>
              <a:ext cx="2718936" cy="932873"/>
            </a:xfrm>
            <a:prstGeom prst="cube">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7497320-1E53-D650-FD52-9849BB1493D4}"/>
                </a:ext>
              </a:extLst>
            </p:cNvPr>
            <p:cNvSpPr txBox="1"/>
            <p:nvPr/>
          </p:nvSpPr>
          <p:spPr>
            <a:xfrm>
              <a:off x="890054" y="2457210"/>
              <a:ext cx="1770099" cy="646331"/>
            </a:xfrm>
            <a:prstGeom prst="rect">
              <a:avLst/>
            </a:prstGeom>
            <a:noFill/>
          </p:spPr>
          <p:txBody>
            <a:bodyPr wrap="square" rtlCol="0">
              <a:spAutoFit/>
            </a:bodyPr>
            <a:lstStyle/>
            <a:p>
              <a:pPr algn="ctr"/>
              <a:r>
                <a:rPr kumimoji="1" lang="en-US" altLang="ja-JP" dirty="0"/>
                <a:t>&lt;</a:t>
              </a:r>
              <a:r>
                <a:rPr kumimoji="1" lang="en-US" altLang="ja-JP" b="1" dirty="0"/>
                <a:t>Cat</a:t>
              </a:r>
              <a:r>
                <a:rPr kumimoji="1" lang="ja-JP" altLang="en-US" dirty="0"/>
                <a:t>です</a:t>
              </a:r>
              <a:r>
                <a:rPr kumimoji="1" lang="en-US" altLang="ja-JP" dirty="0"/>
                <a:t>&gt;</a:t>
              </a:r>
            </a:p>
            <a:p>
              <a:pPr algn="ctr"/>
              <a:r>
                <a:rPr lang="en-US" altLang="ja-JP" dirty="0" err="1"/>
                <a:t>alice</a:t>
              </a:r>
              <a:endParaRPr kumimoji="1" lang="ja-JP" altLang="en-US" dirty="0"/>
            </a:p>
          </p:txBody>
        </p:sp>
        <p:pic>
          <p:nvPicPr>
            <p:cNvPr id="9" name="図 8" descr="挿絵 が含まれている画像&#10;&#10;自動的に生成された説明">
              <a:extLst>
                <a:ext uri="{FF2B5EF4-FFF2-40B4-BE49-F238E27FC236}">
                  <a16:creationId xmlns:a16="http://schemas.microsoft.com/office/drawing/2014/main" id="{5A2C454B-A9A0-527C-3783-6F284535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091" y="1649094"/>
              <a:ext cx="1181652" cy="738532"/>
            </a:xfrm>
            <a:prstGeom prst="rect">
              <a:avLst/>
            </a:prstGeom>
          </p:spPr>
        </p:pic>
        <p:sp>
          <p:nvSpPr>
            <p:cNvPr id="17" name="正方形/長方形 16">
              <a:extLst>
                <a:ext uri="{FF2B5EF4-FFF2-40B4-BE49-F238E27FC236}">
                  <a16:creationId xmlns:a16="http://schemas.microsoft.com/office/drawing/2014/main" id="{49800B5D-7514-E254-9DCE-9D88AB24A284}"/>
                </a:ext>
              </a:extLst>
            </p:cNvPr>
            <p:cNvSpPr/>
            <p:nvPr/>
          </p:nvSpPr>
          <p:spPr>
            <a:xfrm>
              <a:off x="85716" y="628073"/>
              <a:ext cx="4116829" cy="2937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正方形/長方形 21">
            <a:extLst>
              <a:ext uri="{FF2B5EF4-FFF2-40B4-BE49-F238E27FC236}">
                <a16:creationId xmlns:a16="http://schemas.microsoft.com/office/drawing/2014/main" id="{50A519AC-9CE3-3D3A-F7D2-1A2881101A7F}"/>
              </a:ext>
            </a:extLst>
          </p:cNvPr>
          <p:cNvSpPr/>
          <p:nvPr/>
        </p:nvSpPr>
        <p:spPr>
          <a:xfrm>
            <a:off x="6150644" y="632812"/>
            <a:ext cx="4116829" cy="2937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49831AB-E128-9C1E-C581-39E1869D59BE}"/>
              </a:ext>
            </a:extLst>
          </p:cNvPr>
          <p:cNvSpPr txBox="1"/>
          <p:nvPr/>
        </p:nvSpPr>
        <p:spPr>
          <a:xfrm>
            <a:off x="2997639" y="4157131"/>
            <a:ext cx="3502882" cy="369332"/>
          </a:xfrm>
          <a:prstGeom prst="rect">
            <a:avLst/>
          </a:prstGeom>
          <a:noFill/>
        </p:spPr>
        <p:txBody>
          <a:bodyPr wrap="none" rtlCol="0">
            <a:spAutoFit/>
          </a:bodyPr>
          <a:lstStyle/>
          <a:p>
            <a:r>
              <a:rPr kumimoji="1" lang="ja-JP" altLang="en-US" dirty="0"/>
              <a:t>　</a:t>
            </a:r>
            <a:r>
              <a:rPr lang="en-US" altLang="ja-JP" b="1" dirty="0">
                <a:solidFill>
                  <a:srgbClr val="FF0000"/>
                </a:solidFill>
              </a:rPr>
              <a:t>Animal</a:t>
            </a:r>
            <a:r>
              <a:rPr kumimoji="1" lang="en-US" altLang="ja-JP" dirty="0"/>
              <a:t> </a:t>
            </a:r>
            <a:r>
              <a:rPr kumimoji="1" lang="en-US" altLang="ja-JP" dirty="0" err="1"/>
              <a:t>alice</a:t>
            </a:r>
            <a:r>
              <a:rPr lang="ja-JP" altLang="en-US" dirty="0"/>
              <a:t>　＝　</a:t>
            </a:r>
            <a:r>
              <a:rPr lang="en-US" altLang="ja-JP"/>
              <a:t>new Cat()</a:t>
            </a:r>
            <a:endParaRPr kumimoji="1" lang="ja-JP" altLang="en-US" dirty="0"/>
          </a:p>
        </p:txBody>
      </p:sp>
      <p:cxnSp>
        <p:nvCxnSpPr>
          <p:cNvPr id="27" name="直線コネクタ 26">
            <a:extLst>
              <a:ext uri="{FF2B5EF4-FFF2-40B4-BE49-F238E27FC236}">
                <a16:creationId xmlns:a16="http://schemas.microsoft.com/office/drawing/2014/main" id="{D708FFEB-5DED-81C4-C862-8E18CCCE92C1}"/>
              </a:ext>
            </a:extLst>
          </p:cNvPr>
          <p:cNvCxnSpPr/>
          <p:nvPr/>
        </p:nvCxnSpPr>
        <p:spPr>
          <a:xfrm>
            <a:off x="3178603" y="4526463"/>
            <a:ext cx="940815"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8" name="テキスト ボックス 27">
            <a:extLst>
              <a:ext uri="{FF2B5EF4-FFF2-40B4-BE49-F238E27FC236}">
                <a16:creationId xmlns:a16="http://schemas.microsoft.com/office/drawing/2014/main" id="{BB9E3EC5-A238-5C6A-234A-2F78FFE3BEC4}"/>
              </a:ext>
            </a:extLst>
          </p:cNvPr>
          <p:cNvSpPr txBox="1"/>
          <p:nvPr/>
        </p:nvSpPr>
        <p:spPr>
          <a:xfrm>
            <a:off x="5297430" y="4475717"/>
            <a:ext cx="2047109" cy="369332"/>
          </a:xfrm>
          <a:prstGeom prst="rect">
            <a:avLst/>
          </a:prstGeom>
          <a:noFill/>
        </p:spPr>
        <p:txBody>
          <a:bodyPr wrap="square" rtlCol="0">
            <a:spAutoFit/>
          </a:bodyPr>
          <a:lstStyle/>
          <a:p>
            <a:r>
              <a:rPr kumimoji="1" lang="ja-JP" altLang="en-US" dirty="0"/>
              <a:t>中身の型</a:t>
            </a:r>
          </a:p>
        </p:txBody>
      </p:sp>
      <p:sp>
        <p:nvSpPr>
          <p:cNvPr id="29" name="テキスト ボックス 28">
            <a:extLst>
              <a:ext uri="{FF2B5EF4-FFF2-40B4-BE49-F238E27FC236}">
                <a16:creationId xmlns:a16="http://schemas.microsoft.com/office/drawing/2014/main" id="{5CB1D412-6988-16CC-416E-A93C9E0484C6}"/>
              </a:ext>
            </a:extLst>
          </p:cNvPr>
          <p:cNvSpPr txBox="1"/>
          <p:nvPr/>
        </p:nvSpPr>
        <p:spPr>
          <a:xfrm>
            <a:off x="702029" y="5329459"/>
            <a:ext cx="421509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dirty="0"/>
              <a:t>そのインスタンスを何とみなすか</a:t>
            </a:r>
            <a:endParaRPr kumimoji="1" lang="en-US" altLang="ja-JP" dirty="0"/>
          </a:p>
          <a:p>
            <a:r>
              <a:rPr lang="ja-JP" altLang="en-US" dirty="0"/>
              <a:t>同じ</a:t>
            </a:r>
            <a:r>
              <a:rPr lang="en-US" altLang="ja-JP" dirty="0"/>
              <a:t>Cat</a:t>
            </a:r>
            <a:r>
              <a:rPr lang="ja-JP" altLang="en-US" dirty="0"/>
              <a:t>インスタンスでも</a:t>
            </a:r>
            <a:r>
              <a:rPr lang="en-US" altLang="ja-JP" dirty="0"/>
              <a:t>Animal</a:t>
            </a:r>
            <a:r>
              <a:rPr lang="ja-JP" altLang="en-US" dirty="0"/>
              <a:t>型など様々な箱に入れ換えることでとらえ方を変えることができる</a:t>
            </a:r>
            <a:endParaRPr kumimoji="1" lang="ja-JP" altLang="en-US" dirty="0"/>
          </a:p>
        </p:txBody>
      </p:sp>
      <p:cxnSp>
        <p:nvCxnSpPr>
          <p:cNvPr id="31" name="直線コネクタ 30">
            <a:extLst>
              <a:ext uri="{FF2B5EF4-FFF2-40B4-BE49-F238E27FC236}">
                <a16:creationId xmlns:a16="http://schemas.microsoft.com/office/drawing/2014/main" id="{529FAACF-F2D3-506A-FB59-CE0DA970AB5A}"/>
              </a:ext>
            </a:extLst>
          </p:cNvPr>
          <p:cNvCxnSpPr>
            <a:cxnSpLocks/>
          </p:cNvCxnSpPr>
          <p:nvPr/>
        </p:nvCxnSpPr>
        <p:spPr>
          <a:xfrm>
            <a:off x="5295412" y="4443397"/>
            <a:ext cx="102557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46C9A74D-1290-F8C7-794D-7EB4F44BE3A6}"/>
              </a:ext>
            </a:extLst>
          </p:cNvPr>
          <p:cNvSpPr txBox="1"/>
          <p:nvPr/>
        </p:nvSpPr>
        <p:spPr>
          <a:xfrm>
            <a:off x="3189909" y="4561412"/>
            <a:ext cx="2047109" cy="369332"/>
          </a:xfrm>
          <a:prstGeom prst="rect">
            <a:avLst/>
          </a:prstGeom>
          <a:noFill/>
        </p:spPr>
        <p:txBody>
          <a:bodyPr wrap="square" rtlCol="0">
            <a:spAutoFit/>
          </a:bodyPr>
          <a:lstStyle/>
          <a:p>
            <a:r>
              <a:rPr lang="ja-JP" altLang="en-US" dirty="0"/>
              <a:t>箱の型</a:t>
            </a:r>
            <a:endParaRPr kumimoji="1" lang="ja-JP" altLang="en-US" dirty="0"/>
          </a:p>
        </p:txBody>
      </p:sp>
      <p:sp>
        <p:nvSpPr>
          <p:cNvPr id="34" name="テキスト ボックス 33">
            <a:extLst>
              <a:ext uri="{FF2B5EF4-FFF2-40B4-BE49-F238E27FC236}">
                <a16:creationId xmlns:a16="http://schemas.microsoft.com/office/drawing/2014/main" id="{60E4E391-3E92-1653-347B-8636C4648C86}"/>
              </a:ext>
            </a:extLst>
          </p:cNvPr>
          <p:cNvSpPr txBox="1"/>
          <p:nvPr/>
        </p:nvSpPr>
        <p:spPr>
          <a:xfrm>
            <a:off x="5203384" y="5338926"/>
            <a:ext cx="421509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dirty="0"/>
              <a:t>そのインスタンスが一体何かは、一度</a:t>
            </a:r>
            <a:r>
              <a:rPr lang="en-US" altLang="ja-JP" dirty="0"/>
              <a:t>new</a:t>
            </a:r>
            <a:r>
              <a:rPr lang="ja-JP" altLang="en-US" dirty="0"/>
              <a:t>されたら何があっても変わらない</a:t>
            </a:r>
            <a:endParaRPr kumimoji="1" lang="ja-JP" altLang="en-US" dirty="0"/>
          </a:p>
        </p:txBody>
      </p:sp>
      <p:cxnSp>
        <p:nvCxnSpPr>
          <p:cNvPr id="36" name="直線矢印コネクタ 35">
            <a:extLst>
              <a:ext uri="{FF2B5EF4-FFF2-40B4-BE49-F238E27FC236}">
                <a16:creationId xmlns:a16="http://schemas.microsoft.com/office/drawing/2014/main" id="{755B3895-CE31-F217-2CA4-9EBBFBF282A5}"/>
              </a:ext>
            </a:extLst>
          </p:cNvPr>
          <p:cNvCxnSpPr/>
          <p:nvPr/>
        </p:nvCxnSpPr>
        <p:spPr>
          <a:xfrm>
            <a:off x="3649010" y="4853116"/>
            <a:ext cx="0" cy="4712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直線矢印コネクタ 36">
            <a:extLst>
              <a:ext uri="{FF2B5EF4-FFF2-40B4-BE49-F238E27FC236}">
                <a16:creationId xmlns:a16="http://schemas.microsoft.com/office/drawing/2014/main" id="{F8623679-1D61-F32B-1906-CE8D3897C00D}"/>
              </a:ext>
            </a:extLst>
          </p:cNvPr>
          <p:cNvCxnSpPr/>
          <p:nvPr/>
        </p:nvCxnSpPr>
        <p:spPr>
          <a:xfrm>
            <a:off x="5804226" y="4746078"/>
            <a:ext cx="0" cy="471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152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85716" y="31228"/>
            <a:ext cx="3584403" cy="369332"/>
          </a:xfrm>
          <a:prstGeom prst="rect">
            <a:avLst/>
          </a:prstGeom>
          <a:solidFill>
            <a:srgbClr val="002060"/>
          </a:solidFill>
        </p:spPr>
        <p:txBody>
          <a:bodyPr wrap="square" rtlCol="0">
            <a:spAutoFit/>
          </a:bodyPr>
          <a:lstStyle/>
          <a:p>
            <a:pPr algn="ctr"/>
            <a:r>
              <a:rPr lang="ja-JP" altLang="en-US" b="1" dirty="0">
                <a:solidFill>
                  <a:srgbClr val="FFFF00"/>
                </a:solidFill>
              </a:rPr>
              <a:t>多態性の例</a:t>
            </a:r>
            <a:endParaRPr kumimoji="1" lang="ja-JP" altLang="en-US" b="1" dirty="0">
              <a:solidFill>
                <a:srgbClr val="FFFF00"/>
              </a:solidFill>
            </a:endParaRPr>
          </a:p>
        </p:txBody>
      </p:sp>
      <p:sp>
        <p:nvSpPr>
          <p:cNvPr id="3" name="正方形/長方形 2">
            <a:extLst>
              <a:ext uri="{FF2B5EF4-FFF2-40B4-BE49-F238E27FC236}">
                <a16:creationId xmlns:a16="http://schemas.microsoft.com/office/drawing/2014/main" id="{9F926E39-1A60-F802-743D-081FABC78B26}"/>
              </a:ext>
            </a:extLst>
          </p:cNvPr>
          <p:cNvSpPr/>
          <p:nvPr/>
        </p:nvSpPr>
        <p:spPr>
          <a:xfrm>
            <a:off x="7994072" y="774902"/>
            <a:ext cx="3805382" cy="4387272"/>
          </a:xfrm>
          <a:prstGeom prst="rect">
            <a:avLst/>
          </a:prstGeom>
          <a:solidFill>
            <a:schemeClr val="accent4">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2EB4B46-246C-8F02-DB9E-84B5445E6DC8}"/>
              </a:ext>
            </a:extLst>
          </p:cNvPr>
          <p:cNvSpPr txBox="1"/>
          <p:nvPr/>
        </p:nvSpPr>
        <p:spPr>
          <a:xfrm>
            <a:off x="9130145" y="4977508"/>
            <a:ext cx="1717964" cy="369332"/>
          </a:xfrm>
          <a:prstGeom prst="rect">
            <a:avLst/>
          </a:prstGeom>
          <a:solidFill>
            <a:schemeClr val="bg1"/>
          </a:solidFill>
        </p:spPr>
        <p:txBody>
          <a:bodyPr wrap="square" rtlCol="0">
            <a:spAutoFit/>
          </a:bodyPr>
          <a:lstStyle/>
          <a:p>
            <a:pPr algn="ctr"/>
            <a:r>
              <a:rPr kumimoji="1" lang="en-US" altLang="ja-JP" dirty="0"/>
              <a:t>Cat</a:t>
            </a:r>
            <a:endParaRPr kumimoji="1" lang="ja-JP" altLang="en-US" dirty="0"/>
          </a:p>
        </p:txBody>
      </p:sp>
      <p:sp>
        <p:nvSpPr>
          <p:cNvPr id="6" name="正方形/長方形 5">
            <a:extLst>
              <a:ext uri="{FF2B5EF4-FFF2-40B4-BE49-F238E27FC236}">
                <a16:creationId xmlns:a16="http://schemas.microsoft.com/office/drawing/2014/main" id="{8D59476A-93EE-D6EA-75B8-76CA89BA796E}"/>
              </a:ext>
            </a:extLst>
          </p:cNvPr>
          <p:cNvSpPr/>
          <p:nvPr/>
        </p:nvSpPr>
        <p:spPr>
          <a:xfrm>
            <a:off x="8652163" y="1088937"/>
            <a:ext cx="2489200" cy="2156691"/>
          </a:xfrm>
          <a:prstGeom prst="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B09BD0E-36E4-7EC4-DE63-4A3D3B7351A5}"/>
              </a:ext>
            </a:extLst>
          </p:cNvPr>
          <p:cNvSpPr txBox="1"/>
          <p:nvPr/>
        </p:nvSpPr>
        <p:spPr>
          <a:xfrm>
            <a:off x="9130145" y="3060962"/>
            <a:ext cx="1717964" cy="369332"/>
          </a:xfrm>
          <a:prstGeom prst="rect">
            <a:avLst/>
          </a:prstGeom>
          <a:solidFill>
            <a:schemeClr val="bg1"/>
          </a:solidFill>
        </p:spPr>
        <p:txBody>
          <a:bodyPr wrap="square" rtlCol="0">
            <a:spAutoFit/>
          </a:bodyPr>
          <a:lstStyle/>
          <a:p>
            <a:pPr algn="ctr"/>
            <a:r>
              <a:rPr lang="en-US" altLang="ja-JP" dirty="0"/>
              <a:t>Animal</a:t>
            </a:r>
            <a:endParaRPr kumimoji="1" lang="ja-JP" altLang="en-US" dirty="0"/>
          </a:p>
        </p:txBody>
      </p:sp>
      <p:sp>
        <p:nvSpPr>
          <p:cNvPr id="12" name="テキスト ボックス 11">
            <a:extLst>
              <a:ext uri="{FF2B5EF4-FFF2-40B4-BE49-F238E27FC236}">
                <a16:creationId xmlns:a16="http://schemas.microsoft.com/office/drawing/2014/main" id="{F906AC83-7767-2FF5-A359-1B8CDF7960B2}"/>
              </a:ext>
            </a:extLst>
          </p:cNvPr>
          <p:cNvSpPr txBox="1"/>
          <p:nvPr/>
        </p:nvSpPr>
        <p:spPr>
          <a:xfrm>
            <a:off x="9037781" y="1197787"/>
            <a:ext cx="1717964" cy="1754326"/>
          </a:xfrm>
          <a:prstGeom prst="rect">
            <a:avLst/>
          </a:prstGeom>
          <a:solidFill>
            <a:schemeClr val="accent1">
              <a:lumMod val="20000"/>
              <a:lumOff val="80000"/>
            </a:schemeClr>
          </a:solidFill>
        </p:spPr>
        <p:txBody>
          <a:bodyPr wrap="square" rtlCol="0">
            <a:spAutoFit/>
          </a:bodyPr>
          <a:lstStyle/>
          <a:p>
            <a:pPr algn="ctr"/>
            <a:r>
              <a:rPr lang="en-US" altLang="ja-JP" dirty="0"/>
              <a:t>n</a:t>
            </a:r>
            <a:r>
              <a:rPr kumimoji="1" lang="en-US" altLang="ja-JP" dirty="0"/>
              <a:t>ame</a:t>
            </a:r>
          </a:p>
          <a:p>
            <a:pPr algn="ctr"/>
            <a:endParaRPr lang="en-US" altLang="ja-JP" dirty="0"/>
          </a:p>
          <a:p>
            <a:pPr algn="ctr"/>
            <a:r>
              <a:rPr kumimoji="1" lang="en-US" altLang="ja-JP" dirty="0"/>
              <a:t>Animal()</a:t>
            </a:r>
          </a:p>
          <a:p>
            <a:pPr algn="ctr"/>
            <a:endParaRPr lang="en-US" altLang="ja-JP" dirty="0"/>
          </a:p>
          <a:p>
            <a:pPr algn="ctr"/>
            <a:r>
              <a:rPr lang="en-US" altLang="ja-JP" dirty="0"/>
              <a:t>e</a:t>
            </a:r>
            <a:r>
              <a:rPr kumimoji="1" lang="en-US" altLang="ja-JP" dirty="0"/>
              <a:t>at()</a:t>
            </a:r>
          </a:p>
          <a:p>
            <a:pPr algn="ctr"/>
            <a:endParaRPr kumimoji="1" lang="en-US" altLang="ja-JP" dirty="0"/>
          </a:p>
        </p:txBody>
      </p:sp>
      <p:sp>
        <p:nvSpPr>
          <p:cNvPr id="15" name="テキスト ボックス 14">
            <a:extLst>
              <a:ext uri="{FF2B5EF4-FFF2-40B4-BE49-F238E27FC236}">
                <a16:creationId xmlns:a16="http://schemas.microsoft.com/office/drawing/2014/main" id="{B960B673-418A-90CC-D1E0-CAE3DA91EEE5}"/>
              </a:ext>
            </a:extLst>
          </p:cNvPr>
          <p:cNvSpPr txBox="1"/>
          <p:nvPr/>
        </p:nvSpPr>
        <p:spPr>
          <a:xfrm>
            <a:off x="9130145" y="3622760"/>
            <a:ext cx="1717964" cy="1200329"/>
          </a:xfrm>
          <a:prstGeom prst="rect">
            <a:avLst/>
          </a:prstGeom>
          <a:solidFill>
            <a:srgbClr val="FFF2CC"/>
          </a:solidFill>
        </p:spPr>
        <p:txBody>
          <a:bodyPr wrap="square" rtlCol="0">
            <a:spAutoFit/>
          </a:bodyPr>
          <a:lstStyle/>
          <a:p>
            <a:pPr algn="ctr"/>
            <a:r>
              <a:rPr lang="en-US" altLang="ja-JP" dirty="0"/>
              <a:t>color</a:t>
            </a:r>
          </a:p>
          <a:p>
            <a:pPr algn="ctr"/>
            <a:r>
              <a:rPr lang="en-US" altLang="ja-JP" dirty="0"/>
              <a:t>Cat</a:t>
            </a:r>
            <a:r>
              <a:rPr kumimoji="1" lang="en-US" altLang="ja-JP" dirty="0"/>
              <a:t>()</a:t>
            </a:r>
            <a:endParaRPr lang="en-US" altLang="ja-JP" dirty="0"/>
          </a:p>
          <a:p>
            <a:pPr algn="ctr"/>
            <a:r>
              <a:rPr lang="en-US" altLang="ja-JP" dirty="0"/>
              <a:t>e</a:t>
            </a:r>
            <a:r>
              <a:rPr kumimoji="1" lang="en-US" altLang="ja-JP" dirty="0"/>
              <a:t>at()</a:t>
            </a:r>
          </a:p>
          <a:p>
            <a:pPr algn="ctr"/>
            <a:r>
              <a:rPr lang="en-US" altLang="ja-JP" dirty="0"/>
              <a:t>meow()</a:t>
            </a:r>
            <a:endParaRPr kumimoji="1" lang="en-US" altLang="ja-JP" dirty="0"/>
          </a:p>
        </p:txBody>
      </p:sp>
      <p:sp>
        <p:nvSpPr>
          <p:cNvPr id="20" name="テキスト ボックス 19">
            <a:extLst>
              <a:ext uri="{FF2B5EF4-FFF2-40B4-BE49-F238E27FC236}">
                <a16:creationId xmlns:a16="http://schemas.microsoft.com/office/drawing/2014/main" id="{40F90931-9691-C24C-73BE-5DE265F21D7D}"/>
              </a:ext>
            </a:extLst>
          </p:cNvPr>
          <p:cNvSpPr txBox="1"/>
          <p:nvPr/>
        </p:nvSpPr>
        <p:spPr>
          <a:xfrm>
            <a:off x="2597728" y="886690"/>
            <a:ext cx="4867563" cy="5324535"/>
          </a:xfrm>
          <a:prstGeom prst="rect">
            <a:avLst/>
          </a:prstGeom>
          <a:noFill/>
        </p:spPr>
        <p:txBody>
          <a:bodyPr wrap="square">
            <a:spAutoFit/>
          </a:bodyPr>
          <a:lstStyle/>
          <a:p>
            <a:pPr algn="l"/>
            <a:endParaRPr lang="en-US" altLang="ja-JP" sz="2000" dirty="0">
              <a:solidFill>
                <a:srgbClr val="000000"/>
              </a:solidFill>
              <a:latin typeface="Consolas" panose="020B0609020204030204" pitchFamily="49" charset="0"/>
            </a:endParaRPr>
          </a:p>
          <a:p>
            <a:r>
              <a:rPr lang="en-US" altLang="ja-JP" sz="2000" dirty="0">
                <a:solidFill>
                  <a:srgbClr val="000000"/>
                </a:solidFill>
                <a:latin typeface="Consolas" panose="020B0609020204030204" pitchFamily="49" charset="0"/>
              </a:rPr>
              <a:t>Cat </a:t>
            </a:r>
            <a:r>
              <a:rPr lang="en-US" altLang="ja-JP" sz="2000" dirty="0" err="1">
                <a:solidFill>
                  <a:srgbClr val="6A3E3E"/>
                </a:solidFill>
                <a:latin typeface="Consolas" panose="020B0609020204030204" pitchFamily="49" charset="0"/>
              </a:rPr>
              <a:t>alice</a:t>
            </a:r>
            <a:r>
              <a:rPr lang="en-US" altLang="ja-JP" sz="2000" dirty="0">
                <a:solidFill>
                  <a:srgbClr val="000000"/>
                </a:solidFill>
                <a:latin typeface="Consolas" panose="020B0609020204030204" pitchFamily="49" charset="0"/>
              </a:rPr>
              <a:t> = </a:t>
            </a:r>
            <a:r>
              <a:rPr lang="en-US" altLang="ja-JP" sz="2000" b="1" dirty="0">
                <a:solidFill>
                  <a:srgbClr val="7F0055"/>
                </a:solidFill>
                <a:latin typeface="Consolas" panose="020B0609020204030204" pitchFamily="49" charset="0"/>
              </a:rPr>
              <a:t>new</a:t>
            </a:r>
            <a:r>
              <a:rPr lang="en-US" altLang="ja-JP" sz="2000" b="1" dirty="0">
                <a:solidFill>
                  <a:srgbClr val="000000"/>
                </a:solidFill>
                <a:latin typeface="Consolas" panose="020B0609020204030204" pitchFamily="49" charset="0"/>
              </a:rPr>
              <a:t> Cat(</a:t>
            </a:r>
            <a:r>
              <a:rPr lang="en-US" altLang="ja-JP" sz="2000" b="1" dirty="0">
                <a:solidFill>
                  <a:srgbClr val="2A00FF"/>
                </a:solidFill>
                <a:latin typeface="Consolas" panose="020B0609020204030204" pitchFamily="49" charset="0"/>
              </a:rPr>
              <a:t>“Alice"</a:t>
            </a:r>
            <a:r>
              <a:rPr lang="en-US" altLang="ja-JP" sz="2000" b="1" dirty="0">
                <a:solidFill>
                  <a:srgbClr val="000000"/>
                </a:solidFill>
                <a:latin typeface="Consolas" panose="020B0609020204030204" pitchFamily="49" charset="0"/>
              </a:rPr>
              <a:t>);</a:t>
            </a:r>
          </a:p>
          <a:p>
            <a:endParaRPr lang="en-US" altLang="ja-JP" sz="2000" b="1" dirty="0">
              <a:solidFill>
                <a:srgbClr val="000000"/>
              </a:solidFill>
              <a:latin typeface="Consolas" panose="020B0609020204030204" pitchFamily="49" charset="0"/>
            </a:endParaRPr>
          </a:p>
          <a:p>
            <a:endParaRPr lang="en-US" altLang="ja-JP" sz="2000" b="1" dirty="0">
              <a:solidFill>
                <a:srgbClr val="000000"/>
              </a:solidFill>
              <a:latin typeface="Consolas" panose="020B0609020204030204" pitchFamily="49" charset="0"/>
            </a:endParaRPr>
          </a:p>
          <a:p>
            <a:endParaRPr lang="en-US" altLang="ja-JP" sz="2000" b="1" dirty="0">
              <a:solidFill>
                <a:srgbClr val="000000"/>
              </a:solidFill>
              <a:latin typeface="Consolas" panose="020B0609020204030204" pitchFamily="49" charset="0"/>
            </a:endParaRPr>
          </a:p>
          <a:p>
            <a:pPr algn="l"/>
            <a:r>
              <a:rPr lang="en-US" altLang="ja-JP" sz="2000" dirty="0">
                <a:solidFill>
                  <a:srgbClr val="000000"/>
                </a:solidFill>
                <a:latin typeface="Consolas" panose="020B0609020204030204" pitchFamily="49" charset="0"/>
              </a:rPr>
              <a:t>Animal </a:t>
            </a:r>
            <a:r>
              <a:rPr lang="en-US" altLang="ja-JP" sz="2000" dirty="0">
                <a:solidFill>
                  <a:srgbClr val="6A3E3E"/>
                </a:solidFill>
                <a:latin typeface="Consolas" panose="020B0609020204030204" pitchFamily="49" charset="0"/>
              </a:rPr>
              <a:t>kitty</a:t>
            </a:r>
            <a:r>
              <a:rPr lang="en-US" altLang="ja-JP" sz="2000" dirty="0">
                <a:solidFill>
                  <a:srgbClr val="000000"/>
                </a:solidFill>
                <a:latin typeface="Consolas" panose="020B0609020204030204" pitchFamily="49" charset="0"/>
              </a:rPr>
              <a:t> = </a:t>
            </a:r>
            <a:r>
              <a:rPr lang="en-US" altLang="ja-JP" sz="2000" b="1" dirty="0">
                <a:solidFill>
                  <a:srgbClr val="7F0055"/>
                </a:solidFill>
                <a:latin typeface="Consolas" panose="020B0609020204030204" pitchFamily="49" charset="0"/>
              </a:rPr>
              <a:t>new</a:t>
            </a:r>
            <a:r>
              <a:rPr lang="en-US" altLang="ja-JP" sz="2000" b="1" dirty="0">
                <a:solidFill>
                  <a:srgbClr val="000000"/>
                </a:solidFill>
                <a:latin typeface="Consolas" panose="020B0609020204030204" pitchFamily="49" charset="0"/>
              </a:rPr>
              <a:t> Cat(</a:t>
            </a:r>
            <a:r>
              <a:rPr lang="en-US" altLang="ja-JP" sz="2000" b="1" dirty="0">
                <a:solidFill>
                  <a:srgbClr val="2A00FF"/>
                </a:solidFill>
                <a:latin typeface="Consolas" panose="020B0609020204030204" pitchFamily="49" charset="0"/>
              </a:rPr>
              <a:t>"Kitty"</a:t>
            </a:r>
            <a:r>
              <a:rPr lang="en-US" altLang="ja-JP" sz="2000" b="1" dirty="0">
                <a:solidFill>
                  <a:srgbClr val="000000"/>
                </a:solidFill>
                <a:latin typeface="Consolas" panose="020B0609020204030204" pitchFamily="49" charset="0"/>
              </a:rPr>
              <a:t>);</a:t>
            </a:r>
          </a:p>
          <a:p>
            <a:pPr algn="l"/>
            <a:endParaRPr lang="en-US" altLang="ja-JP" sz="2000" dirty="0">
              <a:solidFill>
                <a:srgbClr val="000000"/>
              </a:solidFill>
              <a:latin typeface="Consolas" panose="020B0609020204030204" pitchFamily="49" charset="0"/>
            </a:endParaRPr>
          </a:p>
          <a:p>
            <a:pPr algn="l"/>
            <a:endParaRPr lang="en-US" altLang="ja-JP" sz="2000" dirty="0">
              <a:solidFill>
                <a:srgbClr val="6A3E3E"/>
              </a:solidFill>
              <a:latin typeface="Consolas" panose="020B0609020204030204" pitchFamily="49" charset="0"/>
            </a:endParaRPr>
          </a:p>
          <a:p>
            <a:pPr algn="l"/>
            <a:endParaRPr lang="en-US" altLang="ja-JP" sz="2000" dirty="0">
              <a:solidFill>
                <a:srgbClr val="6A3E3E"/>
              </a:solidFill>
              <a:latin typeface="Consolas" panose="020B0609020204030204" pitchFamily="49" charset="0"/>
            </a:endParaRPr>
          </a:p>
          <a:p>
            <a:pPr algn="l"/>
            <a:endParaRPr lang="en-US" altLang="ja-JP" sz="2000" dirty="0">
              <a:solidFill>
                <a:srgbClr val="6A3E3E"/>
              </a:solidFill>
              <a:latin typeface="Consolas" panose="020B0609020204030204" pitchFamily="49" charset="0"/>
            </a:endParaRPr>
          </a:p>
          <a:p>
            <a:pPr algn="l"/>
            <a:r>
              <a:rPr lang="en-US" altLang="ja-JP" sz="2000" dirty="0" err="1">
                <a:solidFill>
                  <a:srgbClr val="6A3E3E"/>
                </a:solidFill>
                <a:latin typeface="Consolas" panose="020B0609020204030204" pitchFamily="49" charset="0"/>
              </a:rPr>
              <a:t>kitty</a:t>
            </a:r>
            <a:r>
              <a:rPr lang="en-US" altLang="ja-JP" sz="2000" dirty="0" err="1">
                <a:solidFill>
                  <a:srgbClr val="000000"/>
                </a:solidFill>
                <a:latin typeface="Consolas" panose="020B0609020204030204" pitchFamily="49" charset="0"/>
              </a:rPr>
              <a:t>.eat</a:t>
            </a:r>
            <a:r>
              <a:rPr lang="en-US" altLang="ja-JP" sz="2000" dirty="0">
                <a:solidFill>
                  <a:srgbClr val="000000"/>
                </a:solidFill>
                <a:latin typeface="Consolas" panose="020B0609020204030204" pitchFamily="49" charset="0"/>
              </a:rPr>
              <a:t>(</a:t>
            </a:r>
            <a:r>
              <a:rPr lang="en-US" altLang="ja-JP" sz="2000" dirty="0">
                <a:solidFill>
                  <a:srgbClr val="2A00FF"/>
                </a:solidFill>
                <a:latin typeface="Consolas" panose="020B0609020204030204" pitchFamily="49" charset="0"/>
              </a:rPr>
              <a:t>"</a:t>
            </a:r>
            <a:r>
              <a:rPr lang="ja-JP" altLang="en-US" sz="2000" dirty="0">
                <a:solidFill>
                  <a:srgbClr val="2A00FF"/>
                </a:solidFill>
                <a:latin typeface="Consolas" panose="020B0609020204030204" pitchFamily="49" charset="0"/>
              </a:rPr>
              <a:t>キャットフード</a:t>
            </a:r>
            <a:r>
              <a:rPr lang="en-US" altLang="ja-JP" sz="2000" dirty="0">
                <a:solidFill>
                  <a:srgbClr val="2A00FF"/>
                </a:solidFill>
                <a:latin typeface="Consolas" panose="020B0609020204030204" pitchFamily="49" charset="0"/>
              </a:rPr>
              <a:t>"</a:t>
            </a:r>
            <a:r>
              <a:rPr lang="en-US" altLang="ja-JP" sz="2000" dirty="0">
                <a:solidFill>
                  <a:srgbClr val="000000"/>
                </a:solidFill>
                <a:latin typeface="Consolas" panose="020B0609020204030204" pitchFamily="49" charset="0"/>
              </a:rPr>
              <a:t>);</a:t>
            </a:r>
          </a:p>
          <a:p>
            <a:pPr algn="l"/>
            <a:endParaRPr lang="en-US" altLang="ja-JP" sz="2000" dirty="0">
              <a:solidFill>
                <a:srgbClr val="000000"/>
              </a:solidFill>
              <a:latin typeface="Consolas" panose="020B0609020204030204" pitchFamily="49" charset="0"/>
            </a:endParaRPr>
          </a:p>
          <a:p>
            <a:pPr algn="l"/>
            <a:endParaRPr lang="en-US" altLang="ja-JP" sz="2000" dirty="0">
              <a:solidFill>
                <a:srgbClr val="000000"/>
              </a:solidFill>
              <a:latin typeface="Consolas" panose="020B0609020204030204" pitchFamily="49" charset="0"/>
            </a:endParaRPr>
          </a:p>
          <a:p>
            <a:pPr algn="l"/>
            <a:endParaRPr lang="en-US" altLang="ja-JP" sz="2000" dirty="0">
              <a:solidFill>
                <a:srgbClr val="6A3E3E"/>
              </a:solidFill>
              <a:latin typeface="Consolas" panose="020B0609020204030204" pitchFamily="49" charset="0"/>
            </a:endParaRPr>
          </a:p>
          <a:p>
            <a:pPr algn="l"/>
            <a:r>
              <a:rPr lang="en-US" altLang="ja-JP" sz="2000" dirty="0" err="1">
                <a:solidFill>
                  <a:srgbClr val="6A3E3E"/>
                </a:solidFill>
                <a:latin typeface="Consolas" panose="020B0609020204030204" pitchFamily="49" charset="0"/>
              </a:rPr>
              <a:t>kitty</a:t>
            </a:r>
            <a:r>
              <a:rPr lang="en-US" altLang="ja-JP" sz="2000" dirty="0" err="1">
                <a:solidFill>
                  <a:srgbClr val="000000"/>
                </a:solidFill>
                <a:latin typeface="Consolas" panose="020B0609020204030204" pitchFamily="49" charset="0"/>
              </a:rPr>
              <a:t>.meow</a:t>
            </a:r>
            <a:r>
              <a:rPr lang="en-US" altLang="ja-JP" sz="2000" dirty="0">
                <a:solidFill>
                  <a:srgbClr val="000000"/>
                </a:solidFill>
                <a:latin typeface="Consolas" panose="020B0609020204030204" pitchFamily="49" charset="0"/>
              </a:rPr>
              <a:t>();</a:t>
            </a:r>
          </a:p>
          <a:p>
            <a:pPr algn="l"/>
            <a:endParaRPr lang="en-US" altLang="ja-JP" sz="2000" u="sng" dirty="0">
              <a:solidFill>
                <a:srgbClr val="000000"/>
              </a:solidFill>
              <a:latin typeface="Consolas" panose="020B0609020204030204" pitchFamily="49" charset="0"/>
            </a:endParaRPr>
          </a:p>
          <a:p>
            <a:pPr algn="l"/>
            <a:endParaRPr lang="en-US" altLang="ja-JP" sz="2000" dirty="0">
              <a:solidFill>
                <a:srgbClr val="6A3E3E"/>
              </a:solidFill>
              <a:latin typeface="Consolas" panose="020B0609020204030204" pitchFamily="49" charset="0"/>
            </a:endParaRPr>
          </a:p>
        </p:txBody>
      </p:sp>
      <p:sp>
        <p:nvSpPr>
          <p:cNvPr id="23" name="正方形/長方形 22">
            <a:extLst>
              <a:ext uri="{FF2B5EF4-FFF2-40B4-BE49-F238E27FC236}">
                <a16:creationId xmlns:a16="http://schemas.microsoft.com/office/drawing/2014/main" id="{1E2EC6A6-E716-699B-4185-2F6C5DCAE827}"/>
              </a:ext>
            </a:extLst>
          </p:cNvPr>
          <p:cNvSpPr/>
          <p:nvPr/>
        </p:nvSpPr>
        <p:spPr>
          <a:xfrm>
            <a:off x="207817" y="637307"/>
            <a:ext cx="2101273" cy="222140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44F6284-8F7B-F8A5-BE89-8D75D6E967DD}"/>
              </a:ext>
            </a:extLst>
          </p:cNvPr>
          <p:cNvSpPr txBox="1"/>
          <p:nvPr/>
        </p:nvSpPr>
        <p:spPr>
          <a:xfrm>
            <a:off x="805871" y="1042341"/>
            <a:ext cx="905164" cy="369332"/>
          </a:xfrm>
          <a:prstGeom prst="rect">
            <a:avLst/>
          </a:prstGeom>
          <a:noFill/>
        </p:spPr>
        <p:txBody>
          <a:bodyPr wrap="square" rtlCol="0">
            <a:spAutoFit/>
          </a:bodyPr>
          <a:lstStyle/>
          <a:p>
            <a:r>
              <a:rPr kumimoji="1" lang="en-US" altLang="ja-JP" dirty="0"/>
              <a:t>n</a:t>
            </a:r>
            <a:r>
              <a:rPr lang="en-US" altLang="ja-JP" dirty="0"/>
              <a:t>ame</a:t>
            </a:r>
            <a:endParaRPr kumimoji="1" lang="ja-JP" altLang="en-US" dirty="0"/>
          </a:p>
        </p:txBody>
      </p:sp>
      <p:sp>
        <p:nvSpPr>
          <p:cNvPr id="26" name="テキスト ボックス 25">
            <a:extLst>
              <a:ext uri="{FF2B5EF4-FFF2-40B4-BE49-F238E27FC236}">
                <a16:creationId xmlns:a16="http://schemas.microsoft.com/office/drawing/2014/main" id="{31CCC982-6530-CA1F-8330-584FCB719B2F}"/>
              </a:ext>
            </a:extLst>
          </p:cNvPr>
          <p:cNvSpPr txBox="1"/>
          <p:nvPr/>
        </p:nvSpPr>
        <p:spPr>
          <a:xfrm>
            <a:off x="761421" y="682246"/>
            <a:ext cx="1635993" cy="369332"/>
          </a:xfrm>
          <a:prstGeom prst="rect">
            <a:avLst/>
          </a:prstGeom>
          <a:noFill/>
        </p:spPr>
        <p:txBody>
          <a:bodyPr wrap="square" rtlCol="0">
            <a:spAutoFit/>
          </a:bodyPr>
          <a:lstStyle/>
          <a:p>
            <a:r>
              <a:rPr lang="en-US" altLang="ja-JP" dirty="0"/>
              <a:t>Animal</a:t>
            </a:r>
            <a:endParaRPr kumimoji="1" lang="ja-JP" altLang="en-US" dirty="0"/>
          </a:p>
        </p:txBody>
      </p:sp>
      <p:sp>
        <p:nvSpPr>
          <p:cNvPr id="30" name="テキスト ボックス 29">
            <a:extLst>
              <a:ext uri="{FF2B5EF4-FFF2-40B4-BE49-F238E27FC236}">
                <a16:creationId xmlns:a16="http://schemas.microsoft.com/office/drawing/2014/main" id="{C35CA8B9-A663-F8AE-79C6-439039BE4864}"/>
              </a:ext>
            </a:extLst>
          </p:cNvPr>
          <p:cNvSpPr txBox="1"/>
          <p:nvPr/>
        </p:nvSpPr>
        <p:spPr>
          <a:xfrm>
            <a:off x="761421" y="1827180"/>
            <a:ext cx="1143001" cy="646331"/>
          </a:xfrm>
          <a:prstGeom prst="rect">
            <a:avLst/>
          </a:prstGeom>
          <a:noFill/>
        </p:spPr>
        <p:txBody>
          <a:bodyPr wrap="square" rtlCol="0">
            <a:spAutoFit/>
          </a:bodyPr>
          <a:lstStyle/>
          <a:p>
            <a:r>
              <a:rPr lang="en-US" altLang="ja-JP" dirty="0"/>
              <a:t>Animal()</a:t>
            </a:r>
          </a:p>
          <a:p>
            <a:r>
              <a:rPr kumimoji="1" lang="en-US" altLang="ja-JP" dirty="0"/>
              <a:t>Eat()</a:t>
            </a:r>
            <a:endParaRPr kumimoji="1" lang="ja-JP" altLang="en-US" dirty="0"/>
          </a:p>
        </p:txBody>
      </p:sp>
      <p:cxnSp>
        <p:nvCxnSpPr>
          <p:cNvPr id="35" name="直線コネクタ 34">
            <a:extLst>
              <a:ext uri="{FF2B5EF4-FFF2-40B4-BE49-F238E27FC236}">
                <a16:creationId xmlns:a16="http://schemas.microsoft.com/office/drawing/2014/main" id="{4934C29B-D258-AC54-51B0-1E7858DD30C6}"/>
              </a:ext>
            </a:extLst>
          </p:cNvPr>
          <p:cNvCxnSpPr/>
          <p:nvPr/>
        </p:nvCxnSpPr>
        <p:spPr>
          <a:xfrm>
            <a:off x="207817" y="1011376"/>
            <a:ext cx="2101273" cy="0"/>
          </a:xfrm>
          <a:prstGeom prst="line">
            <a:avLst/>
          </a:prstGeom>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8E046341-B39E-E299-5973-8582D6F2A5A8}"/>
              </a:ext>
            </a:extLst>
          </p:cNvPr>
          <p:cNvCxnSpPr/>
          <p:nvPr/>
        </p:nvCxnSpPr>
        <p:spPr>
          <a:xfrm>
            <a:off x="207816" y="1467085"/>
            <a:ext cx="2101273" cy="0"/>
          </a:xfrm>
          <a:prstGeom prst="line">
            <a:avLst/>
          </a:prstGeom>
        </p:spPr>
        <p:style>
          <a:lnRef idx="1">
            <a:schemeClr val="dk1"/>
          </a:lnRef>
          <a:fillRef idx="0">
            <a:schemeClr val="dk1"/>
          </a:fillRef>
          <a:effectRef idx="0">
            <a:schemeClr val="dk1"/>
          </a:effectRef>
          <a:fontRef idx="minor">
            <a:schemeClr val="tx1"/>
          </a:fontRef>
        </p:style>
      </p:cxnSp>
      <p:sp>
        <p:nvSpPr>
          <p:cNvPr id="39" name="正方形/長方形 38">
            <a:extLst>
              <a:ext uri="{FF2B5EF4-FFF2-40B4-BE49-F238E27FC236}">
                <a16:creationId xmlns:a16="http://schemas.microsoft.com/office/drawing/2014/main" id="{E08EB148-1709-B8D1-FE46-DFE8E94FCF6F}"/>
              </a:ext>
            </a:extLst>
          </p:cNvPr>
          <p:cNvSpPr/>
          <p:nvPr/>
        </p:nvSpPr>
        <p:spPr>
          <a:xfrm>
            <a:off x="207816" y="3849223"/>
            <a:ext cx="2101273" cy="22214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719A0BF0-D6FA-9342-9551-07A462CED114}"/>
              </a:ext>
            </a:extLst>
          </p:cNvPr>
          <p:cNvSpPr txBox="1"/>
          <p:nvPr/>
        </p:nvSpPr>
        <p:spPr>
          <a:xfrm>
            <a:off x="805870" y="4254257"/>
            <a:ext cx="905164" cy="369332"/>
          </a:xfrm>
          <a:prstGeom prst="rect">
            <a:avLst/>
          </a:prstGeom>
          <a:noFill/>
        </p:spPr>
        <p:txBody>
          <a:bodyPr wrap="square" rtlCol="0">
            <a:spAutoFit/>
          </a:bodyPr>
          <a:lstStyle/>
          <a:p>
            <a:r>
              <a:rPr lang="en-US" altLang="ja-JP" dirty="0"/>
              <a:t>color</a:t>
            </a:r>
            <a:endParaRPr kumimoji="1" lang="ja-JP" altLang="en-US" dirty="0"/>
          </a:p>
        </p:txBody>
      </p:sp>
      <p:sp>
        <p:nvSpPr>
          <p:cNvPr id="41" name="テキスト ボックス 40">
            <a:extLst>
              <a:ext uri="{FF2B5EF4-FFF2-40B4-BE49-F238E27FC236}">
                <a16:creationId xmlns:a16="http://schemas.microsoft.com/office/drawing/2014/main" id="{F550D02B-5E20-9EC8-B9C0-786C63E0969B}"/>
              </a:ext>
            </a:extLst>
          </p:cNvPr>
          <p:cNvSpPr txBox="1"/>
          <p:nvPr/>
        </p:nvSpPr>
        <p:spPr>
          <a:xfrm>
            <a:off x="890151" y="3854267"/>
            <a:ext cx="1635993" cy="369332"/>
          </a:xfrm>
          <a:prstGeom prst="rect">
            <a:avLst/>
          </a:prstGeom>
          <a:noFill/>
        </p:spPr>
        <p:txBody>
          <a:bodyPr wrap="square" rtlCol="0">
            <a:spAutoFit/>
          </a:bodyPr>
          <a:lstStyle/>
          <a:p>
            <a:r>
              <a:rPr kumimoji="1" lang="en-US" altLang="ja-JP" dirty="0"/>
              <a:t>Cat</a:t>
            </a:r>
          </a:p>
        </p:txBody>
      </p:sp>
      <p:sp>
        <p:nvSpPr>
          <p:cNvPr id="42" name="テキスト ボックス 41">
            <a:extLst>
              <a:ext uri="{FF2B5EF4-FFF2-40B4-BE49-F238E27FC236}">
                <a16:creationId xmlns:a16="http://schemas.microsoft.com/office/drawing/2014/main" id="{B4EEDF2B-B3C2-C2FD-3AF3-0D1769EA1622}"/>
              </a:ext>
            </a:extLst>
          </p:cNvPr>
          <p:cNvSpPr txBox="1"/>
          <p:nvPr/>
        </p:nvSpPr>
        <p:spPr>
          <a:xfrm>
            <a:off x="805870" y="4854430"/>
            <a:ext cx="1143001" cy="923330"/>
          </a:xfrm>
          <a:prstGeom prst="rect">
            <a:avLst/>
          </a:prstGeom>
          <a:noFill/>
        </p:spPr>
        <p:txBody>
          <a:bodyPr wrap="square" rtlCol="0">
            <a:spAutoFit/>
          </a:bodyPr>
          <a:lstStyle/>
          <a:p>
            <a:r>
              <a:rPr lang="en-US" altLang="ja-JP" dirty="0"/>
              <a:t>Cat()</a:t>
            </a:r>
          </a:p>
          <a:p>
            <a:r>
              <a:rPr lang="en-US" altLang="ja-JP" dirty="0"/>
              <a:t>e</a:t>
            </a:r>
            <a:r>
              <a:rPr kumimoji="1" lang="en-US" altLang="ja-JP" dirty="0"/>
              <a:t>at()</a:t>
            </a:r>
          </a:p>
          <a:p>
            <a:r>
              <a:rPr lang="en-US" altLang="ja-JP" dirty="0" err="1"/>
              <a:t>mewo</a:t>
            </a:r>
            <a:r>
              <a:rPr lang="en-US" altLang="ja-JP" dirty="0"/>
              <a:t>()</a:t>
            </a:r>
            <a:endParaRPr kumimoji="1" lang="ja-JP" altLang="en-US" dirty="0"/>
          </a:p>
        </p:txBody>
      </p:sp>
      <p:cxnSp>
        <p:nvCxnSpPr>
          <p:cNvPr id="43" name="直線コネクタ 42">
            <a:extLst>
              <a:ext uri="{FF2B5EF4-FFF2-40B4-BE49-F238E27FC236}">
                <a16:creationId xmlns:a16="http://schemas.microsoft.com/office/drawing/2014/main" id="{F3901D59-4F37-1829-C5BC-99CD0187BA2B}"/>
              </a:ext>
            </a:extLst>
          </p:cNvPr>
          <p:cNvCxnSpPr/>
          <p:nvPr/>
        </p:nvCxnSpPr>
        <p:spPr>
          <a:xfrm>
            <a:off x="207816" y="4223292"/>
            <a:ext cx="2101273" cy="0"/>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E6DC0180-E33D-5F1B-9DCA-1D057C46AFC9}"/>
              </a:ext>
            </a:extLst>
          </p:cNvPr>
          <p:cNvCxnSpPr/>
          <p:nvPr/>
        </p:nvCxnSpPr>
        <p:spPr>
          <a:xfrm>
            <a:off x="207816" y="4663188"/>
            <a:ext cx="2101273" cy="0"/>
          </a:xfrm>
          <a:prstGeom prst="line">
            <a:avLst/>
          </a:prstGeom>
        </p:spPr>
        <p:style>
          <a:lnRef idx="1">
            <a:schemeClr val="dk1"/>
          </a:lnRef>
          <a:fillRef idx="0">
            <a:schemeClr val="dk1"/>
          </a:fillRef>
          <a:effectRef idx="0">
            <a:schemeClr val="dk1"/>
          </a:effectRef>
          <a:fontRef idx="minor">
            <a:schemeClr val="tx1"/>
          </a:fontRef>
        </p:style>
      </p:cxnSp>
      <p:cxnSp>
        <p:nvCxnSpPr>
          <p:cNvPr id="46" name="直線矢印コネクタ 45">
            <a:extLst>
              <a:ext uri="{FF2B5EF4-FFF2-40B4-BE49-F238E27FC236}">
                <a16:creationId xmlns:a16="http://schemas.microsoft.com/office/drawing/2014/main" id="{F749403C-3C01-4574-8472-DAC0C590E583}"/>
              </a:ext>
            </a:extLst>
          </p:cNvPr>
          <p:cNvCxnSpPr>
            <a:endCxn id="23" idx="2"/>
          </p:cNvCxnSpPr>
          <p:nvPr/>
        </p:nvCxnSpPr>
        <p:spPr>
          <a:xfrm flipV="1">
            <a:off x="1145309" y="2858714"/>
            <a:ext cx="0" cy="990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矢印コネクタ 47">
            <a:extLst>
              <a:ext uri="{FF2B5EF4-FFF2-40B4-BE49-F238E27FC236}">
                <a16:creationId xmlns:a16="http://schemas.microsoft.com/office/drawing/2014/main" id="{169563AC-EB11-FCA1-0FAA-4CA04AD37BD6}"/>
              </a:ext>
            </a:extLst>
          </p:cNvPr>
          <p:cNvCxnSpPr>
            <a:cxnSpLocks/>
          </p:cNvCxnSpPr>
          <p:nvPr/>
        </p:nvCxnSpPr>
        <p:spPr>
          <a:xfrm>
            <a:off x="7257256" y="2612937"/>
            <a:ext cx="147363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0497A58B-97EE-A226-536B-AC3BBA110B17}"/>
              </a:ext>
            </a:extLst>
          </p:cNvPr>
          <p:cNvCxnSpPr/>
          <p:nvPr/>
        </p:nvCxnSpPr>
        <p:spPr>
          <a:xfrm>
            <a:off x="10256981" y="2437447"/>
            <a:ext cx="106911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直線コネクタ 51">
            <a:extLst>
              <a:ext uri="{FF2B5EF4-FFF2-40B4-BE49-F238E27FC236}">
                <a16:creationId xmlns:a16="http://schemas.microsoft.com/office/drawing/2014/main" id="{C8BACDDE-7F74-6A6C-547C-CEEB1B192E94}"/>
              </a:ext>
            </a:extLst>
          </p:cNvPr>
          <p:cNvCxnSpPr/>
          <p:nvPr/>
        </p:nvCxnSpPr>
        <p:spPr>
          <a:xfrm>
            <a:off x="11319163" y="2428211"/>
            <a:ext cx="0" cy="1794713"/>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直線矢印コネクタ 53">
            <a:extLst>
              <a:ext uri="{FF2B5EF4-FFF2-40B4-BE49-F238E27FC236}">
                <a16:creationId xmlns:a16="http://schemas.microsoft.com/office/drawing/2014/main" id="{CF0892A8-17FB-A082-90F7-81A801D1BC10}"/>
              </a:ext>
            </a:extLst>
          </p:cNvPr>
          <p:cNvCxnSpPr/>
          <p:nvPr/>
        </p:nvCxnSpPr>
        <p:spPr>
          <a:xfrm flipH="1">
            <a:off x="10377054" y="4222924"/>
            <a:ext cx="949037" cy="182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5" name="テキスト ボックス 54">
            <a:extLst>
              <a:ext uri="{FF2B5EF4-FFF2-40B4-BE49-F238E27FC236}">
                <a16:creationId xmlns:a16="http://schemas.microsoft.com/office/drawing/2014/main" id="{8FB143CA-4C35-9BDB-9FF7-8C8E4BBFC440}"/>
              </a:ext>
            </a:extLst>
          </p:cNvPr>
          <p:cNvSpPr txBox="1"/>
          <p:nvPr/>
        </p:nvSpPr>
        <p:spPr>
          <a:xfrm>
            <a:off x="2526144" y="4438923"/>
            <a:ext cx="3389746" cy="646331"/>
          </a:xfrm>
          <a:prstGeom prst="rect">
            <a:avLst/>
          </a:prstGeom>
          <a:noFill/>
        </p:spPr>
        <p:txBody>
          <a:bodyPr wrap="square" rtlCol="0">
            <a:spAutoFit/>
          </a:bodyPr>
          <a:lstStyle/>
          <a:p>
            <a:r>
              <a:rPr lang="ja-JP" altLang="en-US" dirty="0"/>
              <a:t>サブクラスにしかないメソッド</a:t>
            </a:r>
            <a:endParaRPr lang="en-US" altLang="ja-JP" dirty="0"/>
          </a:p>
          <a:p>
            <a:r>
              <a:rPr kumimoji="1" lang="ja-JP" altLang="en-US" dirty="0"/>
              <a:t>コンパイルエラー</a:t>
            </a:r>
          </a:p>
        </p:txBody>
      </p:sp>
      <p:sp>
        <p:nvSpPr>
          <p:cNvPr id="56" name="テキスト ボックス 55">
            <a:extLst>
              <a:ext uri="{FF2B5EF4-FFF2-40B4-BE49-F238E27FC236}">
                <a16:creationId xmlns:a16="http://schemas.microsoft.com/office/drawing/2014/main" id="{E900865B-9985-30F7-5D28-9C482D091673}"/>
              </a:ext>
            </a:extLst>
          </p:cNvPr>
          <p:cNvSpPr txBox="1"/>
          <p:nvPr/>
        </p:nvSpPr>
        <p:spPr>
          <a:xfrm>
            <a:off x="2561354" y="3176570"/>
            <a:ext cx="4801179" cy="646331"/>
          </a:xfrm>
          <a:prstGeom prst="rect">
            <a:avLst/>
          </a:prstGeom>
          <a:noFill/>
        </p:spPr>
        <p:txBody>
          <a:bodyPr wrap="square" rtlCol="0">
            <a:spAutoFit/>
          </a:bodyPr>
          <a:lstStyle/>
          <a:p>
            <a:r>
              <a:rPr kumimoji="1" lang="ja-JP" altLang="en-US" dirty="0"/>
              <a:t>情報がつなっがっていて</a:t>
            </a:r>
            <a:endParaRPr kumimoji="1" lang="en-US" altLang="ja-JP" dirty="0"/>
          </a:p>
          <a:p>
            <a:r>
              <a:rPr lang="ja-JP" altLang="en-US" dirty="0"/>
              <a:t>オーバーライドした後の</a:t>
            </a:r>
            <a:r>
              <a:rPr lang="en-US" altLang="ja-JP" dirty="0"/>
              <a:t>eat</a:t>
            </a:r>
            <a:r>
              <a:rPr lang="ja-JP" altLang="en-US" dirty="0"/>
              <a:t>が呼び出される</a:t>
            </a:r>
            <a:endParaRPr kumimoji="1" lang="ja-JP" altLang="en-US" dirty="0"/>
          </a:p>
        </p:txBody>
      </p:sp>
      <p:sp>
        <p:nvSpPr>
          <p:cNvPr id="57" name="テキスト ボックス 56">
            <a:extLst>
              <a:ext uri="{FF2B5EF4-FFF2-40B4-BE49-F238E27FC236}">
                <a16:creationId xmlns:a16="http://schemas.microsoft.com/office/drawing/2014/main" id="{06E5311F-0F26-9B97-F37D-E994A7E2CB52}"/>
              </a:ext>
            </a:extLst>
          </p:cNvPr>
          <p:cNvSpPr txBox="1"/>
          <p:nvPr/>
        </p:nvSpPr>
        <p:spPr>
          <a:xfrm>
            <a:off x="7358493" y="73635"/>
            <a:ext cx="4801179" cy="584775"/>
          </a:xfrm>
          <a:prstGeom prst="rect">
            <a:avLst/>
          </a:prstGeom>
          <a:noFill/>
        </p:spPr>
        <p:txBody>
          <a:bodyPr wrap="square" rtlCol="0">
            <a:spAutoFit/>
          </a:bodyPr>
          <a:lstStyle/>
          <a:p>
            <a:r>
              <a:rPr kumimoji="1" lang="ja-JP" altLang="en-US" sz="1600" dirty="0"/>
              <a:t>情報がつなっがっていて</a:t>
            </a:r>
            <a:endParaRPr kumimoji="1" lang="en-US" altLang="ja-JP" sz="1600" dirty="0"/>
          </a:p>
          <a:p>
            <a:r>
              <a:rPr lang="ja-JP" altLang="en-US" sz="1600" dirty="0"/>
              <a:t>オーバーライドした後の</a:t>
            </a:r>
            <a:r>
              <a:rPr lang="en-US" altLang="ja-JP" sz="1600" dirty="0"/>
              <a:t>eat</a:t>
            </a:r>
            <a:r>
              <a:rPr lang="ja-JP" altLang="en-US" sz="1600" dirty="0"/>
              <a:t>が呼び出される</a:t>
            </a:r>
            <a:endParaRPr kumimoji="1" lang="ja-JP" altLang="en-US" sz="1600" dirty="0"/>
          </a:p>
        </p:txBody>
      </p:sp>
      <p:sp>
        <p:nvSpPr>
          <p:cNvPr id="58" name="テキスト ボックス 57">
            <a:extLst>
              <a:ext uri="{FF2B5EF4-FFF2-40B4-BE49-F238E27FC236}">
                <a16:creationId xmlns:a16="http://schemas.microsoft.com/office/drawing/2014/main" id="{9BCE2574-76C0-99FA-3461-D09EBA397CBF}"/>
              </a:ext>
            </a:extLst>
          </p:cNvPr>
          <p:cNvSpPr txBox="1"/>
          <p:nvPr/>
        </p:nvSpPr>
        <p:spPr>
          <a:xfrm>
            <a:off x="2632939" y="1350993"/>
            <a:ext cx="5509493" cy="1077218"/>
          </a:xfrm>
          <a:prstGeom prst="rect">
            <a:avLst/>
          </a:prstGeom>
          <a:noFill/>
        </p:spPr>
        <p:txBody>
          <a:bodyPr wrap="square" rtlCol="0">
            <a:spAutoFit/>
          </a:bodyPr>
          <a:lstStyle/>
          <a:p>
            <a:endParaRPr lang="en-US" altLang="ja-JP" sz="1600" dirty="0"/>
          </a:p>
          <a:p>
            <a:r>
              <a:rPr lang="ja-JP" altLang="en-US" sz="1600" dirty="0"/>
              <a:t>子クラスの内容が親クラスに入っている</a:t>
            </a:r>
            <a:endParaRPr lang="en-US" altLang="ja-JP" sz="1600" dirty="0"/>
          </a:p>
          <a:p>
            <a:r>
              <a:rPr lang="en-US" altLang="ja-JP" sz="1600" dirty="0"/>
              <a:t>Animal</a:t>
            </a:r>
            <a:r>
              <a:rPr lang="ja-JP" altLang="en-US" sz="1600" dirty="0"/>
              <a:t>クラスの変数→</a:t>
            </a:r>
            <a:r>
              <a:rPr lang="en-US" altLang="ja-JP" sz="1600" dirty="0"/>
              <a:t>Animal</a:t>
            </a:r>
            <a:r>
              <a:rPr lang="ja-JP" altLang="en-US" sz="1600" dirty="0"/>
              <a:t>クラスの領域しか見ることができない</a:t>
            </a:r>
            <a:endParaRPr lang="en-US" altLang="ja-JP" sz="1600" dirty="0"/>
          </a:p>
        </p:txBody>
      </p:sp>
      <p:cxnSp>
        <p:nvCxnSpPr>
          <p:cNvPr id="9" name="直線矢印コネクタ 8">
            <a:extLst>
              <a:ext uri="{FF2B5EF4-FFF2-40B4-BE49-F238E27FC236}">
                <a16:creationId xmlns:a16="http://schemas.microsoft.com/office/drawing/2014/main" id="{04EDB5FE-D766-2EC7-0570-8168688E6903}"/>
              </a:ext>
            </a:extLst>
          </p:cNvPr>
          <p:cNvCxnSpPr>
            <a:cxnSpLocks/>
          </p:cNvCxnSpPr>
          <p:nvPr/>
        </p:nvCxnSpPr>
        <p:spPr>
          <a:xfrm>
            <a:off x="6844145" y="1411673"/>
            <a:ext cx="114992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37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D329FD46-D6B0-77A0-F1AE-E2270262EAB7}"/>
              </a:ext>
            </a:extLst>
          </p:cNvPr>
          <p:cNvSpPr/>
          <p:nvPr/>
        </p:nvSpPr>
        <p:spPr>
          <a:xfrm>
            <a:off x="688109" y="1062182"/>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30D24E5-632B-195A-4A8B-371110234CF0}"/>
              </a:ext>
            </a:extLst>
          </p:cNvPr>
          <p:cNvSpPr/>
          <p:nvPr/>
        </p:nvSpPr>
        <p:spPr>
          <a:xfrm>
            <a:off x="901461" y="1198418"/>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99822D6-2DB7-5BF3-ED46-DE117F9D6F18}"/>
              </a:ext>
            </a:extLst>
          </p:cNvPr>
          <p:cNvSpPr txBox="1"/>
          <p:nvPr/>
        </p:nvSpPr>
        <p:spPr>
          <a:xfrm>
            <a:off x="1237672" y="1311564"/>
            <a:ext cx="1136073" cy="369332"/>
          </a:xfrm>
          <a:prstGeom prst="rect">
            <a:avLst/>
          </a:prstGeom>
          <a:solidFill>
            <a:srgbClr val="002060"/>
          </a:solidFill>
        </p:spPr>
        <p:txBody>
          <a:bodyPr wrap="square" rtlCol="0">
            <a:spAutoFit/>
          </a:bodyPr>
          <a:lstStyle/>
          <a:p>
            <a:r>
              <a:rPr kumimoji="1" lang="ja-JP" altLang="en-US" b="1" dirty="0">
                <a:solidFill>
                  <a:srgbClr val="FFFF00"/>
                </a:solidFill>
              </a:rPr>
              <a:t>振り込み</a:t>
            </a:r>
          </a:p>
        </p:txBody>
      </p:sp>
      <p:sp>
        <p:nvSpPr>
          <p:cNvPr id="18" name="テキスト ボックス 17">
            <a:extLst>
              <a:ext uri="{FF2B5EF4-FFF2-40B4-BE49-F238E27FC236}">
                <a16:creationId xmlns:a16="http://schemas.microsoft.com/office/drawing/2014/main" id="{D7D95327-E42E-AB4C-6CAD-7E34E28EC88D}"/>
              </a:ext>
            </a:extLst>
          </p:cNvPr>
          <p:cNvSpPr txBox="1"/>
          <p:nvPr/>
        </p:nvSpPr>
        <p:spPr>
          <a:xfrm>
            <a:off x="1237671" y="1817132"/>
            <a:ext cx="1136073" cy="369332"/>
          </a:xfrm>
          <a:prstGeom prst="rect">
            <a:avLst/>
          </a:prstGeom>
          <a:solidFill>
            <a:srgbClr val="002060"/>
          </a:solidFill>
        </p:spPr>
        <p:txBody>
          <a:bodyPr wrap="square" rtlCol="0">
            <a:spAutoFit/>
          </a:bodyPr>
          <a:lstStyle/>
          <a:p>
            <a:r>
              <a:rPr lang="ja-JP" altLang="en-US" b="1" dirty="0">
                <a:solidFill>
                  <a:srgbClr val="FFFF00"/>
                </a:solidFill>
              </a:rPr>
              <a:t>引き出し</a:t>
            </a:r>
            <a:endParaRPr kumimoji="1" lang="ja-JP" altLang="en-US" b="1" dirty="0">
              <a:solidFill>
                <a:srgbClr val="FFFF00"/>
              </a:solidFill>
            </a:endParaRPr>
          </a:p>
        </p:txBody>
      </p:sp>
      <p:sp>
        <p:nvSpPr>
          <p:cNvPr id="19" name="矢印: 下 18">
            <a:extLst>
              <a:ext uri="{FF2B5EF4-FFF2-40B4-BE49-F238E27FC236}">
                <a16:creationId xmlns:a16="http://schemas.microsoft.com/office/drawing/2014/main" id="{D9B2C105-EFA1-17EA-F93E-7044BD0C2C56}"/>
              </a:ext>
            </a:extLst>
          </p:cNvPr>
          <p:cNvSpPr/>
          <p:nvPr/>
        </p:nvSpPr>
        <p:spPr>
          <a:xfrm rot="16200000">
            <a:off x="3209636" y="1496230"/>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5B57A672-2AF4-D140-897B-7663D8D7BD17}"/>
              </a:ext>
            </a:extLst>
          </p:cNvPr>
          <p:cNvSpPr/>
          <p:nvPr/>
        </p:nvSpPr>
        <p:spPr>
          <a:xfrm>
            <a:off x="3860800" y="1046018"/>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DFA88A73-4B12-DF3C-84E4-DA539935E576}"/>
              </a:ext>
            </a:extLst>
          </p:cNvPr>
          <p:cNvSpPr/>
          <p:nvPr/>
        </p:nvSpPr>
        <p:spPr>
          <a:xfrm>
            <a:off x="4074152" y="1182254"/>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F564A-F5F0-2ED8-1D9A-86533524B32A}"/>
              </a:ext>
            </a:extLst>
          </p:cNvPr>
          <p:cNvSpPr txBox="1"/>
          <p:nvPr/>
        </p:nvSpPr>
        <p:spPr>
          <a:xfrm>
            <a:off x="4410363" y="1295400"/>
            <a:ext cx="1136073" cy="369332"/>
          </a:xfrm>
          <a:prstGeom prst="rect">
            <a:avLst/>
          </a:prstGeom>
          <a:solidFill>
            <a:srgbClr val="002060"/>
          </a:solidFill>
        </p:spPr>
        <p:txBody>
          <a:bodyPr wrap="square" rtlCol="0">
            <a:spAutoFit/>
          </a:bodyPr>
          <a:lstStyle/>
          <a:p>
            <a:r>
              <a:rPr kumimoji="1" lang="ja-JP" altLang="en-US" b="1" dirty="0">
                <a:solidFill>
                  <a:srgbClr val="FFFF00"/>
                </a:solidFill>
              </a:rPr>
              <a:t>暗証番号</a:t>
            </a:r>
          </a:p>
        </p:txBody>
      </p:sp>
      <p:sp>
        <p:nvSpPr>
          <p:cNvPr id="23" name="テキスト ボックス 22">
            <a:extLst>
              <a:ext uri="{FF2B5EF4-FFF2-40B4-BE49-F238E27FC236}">
                <a16:creationId xmlns:a16="http://schemas.microsoft.com/office/drawing/2014/main" id="{63E00ADD-7FF5-146F-9A4B-27E6B29CC215}"/>
              </a:ext>
            </a:extLst>
          </p:cNvPr>
          <p:cNvSpPr txBox="1"/>
          <p:nvPr/>
        </p:nvSpPr>
        <p:spPr>
          <a:xfrm>
            <a:off x="4410362" y="1800968"/>
            <a:ext cx="1136073" cy="369332"/>
          </a:xfrm>
          <a:prstGeom prst="rect">
            <a:avLst/>
          </a:prstGeom>
          <a:noFill/>
          <a:ln w="28575">
            <a:solidFill>
              <a:srgbClr val="002060"/>
            </a:solidFill>
          </a:ln>
        </p:spPr>
        <p:txBody>
          <a:bodyPr wrap="square" rtlCol="0">
            <a:spAutoFit/>
          </a:bodyPr>
          <a:lstStyle/>
          <a:p>
            <a:endParaRPr kumimoji="1" lang="ja-JP" altLang="en-US" b="1" dirty="0">
              <a:solidFill>
                <a:srgbClr val="FFFF00"/>
              </a:solidFill>
            </a:endParaRPr>
          </a:p>
        </p:txBody>
      </p:sp>
      <p:sp>
        <p:nvSpPr>
          <p:cNvPr id="24" name="四角形: 角を丸くする 23">
            <a:extLst>
              <a:ext uri="{FF2B5EF4-FFF2-40B4-BE49-F238E27FC236}">
                <a16:creationId xmlns:a16="http://schemas.microsoft.com/office/drawing/2014/main" id="{406196CD-492D-C98C-D24A-C6D12185A4E0}"/>
              </a:ext>
            </a:extLst>
          </p:cNvPr>
          <p:cNvSpPr/>
          <p:nvPr/>
        </p:nvSpPr>
        <p:spPr>
          <a:xfrm>
            <a:off x="6996547" y="1025236"/>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C4D6551A-556B-D5A1-AD56-ED97ABC163F0}"/>
              </a:ext>
            </a:extLst>
          </p:cNvPr>
          <p:cNvSpPr/>
          <p:nvPr/>
        </p:nvSpPr>
        <p:spPr>
          <a:xfrm>
            <a:off x="7209899" y="1161472"/>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AC5EDD3-8817-87A3-F480-3A8EA8ED6A5B}"/>
              </a:ext>
            </a:extLst>
          </p:cNvPr>
          <p:cNvSpPr txBox="1"/>
          <p:nvPr/>
        </p:nvSpPr>
        <p:spPr>
          <a:xfrm>
            <a:off x="7726218" y="1265381"/>
            <a:ext cx="775854" cy="369332"/>
          </a:xfrm>
          <a:prstGeom prst="rect">
            <a:avLst/>
          </a:prstGeom>
          <a:solidFill>
            <a:srgbClr val="002060"/>
          </a:solidFill>
        </p:spPr>
        <p:txBody>
          <a:bodyPr wrap="square" rtlCol="0">
            <a:spAutoFit/>
          </a:bodyPr>
          <a:lstStyle/>
          <a:p>
            <a:r>
              <a:rPr lang="ja-JP" altLang="en-US" b="1" dirty="0">
                <a:solidFill>
                  <a:srgbClr val="FFFF00"/>
                </a:solidFill>
              </a:rPr>
              <a:t>金額</a:t>
            </a:r>
            <a:endParaRPr kumimoji="1" lang="ja-JP" altLang="en-US" b="1" dirty="0">
              <a:solidFill>
                <a:srgbClr val="FFFF00"/>
              </a:solidFill>
            </a:endParaRPr>
          </a:p>
        </p:txBody>
      </p:sp>
      <p:sp>
        <p:nvSpPr>
          <p:cNvPr id="27" name="テキスト ボックス 26">
            <a:extLst>
              <a:ext uri="{FF2B5EF4-FFF2-40B4-BE49-F238E27FC236}">
                <a16:creationId xmlns:a16="http://schemas.microsoft.com/office/drawing/2014/main" id="{26EFAA52-6F94-C5C6-A26F-CDE85DC46E58}"/>
              </a:ext>
            </a:extLst>
          </p:cNvPr>
          <p:cNvSpPr txBox="1"/>
          <p:nvPr/>
        </p:nvSpPr>
        <p:spPr>
          <a:xfrm>
            <a:off x="7546109" y="1780186"/>
            <a:ext cx="1136073" cy="369332"/>
          </a:xfrm>
          <a:prstGeom prst="rect">
            <a:avLst/>
          </a:prstGeom>
          <a:noFill/>
          <a:ln w="28575">
            <a:solidFill>
              <a:srgbClr val="002060"/>
            </a:solidFill>
          </a:ln>
        </p:spPr>
        <p:txBody>
          <a:bodyPr wrap="square" rtlCol="0">
            <a:spAutoFit/>
          </a:bodyPr>
          <a:lstStyle/>
          <a:p>
            <a:endParaRPr kumimoji="1" lang="ja-JP" altLang="en-US" b="1" dirty="0">
              <a:solidFill>
                <a:srgbClr val="FFFF00"/>
              </a:solidFill>
            </a:endParaRPr>
          </a:p>
        </p:txBody>
      </p:sp>
      <p:sp>
        <p:nvSpPr>
          <p:cNvPr id="28" name="矢印: 下 27">
            <a:extLst>
              <a:ext uri="{FF2B5EF4-FFF2-40B4-BE49-F238E27FC236}">
                <a16:creationId xmlns:a16="http://schemas.microsoft.com/office/drawing/2014/main" id="{7337615A-339B-4F3B-ADD0-32CD3BFE85CC}"/>
              </a:ext>
            </a:extLst>
          </p:cNvPr>
          <p:cNvSpPr/>
          <p:nvPr/>
        </p:nvSpPr>
        <p:spPr>
          <a:xfrm rot="16200000">
            <a:off x="6317674" y="1428991"/>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下 28">
            <a:extLst>
              <a:ext uri="{FF2B5EF4-FFF2-40B4-BE49-F238E27FC236}">
                <a16:creationId xmlns:a16="http://schemas.microsoft.com/office/drawing/2014/main" id="{B0081492-5D16-E5EC-F5E1-71803CFB0881}"/>
              </a:ext>
            </a:extLst>
          </p:cNvPr>
          <p:cNvSpPr/>
          <p:nvPr/>
        </p:nvSpPr>
        <p:spPr>
          <a:xfrm rot="16200000">
            <a:off x="9447459" y="1454390"/>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FAFCB21-EF14-C798-2776-4A71362FCC60}"/>
              </a:ext>
            </a:extLst>
          </p:cNvPr>
          <p:cNvSpPr txBox="1"/>
          <p:nvPr/>
        </p:nvSpPr>
        <p:spPr>
          <a:xfrm>
            <a:off x="1366034" y="2494995"/>
            <a:ext cx="1343923" cy="377021"/>
          </a:xfrm>
          <a:prstGeom prst="rect">
            <a:avLst/>
          </a:prstGeom>
          <a:noFill/>
        </p:spPr>
        <p:txBody>
          <a:bodyPr wrap="square" rtlCol="0">
            <a:spAutoFit/>
          </a:bodyPr>
          <a:lstStyle/>
          <a:p>
            <a:r>
              <a:rPr kumimoji="1" lang="en-US" altLang="ja-JP" b="1"/>
              <a:t>ATM</a:t>
            </a:r>
            <a:endParaRPr kumimoji="1" lang="ja-JP" altLang="en-US" b="1" dirty="0"/>
          </a:p>
        </p:txBody>
      </p:sp>
      <p:pic>
        <p:nvPicPr>
          <p:cNvPr id="31" name="Picture 4" descr="札束のイラスト（お金）">
            <a:extLst>
              <a:ext uri="{FF2B5EF4-FFF2-40B4-BE49-F238E27FC236}">
                <a16:creationId xmlns:a16="http://schemas.microsoft.com/office/drawing/2014/main" id="{E1415F1D-3241-4C4C-A870-14ECB0F72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807" y="823646"/>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A6E7AF7F-B6C6-849C-A8E9-3DFF0983C564}"/>
              </a:ext>
            </a:extLst>
          </p:cNvPr>
          <p:cNvSpPr txBox="1"/>
          <p:nvPr/>
        </p:nvSpPr>
        <p:spPr>
          <a:xfrm>
            <a:off x="688109" y="330201"/>
            <a:ext cx="2778991" cy="369332"/>
          </a:xfrm>
          <a:prstGeom prst="rect">
            <a:avLst/>
          </a:prstGeom>
          <a:solidFill>
            <a:srgbClr val="002060"/>
          </a:solidFill>
        </p:spPr>
        <p:txBody>
          <a:bodyPr wrap="square" rtlCol="0">
            <a:spAutoFit/>
          </a:bodyPr>
          <a:lstStyle/>
          <a:p>
            <a:r>
              <a:rPr kumimoji="1" lang="ja-JP" altLang="en-US" b="1" dirty="0">
                <a:solidFill>
                  <a:srgbClr val="FFFF00"/>
                </a:solidFill>
              </a:rPr>
              <a:t>行動責任と情報保持責任</a:t>
            </a:r>
          </a:p>
        </p:txBody>
      </p:sp>
      <p:sp>
        <p:nvSpPr>
          <p:cNvPr id="33" name="矢印: 下 32">
            <a:extLst>
              <a:ext uri="{FF2B5EF4-FFF2-40B4-BE49-F238E27FC236}">
                <a16:creationId xmlns:a16="http://schemas.microsoft.com/office/drawing/2014/main" id="{513BB436-CA17-47B1-8BAE-FEF98A75CF68}"/>
              </a:ext>
            </a:extLst>
          </p:cNvPr>
          <p:cNvSpPr/>
          <p:nvPr/>
        </p:nvSpPr>
        <p:spPr>
          <a:xfrm rot="18554541">
            <a:off x="8810578" y="2495080"/>
            <a:ext cx="415636" cy="600425"/>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96B187F-94BB-526F-0C69-5B2E66D74D43}"/>
              </a:ext>
            </a:extLst>
          </p:cNvPr>
          <p:cNvSpPr/>
          <p:nvPr/>
        </p:nvSpPr>
        <p:spPr>
          <a:xfrm>
            <a:off x="8805043" y="3194956"/>
            <a:ext cx="2235200" cy="1366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BF5C0646-AD62-DCF3-92D7-DBC122118ACE}"/>
              </a:ext>
            </a:extLst>
          </p:cNvPr>
          <p:cNvSpPr/>
          <p:nvPr/>
        </p:nvSpPr>
        <p:spPr>
          <a:xfrm>
            <a:off x="9018395" y="3331192"/>
            <a:ext cx="1808496" cy="10945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7C389F8-ACA9-67D2-2E9B-E3A3DCF5BBD9}"/>
              </a:ext>
            </a:extLst>
          </p:cNvPr>
          <p:cNvSpPr txBox="1"/>
          <p:nvPr/>
        </p:nvSpPr>
        <p:spPr>
          <a:xfrm>
            <a:off x="9534716" y="3455883"/>
            <a:ext cx="742610" cy="369332"/>
          </a:xfrm>
          <a:prstGeom prst="rect">
            <a:avLst/>
          </a:prstGeom>
          <a:solidFill>
            <a:srgbClr val="002060"/>
          </a:solidFill>
        </p:spPr>
        <p:txBody>
          <a:bodyPr wrap="square" rtlCol="0">
            <a:spAutoFit/>
          </a:bodyPr>
          <a:lstStyle/>
          <a:p>
            <a:r>
              <a:rPr lang="ja-JP" altLang="en-US" b="1" dirty="0">
                <a:solidFill>
                  <a:srgbClr val="FFFF00"/>
                </a:solidFill>
              </a:rPr>
              <a:t>口座</a:t>
            </a:r>
            <a:endParaRPr kumimoji="1" lang="ja-JP" altLang="en-US" b="1" dirty="0">
              <a:solidFill>
                <a:srgbClr val="FFFF00"/>
              </a:solidFill>
            </a:endParaRPr>
          </a:p>
        </p:txBody>
      </p:sp>
      <p:sp>
        <p:nvSpPr>
          <p:cNvPr id="37" name="テキスト ボックス 36">
            <a:extLst>
              <a:ext uri="{FF2B5EF4-FFF2-40B4-BE49-F238E27FC236}">
                <a16:creationId xmlns:a16="http://schemas.microsoft.com/office/drawing/2014/main" id="{CACEE69E-7277-0E94-3BA1-C6E77EEE595A}"/>
              </a:ext>
            </a:extLst>
          </p:cNvPr>
          <p:cNvSpPr txBox="1"/>
          <p:nvPr/>
        </p:nvSpPr>
        <p:spPr>
          <a:xfrm>
            <a:off x="9354605" y="3949906"/>
            <a:ext cx="1136073" cy="369332"/>
          </a:xfrm>
          <a:prstGeom prst="rect">
            <a:avLst/>
          </a:prstGeom>
          <a:noFill/>
          <a:ln w="28575">
            <a:solidFill>
              <a:srgbClr val="002060"/>
            </a:solidFill>
          </a:ln>
        </p:spPr>
        <p:txBody>
          <a:bodyPr wrap="square" rtlCol="0">
            <a:spAutoFit/>
          </a:bodyPr>
          <a:lstStyle/>
          <a:p>
            <a:endParaRPr kumimoji="1" lang="ja-JP" altLang="en-US" b="1" dirty="0">
              <a:solidFill>
                <a:srgbClr val="FFFF00"/>
              </a:solidFill>
            </a:endParaRPr>
          </a:p>
        </p:txBody>
      </p:sp>
      <p:pic>
        <p:nvPicPr>
          <p:cNvPr id="2050" name="Picture 2" descr="金融緩和のイラスト">
            <a:extLst>
              <a:ext uri="{FF2B5EF4-FFF2-40B4-BE49-F238E27FC236}">
                <a16:creationId xmlns:a16="http://schemas.microsoft.com/office/drawing/2014/main" id="{EDF8377E-C352-8AA5-EFD0-BFF391D88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4474" y="4944447"/>
            <a:ext cx="1031691" cy="10316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金融引き締めのイラスト">
            <a:extLst>
              <a:ext uri="{FF2B5EF4-FFF2-40B4-BE49-F238E27FC236}">
                <a16:creationId xmlns:a16="http://schemas.microsoft.com/office/drawing/2014/main" id="{D8F4A857-ABFE-2CD9-8B37-105A882F3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1691" y="5033112"/>
            <a:ext cx="943025" cy="943025"/>
          </a:xfrm>
          <a:prstGeom prst="rect">
            <a:avLst/>
          </a:prstGeom>
          <a:noFill/>
          <a:extLst>
            <a:ext uri="{909E8E84-426E-40DD-AFC4-6F175D3DCCD1}">
              <a14:hiddenFill xmlns:a14="http://schemas.microsoft.com/office/drawing/2010/main">
                <a:solidFill>
                  <a:srgbClr val="FFFFFF"/>
                </a:solidFill>
              </a14:hiddenFill>
            </a:ext>
          </a:extLst>
        </p:spPr>
      </p:pic>
      <p:sp>
        <p:nvSpPr>
          <p:cNvPr id="43" name="矢印: 下 42">
            <a:extLst>
              <a:ext uri="{FF2B5EF4-FFF2-40B4-BE49-F238E27FC236}">
                <a16:creationId xmlns:a16="http://schemas.microsoft.com/office/drawing/2014/main" id="{19107368-849C-9402-0A16-E12CC2D71BAE}"/>
              </a:ext>
            </a:extLst>
          </p:cNvPr>
          <p:cNvSpPr/>
          <p:nvPr/>
        </p:nvSpPr>
        <p:spPr>
          <a:xfrm rot="18255910">
            <a:off x="10189048" y="4544231"/>
            <a:ext cx="415636" cy="512777"/>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0F0DA8BC-E437-E31B-C661-4D51C1EFC593}"/>
              </a:ext>
            </a:extLst>
          </p:cNvPr>
          <p:cNvSpPr/>
          <p:nvPr/>
        </p:nvSpPr>
        <p:spPr>
          <a:xfrm rot="2251087">
            <a:off x="9299749" y="4597157"/>
            <a:ext cx="415636" cy="509639"/>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37BBA11-FE9A-B1B1-E957-AF97D77CAF4F}"/>
              </a:ext>
            </a:extLst>
          </p:cNvPr>
          <p:cNvSpPr txBox="1"/>
          <p:nvPr/>
        </p:nvSpPr>
        <p:spPr>
          <a:xfrm>
            <a:off x="934766" y="2933319"/>
            <a:ext cx="5601792" cy="646331"/>
          </a:xfrm>
          <a:prstGeom prst="rect">
            <a:avLst/>
          </a:prstGeom>
          <a:noFill/>
          <a:ln>
            <a:solidFill>
              <a:srgbClr val="002060"/>
            </a:solidFill>
          </a:ln>
        </p:spPr>
        <p:txBody>
          <a:bodyPr wrap="square" rtlCol="0">
            <a:spAutoFit/>
          </a:bodyPr>
          <a:lstStyle/>
          <a:p>
            <a:r>
              <a:rPr kumimoji="1" lang="ja-JP" altLang="en-US" dirty="0"/>
              <a:t>振り込みを受け付けたら振り込み処理をする</a:t>
            </a:r>
            <a:endParaRPr kumimoji="1" lang="en-US" altLang="ja-JP" dirty="0"/>
          </a:p>
          <a:p>
            <a:r>
              <a:rPr lang="ja-JP" altLang="en-US" dirty="0"/>
              <a:t>引き出しを受け付けたらお金を引き出す処理をする</a:t>
            </a:r>
            <a:endParaRPr kumimoji="1" lang="ja-JP" altLang="en-US" dirty="0"/>
          </a:p>
        </p:txBody>
      </p:sp>
      <p:sp>
        <p:nvSpPr>
          <p:cNvPr id="45" name="矢印: 下 44">
            <a:extLst>
              <a:ext uri="{FF2B5EF4-FFF2-40B4-BE49-F238E27FC236}">
                <a16:creationId xmlns:a16="http://schemas.microsoft.com/office/drawing/2014/main" id="{161D05BE-D4D0-906D-FEE6-01AAC3B0D73C}"/>
              </a:ext>
            </a:extLst>
          </p:cNvPr>
          <p:cNvSpPr/>
          <p:nvPr/>
        </p:nvSpPr>
        <p:spPr>
          <a:xfrm>
            <a:off x="2909423" y="3630017"/>
            <a:ext cx="415636" cy="6004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A775EE39-86B1-EFCA-6E31-22155C9B91AC}"/>
              </a:ext>
            </a:extLst>
          </p:cNvPr>
          <p:cNvSpPr txBox="1"/>
          <p:nvPr/>
        </p:nvSpPr>
        <p:spPr>
          <a:xfrm>
            <a:off x="2541862" y="4280809"/>
            <a:ext cx="1247455" cy="369332"/>
          </a:xfrm>
          <a:prstGeom prst="rect">
            <a:avLst/>
          </a:prstGeom>
          <a:solidFill>
            <a:srgbClr val="002060"/>
          </a:solidFill>
        </p:spPr>
        <p:txBody>
          <a:bodyPr wrap="square" rtlCol="0">
            <a:spAutoFit/>
          </a:bodyPr>
          <a:lstStyle/>
          <a:p>
            <a:r>
              <a:rPr kumimoji="1" lang="ja-JP" altLang="en-US" b="1" dirty="0">
                <a:solidFill>
                  <a:srgbClr val="FFFF00"/>
                </a:solidFill>
              </a:rPr>
              <a:t>行動責任</a:t>
            </a:r>
          </a:p>
        </p:txBody>
      </p:sp>
      <p:sp>
        <p:nvSpPr>
          <p:cNvPr id="47" name="テキスト ボックス 46">
            <a:extLst>
              <a:ext uri="{FF2B5EF4-FFF2-40B4-BE49-F238E27FC236}">
                <a16:creationId xmlns:a16="http://schemas.microsoft.com/office/drawing/2014/main" id="{FD39C6A2-F4A6-C28F-8AD2-883A816397E7}"/>
              </a:ext>
            </a:extLst>
          </p:cNvPr>
          <p:cNvSpPr txBox="1"/>
          <p:nvPr/>
        </p:nvSpPr>
        <p:spPr>
          <a:xfrm>
            <a:off x="5434030" y="4089884"/>
            <a:ext cx="3326630" cy="923330"/>
          </a:xfrm>
          <a:prstGeom prst="rect">
            <a:avLst/>
          </a:prstGeom>
          <a:noFill/>
          <a:ln>
            <a:solidFill>
              <a:srgbClr val="002060"/>
            </a:solidFill>
          </a:ln>
        </p:spPr>
        <p:txBody>
          <a:bodyPr wrap="square" rtlCol="0">
            <a:spAutoFit/>
          </a:bodyPr>
          <a:lstStyle/>
          <a:p>
            <a:r>
              <a:rPr kumimoji="1" lang="ja-JP" altLang="en-US" dirty="0"/>
              <a:t>振り込まれたり引き出したり</a:t>
            </a:r>
            <a:endParaRPr kumimoji="1" lang="en-US" altLang="ja-JP" dirty="0"/>
          </a:p>
          <a:p>
            <a:r>
              <a:rPr kumimoji="1" lang="ja-JP" altLang="en-US" dirty="0"/>
              <a:t>したらその残高を</a:t>
            </a:r>
            <a:endParaRPr kumimoji="1" lang="en-US" altLang="ja-JP" dirty="0"/>
          </a:p>
          <a:p>
            <a:r>
              <a:rPr kumimoji="1" lang="ja-JP" altLang="en-US" dirty="0"/>
              <a:t>覚えておく必要がある</a:t>
            </a:r>
          </a:p>
        </p:txBody>
      </p:sp>
      <p:sp>
        <p:nvSpPr>
          <p:cNvPr id="48" name="矢印: 下 47">
            <a:extLst>
              <a:ext uri="{FF2B5EF4-FFF2-40B4-BE49-F238E27FC236}">
                <a16:creationId xmlns:a16="http://schemas.microsoft.com/office/drawing/2014/main" id="{C8B97650-F656-C364-0851-96CB0D4E293F}"/>
              </a:ext>
            </a:extLst>
          </p:cNvPr>
          <p:cNvSpPr/>
          <p:nvPr/>
        </p:nvSpPr>
        <p:spPr>
          <a:xfrm>
            <a:off x="6586494" y="5085178"/>
            <a:ext cx="415636" cy="6004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85B6AE72-4D52-37F1-8BEF-53FAC83FB068}"/>
              </a:ext>
            </a:extLst>
          </p:cNvPr>
          <p:cNvSpPr txBox="1"/>
          <p:nvPr/>
        </p:nvSpPr>
        <p:spPr>
          <a:xfrm>
            <a:off x="5920140" y="5846251"/>
            <a:ext cx="1574542" cy="369332"/>
          </a:xfrm>
          <a:prstGeom prst="rect">
            <a:avLst/>
          </a:prstGeom>
          <a:solidFill>
            <a:srgbClr val="002060"/>
          </a:solidFill>
        </p:spPr>
        <p:txBody>
          <a:bodyPr wrap="square" rtlCol="0">
            <a:spAutoFit/>
          </a:bodyPr>
          <a:lstStyle/>
          <a:p>
            <a:r>
              <a:rPr kumimoji="1" lang="ja-JP" altLang="en-US" b="1" dirty="0">
                <a:solidFill>
                  <a:srgbClr val="FFFF00"/>
                </a:solidFill>
              </a:rPr>
              <a:t>情報保持責任</a:t>
            </a:r>
          </a:p>
        </p:txBody>
      </p:sp>
      <p:sp>
        <p:nvSpPr>
          <p:cNvPr id="59" name="矢印: 下 58">
            <a:extLst>
              <a:ext uri="{FF2B5EF4-FFF2-40B4-BE49-F238E27FC236}">
                <a16:creationId xmlns:a16="http://schemas.microsoft.com/office/drawing/2014/main" id="{632A3621-B716-8BB1-94CE-64B8F06883BC}"/>
              </a:ext>
            </a:extLst>
          </p:cNvPr>
          <p:cNvSpPr/>
          <p:nvPr/>
        </p:nvSpPr>
        <p:spPr>
          <a:xfrm rot="5400000">
            <a:off x="5292776" y="5730705"/>
            <a:ext cx="415636" cy="6004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444D7F09-250A-CFC9-3A29-633517599750}"/>
              </a:ext>
            </a:extLst>
          </p:cNvPr>
          <p:cNvSpPr txBox="1"/>
          <p:nvPr/>
        </p:nvSpPr>
        <p:spPr>
          <a:xfrm>
            <a:off x="4410362" y="5869404"/>
            <a:ext cx="725058" cy="369332"/>
          </a:xfrm>
          <a:prstGeom prst="rect">
            <a:avLst/>
          </a:prstGeom>
          <a:solidFill>
            <a:srgbClr val="002060"/>
          </a:solidFill>
        </p:spPr>
        <p:txBody>
          <a:bodyPr wrap="square" rtlCol="0">
            <a:spAutoFit/>
          </a:bodyPr>
          <a:lstStyle/>
          <a:p>
            <a:r>
              <a:rPr kumimoji="1" lang="ja-JP" altLang="en-US" b="1" dirty="0">
                <a:solidFill>
                  <a:srgbClr val="FFFF00"/>
                </a:solidFill>
              </a:rPr>
              <a:t>属性</a:t>
            </a:r>
          </a:p>
        </p:txBody>
      </p:sp>
      <p:sp>
        <p:nvSpPr>
          <p:cNvPr id="61" name="矢印: 下 60">
            <a:extLst>
              <a:ext uri="{FF2B5EF4-FFF2-40B4-BE49-F238E27FC236}">
                <a16:creationId xmlns:a16="http://schemas.microsoft.com/office/drawing/2014/main" id="{8307FC8D-C498-331C-85E4-C7CF093D4F49}"/>
              </a:ext>
            </a:extLst>
          </p:cNvPr>
          <p:cNvSpPr/>
          <p:nvPr/>
        </p:nvSpPr>
        <p:spPr>
          <a:xfrm>
            <a:off x="2917073" y="4697539"/>
            <a:ext cx="415636" cy="6004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E4B1BB0-816C-BF94-3B2A-BD9641449955}"/>
              </a:ext>
            </a:extLst>
          </p:cNvPr>
          <p:cNvSpPr txBox="1"/>
          <p:nvPr/>
        </p:nvSpPr>
        <p:spPr>
          <a:xfrm>
            <a:off x="2803060" y="5437603"/>
            <a:ext cx="725058" cy="369332"/>
          </a:xfrm>
          <a:prstGeom prst="rect">
            <a:avLst/>
          </a:prstGeom>
          <a:solidFill>
            <a:srgbClr val="002060"/>
          </a:solidFill>
        </p:spPr>
        <p:txBody>
          <a:bodyPr wrap="square" rtlCol="0">
            <a:spAutoFit/>
          </a:bodyPr>
          <a:lstStyle/>
          <a:p>
            <a:r>
              <a:rPr kumimoji="1" lang="ja-JP" altLang="en-US" b="1" dirty="0">
                <a:solidFill>
                  <a:srgbClr val="FFFF00"/>
                </a:solidFill>
              </a:rPr>
              <a:t>行動</a:t>
            </a:r>
          </a:p>
        </p:txBody>
      </p:sp>
    </p:spTree>
    <p:extLst>
      <p:ext uri="{BB962C8B-B14F-4D97-AF65-F5344CB8AC3E}">
        <p14:creationId xmlns:p14="http://schemas.microsoft.com/office/powerpoint/2010/main" val="397935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43AD852-D1E7-1A29-D572-7310CFFB24B1}"/>
              </a:ext>
            </a:extLst>
          </p:cNvPr>
          <p:cNvSpPr/>
          <p:nvPr/>
        </p:nvSpPr>
        <p:spPr>
          <a:xfrm>
            <a:off x="6816437" y="3154247"/>
            <a:ext cx="4708814" cy="194422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D19B9F4-A89A-2474-A05E-C6BD5821653F}"/>
              </a:ext>
            </a:extLst>
          </p:cNvPr>
          <p:cNvSpPr/>
          <p:nvPr/>
        </p:nvSpPr>
        <p:spPr>
          <a:xfrm>
            <a:off x="6816437" y="1342367"/>
            <a:ext cx="4708814" cy="13648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05CF799-8CC2-6E83-FA7E-E69C1FB2FE69}"/>
              </a:ext>
            </a:extLst>
          </p:cNvPr>
          <p:cNvSpPr/>
          <p:nvPr/>
        </p:nvSpPr>
        <p:spPr>
          <a:xfrm>
            <a:off x="857250" y="2352675"/>
            <a:ext cx="2543175" cy="2562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06723BC0-E46B-B441-F724-46073B409BC2}"/>
              </a:ext>
            </a:extLst>
          </p:cNvPr>
          <p:cNvSpPr/>
          <p:nvPr/>
        </p:nvSpPr>
        <p:spPr>
          <a:xfrm>
            <a:off x="857250" y="1696893"/>
            <a:ext cx="2543175" cy="655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ECFC7D7-925E-FDB2-75B0-E38C8DD8DA3B}"/>
              </a:ext>
            </a:extLst>
          </p:cNvPr>
          <p:cNvSpPr txBox="1"/>
          <p:nvPr/>
        </p:nvSpPr>
        <p:spPr>
          <a:xfrm>
            <a:off x="1339273" y="1904773"/>
            <a:ext cx="1856509" cy="369332"/>
          </a:xfrm>
          <a:prstGeom prst="rect">
            <a:avLst/>
          </a:prstGeom>
          <a:noFill/>
        </p:spPr>
        <p:txBody>
          <a:bodyPr wrap="square" rtlCol="0">
            <a:spAutoFit/>
          </a:bodyPr>
          <a:lstStyle/>
          <a:p>
            <a:r>
              <a:rPr lang="ja-JP" altLang="en-US" b="1" dirty="0">
                <a:solidFill>
                  <a:schemeClr val="bg1"/>
                </a:solidFill>
              </a:rPr>
              <a:t>猫の</a:t>
            </a:r>
            <a:r>
              <a:rPr lang="ja-JP" altLang="en-US" b="1" dirty="0">
                <a:solidFill>
                  <a:schemeClr val="bg1"/>
                </a:solidFill>
                <a:latin typeface="メイリオ" panose="020B0604030504040204" pitchFamily="50" charset="-128"/>
                <a:ea typeface="メイリオ" panose="020B0604030504040204" pitchFamily="50" charset="-128"/>
              </a:rPr>
              <a:t>クラス</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ED924E29-7461-D016-25C5-7C6B65A0E9DE}"/>
              </a:ext>
            </a:extLst>
          </p:cNvPr>
          <p:cNvSpPr txBox="1"/>
          <p:nvPr/>
        </p:nvSpPr>
        <p:spPr>
          <a:xfrm>
            <a:off x="1463964" y="2481985"/>
            <a:ext cx="1856509" cy="369332"/>
          </a:xfrm>
          <a:prstGeom prst="rect">
            <a:avLst/>
          </a:prstGeom>
          <a:noFill/>
        </p:spPr>
        <p:txBody>
          <a:bodyPr wrap="square" rtlCol="0">
            <a:spAutoFit/>
          </a:bodyPr>
          <a:lstStyle/>
          <a:p>
            <a:r>
              <a:rPr lang="ja-JP" altLang="en-US" b="1" dirty="0"/>
              <a:t>猫の設計書</a:t>
            </a:r>
            <a:endParaRPr kumimoji="1" lang="ja-JP" altLang="en-US" b="1" dirty="0">
              <a:latin typeface="メイリオ" panose="020B0604030504040204" pitchFamily="50" charset="-128"/>
              <a:ea typeface="メイリオ" panose="020B0604030504040204" pitchFamily="50" charset="-128"/>
            </a:endParaRPr>
          </a:p>
        </p:txBody>
      </p:sp>
      <p:pic>
        <p:nvPicPr>
          <p:cNvPr id="1026" name="Picture 2" descr="設計図イラスト／無料イラストなら「イラストAC」">
            <a:extLst>
              <a:ext uri="{FF2B5EF4-FFF2-40B4-BE49-F238E27FC236}">
                <a16:creationId xmlns:a16="http://schemas.microsoft.com/office/drawing/2014/main" id="{CD7CF478-0535-57E2-A916-19AD32539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7" y="2929887"/>
            <a:ext cx="1701800" cy="172206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9A00D533-F722-567C-9230-FCFC1B6C27DA}"/>
              </a:ext>
            </a:extLst>
          </p:cNvPr>
          <p:cNvSpPr txBox="1"/>
          <p:nvPr/>
        </p:nvSpPr>
        <p:spPr>
          <a:xfrm>
            <a:off x="6910244" y="1706344"/>
            <a:ext cx="2979737" cy="646331"/>
          </a:xfrm>
          <a:prstGeom prst="rect">
            <a:avLst/>
          </a:prstGeom>
          <a:noFill/>
        </p:spPr>
        <p:txBody>
          <a:bodyPr wrap="square" rtlCol="0">
            <a:spAutoFit/>
          </a:bodyPr>
          <a:lstStyle/>
          <a:p>
            <a:r>
              <a:rPr kumimoji="1" lang="ja-JP" altLang="en-US" b="1" dirty="0">
                <a:solidFill>
                  <a:schemeClr val="bg1"/>
                </a:solidFill>
              </a:rPr>
              <a:t>スコティッシュ</a:t>
            </a:r>
            <a:endParaRPr kumimoji="1" lang="en-US" altLang="ja-JP" b="1" dirty="0">
              <a:solidFill>
                <a:schemeClr val="bg1"/>
              </a:solidFill>
            </a:endParaRPr>
          </a:p>
          <a:p>
            <a:r>
              <a:rPr kumimoji="1" lang="ja-JP" altLang="en-US" b="1" dirty="0">
                <a:solidFill>
                  <a:schemeClr val="bg1"/>
                </a:solidFill>
              </a:rPr>
              <a:t>フォールド</a:t>
            </a:r>
          </a:p>
        </p:txBody>
      </p:sp>
      <p:sp>
        <p:nvSpPr>
          <p:cNvPr id="20" name="テキスト ボックス 19">
            <a:extLst>
              <a:ext uri="{FF2B5EF4-FFF2-40B4-BE49-F238E27FC236}">
                <a16:creationId xmlns:a16="http://schemas.microsoft.com/office/drawing/2014/main" id="{A467EE48-7D2C-56FD-CC2C-DFEA7F17CCE5}"/>
              </a:ext>
            </a:extLst>
          </p:cNvPr>
          <p:cNvSpPr txBox="1"/>
          <p:nvPr/>
        </p:nvSpPr>
        <p:spPr>
          <a:xfrm>
            <a:off x="7055644" y="4004110"/>
            <a:ext cx="2979737" cy="369332"/>
          </a:xfrm>
          <a:prstGeom prst="rect">
            <a:avLst/>
          </a:prstGeom>
          <a:noFill/>
        </p:spPr>
        <p:txBody>
          <a:bodyPr wrap="square" rtlCol="0">
            <a:spAutoFit/>
          </a:bodyPr>
          <a:lstStyle/>
          <a:p>
            <a:r>
              <a:rPr lang="ja-JP" altLang="en-US" b="1" dirty="0">
                <a:solidFill>
                  <a:schemeClr val="bg1"/>
                </a:solidFill>
              </a:rPr>
              <a:t>メインクーン</a:t>
            </a:r>
            <a:endParaRPr kumimoji="1" lang="ja-JP" altLang="en-US" b="1" dirty="0">
              <a:solidFill>
                <a:schemeClr val="bg1"/>
              </a:solidFill>
            </a:endParaRPr>
          </a:p>
        </p:txBody>
      </p:sp>
      <p:cxnSp>
        <p:nvCxnSpPr>
          <p:cNvPr id="17" name="直線コネクタ 16">
            <a:extLst>
              <a:ext uri="{FF2B5EF4-FFF2-40B4-BE49-F238E27FC236}">
                <a16:creationId xmlns:a16="http://schemas.microsoft.com/office/drawing/2014/main" id="{E4437490-A609-81B1-B866-5F9218E2DDC1}"/>
              </a:ext>
            </a:extLst>
          </p:cNvPr>
          <p:cNvCxnSpPr>
            <a:stCxn id="5" idx="3"/>
            <a:endCxn id="15" idx="1"/>
          </p:cNvCxnSpPr>
          <p:nvPr/>
        </p:nvCxnSpPr>
        <p:spPr>
          <a:xfrm flipV="1">
            <a:off x="3400425" y="2024783"/>
            <a:ext cx="34160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DB0A65-DF26-BACA-6A80-20C8C50EE1A2}"/>
              </a:ext>
            </a:extLst>
          </p:cNvPr>
          <p:cNvCxnSpPr>
            <a:cxnSpLocks/>
          </p:cNvCxnSpPr>
          <p:nvPr/>
        </p:nvCxnSpPr>
        <p:spPr>
          <a:xfrm>
            <a:off x="4154596" y="2024783"/>
            <a:ext cx="1" cy="1979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0B167E-D989-0BFD-C929-E29E341ED1E5}"/>
              </a:ext>
            </a:extLst>
          </p:cNvPr>
          <p:cNvCxnSpPr>
            <a:cxnSpLocks/>
          </p:cNvCxnSpPr>
          <p:nvPr/>
        </p:nvCxnSpPr>
        <p:spPr>
          <a:xfrm flipH="1" flipV="1">
            <a:off x="4154596" y="4004110"/>
            <a:ext cx="266184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99AA0EB-4296-63B6-1DFD-FF50FC320757}"/>
              </a:ext>
            </a:extLst>
          </p:cNvPr>
          <p:cNvSpPr txBox="1"/>
          <p:nvPr/>
        </p:nvSpPr>
        <p:spPr>
          <a:xfrm>
            <a:off x="1150936" y="289092"/>
            <a:ext cx="1828801" cy="369332"/>
          </a:xfrm>
          <a:prstGeom prst="rect">
            <a:avLst/>
          </a:prstGeom>
          <a:solidFill>
            <a:srgbClr val="002060"/>
          </a:solidFill>
        </p:spPr>
        <p:txBody>
          <a:bodyPr wrap="square" rtlCol="0">
            <a:spAutoFit/>
          </a:bodyPr>
          <a:lstStyle/>
          <a:p>
            <a:r>
              <a:rPr kumimoji="1" lang="ja-JP" altLang="en-US" b="1" dirty="0">
                <a:solidFill>
                  <a:srgbClr val="FFFF00"/>
                </a:solidFill>
              </a:rPr>
              <a:t>クラスとは！？</a:t>
            </a:r>
          </a:p>
        </p:txBody>
      </p:sp>
      <p:sp>
        <p:nvSpPr>
          <p:cNvPr id="25" name="テキスト ボックス 24">
            <a:extLst>
              <a:ext uri="{FF2B5EF4-FFF2-40B4-BE49-F238E27FC236}">
                <a16:creationId xmlns:a16="http://schemas.microsoft.com/office/drawing/2014/main" id="{7984FA86-16FA-0C8E-138C-2A009734CE0B}"/>
              </a:ext>
            </a:extLst>
          </p:cNvPr>
          <p:cNvSpPr txBox="1"/>
          <p:nvPr/>
        </p:nvSpPr>
        <p:spPr>
          <a:xfrm>
            <a:off x="3400425" y="324580"/>
            <a:ext cx="4475018" cy="369332"/>
          </a:xfrm>
          <a:prstGeom prst="rect">
            <a:avLst/>
          </a:prstGeom>
          <a:noFill/>
        </p:spPr>
        <p:txBody>
          <a:bodyPr wrap="square" rtlCol="0">
            <a:spAutoFit/>
          </a:bodyPr>
          <a:lstStyle/>
          <a:p>
            <a:r>
              <a:rPr kumimoji="1" lang="ja-JP" altLang="en-US" b="1" dirty="0"/>
              <a:t>プログラムを作る「</a:t>
            </a:r>
            <a:r>
              <a:rPr kumimoji="1" lang="ja-JP" altLang="en-US" b="1" dirty="0">
                <a:solidFill>
                  <a:srgbClr val="002060"/>
                </a:solidFill>
                <a:highlight>
                  <a:srgbClr val="FFFF00"/>
                </a:highlight>
              </a:rPr>
              <a:t>設計図</a:t>
            </a:r>
            <a:r>
              <a:rPr kumimoji="1" lang="ja-JP" altLang="en-US" b="1" dirty="0"/>
              <a:t>」のこと！</a:t>
            </a:r>
          </a:p>
        </p:txBody>
      </p:sp>
      <p:pic>
        <p:nvPicPr>
          <p:cNvPr id="3" name="図 2" descr="飼い猫 が含まれている画像&#10;&#10;自動的に生成された説明">
            <a:extLst>
              <a:ext uri="{FF2B5EF4-FFF2-40B4-BE49-F238E27FC236}">
                <a16:creationId xmlns:a16="http://schemas.microsoft.com/office/drawing/2014/main" id="{72016008-CE6B-1207-2493-77CE9A8DE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0267" y="3321628"/>
            <a:ext cx="2124364" cy="1593273"/>
          </a:xfrm>
          <a:prstGeom prst="rect">
            <a:avLst/>
          </a:prstGeom>
        </p:spPr>
      </p:pic>
      <p:pic>
        <p:nvPicPr>
          <p:cNvPr id="10" name="図 9" descr="挿絵 が含まれている画像&#10;&#10;自動的に生成された説明">
            <a:extLst>
              <a:ext uri="{FF2B5EF4-FFF2-40B4-BE49-F238E27FC236}">
                <a16:creationId xmlns:a16="http://schemas.microsoft.com/office/drawing/2014/main" id="{01D25144-8F67-1065-D4EF-D4E1C86BE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0267" y="1370751"/>
            <a:ext cx="1987260" cy="1242037"/>
          </a:xfrm>
          <a:prstGeom prst="rect">
            <a:avLst/>
          </a:prstGeom>
        </p:spPr>
      </p:pic>
    </p:spTree>
    <p:extLst>
      <p:ext uri="{BB962C8B-B14F-4D97-AF65-F5344CB8AC3E}">
        <p14:creationId xmlns:p14="http://schemas.microsoft.com/office/powerpoint/2010/main" val="22364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5CF799-8CC2-6E83-FA7E-E69C1FB2FE69}"/>
              </a:ext>
            </a:extLst>
          </p:cNvPr>
          <p:cNvSpPr/>
          <p:nvPr/>
        </p:nvSpPr>
        <p:spPr>
          <a:xfrm>
            <a:off x="857250" y="2352675"/>
            <a:ext cx="2543175" cy="25622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06723BC0-E46B-B441-F724-46073B409BC2}"/>
              </a:ext>
            </a:extLst>
          </p:cNvPr>
          <p:cNvSpPr/>
          <p:nvPr/>
        </p:nvSpPr>
        <p:spPr>
          <a:xfrm>
            <a:off x="857250" y="1696893"/>
            <a:ext cx="2543175" cy="655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ECFC7D7-925E-FDB2-75B0-E38C8DD8DA3B}"/>
              </a:ext>
            </a:extLst>
          </p:cNvPr>
          <p:cNvSpPr txBox="1"/>
          <p:nvPr/>
        </p:nvSpPr>
        <p:spPr>
          <a:xfrm>
            <a:off x="1339273" y="1904773"/>
            <a:ext cx="1856509" cy="369332"/>
          </a:xfrm>
          <a:prstGeom prst="rect">
            <a:avLst/>
          </a:prstGeom>
          <a:noFill/>
        </p:spPr>
        <p:txBody>
          <a:bodyPr wrap="square" rtlCol="0">
            <a:spAutoFit/>
          </a:bodyPr>
          <a:lstStyle/>
          <a:p>
            <a:r>
              <a:rPr lang="ja-JP" altLang="en-US" b="1" dirty="0">
                <a:solidFill>
                  <a:schemeClr val="bg1"/>
                </a:solidFill>
              </a:rPr>
              <a:t>猫の</a:t>
            </a:r>
            <a:r>
              <a:rPr lang="ja-JP" altLang="en-US" b="1" dirty="0">
                <a:solidFill>
                  <a:schemeClr val="bg1"/>
                </a:solidFill>
                <a:latin typeface="メイリオ" panose="020B0604030504040204" pitchFamily="50" charset="-128"/>
                <a:ea typeface="メイリオ" panose="020B0604030504040204" pitchFamily="50" charset="-128"/>
              </a:rPr>
              <a:t>クラス</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ED924E29-7461-D016-25C5-7C6B65A0E9DE}"/>
              </a:ext>
            </a:extLst>
          </p:cNvPr>
          <p:cNvSpPr txBox="1"/>
          <p:nvPr/>
        </p:nvSpPr>
        <p:spPr>
          <a:xfrm>
            <a:off x="1463964" y="2481985"/>
            <a:ext cx="1856509" cy="369332"/>
          </a:xfrm>
          <a:prstGeom prst="rect">
            <a:avLst/>
          </a:prstGeom>
          <a:noFill/>
        </p:spPr>
        <p:txBody>
          <a:bodyPr wrap="square" rtlCol="0">
            <a:spAutoFit/>
          </a:bodyPr>
          <a:lstStyle/>
          <a:p>
            <a:r>
              <a:rPr lang="ja-JP" altLang="en-US" b="1" dirty="0"/>
              <a:t>猫の設計書</a:t>
            </a:r>
            <a:endParaRPr kumimoji="1" lang="ja-JP" altLang="en-US" b="1" dirty="0">
              <a:latin typeface="メイリオ" panose="020B0604030504040204" pitchFamily="50" charset="-128"/>
              <a:ea typeface="メイリオ" panose="020B0604030504040204" pitchFamily="50" charset="-128"/>
            </a:endParaRPr>
          </a:p>
        </p:txBody>
      </p:sp>
      <p:pic>
        <p:nvPicPr>
          <p:cNvPr id="1026" name="Picture 2" descr="設計図イラスト／無料イラストなら「イラストAC」">
            <a:extLst>
              <a:ext uri="{FF2B5EF4-FFF2-40B4-BE49-F238E27FC236}">
                <a16:creationId xmlns:a16="http://schemas.microsoft.com/office/drawing/2014/main" id="{CD7CF478-0535-57E2-A916-19AD32539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7" y="2929887"/>
            <a:ext cx="1701800" cy="172206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9A00D533-F722-567C-9230-FCFC1B6C27DA}"/>
              </a:ext>
            </a:extLst>
          </p:cNvPr>
          <p:cNvSpPr txBox="1"/>
          <p:nvPr/>
        </p:nvSpPr>
        <p:spPr>
          <a:xfrm>
            <a:off x="7055644" y="1904773"/>
            <a:ext cx="2979737" cy="369332"/>
          </a:xfrm>
          <a:prstGeom prst="rect">
            <a:avLst/>
          </a:prstGeom>
          <a:noFill/>
        </p:spPr>
        <p:txBody>
          <a:bodyPr wrap="square" rtlCol="0">
            <a:spAutoFit/>
          </a:bodyPr>
          <a:lstStyle/>
          <a:p>
            <a:r>
              <a:rPr kumimoji="1" lang="ja-JP" altLang="en-US" b="1" dirty="0">
                <a:solidFill>
                  <a:schemeClr val="bg1"/>
                </a:solidFill>
              </a:rPr>
              <a:t>ワゴン車</a:t>
            </a:r>
          </a:p>
        </p:txBody>
      </p:sp>
      <p:cxnSp>
        <p:nvCxnSpPr>
          <p:cNvPr id="17" name="直線コネクタ 16">
            <a:extLst>
              <a:ext uri="{FF2B5EF4-FFF2-40B4-BE49-F238E27FC236}">
                <a16:creationId xmlns:a16="http://schemas.microsoft.com/office/drawing/2014/main" id="{E4437490-A609-81B1-B866-5F9218E2DDC1}"/>
              </a:ext>
            </a:extLst>
          </p:cNvPr>
          <p:cNvCxnSpPr>
            <a:cxnSpLocks/>
            <a:stCxn id="5" idx="3"/>
          </p:cNvCxnSpPr>
          <p:nvPr/>
        </p:nvCxnSpPr>
        <p:spPr>
          <a:xfrm flipV="1">
            <a:off x="3400425" y="2024783"/>
            <a:ext cx="34160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DB0A65-DF26-BACA-6A80-20C8C50EE1A2}"/>
              </a:ext>
            </a:extLst>
          </p:cNvPr>
          <p:cNvCxnSpPr>
            <a:cxnSpLocks/>
          </p:cNvCxnSpPr>
          <p:nvPr/>
        </p:nvCxnSpPr>
        <p:spPr>
          <a:xfrm>
            <a:off x="4154596" y="2024783"/>
            <a:ext cx="1" cy="1979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0B167E-D989-0BFD-C929-E29E341ED1E5}"/>
              </a:ext>
            </a:extLst>
          </p:cNvPr>
          <p:cNvCxnSpPr>
            <a:cxnSpLocks/>
          </p:cNvCxnSpPr>
          <p:nvPr/>
        </p:nvCxnSpPr>
        <p:spPr>
          <a:xfrm flipH="1" flipV="1">
            <a:off x="4154596" y="4004110"/>
            <a:ext cx="266184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99AA0EB-4296-63B6-1DFD-FF50FC320757}"/>
              </a:ext>
            </a:extLst>
          </p:cNvPr>
          <p:cNvSpPr txBox="1"/>
          <p:nvPr/>
        </p:nvSpPr>
        <p:spPr>
          <a:xfrm>
            <a:off x="436563" y="289092"/>
            <a:ext cx="2543174" cy="369332"/>
          </a:xfrm>
          <a:prstGeom prst="rect">
            <a:avLst/>
          </a:prstGeom>
          <a:solidFill>
            <a:srgbClr val="002060"/>
          </a:solidFill>
        </p:spPr>
        <p:txBody>
          <a:bodyPr wrap="square" rtlCol="0">
            <a:spAutoFit/>
          </a:bodyPr>
          <a:lstStyle/>
          <a:p>
            <a:r>
              <a:rPr lang="ja-JP" altLang="en-US" b="1" dirty="0">
                <a:solidFill>
                  <a:srgbClr val="FFFF00"/>
                </a:solidFill>
              </a:rPr>
              <a:t>インスタンス</a:t>
            </a:r>
            <a:r>
              <a:rPr kumimoji="1" lang="ja-JP" altLang="en-US" b="1" dirty="0">
                <a:solidFill>
                  <a:srgbClr val="FFFF00"/>
                </a:solidFill>
              </a:rPr>
              <a:t>とは！？</a:t>
            </a:r>
          </a:p>
        </p:txBody>
      </p:sp>
      <p:sp>
        <p:nvSpPr>
          <p:cNvPr id="25" name="テキスト ボックス 24">
            <a:extLst>
              <a:ext uri="{FF2B5EF4-FFF2-40B4-BE49-F238E27FC236}">
                <a16:creationId xmlns:a16="http://schemas.microsoft.com/office/drawing/2014/main" id="{7984FA86-16FA-0C8E-138C-2A009734CE0B}"/>
              </a:ext>
            </a:extLst>
          </p:cNvPr>
          <p:cNvSpPr txBox="1"/>
          <p:nvPr/>
        </p:nvSpPr>
        <p:spPr>
          <a:xfrm>
            <a:off x="3400425" y="324580"/>
            <a:ext cx="5145088" cy="369332"/>
          </a:xfrm>
          <a:prstGeom prst="rect">
            <a:avLst/>
          </a:prstGeom>
          <a:noFill/>
        </p:spPr>
        <p:txBody>
          <a:bodyPr wrap="square" rtlCol="0">
            <a:spAutoFit/>
          </a:bodyPr>
          <a:lstStyle/>
          <a:p>
            <a:r>
              <a:rPr kumimoji="1" lang="ja-JP" altLang="en-US" b="1" dirty="0"/>
              <a:t>クラスを基に作られた「</a:t>
            </a:r>
            <a:r>
              <a:rPr lang="ja-JP" altLang="en-US" b="1" dirty="0">
                <a:solidFill>
                  <a:srgbClr val="002060"/>
                </a:solidFill>
                <a:highlight>
                  <a:srgbClr val="FFFF00"/>
                </a:highlight>
              </a:rPr>
              <a:t>プログラム</a:t>
            </a:r>
            <a:r>
              <a:rPr kumimoji="1" lang="ja-JP" altLang="en-US" b="1" dirty="0"/>
              <a:t>」のこと！</a:t>
            </a:r>
          </a:p>
        </p:txBody>
      </p:sp>
      <p:sp>
        <p:nvSpPr>
          <p:cNvPr id="2" name="正方形/長方形 1">
            <a:extLst>
              <a:ext uri="{FF2B5EF4-FFF2-40B4-BE49-F238E27FC236}">
                <a16:creationId xmlns:a16="http://schemas.microsoft.com/office/drawing/2014/main" id="{76D4E636-DABC-6616-7ACC-05986205C181}"/>
              </a:ext>
            </a:extLst>
          </p:cNvPr>
          <p:cNvSpPr/>
          <p:nvPr/>
        </p:nvSpPr>
        <p:spPr>
          <a:xfrm>
            <a:off x="855727" y="1677858"/>
            <a:ext cx="2543174" cy="3218007"/>
          </a:xfrm>
          <a:prstGeom prst="rect">
            <a:avLst/>
          </a:prstGeom>
          <a:solidFill>
            <a:schemeClr val="tx1">
              <a:lumMod val="75000"/>
              <a:lumOff val="25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E43082FA-6B54-78E9-7597-94C0E5D8D9B3}"/>
              </a:ext>
            </a:extLst>
          </p:cNvPr>
          <p:cNvSpPr txBox="1"/>
          <p:nvPr/>
        </p:nvSpPr>
        <p:spPr>
          <a:xfrm>
            <a:off x="1577835" y="3104894"/>
            <a:ext cx="934602" cy="369332"/>
          </a:xfrm>
          <a:prstGeom prst="rect">
            <a:avLst/>
          </a:prstGeom>
          <a:solidFill>
            <a:srgbClr val="002060"/>
          </a:solidFill>
        </p:spPr>
        <p:txBody>
          <a:bodyPr wrap="square" rtlCol="0">
            <a:spAutoFit/>
          </a:bodyPr>
          <a:lstStyle/>
          <a:p>
            <a:r>
              <a:rPr kumimoji="1" lang="ja-JP" altLang="en-US" b="1" dirty="0">
                <a:solidFill>
                  <a:srgbClr val="FFFF00"/>
                </a:solidFill>
              </a:rPr>
              <a:t>クラス</a:t>
            </a:r>
          </a:p>
        </p:txBody>
      </p:sp>
      <p:sp>
        <p:nvSpPr>
          <p:cNvPr id="29" name="テキスト ボックス 28">
            <a:extLst>
              <a:ext uri="{FF2B5EF4-FFF2-40B4-BE49-F238E27FC236}">
                <a16:creationId xmlns:a16="http://schemas.microsoft.com/office/drawing/2014/main" id="{788535BE-CBC0-7507-693A-A18AA139B704}"/>
              </a:ext>
            </a:extLst>
          </p:cNvPr>
          <p:cNvSpPr txBox="1"/>
          <p:nvPr/>
        </p:nvSpPr>
        <p:spPr>
          <a:xfrm>
            <a:off x="4312624" y="1840116"/>
            <a:ext cx="1881390" cy="369332"/>
          </a:xfrm>
          <a:prstGeom prst="rect">
            <a:avLst/>
          </a:prstGeom>
          <a:solidFill>
            <a:srgbClr val="002060"/>
          </a:solidFill>
        </p:spPr>
        <p:txBody>
          <a:bodyPr wrap="square" rtlCol="0">
            <a:spAutoFit/>
          </a:bodyPr>
          <a:lstStyle/>
          <a:p>
            <a:r>
              <a:rPr lang="ja-JP" altLang="en-US" b="1" dirty="0">
                <a:solidFill>
                  <a:srgbClr val="FFFF00"/>
                </a:solidFill>
              </a:rPr>
              <a:t>インスタンス化</a:t>
            </a:r>
            <a:endParaRPr kumimoji="1" lang="ja-JP" altLang="en-US" b="1" dirty="0">
              <a:solidFill>
                <a:srgbClr val="FFFF00"/>
              </a:solidFill>
            </a:endParaRPr>
          </a:p>
        </p:txBody>
      </p:sp>
      <p:sp>
        <p:nvSpPr>
          <p:cNvPr id="30" name="テキスト ボックス 29">
            <a:extLst>
              <a:ext uri="{FF2B5EF4-FFF2-40B4-BE49-F238E27FC236}">
                <a16:creationId xmlns:a16="http://schemas.microsoft.com/office/drawing/2014/main" id="{78019489-D9CE-7763-04F5-DC122E96B8B3}"/>
              </a:ext>
            </a:extLst>
          </p:cNvPr>
          <p:cNvSpPr txBox="1"/>
          <p:nvPr/>
        </p:nvSpPr>
        <p:spPr>
          <a:xfrm>
            <a:off x="4312624" y="3819444"/>
            <a:ext cx="1881390" cy="369332"/>
          </a:xfrm>
          <a:prstGeom prst="rect">
            <a:avLst/>
          </a:prstGeom>
          <a:solidFill>
            <a:srgbClr val="002060"/>
          </a:solidFill>
        </p:spPr>
        <p:txBody>
          <a:bodyPr wrap="square" rtlCol="0">
            <a:spAutoFit/>
          </a:bodyPr>
          <a:lstStyle/>
          <a:p>
            <a:r>
              <a:rPr lang="ja-JP" altLang="en-US" b="1" dirty="0">
                <a:solidFill>
                  <a:srgbClr val="FFFF00"/>
                </a:solidFill>
              </a:rPr>
              <a:t>インスタンス化</a:t>
            </a:r>
            <a:endParaRPr kumimoji="1" lang="ja-JP" altLang="en-US" b="1" dirty="0">
              <a:solidFill>
                <a:srgbClr val="FFFF00"/>
              </a:solidFill>
            </a:endParaRPr>
          </a:p>
        </p:txBody>
      </p:sp>
      <p:sp>
        <p:nvSpPr>
          <p:cNvPr id="31" name="正方形/長方形 30">
            <a:extLst>
              <a:ext uri="{FF2B5EF4-FFF2-40B4-BE49-F238E27FC236}">
                <a16:creationId xmlns:a16="http://schemas.microsoft.com/office/drawing/2014/main" id="{31A95115-3DFF-B29B-FBD2-FFE732F75870}"/>
              </a:ext>
            </a:extLst>
          </p:cNvPr>
          <p:cNvSpPr/>
          <p:nvPr/>
        </p:nvSpPr>
        <p:spPr>
          <a:xfrm>
            <a:off x="6974464" y="3293032"/>
            <a:ext cx="4708814" cy="1944225"/>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F5316419-234B-0707-6332-3CCB3F3ECEE6}"/>
              </a:ext>
            </a:extLst>
          </p:cNvPr>
          <p:cNvSpPr/>
          <p:nvPr/>
        </p:nvSpPr>
        <p:spPr>
          <a:xfrm>
            <a:off x="6974464" y="1421785"/>
            <a:ext cx="4708814" cy="13648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B2A52150-F5ED-7BAE-96DA-52877CA1771B}"/>
              </a:ext>
            </a:extLst>
          </p:cNvPr>
          <p:cNvSpPr txBox="1"/>
          <p:nvPr/>
        </p:nvSpPr>
        <p:spPr>
          <a:xfrm>
            <a:off x="7021008" y="1823021"/>
            <a:ext cx="2979737" cy="646331"/>
          </a:xfrm>
          <a:prstGeom prst="rect">
            <a:avLst/>
          </a:prstGeom>
          <a:noFill/>
        </p:spPr>
        <p:txBody>
          <a:bodyPr wrap="square" rtlCol="0">
            <a:spAutoFit/>
          </a:bodyPr>
          <a:lstStyle/>
          <a:p>
            <a:r>
              <a:rPr kumimoji="1" lang="ja-JP" altLang="en-US" b="1" dirty="0">
                <a:solidFill>
                  <a:schemeClr val="bg1"/>
                </a:solidFill>
              </a:rPr>
              <a:t>スコティッシュ</a:t>
            </a:r>
            <a:endParaRPr kumimoji="1" lang="en-US" altLang="ja-JP" b="1" dirty="0">
              <a:solidFill>
                <a:schemeClr val="bg1"/>
              </a:solidFill>
            </a:endParaRPr>
          </a:p>
          <a:p>
            <a:r>
              <a:rPr kumimoji="1" lang="ja-JP" altLang="en-US" b="1" dirty="0">
                <a:solidFill>
                  <a:schemeClr val="bg1"/>
                </a:solidFill>
              </a:rPr>
              <a:t>フォールド</a:t>
            </a:r>
          </a:p>
        </p:txBody>
      </p:sp>
      <p:sp>
        <p:nvSpPr>
          <p:cNvPr id="34" name="テキスト ボックス 33">
            <a:extLst>
              <a:ext uri="{FF2B5EF4-FFF2-40B4-BE49-F238E27FC236}">
                <a16:creationId xmlns:a16="http://schemas.microsoft.com/office/drawing/2014/main" id="{6EAF4A23-9B5C-85D2-DE9E-7FF5EA0EE856}"/>
              </a:ext>
            </a:extLst>
          </p:cNvPr>
          <p:cNvSpPr txBox="1"/>
          <p:nvPr/>
        </p:nvSpPr>
        <p:spPr>
          <a:xfrm>
            <a:off x="7213671" y="4142895"/>
            <a:ext cx="2979737" cy="369332"/>
          </a:xfrm>
          <a:prstGeom prst="rect">
            <a:avLst/>
          </a:prstGeom>
          <a:noFill/>
        </p:spPr>
        <p:txBody>
          <a:bodyPr wrap="square" rtlCol="0">
            <a:spAutoFit/>
          </a:bodyPr>
          <a:lstStyle/>
          <a:p>
            <a:r>
              <a:rPr lang="ja-JP" altLang="en-US" b="1" dirty="0">
                <a:solidFill>
                  <a:schemeClr val="bg1"/>
                </a:solidFill>
              </a:rPr>
              <a:t>メインクーン</a:t>
            </a:r>
            <a:endParaRPr kumimoji="1" lang="ja-JP" altLang="en-US" b="1" dirty="0">
              <a:solidFill>
                <a:schemeClr val="bg1"/>
              </a:solidFill>
            </a:endParaRPr>
          </a:p>
        </p:txBody>
      </p:sp>
      <p:pic>
        <p:nvPicPr>
          <p:cNvPr id="35" name="図 34" descr="飼い猫 が含まれている画像&#10;&#10;自動的に生成された説明">
            <a:extLst>
              <a:ext uri="{FF2B5EF4-FFF2-40B4-BE49-F238E27FC236}">
                <a16:creationId xmlns:a16="http://schemas.microsoft.com/office/drawing/2014/main" id="{C16C534F-45C5-B5DB-6E88-A148E552E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294" y="3460413"/>
            <a:ext cx="2124364" cy="1593273"/>
          </a:xfrm>
          <a:prstGeom prst="rect">
            <a:avLst/>
          </a:prstGeom>
        </p:spPr>
      </p:pic>
      <p:pic>
        <p:nvPicPr>
          <p:cNvPr id="36" name="図 35" descr="挿絵 が含まれている画像&#10;&#10;自動的に生成された説明">
            <a:extLst>
              <a:ext uri="{FF2B5EF4-FFF2-40B4-BE49-F238E27FC236}">
                <a16:creationId xmlns:a16="http://schemas.microsoft.com/office/drawing/2014/main" id="{D4980A91-37A0-DD03-5BCA-2A6F23D2A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8985" y="1483182"/>
            <a:ext cx="1987260" cy="1242037"/>
          </a:xfrm>
          <a:prstGeom prst="rect">
            <a:avLst/>
          </a:prstGeom>
        </p:spPr>
      </p:pic>
      <p:sp>
        <p:nvSpPr>
          <p:cNvPr id="3" name="正方形/長方形 2">
            <a:extLst>
              <a:ext uri="{FF2B5EF4-FFF2-40B4-BE49-F238E27FC236}">
                <a16:creationId xmlns:a16="http://schemas.microsoft.com/office/drawing/2014/main" id="{94B2A197-5F05-17D0-B0D3-24B857184965}"/>
              </a:ext>
            </a:extLst>
          </p:cNvPr>
          <p:cNvSpPr/>
          <p:nvPr/>
        </p:nvSpPr>
        <p:spPr>
          <a:xfrm>
            <a:off x="6965867" y="1410473"/>
            <a:ext cx="4708808" cy="1364830"/>
          </a:xfrm>
          <a:prstGeom prst="rect">
            <a:avLst/>
          </a:prstGeom>
          <a:solidFill>
            <a:schemeClr val="tx1">
              <a:lumMod val="75000"/>
              <a:lumOff val="25000"/>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7DE51B8F-4427-E7BE-4599-C84DF45BAD91}"/>
              </a:ext>
            </a:extLst>
          </p:cNvPr>
          <p:cNvSpPr txBox="1"/>
          <p:nvPr/>
        </p:nvSpPr>
        <p:spPr>
          <a:xfrm>
            <a:off x="8973932" y="1904773"/>
            <a:ext cx="1571048" cy="369332"/>
          </a:xfrm>
          <a:prstGeom prst="rect">
            <a:avLst/>
          </a:prstGeom>
          <a:solidFill>
            <a:srgbClr val="002060"/>
          </a:solidFill>
        </p:spPr>
        <p:txBody>
          <a:bodyPr wrap="square" rtlCol="0">
            <a:spAutoFit/>
          </a:bodyPr>
          <a:lstStyle/>
          <a:p>
            <a:r>
              <a:rPr lang="ja-JP" altLang="en-US" b="1" dirty="0">
                <a:solidFill>
                  <a:srgbClr val="FFFF00"/>
                </a:solidFill>
              </a:rPr>
              <a:t>インスタンス</a:t>
            </a:r>
            <a:endParaRPr kumimoji="1" lang="ja-JP" altLang="en-US" b="1" dirty="0">
              <a:solidFill>
                <a:srgbClr val="FFFF00"/>
              </a:solidFill>
            </a:endParaRPr>
          </a:p>
        </p:txBody>
      </p:sp>
      <p:sp>
        <p:nvSpPr>
          <p:cNvPr id="26" name="正方形/長方形 25">
            <a:extLst>
              <a:ext uri="{FF2B5EF4-FFF2-40B4-BE49-F238E27FC236}">
                <a16:creationId xmlns:a16="http://schemas.microsoft.com/office/drawing/2014/main" id="{E694488D-7620-67F2-7338-5D3B87207DB0}"/>
              </a:ext>
            </a:extLst>
          </p:cNvPr>
          <p:cNvSpPr/>
          <p:nvPr/>
        </p:nvSpPr>
        <p:spPr>
          <a:xfrm>
            <a:off x="6965867" y="3298333"/>
            <a:ext cx="4708808" cy="1944224"/>
          </a:xfrm>
          <a:prstGeom prst="rect">
            <a:avLst/>
          </a:prstGeom>
          <a:solidFill>
            <a:schemeClr val="tx1">
              <a:lumMod val="75000"/>
              <a:lumOff val="25000"/>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3E07A322-E293-1800-666A-64B704699EEA}"/>
              </a:ext>
            </a:extLst>
          </p:cNvPr>
          <p:cNvSpPr txBox="1"/>
          <p:nvPr/>
        </p:nvSpPr>
        <p:spPr>
          <a:xfrm>
            <a:off x="9005284" y="4003340"/>
            <a:ext cx="1571048" cy="369332"/>
          </a:xfrm>
          <a:prstGeom prst="rect">
            <a:avLst/>
          </a:prstGeom>
          <a:solidFill>
            <a:srgbClr val="002060"/>
          </a:solidFill>
        </p:spPr>
        <p:txBody>
          <a:bodyPr wrap="square" rtlCol="0">
            <a:spAutoFit/>
          </a:bodyPr>
          <a:lstStyle/>
          <a:p>
            <a:r>
              <a:rPr lang="ja-JP" altLang="en-US" b="1" dirty="0">
                <a:solidFill>
                  <a:srgbClr val="FFFF00"/>
                </a:solidFill>
              </a:rPr>
              <a:t>インスタンス</a:t>
            </a:r>
            <a:endParaRPr kumimoji="1" lang="ja-JP" altLang="en-US" b="1" dirty="0">
              <a:solidFill>
                <a:srgbClr val="FFFF00"/>
              </a:solidFill>
            </a:endParaRPr>
          </a:p>
        </p:txBody>
      </p:sp>
    </p:spTree>
    <p:extLst>
      <p:ext uri="{BB962C8B-B14F-4D97-AF65-F5344CB8AC3E}">
        <p14:creationId xmlns:p14="http://schemas.microsoft.com/office/powerpoint/2010/main" val="266627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設計図イラスト／無料イラストなら「イラストAC」">
            <a:extLst>
              <a:ext uri="{FF2B5EF4-FFF2-40B4-BE49-F238E27FC236}">
                <a16:creationId xmlns:a16="http://schemas.microsoft.com/office/drawing/2014/main" id="{CD7CF478-0535-57E2-A916-19AD32539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385" y="2544699"/>
            <a:ext cx="1701800" cy="172206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E4437490-A609-81B1-B866-5F9218E2DDC1}"/>
              </a:ext>
            </a:extLst>
          </p:cNvPr>
          <p:cNvCxnSpPr>
            <a:cxnSpLocks/>
          </p:cNvCxnSpPr>
          <p:nvPr/>
        </p:nvCxnSpPr>
        <p:spPr>
          <a:xfrm flipV="1">
            <a:off x="3910593" y="3310354"/>
            <a:ext cx="2185407" cy="222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ADB0A65-DF26-BACA-6A80-20C8C50EE1A2}"/>
              </a:ext>
            </a:extLst>
          </p:cNvPr>
          <p:cNvCxnSpPr>
            <a:cxnSpLocks/>
          </p:cNvCxnSpPr>
          <p:nvPr/>
        </p:nvCxnSpPr>
        <p:spPr>
          <a:xfrm>
            <a:off x="6096000" y="2287430"/>
            <a:ext cx="1" cy="19793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0B167E-D989-0BFD-C929-E29E341ED1E5}"/>
              </a:ext>
            </a:extLst>
          </p:cNvPr>
          <p:cNvCxnSpPr>
            <a:cxnSpLocks/>
          </p:cNvCxnSpPr>
          <p:nvPr/>
        </p:nvCxnSpPr>
        <p:spPr>
          <a:xfrm flipH="1">
            <a:off x="6096000" y="2263322"/>
            <a:ext cx="2005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99AA0EB-4296-63B6-1DFD-FF50FC320757}"/>
              </a:ext>
            </a:extLst>
          </p:cNvPr>
          <p:cNvSpPr txBox="1"/>
          <p:nvPr/>
        </p:nvSpPr>
        <p:spPr>
          <a:xfrm>
            <a:off x="99538" y="295477"/>
            <a:ext cx="3350433" cy="369332"/>
          </a:xfrm>
          <a:prstGeom prst="rect">
            <a:avLst/>
          </a:prstGeom>
          <a:solidFill>
            <a:srgbClr val="002060"/>
          </a:solidFill>
        </p:spPr>
        <p:txBody>
          <a:bodyPr wrap="square" rtlCol="0">
            <a:spAutoFit/>
          </a:bodyPr>
          <a:lstStyle/>
          <a:p>
            <a:r>
              <a:rPr kumimoji="1" lang="ja-JP" altLang="en-US" b="1" dirty="0">
                <a:solidFill>
                  <a:srgbClr val="FFFF00"/>
                </a:solidFill>
              </a:rPr>
              <a:t>オブジェクトを生み出すまで</a:t>
            </a:r>
          </a:p>
        </p:txBody>
      </p:sp>
      <p:sp>
        <p:nvSpPr>
          <p:cNvPr id="29" name="テキスト ボックス 28">
            <a:extLst>
              <a:ext uri="{FF2B5EF4-FFF2-40B4-BE49-F238E27FC236}">
                <a16:creationId xmlns:a16="http://schemas.microsoft.com/office/drawing/2014/main" id="{788535BE-CBC0-7507-693A-A18AA139B704}"/>
              </a:ext>
            </a:extLst>
          </p:cNvPr>
          <p:cNvSpPr txBox="1"/>
          <p:nvPr/>
        </p:nvSpPr>
        <p:spPr>
          <a:xfrm>
            <a:off x="4062602" y="2848690"/>
            <a:ext cx="1881390" cy="369332"/>
          </a:xfrm>
          <a:prstGeom prst="rect">
            <a:avLst/>
          </a:prstGeom>
          <a:solidFill>
            <a:srgbClr val="002060"/>
          </a:solidFill>
        </p:spPr>
        <p:txBody>
          <a:bodyPr wrap="square" rtlCol="0">
            <a:spAutoFit/>
          </a:bodyPr>
          <a:lstStyle/>
          <a:p>
            <a:r>
              <a:rPr lang="ja-JP" altLang="en-US" b="1" dirty="0">
                <a:solidFill>
                  <a:srgbClr val="FFFF00"/>
                </a:solidFill>
              </a:rPr>
              <a:t>インスタンス化</a:t>
            </a:r>
            <a:endParaRPr kumimoji="1" lang="ja-JP" altLang="en-US" b="1" dirty="0">
              <a:solidFill>
                <a:srgbClr val="FFFF00"/>
              </a:solidFill>
            </a:endParaRPr>
          </a:p>
        </p:txBody>
      </p:sp>
      <p:sp>
        <p:nvSpPr>
          <p:cNvPr id="31" name="テキスト ボックス 30">
            <a:extLst>
              <a:ext uri="{FF2B5EF4-FFF2-40B4-BE49-F238E27FC236}">
                <a16:creationId xmlns:a16="http://schemas.microsoft.com/office/drawing/2014/main" id="{4236AB2C-F660-358A-40CC-EA40875B88EC}"/>
              </a:ext>
            </a:extLst>
          </p:cNvPr>
          <p:cNvSpPr txBox="1"/>
          <p:nvPr/>
        </p:nvSpPr>
        <p:spPr>
          <a:xfrm>
            <a:off x="10018521" y="4968773"/>
            <a:ext cx="1571048" cy="369332"/>
          </a:xfrm>
          <a:prstGeom prst="rect">
            <a:avLst/>
          </a:prstGeom>
          <a:solidFill>
            <a:srgbClr val="002060"/>
          </a:solidFill>
        </p:spPr>
        <p:txBody>
          <a:bodyPr wrap="square" rtlCol="0">
            <a:spAutoFit/>
          </a:bodyPr>
          <a:lstStyle/>
          <a:p>
            <a:r>
              <a:rPr lang="ja-JP" altLang="en-US" b="1" dirty="0">
                <a:solidFill>
                  <a:srgbClr val="FFFF00"/>
                </a:solidFill>
              </a:rPr>
              <a:t>インスタンス</a:t>
            </a:r>
            <a:endParaRPr kumimoji="1" lang="ja-JP" altLang="en-US" b="1" dirty="0">
              <a:solidFill>
                <a:srgbClr val="FFFF00"/>
              </a:solidFill>
            </a:endParaRPr>
          </a:p>
        </p:txBody>
      </p:sp>
      <p:sp>
        <p:nvSpPr>
          <p:cNvPr id="32" name="テキスト ボックス 31">
            <a:extLst>
              <a:ext uri="{FF2B5EF4-FFF2-40B4-BE49-F238E27FC236}">
                <a16:creationId xmlns:a16="http://schemas.microsoft.com/office/drawing/2014/main" id="{6BAAE149-1CE5-4965-6801-5C965BC32A4C}"/>
              </a:ext>
            </a:extLst>
          </p:cNvPr>
          <p:cNvSpPr txBox="1"/>
          <p:nvPr/>
        </p:nvSpPr>
        <p:spPr>
          <a:xfrm>
            <a:off x="9716949" y="2546335"/>
            <a:ext cx="1571048" cy="369332"/>
          </a:xfrm>
          <a:prstGeom prst="rect">
            <a:avLst/>
          </a:prstGeom>
          <a:solidFill>
            <a:srgbClr val="002060"/>
          </a:solidFill>
        </p:spPr>
        <p:txBody>
          <a:bodyPr wrap="square" rtlCol="0">
            <a:spAutoFit/>
          </a:bodyPr>
          <a:lstStyle/>
          <a:p>
            <a:r>
              <a:rPr lang="ja-JP" altLang="en-US" b="1" dirty="0">
                <a:solidFill>
                  <a:srgbClr val="FFFF00"/>
                </a:solidFill>
              </a:rPr>
              <a:t>インスタンス</a:t>
            </a:r>
            <a:endParaRPr kumimoji="1" lang="ja-JP" altLang="en-US" b="1" dirty="0">
              <a:solidFill>
                <a:srgbClr val="FFFF00"/>
              </a:solidFill>
            </a:endParaRPr>
          </a:p>
        </p:txBody>
      </p:sp>
      <p:cxnSp>
        <p:nvCxnSpPr>
          <p:cNvPr id="33" name="直線コネクタ 32">
            <a:extLst>
              <a:ext uri="{FF2B5EF4-FFF2-40B4-BE49-F238E27FC236}">
                <a16:creationId xmlns:a16="http://schemas.microsoft.com/office/drawing/2014/main" id="{896E19EC-B00C-7C1A-840F-45C5DED438F0}"/>
              </a:ext>
            </a:extLst>
          </p:cNvPr>
          <p:cNvCxnSpPr>
            <a:cxnSpLocks/>
          </p:cNvCxnSpPr>
          <p:nvPr/>
        </p:nvCxnSpPr>
        <p:spPr>
          <a:xfrm flipH="1">
            <a:off x="6096000" y="4266759"/>
            <a:ext cx="20050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2EC283B8-CB06-A732-17F6-CD68416C14B8}"/>
              </a:ext>
            </a:extLst>
          </p:cNvPr>
          <p:cNvSpPr txBox="1"/>
          <p:nvPr/>
        </p:nvSpPr>
        <p:spPr>
          <a:xfrm>
            <a:off x="2304775" y="2546335"/>
            <a:ext cx="769690" cy="307777"/>
          </a:xfrm>
          <a:prstGeom prst="rect">
            <a:avLst/>
          </a:prstGeom>
          <a:solidFill>
            <a:srgbClr val="002060"/>
          </a:solidFill>
        </p:spPr>
        <p:txBody>
          <a:bodyPr wrap="square" rtlCol="0">
            <a:spAutoFit/>
          </a:bodyPr>
          <a:lstStyle/>
          <a:p>
            <a:r>
              <a:rPr lang="ja-JP" altLang="en-US" sz="1400" b="1" dirty="0">
                <a:solidFill>
                  <a:srgbClr val="FFFF00"/>
                </a:solidFill>
              </a:rPr>
              <a:t>クラス</a:t>
            </a:r>
            <a:endParaRPr kumimoji="1" lang="ja-JP" altLang="en-US" sz="1400" b="1" dirty="0">
              <a:solidFill>
                <a:srgbClr val="FFFF00"/>
              </a:solidFill>
            </a:endParaRPr>
          </a:p>
        </p:txBody>
      </p:sp>
      <p:sp>
        <p:nvSpPr>
          <p:cNvPr id="35" name="テキスト ボックス 34">
            <a:extLst>
              <a:ext uri="{FF2B5EF4-FFF2-40B4-BE49-F238E27FC236}">
                <a16:creationId xmlns:a16="http://schemas.microsoft.com/office/drawing/2014/main" id="{6BAE0237-F99B-0630-1172-FD2BA03B79DD}"/>
              </a:ext>
            </a:extLst>
          </p:cNvPr>
          <p:cNvSpPr txBox="1"/>
          <p:nvPr/>
        </p:nvSpPr>
        <p:spPr>
          <a:xfrm>
            <a:off x="2414286" y="3630311"/>
            <a:ext cx="2185407" cy="523220"/>
          </a:xfrm>
          <a:prstGeom prst="rect">
            <a:avLst/>
          </a:prstGeom>
          <a:solidFill>
            <a:srgbClr val="002060"/>
          </a:solidFill>
        </p:spPr>
        <p:txBody>
          <a:bodyPr wrap="square" rtlCol="0">
            <a:spAutoFit/>
          </a:bodyPr>
          <a:lstStyle/>
          <a:p>
            <a:r>
              <a:rPr lang="ja-JP" altLang="en-US" sz="1400" b="1" dirty="0">
                <a:solidFill>
                  <a:srgbClr val="FFFF00"/>
                </a:solidFill>
              </a:rPr>
              <a:t>・プロパティ（属性）</a:t>
            </a:r>
            <a:endParaRPr lang="en-US" altLang="ja-JP" sz="1400" b="1" dirty="0">
              <a:solidFill>
                <a:srgbClr val="FFFF00"/>
              </a:solidFill>
            </a:endParaRPr>
          </a:p>
          <a:p>
            <a:r>
              <a:rPr lang="ja-JP" altLang="en-US" sz="1400" b="1" dirty="0">
                <a:solidFill>
                  <a:srgbClr val="FFFF00"/>
                </a:solidFill>
              </a:rPr>
              <a:t>・メソッド（ふるまい）</a:t>
            </a:r>
            <a:endParaRPr lang="en-US" altLang="ja-JP" sz="1400" b="1" dirty="0">
              <a:solidFill>
                <a:srgbClr val="FFFF00"/>
              </a:solidFill>
            </a:endParaRPr>
          </a:p>
        </p:txBody>
      </p:sp>
      <p:pic>
        <p:nvPicPr>
          <p:cNvPr id="2050" name="Picture 2" descr="想像している人のイラスト（男性）">
            <a:extLst>
              <a:ext uri="{FF2B5EF4-FFF2-40B4-BE49-F238E27FC236}">
                <a16:creationId xmlns:a16="http://schemas.microsoft.com/office/drawing/2014/main" id="{D962EBD8-9159-1D49-A6A6-C5ED375CD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538" y="2237194"/>
            <a:ext cx="1979329" cy="1979329"/>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descr="抽象, シルエット が含まれている画像&#10;&#10;自動的に生成された説明">
            <a:extLst>
              <a:ext uri="{FF2B5EF4-FFF2-40B4-BE49-F238E27FC236}">
                <a16:creationId xmlns:a16="http://schemas.microsoft.com/office/drawing/2014/main" id="{CA1584F6-45FE-3EFB-8E3E-B5893DB4C07D}"/>
              </a:ext>
            </a:extLst>
          </p:cNvPr>
          <p:cNvPicPr>
            <a:picLocks noChangeAspect="1"/>
          </p:cNvPicPr>
          <p:nvPr/>
        </p:nvPicPr>
        <p:blipFill rotWithShape="1">
          <a:blip r:embed="rId4">
            <a:extLst>
              <a:ext uri="{28A0092B-C50C-407E-A947-70E740481C1C}">
                <a14:useLocalDpi xmlns:a14="http://schemas.microsoft.com/office/drawing/2010/main" val="0"/>
              </a:ext>
            </a:extLst>
          </a:blip>
          <a:srcRect l="25581" t="3075" r="21270" b="8745"/>
          <a:stretch/>
        </p:blipFill>
        <p:spPr>
          <a:xfrm>
            <a:off x="791840" y="2560054"/>
            <a:ext cx="594723" cy="822037"/>
          </a:xfrm>
          <a:prstGeom prst="rect">
            <a:avLst/>
          </a:prstGeom>
        </p:spPr>
      </p:pic>
      <p:pic>
        <p:nvPicPr>
          <p:cNvPr id="26" name="図 25" descr="挿絵 が含まれている画像&#10;&#10;自動的に生成された説明">
            <a:extLst>
              <a:ext uri="{FF2B5EF4-FFF2-40B4-BE49-F238E27FC236}">
                <a16:creationId xmlns:a16="http://schemas.microsoft.com/office/drawing/2014/main" id="{5C085CA3-E6E2-E396-290D-6A648CF65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3649" y="1316059"/>
            <a:ext cx="1987260" cy="1242037"/>
          </a:xfrm>
          <a:prstGeom prst="rect">
            <a:avLst/>
          </a:prstGeom>
        </p:spPr>
      </p:pic>
      <p:pic>
        <p:nvPicPr>
          <p:cNvPr id="27" name="図 26" descr="飼い猫 が含まれている画像&#10;&#10;自動的に生成された説明">
            <a:extLst>
              <a:ext uri="{FF2B5EF4-FFF2-40B4-BE49-F238E27FC236}">
                <a16:creationId xmlns:a16="http://schemas.microsoft.com/office/drawing/2014/main" id="{531036E3-DFBC-8749-636E-48746619E7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8109" y="3145697"/>
            <a:ext cx="2124364" cy="1593273"/>
          </a:xfrm>
          <a:prstGeom prst="rect">
            <a:avLst/>
          </a:prstGeom>
        </p:spPr>
      </p:pic>
    </p:spTree>
    <p:extLst>
      <p:ext uri="{BB962C8B-B14F-4D97-AF65-F5344CB8AC3E}">
        <p14:creationId xmlns:p14="http://schemas.microsoft.com/office/powerpoint/2010/main" val="17634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E03C223-EACB-83D1-3769-0683F438B224}"/>
              </a:ext>
            </a:extLst>
          </p:cNvPr>
          <p:cNvSpPr/>
          <p:nvPr/>
        </p:nvSpPr>
        <p:spPr>
          <a:xfrm>
            <a:off x="6730840" y="1204288"/>
            <a:ext cx="2392218" cy="9825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8ED0D88-D55E-FB66-2C55-92DCC00FF008}"/>
              </a:ext>
            </a:extLst>
          </p:cNvPr>
          <p:cNvSpPr/>
          <p:nvPr/>
        </p:nvSpPr>
        <p:spPr>
          <a:xfrm>
            <a:off x="610607" y="1539803"/>
            <a:ext cx="2826330" cy="9862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48BEBC0-29E4-8658-1AD1-FC050A6ED058}"/>
              </a:ext>
            </a:extLst>
          </p:cNvPr>
          <p:cNvSpPr txBox="1"/>
          <p:nvPr/>
        </p:nvSpPr>
        <p:spPr>
          <a:xfrm>
            <a:off x="390382" y="43687"/>
            <a:ext cx="2543174" cy="369332"/>
          </a:xfrm>
          <a:prstGeom prst="rect">
            <a:avLst/>
          </a:prstGeom>
          <a:solidFill>
            <a:srgbClr val="002060"/>
          </a:solidFill>
        </p:spPr>
        <p:txBody>
          <a:bodyPr wrap="square" rtlCol="0">
            <a:spAutoFit/>
          </a:bodyPr>
          <a:lstStyle/>
          <a:p>
            <a:r>
              <a:rPr kumimoji="1" lang="ja-JP" altLang="en-US" b="1" dirty="0">
                <a:solidFill>
                  <a:srgbClr val="FFFF00"/>
                </a:solidFill>
              </a:rPr>
              <a:t>クラスの書き方</a:t>
            </a:r>
          </a:p>
        </p:txBody>
      </p:sp>
      <p:sp>
        <p:nvSpPr>
          <p:cNvPr id="26" name="テキスト ボックス 25">
            <a:extLst>
              <a:ext uri="{FF2B5EF4-FFF2-40B4-BE49-F238E27FC236}">
                <a16:creationId xmlns:a16="http://schemas.microsoft.com/office/drawing/2014/main" id="{C3E28DB1-88CC-7281-987A-AB680A7587FA}"/>
              </a:ext>
            </a:extLst>
          </p:cNvPr>
          <p:cNvSpPr txBox="1"/>
          <p:nvPr/>
        </p:nvSpPr>
        <p:spPr>
          <a:xfrm>
            <a:off x="6730840" y="779366"/>
            <a:ext cx="5169910" cy="5386090"/>
          </a:xfrm>
          <a:prstGeom prst="rect">
            <a:avLst/>
          </a:prstGeom>
          <a:noFill/>
          <a:ln>
            <a:solidFill>
              <a:schemeClr val="tx1"/>
            </a:solidFill>
          </a:ln>
        </p:spPr>
        <p:txBody>
          <a:bodyPr wrap="square">
            <a:spAutoFit/>
          </a:bodyPr>
          <a:lstStyle/>
          <a:p>
            <a:r>
              <a:rPr lang="en-US" altLang="ja-JP" sz="1600" dirty="0"/>
              <a:t> class </a:t>
            </a:r>
            <a:r>
              <a:rPr lang="en-US" altLang="ja-JP" sz="1600" b="1" dirty="0">
                <a:solidFill>
                  <a:srgbClr val="FF0000"/>
                </a:solidFill>
              </a:rPr>
              <a:t>Cat</a:t>
            </a:r>
            <a:r>
              <a:rPr lang="en-US" altLang="ja-JP" sz="1600" dirty="0"/>
              <a:t> {</a:t>
            </a:r>
          </a:p>
          <a:p>
            <a:endParaRPr lang="en-US" altLang="ja-JP" sz="1600" dirty="0"/>
          </a:p>
          <a:p>
            <a:r>
              <a:rPr lang="ja-JP" altLang="en-US" sz="1600" dirty="0"/>
              <a:t>　</a:t>
            </a:r>
            <a:r>
              <a:rPr lang="en-US" altLang="ja-JP" sz="1600" b="1" dirty="0">
                <a:solidFill>
                  <a:srgbClr val="00B0F0"/>
                </a:solidFill>
              </a:rPr>
              <a:t>String</a:t>
            </a:r>
            <a:r>
              <a:rPr lang="en-US" altLang="ja-JP" sz="1600" b="1" dirty="0"/>
              <a:t> </a:t>
            </a:r>
            <a:r>
              <a:rPr lang="en-US" altLang="ja-JP" sz="1600" b="1" dirty="0">
                <a:solidFill>
                  <a:srgbClr val="002060"/>
                </a:solidFill>
              </a:rPr>
              <a:t>name</a:t>
            </a:r>
            <a:r>
              <a:rPr lang="en-US" altLang="ja-JP" sz="1600" b="1" dirty="0"/>
              <a:t>;</a:t>
            </a:r>
            <a:endParaRPr lang="ja-JP" altLang="en-US" sz="1600" b="1" dirty="0"/>
          </a:p>
          <a:p>
            <a:r>
              <a:rPr lang="ja-JP" altLang="en-US" sz="1600" b="1" dirty="0"/>
              <a:t>    </a:t>
            </a:r>
            <a:r>
              <a:rPr lang="en-US" altLang="ja-JP" sz="1600" b="1" dirty="0">
                <a:solidFill>
                  <a:srgbClr val="00B0F0"/>
                </a:solidFill>
              </a:rPr>
              <a:t>int</a:t>
            </a:r>
            <a:r>
              <a:rPr lang="en-US" altLang="ja-JP" sz="1600" b="1" dirty="0"/>
              <a:t> </a:t>
            </a:r>
            <a:r>
              <a:rPr lang="en-US" altLang="ja-JP" sz="1600" b="1" dirty="0">
                <a:solidFill>
                  <a:srgbClr val="002060"/>
                </a:solidFill>
              </a:rPr>
              <a:t>age</a:t>
            </a:r>
            <a:r>
              <a:rPr lang="en-US" altLang="ja-JP" sz="1600" b="1" dirty="0"/>
              <a:t>;</a:t>
            </a:r>
          </a:p>
          <a:p>
            <a:r>
              <a:rPr lang="en-US" altLang="ja-JP" sz="1600" b="1" dirty="0"/>
              <a:t>    </a:t>
            </a:r>
            <a:r>
              <a:rPr lang="en-US" altLang="ja-JP" sz="1600" b="1" dirty="0">
                <a:solidFill>
                  <a:srgbClr val="00B0F0"/>
                </a:solidFill>
              </a:rPr>
              <a:t>String</a:t>
            </a:r>
            <a:r>
              <a:rPr lang="en-US" altLang="ja-JP" sz="1600" b="1" dirty="0"/>
              <a:t> </a:t>
            </a:r>
            <a:r>
              <a:rPr lang="en-US" altLang="ja-JP" sz="1600" b="1" dirty="0">
                <a:solidFill>
                  <a:srgbClr val="002060"/>
                </a:solidFill>
              </a:rPr>
              <a:t>color</a:t>
            </a:r>
            <a:r>
              <a:rPr lang="en-US" altLang="ja-JP" sz="1600" b="1" dirty="0"/>
              <a:t>;</a:t>
            </a:r>
          </a:p>
          <a:p>
            <a:r>
              <a:rPr lang="en-US" altLang="ja-JP" sz="1600" dirty="0"/>
              <a:t>    </a:t>
            </a:r>
          </a:p>
          <a:p>
            <a:r>
              <a:rPr lang="en-US" altLang="ja-JP" sz="1600" dirty="0"/>
              <a:t>    </a:t>
            </a:r>
          </a:p>
          <a:p>
            <a:pPr algn="l"/>
            <a:r>
              <a:rPr lang="en-US" altLang="ja-JP" sz="1400" dirty="0">
                <a:solidFill>
                  <a:srgbClr val="808080"/>
                </a:solidFill>
                <a:ea typeface="ＭＳ ゴシック" panose="020B0609070205080204" pitchFamily="49" charset="-128"/>
              </a:rPr>
              <a:t>/*</a:t>
            </a:r>
            <a:r>
              <a:rPr lang="ja-JP" altLang="en-US" sz="1400" dirty="0">
                <a:solidFill>
                  <a:srgbClr val="808080"/>
                </a:solidFill>
                <a:ea typeface="ＭＳ ゴシック" panose="020B0609070205080204" pitchFamily="49" charset="-128"/>
              </a:rPr>
              <a:t>食べる*</a:t>
            </a:r>
            <a:r>
              <a:rPr lang="en-US" altLang="ja-JP" sz="1400" dirty="0">
                <a:solidFill>
                  <a:srgbClr val="808080"/>
                </a:solidFill>
                <a:ea typeface="ＭＳ ゴシック" panose="020B0609070205080204" pitchFamily="49" charset="-128"/>
              </a:rPr>
              <a:t>/</a:t>
            </a:r>
          </a:p>
          <a:p>
            <a:pPr algn="l"/>
            <a:endParaRPr lang="ja-JP" altLang="en-US" sz="1400" dirty="0">
              <a:ea typeface="ＭＳ ゴシック" panose="020B0609070205080204" pitchFamily="49" charset="-128"/>
            </a:endParaRPr>
          </a:p>
          <a:p>
            <a:pPr algn="l"/>
            <a:r>
              <a:rPr lang="en-US" altLang="ja-JP" sz="1400" dirty="0">
                <a:ea typeface="ＭＳ ゴシック" panose="020B0609070205080204" pitchFamily="49" charset="-128"/>
              </a:rPr>
              <a:t> void eat(String food) {</a:t>
            </a:r>
          </a:p>
          <a:p>
            <a:pPr algn="l"/>
            <a:r>
              <a:rPr lang="en-US" altLang="ja-JP" sz="1400" dirty="0">
                <a:ea typeface="ＭＳ ゴシック" panose="020B0609070205080204" pitchFamily="49" charset="-128"/>
              </a:rPr>
              <a:t> </a:t>
            </a:r>
            <a:r>
              <a:rPr lang="en-US" altLang="ja-JP" sz="1400" dirty="0" err="1">
                <a:ea typeface="ＭＳ ゴシック" panose="020B0609070205080204" pitchFamily="49" charset="-128"/>
              </a:rPr>
              <a:t>System.</a:t>
            </a:r>
            <a:r>
              <a:rPr lang="en-US" altLang="ja-JP" sz="1400" b="1" dirty="0" err="1">
                <a:ea typeface="ＭＳ ゴシック" panose="020B0609070205080204" pitchFamily="49" charset="-128"/>
              </a:rPr>
              <a:t>out.print</a:t>
            </a:r>
            <a:r>
              <a:rPr lang="en-US" altLang="ja-JP" sz="1400" b="1" dirty="0">
                <a:ea typeface="ＭＳ ゴシック" panose="020B0609070205080204" pitchFamily="49" charset="-128"/>
              </a:rPr>
              <a:t>(name + " </a:t>
            </a:r>
            <a:r>
              <a:rPr lang="ja-JP" altLang="en-US" sz="1400" b="1" dirty="0">
                <a:ea typeface="ＭＳ ゴシック" panose="020B0609070205080204" pitchFamily="49" charset="-128"/>
              </a:rPr>
              <a:t>は </a:t>
            </a:r>
            <a:r>
              <a:rPr lang="en-US" altLang="ja-JP" sz="1400" b="1" dirty="0">
                <a:ea typeface="ＭＳ ゴシック" panose="020B0609070205080204" pitchFamily="49" charset="-128"/>
              </a:rPr>
              <a:t>"</a:t>
            </a:r>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a:t>
            </a:r>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food + "</a:t>
            </a:r>
            <a:r>
              <a:rPr lang="ja-JP" altLang="en-US" sz="1400" b="1" dirty="0">
                <a:ea typeface="ＭＳ ゴシック" panose="020B0609070205080204" pitchFamily="49" charset="-128"/>
              </a:rPr>
              <a:t>を食べます </a:t>
            </a:r>
            <a:r>
              <a:rPr lang="en-US" altLang="ja-JP" sz="1400" b="1" dirty="0">
                <a:ea typeface="ＭＳ ゴシック" panose="020B0609070205080204" pitchFamily="49" charset="-128"/>
              </a:rPr>
              <a:t>");</a:t>
            </a:r>
          </a:p>
          <a:p>
            <a:pPr algn="l"/>
            <a:r>
              <a:rPr lang="ja-JP" altLang="en-US" sz="1400" b="1" dirty="0">
                <a:solidFill>
                  <a:srgbClr val="00B050"/>
                </a:solidFill>
                <a:ea typeface="ＭＳ ゴシック" panose="020B0609070205080204" pitchFamily="49" charset="-128"/>
              </a:rPr>
              <a:t>  </a:t>
            </a:r>
            <a:r>
              <a:rPr lang="en-US" altLang="ja-JP" sz="1400" b="1" dirty="0">
                <a:solidFill>
                  <a:srgbClr val="00B050"/>
                </a:solidFill>
                <a:ea typeface="ＭＳ ゴシック" panose="020B0609070205080204" pitchFamily="49" charset="-128"/>
              </a:rPr>
              <a:t>meow();</a:t>
            </a:r>
            <a:endParaRPr lang="ja-JP" altLang="en-US" sz="1400" b="1" dirty="0">
              <a:solidFill>
                <a:srgbClr val="00B050"/>
              </a:solidFill>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en-US" altLang="ja-JP" sz="1600" dirty="0"/>
          </a:p>
          <a:p>
            <a:r>
              <a:rPr lang="en-US" altLang="ja-JP" sz="1600" dirty="0"/>
              <a:t>    /**</a:t>
            </a:r>
          </a:p>
          <a:p>
            <a:r>
              <a:rPr lang="en-US" altLang="ja-JP" sz="1600" dirty="0"/>
              <a:t>     * </a:t>
            </a:r>
            <a:r>
              <a:rPr lang="ja-JP" altLang="en-US" sz="1600" dirty="0"/>
              <a:t>鳴く</a:t>
            </a:r>
          </a:p>
          <a:p>
            <a:r>
              <a:rPr lang="ja-JP" altLang="en-US" sz="1600" dirty="0"/>
              <a:t>     *</a:t>
            </a:r>
            <a:r>
              <a:rPr lang="en-US" altLang="ja-JP" sz="1600" dirty="0"/>
              <a:t>/</a:t>
            </a:r>
          </a:p>
          <a:p>
            <a:r>
              <a:rPr lang="en-US" altLang="ja-JP" sz="1600" dirty="0"/>
              <a:t>    void </a:t>
            </a:r>
            <a:r>
              <a:rPr lang="en-US" altLang="ja-JP" sz="1600" b="1" dirty="0">
                <a:solidFill>
                  <a:srgbClr val="00B050"/>
                </a:solidFill>
              </a:rPr>
              <a:t>meow</a:t>
            </a:r>
            <a:r>
              <a:rPr lang="en-US" altLang="ja-JP" sz="1600" dirty="0"/>
              <a:t>() {</a:t>
            </a:r>
          </a:p>
          <a:p>
            <a:r>
              <a:rPr lang="en-US" altLang="ja-JP" sz="1600" dirty="0"/>
              <a:t>        </a:t>
            </a:r>
            <a:r>
              <a:rPr lang="en-US" altLang="ja-JP" sz="1600" dirty="0" err="1"/>
              <a:t>System.out.println</a:t>
            </a:r>
            <a:r>
              <a:rPr lang="en-US" altLang="ja-JP" sz="1600" dirty="0"/>
              <a:t>("meow~");</a:t>
            </a:r>
          </a:p>
          <a:p>
            <a:r>
              <a:rPr lang="ja-JP" altLang="en-US" sz="1600" dirty="0"/>
              <a:t>　　</a:t>
            </a:r>
            <a:r>
              <a:rPr lang="ja-JP" altLang="en-US" sz="1600" dirty="0">
                <a:highlight>
                  <a:srgbClr val="FFFF00"/>
                </a:highlight>
              </a:rPr>
              <a:t>→「</a:t>
            </a:r>
            <a:r>
              <a:rPr lang="en-US" altLang="ja-JP" sz="1600" dirty="0">
                <a:highlight>
                  <a:srgbClr val="FFFF00"/>
                </a:highlight>
              </a:rPr>
              <a:t>meow~</a:t>
            </a:r>
            <a:r>
              <a:rPr lang="ja-JP" altLang="en-US" sz="1600" dirty="0">
                <a:highlight>
                  <a:srgbClr val="FFFF00"/>
                </a:highlight>
              </a:rPr>
              <a:t>」を表示させる</a:t>
            </a:r>
            <a:endParaRPr lang="en-US" altLang="ja-JP" sz="1600" dirty="0">
              <a:highlight>
                <a:srgbClr val="FFFF00"/>
              </a:highlight>
            </a:endParaRPr>
          </a:p>
          <a:p>
            <a:r>
              <a:rPr lang="en-US" altLang="ja-JP" sz="1600" dirty="0"/>
              <a:t>    }</a:t>
            </a:r>
          </a:p>
          <a:p>
            <a:endParaRPr lang="en-US" altLang="ja-JP" sz="1600" dirty="0"/>
          </a:p>
          <a:p>
            <a:r>
              <a:rPr lang="en-US" altLang="ja-JP" sz="1600" dirty="0"/>
              <a:t>}</a:t>
            </a:r>
          </a:p>
        </p:txBody>
      </p:sp>
      <p:sp>
        <p:nvSpPr>
          <p:cNvPr id="27" name="テキスト ボックス 26">
            <a:extLst>
              <a:ext uri="{FF2B5EF4-FFF2-40B4-BE49-F238E27FC236}">
                <a16:creationId xmlns:a16="http://schemas.microsoft.com/office/drawing/2014/main" id="{C05ADCB0-34F0-226B-E2E7-EC21E4F4662A}"/>
              </a:ext>
            </a:extLst>
          </p:cNvPr>
          <p:cNvSpPr txBox="1"/>
          <p:nvPr/>
        </p:nvSpPr>
        <p:spPr>
          <a:xfrm>
            <a:off x="390382" y="784720"/>
            <a:ext cx="5169910" cy="5016758"/>
          </a:xfrm>
          <a:prstGeom prst="rect">
            <a:avLst/>
          </a:prstGeom>
          <a:noFill/>
          <a:ln>
            <a:solidFill>
              <a:schemeClr val="tx1"/>
            </a:solidFill>
          </a:ln>
        </p:spPr>
        <p:txBody>
          <a:bodyPr wrap="square">
            <a:spAutoFit/>
          </a:bodyPr>
          <a:lstStyle/>
          <a:p>
            <a:r>
              <a:rPr lang="ja-JP" altLang="en-US" sz="1600" dirty="0"/>
              <a:t>　</a:t>
            </a:r>
            <a:r>
              <a:rPr lang="en-US" altLang="ja-JP" sz="1600" dirty="0"/>
              <a:t> </a:t>
            </a:r>
            <a:r>
              <a:rPr lang="en-US" altLang="ja-JP" sz="1600" b="1" dirty="0"/>
              <a:t>class </a:t>
            </a:r>
            <a:r>
              <a:rPr lang="ja-JP" altLang="en-US" sz="1600" b="1" dirty="0">
                <a:solidFill>
                  <a:srgbClr val="FF0000"/>
                </a:solidFill>
              </a:rPr>
              <a:t>設計書の名前</a:t>
            </a:r>
            <a:r>
              <a:rPr lang="en-US" altLang="ja-JP" sz="1600" b="1" dirty="0">
                <a:solidFill>
                  <a:srgbClr val="FF0000"/>
                </a:solidFill>
              </a:rPr>
              <a:t> </a:t>
            </a:r>
            <a:r>
              <a:rPr lang="en-US" altLang="ja-JP" sz="1600" b="1" dirty="0"/>
              <a:t>{</a:t>
            </a:r>
          </a:p>
          <a:p>
            <a:endParaRPr lang="en-US" altLang="ja-JP" sz="1600" b="1" dirty="0"/>
          </a:p>
          <a:p>
            <a:r>
              <a:rPr lang="ja-JP" altLang="en-US" sz="1600" b="1" dirty="0"/>
              <a:t>　</a:t>
            </a:r>
            <a:endParaRPr lang="en-US" altLang="ja-JP" sz="1600" b="1" dirty="0"/>
          </a:p>
          <a:p>
            <a:r>
              <a:rPr lang="ja-JP" altLang="en-US" sz="1600" b="1" dirty="0"/>
              <a:t>　</a:t>
            </a:r>
            <a:endParaRPr lang="en-US" altLang="ja-JP" sz="1600" b="1" dirty="0"/>
          </a:p>
          <a:p>
            <a:r>
              <a:rPr lang="ja-JP" altLang="en-US" sz="1600" b="1" dirty="0"/>
              <a:t>　</a:t>
            </a:r>
            <a:r>
              <a:rPr lang="ja-JP" altLang="en-US" sz="1600" b="1" dirty="0">
                <a:solidFill>
                  <a:srgbClr val="00B0F0"/>
                </a:solidFill>
              </a:rPr>
              <a:t>データ型</a:t>
            </a:r>
            <a:r>
              <a:rPr lang="ja-JP" altLang="en-US" sz="1600" b="1" dirty="0"/>
              <a:t>　</a:t>
            </a:r>
            <a:r>
              <a:rPr lang="ja-JP" altLang="en-US" sz="1600" b="1" dirty="0">
                <a:solidFill>
                  <a:srgbClr val="002060"/>
                </a:solidFill>
              </a:rPr>
              <a:t>変数名</a:t>
            </a:r>
            <a:r>
              <a:rPr lang="en-US" altLang="ja-JP" sz="1600" b="1" dirty="0"/>
              <a:t>;</a:t>
            </a:r>
          </a:p>
          <a:p>
            <a:endParaRPr lang="en-US" altLang="ja-JP" sz="1600" b="1" dirty="0"/>
          </a:p>
          <a:p>
            <a:r>
              <a:rPr lang="en-US" altLang="ja-JP" sz="1600" b="1" dirty="0"/>
              <a:t>    </a:t>
            </a:r>
          </a:p>
          <a:p>
            <a:r>
              <a:rPr lang="en-US" altLang="ja-JP" sz="1600" b="1" dirty="0"/>
              <a:t>    </a:t>
            </a:r>
          </a:p>
          <a:p>
            <a:r>
              <a:rPr lang="ja-JP" altLang="en-US" sz="1600" b="1" dirty="0"/>
              <a:t>　</a:t>
            </a:r>
            <a:r>
              <a:rPr lang="en-US" altLang="ja-JP" sz="1600" b="1" dirty="0"/>
              <a:t> </a:t>
            </a:r>
          </a:p>
          <a:p>
            <a:endParaRPr lang="en-US" altLang="ja-JP" sz="1600" b="1" dirty="0"/>
          </a:p>
          <a:p>
            <a:endParaRPr lang="en-US" altLang="ja-JP" sz="1600" b="1" dirty="0"/>
          </a:p>
          <a:p>
            <a:r>
              <a:rPr lang="ja-JP" altLang="en-US" sz="1600" b="1" dirty="0"/>
              <a:t>　</a:t>
            </a:r>
            <a:r>
              <a:rPr lang="en-US" altLang="ja-JP" sz="1600" b="1" dirty="0"/>
              <a:t>void</a:t>
            </a:r>
            <a:r>
              <a:rPr lang="ja-JP" altLang="en-US" sz="1600" b="1" dirty="0"/>
              <a:t> </a:t>
            </a:r>
            <a:r>
              <a:rPr lang="ja-JP" altLang="en-US" sz="1600" b="1" dirty="0">
                <a:solidFill>
                  <a:srgbClr val="00B050"/>
                </a:solidFill>
              </a:rPr>
              <a:t>メソッド名</a:t>
            </a:r>
            <a:r>
              <a:rPr lang="en-US" altLang="ja-JP" sz="1600" b="1" dirty="0"/>
              <a:t>() {</a:t>
            </a:r>
          </a:p>
          <a:p>
            <a:r>
              <a:rPr lang="en-US" altLang="ja-JP" sz="1600" b="1" dirty="0"/>
              <a:t>        </a:t>
            </a:r>
            <a:r>
              <a:rPr lang="ja-JP" altLang="en-US" sz="1600" b="1" dirty="0"/>
              <a:t>処理内容を記載</a:t>
            </a:r>
            <a:endParaRPr lang="en-US" altLang="ja-JP" sz="1600" b="1" dirty="0"/>
          </a:p>
          <a:p>
            <a:r>
              <a:rPr lang="en-US" altLang="ja-JP" sz="1600" b="1" dirty="0"/>
              <a:t>    }</a:t>
            </a:r>
          </a:p>
          <a:p>
            <a:endParaRPr lang="en-US" altLang="ja-JP" sz="1600" b="1" dirty="0"/>
          </a:p>
          <a:p>
            <a:endParaRPr lang="en-US" altLang="ja-JP" sz="1600" b="1" dirty="0"/>
          </a:p>
          <a:p>
            <a:endParaRPr lang="en-US" altLang="ja-JP" sz="1600" b="1" dirty="0"/>
          </a:p>
          <a:p>
            <a:endParaRPr lang="en-US" altLang="ja-JP" sz="1600" b="1" dirty="0"/>
          </a:p>
          <a:p>
            <a:endParaRPr lang="en-US" altLang="ja-JP" sz="1600" b="1" dirty="0"/>
          </a:p>
          <a:p>
            <a:r>
              <a:rPr lang="en-US" altLang="ja-JP" sz="1600" b="1" dirty="0"/>
              <a:t>}</a:t>
            </a:r>
          </a:p>
        </p:txBody>
      </p:sp>
      <p:sp>
        <p:nvSpPr>
          <p:cNvPr id="4" name="テキスト ボックス 3">
            <a:extLst>
              <a:ext uri="{FF2B5EF4-FFF2-40B4-BE49-F238E27FC236}">
                <a16:creationId xmlns:a16="http://schemas.microsoft.com/office/drawing/2014/main" id="{98D4929D-A82E-631F-E487-8CEDFEF83B51}"/>
              </a:ext>
            </a:extLst>
          </p:cNvPr>
          <p:cNvSpPr txBox="1"/>
          <p:nvPr/>
        </p:nvSpPr>
        <p:spPr>
          <a:xfrm>
            <a:off x="2795009" y="779366"/>
            <a:ext cx="1283855" cy="307777"/>
          </a:xfrm>
          <a:prstGeom prst="rect">
            <a:avLst/>
          </a:prstGeom>
          <a:solidFill>
            <a:srgbClr val="002060"/>
          </a:solidFill>
        </p:spPr>
        <p:txBody>
          <a:bodyPr wrap="square" rtlCol="0">
            <a:spAutoFit/>
          </a:bodyPr>
          <a:lstStyle/>
          <a:p>
            <a:r>
              <a:rPr kumimoji="1" lang="ja-JP" altLang="en-US" sz="1400" b="1" dirty="0">
                <a:solidFill>
                  <a:srgbClr val="FFFF00"/>
                </a:solidFill>
              </a:rPr>
              <a:t>クラスの開始</a:t>
            </a:r>
          </a:p>
        </p:txBody>
      </p:sp>
      <p:sp>
        <p:nvSpPr>
          <p:cNvPr id="28" name="テキスト ボックス 27">
            <a:extLst>
              <a:ext uri="{FF2B5EF4-FFF2-40B4-BE49-F238E27FC236}">
                <a16:creationId xmlns:a16="http://schemas.microsoft.com/office/drawing/2014/main" id="{9D157D9D-0D51-57BD-ED2A-C28EAD6AF16A}"/>
              </a:ext>
            </a:extLst>
          </p:cNvPr>
          <p:cNvSpPr txBox="1"/>
          <p:nvPr/>
        </p:nvSpPr>
        <p:spPr>
          <a:xfrm>
            <a:off x="784510" y="5371775"/>
            <a:ext cx="1500909" cy="307777"/>
          </a:xfrm>
          <a:prstGeom prst="rect">
            <a:avLst/>
          </a:prstGeom>
          <a:solidFill>
            <a:srgbClr val="002060"/>
          </a:solidFill>
        </p:spPr>
        <p:txBody>
          <a:bodyPr wrap="square" rtlCol="0">
            <a:spAutoFit/>
          </a:bodyPr>
          <a:lstStyle/>
          <a:p>
            <a:r>
              <a:rPr kumimoji="1" lang="ja-JP" altLang="en-US" sz="1400" b="1" dirty="0">
                <a:solidFill>
                  <a:srgbClr val="FFFF00"/>
                </a:solidFill>
              </a:rPr>
              <a:t>クラスの終わり</a:t>
            </a:r>
          </a:p>
        </p:txBody>
      </p:sp>
      <p:sp>
        <p:nvSpPr>
          <p:cNvPr id="30" name="テキスト ボックス 29">
            <a:extLst>
              <a:ext uri="{FF2B5EF4-FFF2-40B4-BE49-F238E27FC236}">
                <a16:creationId xmlns:a16="http://schemas.microsoft.com/office/drawing/2014/main" id="{78E79972-E39A-D72F-35FF-806AAE35FBD2}"/>
              </a:ext>
            </a:extLst>
          </p:cNvPr>
          <p:cNvSpPr txBox="1"/>
          <p:nvPr/>
        </p:nvSpPr>
        <p:spPr>
          <a:xfrm>
            <a:off x="669059" y="1200064"/>
            <a:ext cx="1283855" cy="307777"/>
          </a:xfrm>
          <a:prstGeom prst="rect">
            <a:avLst/>
          </a:prstGeom>
          <a:solidFill>
            <a:srgbClr val="002060"/>
          </a:solidFill>
        </p:spPr>
        <p:txBody>
          <a:bodyPr wrap="square" rtlCol="0">
            <a:spAutoFit/>
          </a:bodyPr>
          <a:lstStyle/>
          <a:p>
            <a:r>
              <a:rPr kumimoji="1" lang="ja-JP" altLang="en-US" sz="1400" b="1" dirty="0">
                <a:solidFill>
                  <a:srgbClr val="FFFF00"/>
                </a:solidFill>
              </a:rPr>
              <a:t>属性の設定</a:t>
            </a:r>
          </a:p>
        </p:txBody>
      </p:sp>
      <p:cxnSp>
        <p:nvCxnSpPr>
          <p:cNvPr id="6" name="直線コネクタ 5">
            <a:extLst>
              <a:ext uri="{FF2B5EF4-FFF2-40B4-BE49-F238E27FC236}">
                <a16:creationId xmlns:a16="http://schemas.microsoft.com/office/drawing/2014/main" id="{5BCEC531-D6E4-8C58-FAE6-424175C8731D}"/>
              </a:ext>
            </a:extLst>
          </p:cNvPr>
          <p:cNvCxnSpPr/>
          <p:nvPr/>
        </p:nvCxnSpPr>
        <p:spPr>
          <a:xfrm>
            <a:off x="671365" y="2032947"/>
            <a:ext cx="172720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7BCF7F3-6303-775E-6CFB-D5901E25A561}"/>
              </a:ext>
            </a:extLst>
          </p:cNvPr>
          <p:cNvSpPr txBox="1"/>
          <p:nvPr/>
        </p:nvSpPr>
        <p:spPr>
          <a:xfrm>
            <a:off x="671365" y="2096895"/>
            <a:ext cx="1727201" cy="307777"/>
          </a:xfrm>
          <a:prstGeom prst="rect">
            <a:avLst/>
          </a:prstGeom>
          <a:noFill/>
        </p:spPr>
        <p:txBody>
          <a:bodyPr wrap="square" rtlCol="0">
            <a:spAutoFit/>
          </a:bodyPr>
          <a:lstStyle/>
          <a:p>
            <a:r>
              <a:rPr lang="ja-JP" altLang="en-US" sz="1400" b="1" dirty="0">
                <a:solidFill>
                  <a:srgbClr val="0070C0"/>
                </a:solidFill>
              </a:rPr>
              <a:t>メンバ変数</a:t>
            </a:r>
            <a:endParaRPr kumimoji="1" lang="ja-JP" altLang="en-US" sz="1400" b="1" dirty="0">
              <a:solidFill>
                <a:srgbClr val="0070C0"/>
              </a:solidFill>
            </a:endParaRPr>
          </a:p>
        </p:txBody>
      </p:sp>
      <p:sp>
        <p:nvSpPr>
          <p:cNvPr id="37" name="テキスト ボックス 36">
            <a:extLst>
              <a:ext uri="{FF2B5EF4-FFF2-40B4-BE49-F238E27FC236}">
                <a16:creationId xmlns:a16="http://schemas.microsoft.com/office/drawing/2014/main" id="{6DB7146C-426A-C4AE-F38B-8EAB2777C1CD}"/>
              </a:ext>
            </a:extLst>
          </p:cNvPr>
          <p:cNvSpPr txBox="1"/>
          <p:nvPr/>
        </p:nvSpPr>
        <p:spPr>
          <a:xfrm>
            <a:off x="669059" y="2897795"/>
            <a:ext cx="1468583" cy="307777"/>
          </a:xfrm>
          <a:prstGeom prst="rect">
            <a:avLst/>
          </a:prstGeom>
          <a:solidFill>
            <a:srgbClr val="002060"/>
          </a:solidFill>
        </p:spPr>
        <p:txBody>
          <a:bodyPr wrap="square" rtlCol="0">
            <a:spAutoFit/>
          </a:bodyPr>
          <a:lstStyle/>
          <a:p>
            <a:r>
              <a:rPr lang="ja-JP" altLang="en-US" sz="1400" b="1" dirty="0">
                <a:solidFill>
                  <a:srgbClr val="FFFF00"/>
                </a:solidFill>
              </a:rPr>
              <a:t>メソッド</a:t>
            </a:r>
            <a:r>
              <a:rPr kumimoji="1" lang="ja-JP" altLang="en-US" sz="1400" b="1" dirty="0">
                <a:solidFill>
                  <a:srgbClr val="FFFF00"/>
                </a:solidFill>
              </a:rPr>
              <a:t>の設定</a:t>
            </a:r>
          </a:p>
        </p:txBody>
      </p:sp>
      <p:sp>
        <p:nvSpPr>
          <p:cNvPr id="38" name="テキスト ボックス 37">
            <a:extLst>
              <a:ext uri="{FF2B5EF4-FFF2-40B4-BE49-F238E27FC236}">
                <a16:creationId xmlns:a16="http://schemas.microsoft.com/office/drawing/2014/main" id="{4B34C891-4C81-8A2C-23EF-31978A2527DB}"/>
              </a:ext>
            </a:extLst>
          </p:cNvPr>
          <p:cNvSpPr txBox="1"/>
          <p:nvPr/>
        </p:nvSpPr>
        <p:spPr>
          <a:xfrm>
            <a:off x="3657162" y="1879059"/>
            <a:ext cx="1283855" cy="307777"/>
          </a:xfrm>
          <a:prstGeom prst="rect">
            <a:avLst/>
          </a:prstGeom>
          <a:solidFill>
            <a:schemeClr val="accent1">
              <a:lumMod val="20000"/>
              <a:lumOff val="80000"/>
            </a:schemeClr>
          </a:solidFill>
          <a:ln>
            <a:solidFill>
              <a:srgbClr val="002060"/>
            </a:solidFill>
          </a:ln>
        </p:spPr>
        <p:txBody>
          <a:bodyPr wrap="square" rtlCol="0">
            <a:spAutoFit/>
          </a:bodyPr>
          <a:lstStyle/>
          <a:p>
            <a:r>
              <a:rPr kumimoji="1" lang="ja-JP" altLang="en-US" sz="1400" b="1" dirty="0">
                <a:solidFill>
                  <a:srgbClr val="0070C0"/>
                </a:solidFill>
              </a:rPr>
              <a:t>フィールド</a:t>
            </a:r>
          </a:p>
        </p:txBody>
      </p:sp>
      <p:sp>
        <p:nvSpPr>
          <p:cNvPr id="12" name="右中かっこ 11">
            <a:extLst>
              <a:ext uri="{FF2B5EF4-FFF2-40B4-BE49-F238E27FC236}">
                <a16:creationId xmlns:a16="http://schemas.microsoft.com/office/drawing/2014/main" id="{EF349049-777B-6BA4-130E-7659554C01E3}"/>
              </a:ext>
            </a:extLst>
          </p:cNvPr>
          <p:cNvSpPr/>
          <p:nvPr/>
        </p:nvSpPr>
        <p:spPr>
          <a:xfrm>
            <a:off x="3467316" y="1539803"/>
            <a:ext cx="159467" cy="986288"/>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20F8A9DA-63C6-32BE-0516-2D56FDFBFE6E}"/>
              </a:ext>
            </a:extLst>
          </p:cNvPr>
          <p:cNvSpPr/>
          <p:nvPr/>
        </p:nvSpPr>
        <p:spPr>
          <a:xfrm>
            <a:off x="5575693" y="2847049"/>
            <a:ext cx="10720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下 1">
            <a:extLst>
              <a:ext uri="{FF2B5EF4-FFF2-40B4-BE49-F238E27FC236}">
                <a16:creationId xmlns:a16="http://schemas.microsoft.com/office/drawing/2014/main" id="{40876212-5794-4EBE-114C-AAA3B5769BD0}"/>
              </a:ext>
            </a:extLst>
          </p:cNvPr>
          <p:cNvSpPr/>
          <p:nvPr/>
        </p:nvSpPr>
        <p:spPr>
          <a:xfrm rot="7034439">
            <a:off x="7887854" y="3395712"/>
            <a:ext cx="241286" cy="518379"/>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3772671-8DF6-7E6D-489B-62524B4E8738}"/>
              </a:ext>
            </a:extLst>
          </p:cNvPr>
          <p:cNvSpPr txBox="1"/>
          <p:nvPr/>
        </p:nvSpPr>
        <p:spPr>
          <a:xfrm>
            <a:off x="8377290" y="3654901"/>
            <a:ext cx="1992585" cy="523220"/>
          </a:xfrm>
          <a:prstGeom prst="rect">
            <a:avLst/>
          </a:prstGeom>
          <a:noFill/>
        </p:spPr>
        <p:txBody>
          <a:bodyPr wrap="square" rtlCol="0">
            <a:spAutoFit/>
          </a:bodyPr>
          <a:lstStyle/>
          <a:p>
            <a:r>
              <a:rPr kumimoji="1" lang="ja-JP" altLang="en-US" sz="1400" b="1" dirty="0"/>
              <a:t>定義されたものよりも前に使用できる</a:t>
            </a:r>
          </a:p>
        </p:txBody>
      </p:sp>
    </p:spTree>
    <p:extLst>
      <p:ext uri="{BB962C8B-B14F-4D97-AF65-F5344CB8AC3E}">
        <p14:creationId xmlns:p14="http://schemas.microsoft.com/office/powerpoint/2010/main" val="271266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390382" y="43687"/>
            <a:ext cx="1853197" cy="369332"/>
          </a:xfrm>
          <a:prstGeom prst="rect">
            <a:avLst/>
          </a:prstGeom>
          <a:solidFill>
            <a:srgbClr val="002060"/>
          </a:solidFill>
        </p:spPr>
        <p:txBody>
          <a:bodyPr wrap="square" rtlCol="0">
            <a:spAutoFit/>
          </a:bodyPr>
          <a:lstStyle/>
          <a:p>
            <a:r>
              <a:rPr lang="ja-JP" altLang="en-US" b="1" dirty="0">
                <a:solidFill>
                  <a:srgbClr val="FFFF00"/>
                </a:solidFill>
              </a:rPr>
              <a:t>インスタンス化</a:t>
            </a:r>
            <a:endParaRPr kumimoji="1" lang="ja-JP" altLang="en-US" b="1" dirty="0">
              <a:solidFill>
                <a:srgbClr val="FFFF00"/>
              </a:solidFill>
            </a:endParaRP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5" name="矢印: 右 24">
            <a:extLst>
              <a:ext uri="{FF2B5EF4-FFF2-40B4-BE49-F238E27FC236}">
                <a16:creationId xmlns:a16="http://schemas.microsoft.com/office/drawing/2014/main" id="{C6127CBD-AB99-AD61-722E-E5DEB02801F4}"/>
              </a:ext>
            </a:extLst>
          </p:cNvPr>
          <p:cNvSpPr/>
          <p:nvPr/>
        </p:nvSpPr>
        <p:spPr>
          <a:xfrm>
            <a:off x="4432115" y="1547891"/>
            <a:ext cx="806884" cy="61602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856E114-4372-8505-0A40-B85FBB96EBA1}"/>
              </a:ext>
            </a:extLst>
          </p:cNvPr>
          <p:cNvSpPr txBox="1"/>
          <p:nvPr/>
        </p:nvSpPr>
        <p:spPr>
          <a:xfrm>
            <a:off x="999250" y="436207"/>
            <a:ext cx="2608082" cy="369332"/>
          </a:xfrm>
          <a:prstGeom prst="rect">
            <a:avLst/>
          </a:prstGeom>
          <a:noFill/>
        </p:spPr>
        <p:txBody>
          <a:bodyPr wrap="square" rtlCol="0">
            <a:spAutoFit/>
          </a:bodyPr>
          <a:lstStyle/>
          <a:p>
            <a:r>
              <a:rPr kumimoji="1" lang="ja-JP" altLang="en-US" b="1" dirty="0">
                <a:solidFill>
                  <a:srgbClr val="0070C0"/>
                </a:solidFill>
              </a:rPr>
              <a:t>クラス（設計書）</a:t>
            </a:r>
          </a:p>
        </p:txBody>
      </p:sp>
      <p:sp>
        <p:nvSpPr>
          <p:cNvPr id="29" name="テキスト ボックス 28">
            <a:extLst>
              <a:ext uri="{FF2B5EF4-FFF2-40B4-BE49-F238E27FC236}">
                <a16:creationId xmlns:a16="http://schemas.microsoft.com/office/drawing/2014/main" id="{9A49031F-2C07-4908-20A6-02DBC50D9975}"/>
              </a:ext>
            </a:extLst>
          </p:cNvPr>
          <p:cNvSpPr txBox="1"/>
          <p:nvPr/>
        </p:nvSpPr>
        <p:spPr>
          <a:xfrm>
            <a:off x="6293962" y="43687"/>
            <a:ext cx="3076280" cy="369332"/>
          </a:xfrm>
          <a:prstGeom prst="rect">
            <a:avLst/>
          </a:prstGeom>
          <a:noFill/>
        </p:spPr>
        <p:txBody>
          <a:bodyPr wrap="square" rtlCol="0">
            <a:spAutoFit/>
          </a:bodyPr>
          <a:lstStyle/>
          <a:p>
            <a:r>
              <a:rPr lang="ja-JP" altLang="en-US" b="1" dirty="0">
                <a:solidFill>
                  <a:srgbClr val="0070C0"/>
                </a:solidFill>
              </a:rPr>
              <a:t>インスタンス化</a:t>
            </a:r>
            <a:endParaRPr kumimoji="1" lang="ja-JP" altLang="en-US" b="1" dirty="0">
              <a:solidFill>
                <a:srgbClr val="0070C0"/>
              </a:solidFill>
            </a:endParaRPr>
          </a:p>
        </p:txBody>
      </p:sp>
      <p:sp>
        <p:nvSpPr>
          <p:cNvPr id="31" name="矢印: 右 30">
            <a:extLst>
              <a:ext uri="{FF2B5EF4-FFF2-40B4-BE49-F238E27FC236}">
                <a16:creationId xmlns:a16="http://schemas.microsoft.com/office/drawing/2014/main" id="{2C3A200F-B4EE-6639-8F00-55CEF81003D8}"/>
              </a:ext>
            </a:extLst>
          </p:cNvPr>
          <p:cNvSpPr/>
          <p:nvPr/>
        </p:nvSpPr>
        <p:spPr>
          <a:xfrm rot="5400000">
            <a:off x="7677685" y="3139319"/>
            <a:ext cx="734756" cy="58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E1FAC6B4-97E9-EE89-6D41-811E2286BBFB}"/>
              </a:ext>
            </a:extLst>
          </p:cNvPr>
          <p:cNvSpPr txBox="1"/>
          <p:nvPr/>
        </p:nvSpPr>
        <p:spPr>
          <a:xfrm>
            <a:off x="2136077" y="7470196"/>
            <a:ext cx="5861114" cy="3693319"/>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r>
              <a:rPr lang="en-US" altLang="ja-JP" sz="1800" b="1" dirty="0">
                <a:solidFill>
                  <a:srgbClr val="FF0000"/>
                </a:solidFill>
                <a:latin typeface="ＭＳ ゴシック" panose="020B0609070205080204" pitchFamily="49" charset="-128"/>
                <a:ea typeface="ＭＳ ゴシック" panose="020B0609070205080204" pitchFamily="49" charset="-128"/>
              </a:rPr>
              <a:t>Cat</a:t>
            </a:r>
            <a:r>
              <a:rPr lang="en-US" altLang="ja-JP" sz="1800" dirty="0">
                <a:latin typeface="ＭＳ ゴシック" panose="020B0609070205080204" pitchFamily="49" charset="-128"/>
                <a:ea typeface="ＭＳ ゴシック" panose="020B0609070205080204" pitchFamily="49" charset="-128"/>
              </a:rPr>
              <a:t> </a:t>
            </a:r>
            <a:r>
              <a:rPr lang="en-US" altLang="ja-JP" sz="1800" b="1" dirty="0" err="1">
                <a:solidFill>
                  <a:srgbClr val="00B050"/>
                </a:solidFill>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a:t>
            </a:r>
            <a:r>
              <a:rPr lang="en-US" altLang="ja-JP" sz="1800" b="1" dirty="0">
                <a:solidFill>
                  <a:srgbClr val="FF0000"/>
                </a:solidFill>
                <a:latin typeface="ＭＳ ゴシック" panose="020B0609070205080204" pitchFamily="49" charset="-128"/>
                <a:ea typeface="ＭＳ ゴシック" panose="020B0609070205080204" pitchFamily="49" charset="-128"/>
              </a:rPr>
              <a:t>Cat</a:t>
            </a:r>
            <a:r>
              <a:rPr lang="en-US" altLang="ja-JP" sz="1800" dirty="0">
                <a:latin typeface="ＭＳ ゴシック" panose="020B0609070205080204" pitchFamily="49" charset="-128"/>
                <a:ea typeface="ＭＳ ゴシック" panose="020B0609070205080204" pitchFamily="49" charset="-128"/>
              </a:rPr>
              <a:t>();</a:t>
            </a:r>
          </a:p>
          <a:p>
            <a:pPr algn="l"/>
            <a:r>
              <a:rPr lang="en-US" altLang="ja-JP" dirty="0">
                <a:latin typeface="ＭＳ ゴシック" panose="020B0609070205080204" pitchFamily="49" charset="-128"/>
                <a:ea typeface="ＭＳ ゴシック" panose="020B0609070205080204" pitchFamily="49" charset="-128"/>
              </a:rPr>
              <a:t>a</a:t>
            </a:r>
            <a:r>
              <a:rPr lang="en-US" altLang="ja-JP" sz="1800" dirty="0">
                <a:latin typeface="ＭＳ ゴシック" panose="020B0609070205080204" pitchFamily="49" charset="-128"/>
                <a:ea typeface="ＭＳ ゴシック" panose="020B0609070205080204" pitchFamily="49" charset="-128"/>
              </a:rPr>
              <a:t>lice.name=“</a:t>
            </a:r>
            <a:r>
              <a:rPr lang="ja-JP" altLang="en-US" sz="1800" dirty="0">
                <a:latin typeface="ＭＳ ゴシック" panose="020B0609070205080204" pitchFamily="49" charset="-128"/>
                <a:ea typeface="ＭＳ ゴシック" panose="020B0609070205080204" pitchFamily="49" charset="-128"/>
              </a:rPr>
              <a:t>アリス</a:t>
            </a:r>
            <a:r>
              <a:rPr lang="en-US" altLang="ja-JP" sz="1800" dirty="0">
                <a:latin typeface="ＭＳ ゴシック" panose="020B0609070205080204" pitchFamily="49" charset="-128"/>
                <a:ea typeface="ＭＳ ゴシック" panose="020B0609070205080204" pitchFamily="49" charset="-128"/>
              </a:rPr>
              <a:t>”;</a:t>
            </a:r>
            <a:r>
              <a:rPr lang="en-US" altLang="ja-JP" sz="1800" dirty="0">
                <a:solidFill>
                  <a:srgbClr val="E6E6FA"/>
                </a:solidFill>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alice.age</a:t>
            </a:r>
            <a:r>
              <a:rPr lang="en-US" altLang="ja-JP" sz="1800" dirty="0">
                <a:latin typeface="ＭＳ ゴシック" panose="020B0609070205080204" pitchFamily="49" charset="-128"/>
                <a:ea typeface="ＭＳ ゴシック" panose="020B0609070205080204" pitchFamily="49" charset="-128"/>
              </a:rPr>
              <a:t> = 5;</a:t>
            </a:r>
          </a:p>
          <a:p>
            <a:pPr algn="l"/>
            <a:r>
              <a:rPr lang="en-US" altLang="ja-JP" sz="1800" dirty="0" err="1">
                <a:latin typeface="ＭＳ ゴシック" panose="020B0609070205080204" pitchFamily="49" charset="-128"/>
                <a:ea typeface="ＭＳ ゴシック" panose="020B0609070205080204" pitchFamily="49" charset="-128"/>
              </a:rPr>
              <a:t>alice.color</a:t>
            </a:r>
            <a:r>
              <a:rPr lang="en-US" altLang="ja-JP"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茶色</a:t>
            </a:r>
            <a:r>
              <a:rPr lang="en-US" altLang="ja-JP" sz="1800" dirty="0">
                <a:latin typeface="ＭＳ ゴシック" panose="020B0609070205080204" pitchFamily="49" charset="-128"/>
                <a:ea typeface="ＭＳ ゴシック" panose="020B0609070205080204" pitchFamily="49" charset="-128"/>
              </a:rPr>
              <a:t>";</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a:solidFill>
                  <a:srgbClr val="00B050"/>
                </a:solidFill>
                <a:latin typeface="ＭＳ ゴシック" panose="020B0609070205080204" pitchFamily="49" charset="-128"/>
                <a:ea typeface="ＭＳ ゴシック" panose="020B0609070205080204" pitchFamily="49" charset="-128"/>
              </a:rPr>
              <a:t>alice</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a:solidFill>
                  <a:srgbClr val="002060"/>
                </a:solidFill>
                <a:latin typeface="ＭＳ ゴシック" panose="020B0609070205080204" pitchFamily="49" charset="-128"/>
                <a:ea typeface="ＭＳ ゴシック" panose="020B0609070205080204" pitchFamily="49" charset="-128"/>
              </a:rPr>
              <a:t>name</a:t>
            </a:r>
            <a:r>
              <a:rPr lang="en-US" altLang="ja-JP" sz="1800" b="1" dirty="0">
                <a:latin typeface="ＭＳ ゴシック" panose="020B0609070205080204" pitchFamily="49" charset="-128"/>
                <a:ea typeface="ＭＳ ゴシック" panose="020B0609070205080204" pitchFamily="49" charset="-128"/>
              </a:rPr>
              <a:t>); </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solidFill>
                  <a:srgbClr val="00B050"/>
                </a:solidFill>
                <a:latin typeface="ＭＳ ゴシック" panose="020B0609070205080204" pitchFamily="49" charset="-128"/>
                <a:ea typeface="ＭＳ ゴシック" panose="020B0609070205080204" pitchFamily="49" charset="-128"/>
              </a:rPr>
              <a:t>alice</a:t>
            </a:r>
            <a:r>
              <a:rPr lang="en-US" altLang="ja-JP" sz="1800" b="1" dirty="0" err="1">
                <a:latin typeface="ＭＳ ゴシック" panose="020B0609070205080204" pitchFamily="49" charset="-128"/>
                <a:ea typeface="ＭＳ ゴシック" panose="020B0609070205080204" pitchFamily="49" charset="-128"/>
              </a:rPr>
              <a:t>.</a:t>
            </a:r>
            <a:r>
              <a:rPr lang="en-US" altLang="ja-JP" sz="1800" b="1" dirty="0" err="1">
                <a:solidFill>
                  <a:srgbClr val="002060"/>
                </a:solidFill>
                <a:latin typeface="ＭＳ ゴシック" panose="020B0609070205080204" pitchFamily="49" charset="-128"/>
                <a:ea typeface="ＭＳ ゴシック" panose="020B0609070205080204" pitchFamily="49" charset="-128"/>
              </a:rPr>
              <a:t>age</a:t>
            </a:r>
            <a:r>
              <a:rPr lang="en-US" altLang="ja-JP" sz="1800" b="1" dirty="0">
                <a:latin typeface="ＭＳ ゴシック" panose="020B0609070205080204" pitchFamily="49" charset="-128"/>
                <a:ea typeface="ＭＳ ゴシック" panose="020B0609070205080204" pitchFamily="49" charset="-128"/>
              </a:rPr>
              <a:t>); </a:t>
            </a:r>
          </a:p>
          <a:p>
            <a:pPr algn="l"/>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solidFill>
                  <a:srgbClr val="00B050"/>
                </a:solidFill>
                <a:latin typeface="ＭＳ ゴシック" panose="020B0609070205080204" pitchFamily="49" charset="-128"/>
                <a:ea typeface="ＭＳ ゴシック" panose="020B0609070205080204" pitchFamily="49" charset="-128"/>
              </a:rPr>
              <a:t>alice</a:t>
            </a:r>
            <a:r>
              <a:rPr lang="en-US" altLang="ja-JP" sz="1800" b="1" dirty="0" err="1">
                <a:latin typeface="ＭＳ ゴシック" panose="020B0609070205080204" pitchFamily="49" charset="-128"/>
                <a:ea typeface="ＭＳ ゴシック" panose="020B0609070205080204" pitchFamily="49" charset="-128"/>
              </a:rPr>
              <a:t>.</a:t>
            </a:r>
            <a:r>
              <a:rPr lang="en-US" altLang="ja-JP" b="1" dirty="0" err="1">
                <a:solidFill>
                  <a:srgbClr val="002060"/>
                </a:solidFill>
                <a:latin typeface="ＭＳ ゴシック" panose="020B0609070205080204" pitchFamily="49" charset="-128"/>
                <a:ea typeface="ＭＳ ゴシック" panose="020B0609070205080204" pitchFamily="49" charset="-128"/>
              </a:rPr>
              <a:t>color</a:t>
            </a:r>
            <a:r>
              <a:rPr lang="en-US" altLang="ja-JP" sz="1800" b="1" dirty="0">
                <a:latin typeface="ＭＳ ゴシック" panose="020B0609070205080204" pitchFamily="49" charset="-128"/>
                <a:ea typeface="ＭＳ ゴシック" panose="020B0609070205080204" pitchFamily="49" charset="-128"/>
              </a:rPr>
              <a:t>); </a:t>
            </a:r>
          </a:p>
          <a:p>
            <a:pPr algn="l"/>
            <a:r>
              <a:rPr lang="en-US" altLang="ja-JP" sz="1800" dirty="0" err="1">
                <a:latin typeface="ＭＳ ゴシック" panose="020B0609070205080204" pitchFamily="49" charset="-128"/>
                <a:ea typeface="ＭＳ ゴシック" panose="020B0609070205080204" pitchFamily="49" charset="-128"/>
              </a:rPr>
              <a:t>alice.eat</a:t>
            </a:r>
            <a:r>
              <a:rPr lang="en-US" altLang="ja-JP"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キャットフード</a:t>
            </a:r>
            <a:r>
              <a:rPr lang="en-US" altLang="ja-JP" sz="1800" dirty="0">
                <a:latin typeface="ＭＳ ゴシック" panose="020B0609070205080204" pitchFamily="49" charset="-128"/>
                <a:ea typeface="ＭＳ ゴシック" panose="020B0609070205080204" pitchFamily="49" charset="-128"/>
              </a:rPr>
              <a:t>");</a:t>
            </a:r>
            <a:endParaRPr lang="en-US" altLang="ja-JP" sz="1800" b="1"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p:txBody>
      </p:sp>
      <p:pic>
        <p:nvPicPr>
          <p:cNvPr id="3" name="図 2">
            <a:extLst>
              <a:ext uri="{FF2B5EF4-FFF2-40B4-BE49-F238E27FC236}">
                <a16:creationId xmlns:a16="http://schemas.microsoft.com/office/drawing/2014/main" id="{CB59EE39-FA2C-45E9-AD83-F1CEFDB19866}"/>
              </a:ext>
            </a:extLst>
          </p:cNvPr>
          <p:cNvPicPr>
            <a:picLocks noChangeAspect="1"/>
          </p:cNvPicPr>
          <p:nvPr/>
        </p:nvPicPr>
        <p:blipFill>
          <a:blip r:embed="rId2"/>
          <a:stretch>
            <a:fillRect/>
          </a:stretch>
        </p:blipFill>
        <p:spPr>
          <a:xfrm>
            <a:off x="95842" y="828727"/>
            <a:ext cx="4220021" cy="4106367"/>
          </a:xfrm>
          <a:prstGeom prst="rect">
            <a:avLst/>
          </a:prstGeom>
        </p:spPr>
      </p:pic>
      <p:grpSp>
        <p:nvGrpSpPr>
          <p:cNvPr id="4" name="グループ化 3">
            <a:extLst>
              <a:ext uri="{FF2B5EF4-FFF2-40B4-BE49-F238E27FC236}">
                <a16:creationId xmlns:a16="http://schemas.microsoft.com/office/drawing/2014/main" id="{86BAC267-B421-E675-61EE-49A5D8ABF8F4}"/>
              </a:ext>
            </a:extLst>
          </p:cNvPr>
          <p:cNvGrpSpPr/>
          <p:nvPr/>
        </p:nvGrpSpPr>
        <p:grpSpPr>
          <a:xfrm>
            <a:off x="-8083650" y="6415934"/>
            <a:ext cx="7461481" cy="4739759"/>
            <a:chOff x="-6094594" y="5916313"/>
            <a:chExt cx="7461481" cy="4739759"/>
          </a:xfrm>
        </p:grpSpPr>
        <p:grpSp>
          <p:nvGrpSpPr>
            <p:cNvPr id="9" name="グループ化 8">
              <a:extLst>
                <a:ext uri="{FF2B5EF4-FFF2-40B4-BE49-F238E27FC236}">
                  <a16:creationId xmlns:a16="http://schemas.microsoft.com/office/drawing/2014/main" id="{CD49F107-56BD-47C5-1F88-4BC346F5B0FF}"/>
                </a:ext>
              </a:extLst>
            </p:cNvPr>
            <p:cNvGrpSpPr/>
            <p:nvPr/>
          </p:nvGrpSpPr>
          <p:grpSpPr>
            <a:xfrm>
              <a:off x="-6094594" y="5916313"/>
              <a:ext cx="7461481" cy="4739759"/>
              <a:chOff x="178049" y="-2021531"/>
              <a:chExt cx="7461481" cy="4739759"/>
            </a:xfrm>
          </p:grpSpPr>
          <p:sp>
            <p:nvSpPr>
              <p:cNvPr id="19" name="テキスト ボックス 18">
                <a:extLst>
                  <a:ext uri="{FF2B5EF4-FFF2-40B4-BE49-F238E27FC236}">
                    <a16:creationId xmlns:a16="http://schemas.microsoft.com/office/drawing/2014/main" id="{112473E4-5662-91EB-1374-50D7D26E694F}"/>
                  </a:ext>
                </a:extLst>
              </p:cNvPr>
              <p:cNvSpPr txBox="1"/>
              <p:nvPr/>
            </p:nvSpPr>
            <p:spPr>
              <a:xfrm>
                <a:off x="178049" y="-2021531"/>
                <a:ext cx="7461481" cy="4739759"/>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dirty="0">
                    <a:latin typeface="ＭＳ ゴシック" panose="020B0609070205080204" pitchFamily="49" charset="-128"/>
                    <a:ea typeface="ＭＳ ゴシック" panose="020B0609070205080204" pitchFamily="49" charset="-128"/>
                  </a:rPr>
                  <a:t>p</a:t>
                </a:r>
                <a:r>
                  <a:rPr lang="en-US" altLang="ja-JP" sz="1800" dirty="0">
                    <a:latin typeface="ＭＳ ゴシック" panose="020B0609070205080204" pitchFamily="49" charset="-128"/>
                    <a:ea typeface="ＭＳ ゴシック" panose="020B0609070205080204" pitchFamily="49" charset="-128"/>
                  </a:rPr>
                  <a:t>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endParaRPr lang="en-US" altLang="ja-JP" sz="1800" dirty="0">
                  <a:latin typeface="ＭＳ ゴシック" panose="020B0609070205080204" pitchFamily="49" charset="-128"/>
                  <a:ea typeface="ＭＳ ゴシック" panose="020B0609070205080204" pitchFamily="49" charset="-128"/>
                </a:endParaRPr>
              </a:p>
              <a:p>
                <a:pPr algn="l"/>
                <a:r>
                  <a:rPr lang="ja-JP" altLang="en-US" dirty="0">
                    <a:latin typeface="ＭＳ ゴシック" panose="020B0609070205080204" pitchFamily="49" charset="-128"/>
                    <a:ea typeface="ＭＳ ゴシック" panose="020B0609070205080204" pitchFamily="49" charset="-128"/>
                  </a:rPr>
                  <a:t>　</a:t>
                </a:r>
                <a:r>
                  <a:rPr lang="ja-JP" altLang="en-US" b="1" dirty="0">
                    <a:solidFill>
                      <a:srgbClr val="FF0000"/>
                    </a:solidFill>
                    <a:latin typeface="ＭＳ ゴシック" panose="020B0609070205080204" pitchFamily="49" charset="-128"/>
                    <a:ea typeface="ＭＳ ゴシック" panose="020B0609070205080204" pitchFamily="49" charset="-128"/>
                  </a:rPr>
                  <a:t>クラス名</a:t>
                </a:r>
                <a:r>
                  <a:rPr lang="en-US" altLang="ja-JP" sz="1800" dirty="0">
                    <a:latin typeface="ＭＳ ゴシック" panose="020B0609070205080204" pitchFamily="49" charset="-128"/>
                    <a:ea typeface="ＭＳ ゴシック" panose="020B0609070205080204" pitchFamily="49" charset="-128"/>
                  </a:rPr>
                  <a:t> </a:t>
                </a:r>
                <a:r>
                  <a:rPr lang="ja-JP" altLang="en-US" sz="1800" b="1" dirty="0">
                    <a:solidFill>
                      <a:srgbClr val="00B050"/>
                    </a:solidFill>
                    <a:latin typeface="ＭＳ ゴシック" panose="020B0609070205080204" pitchFamily="49" charset="-128"/>
                    <a:ea typeface="ＭＳ ゴシック" panose="020B0609070205080204" pitchFamily="49" charset="-128"/>
                  </a:rPr>
                  <a:t>変数名</a:t>
                </a:r>
                <a:r>
                  <a:rPr lang="en-US" altLang="ja-JP" sz="1800" dirty="0">
                    <a:latin typeface="ＭＳ ゴシック" panose="020B0609070205080204" pitchFamily="49" charset="-128"/>
                    <a:ea typeface="ＭＳ ゴシック" panose="020B0609070205080204" pitchFamily="49" charset="-128"/>
                  </a:rPr>
                  <a:t>= new </a:t>
                </a:r>
                <a:r>
                  <a:rPr lang="ja-JP" altLang="en-US" b="1" dirty="0">
                    <a:solidFill>
                      <a:srgbClr val="FF0000"/>
                    </a:solidFill>
                    <a:latin typeface="ＭＳ ゴシック" panose="020B0609070205080204" pitchFamily="49" charset="-128"/>
                    <a:ea typeface="ＭＳ ゴシック" panose="020B0609070205080204" pitchFamily="49" charset="-128"/>
                  </a:rPr>
                  <a:t>クラス名</a:t>
                </a:r>
                <a:r>
                  <a:rPr lang="en-US" altLang="ja-JP" sz="1800" dirty="0">
                    <a:latin typeface="ＭＳ ゴシック" panose="020B0609070205080204" pitchFamily="49" charset="-128"/>
                    <a:ea typeface="ＭＳ ゴシック" panose="020B0609070205080204" pitchFamily="49" charset="-128"/>
                  </a:rPr>
                  <a:t>();</a:t>
                </a:r>
              </a:p>
              <a:p>
                <a:pPr algn="l"/>
                <a:endParaRPr lang="en-US" altLang="ja-JP"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endParaRPr lang="en-US" altLang="ja-JP" sz="1800" dirty="0">
                  <a:latin typeface="ＭＳ ゴシック" panose="020B0609070205080204" pitchFamily="49" charset="-128"/>
                  <a:ea typeface="ＭＳ ゴシック" panose="020B0609070205080204" pitchFamily="49" charset="-128"/>
                </a:endParaRPr>
              </a:p>
              <a:p>
                <a:pPr algn="l"/>
                <a:r>
                  <a:rPr lang="ja-JP" altLang="en-US" dirty="0">
                    <a:latin typeface="ＭＳ ゴシック" panose="020B0609070205080204" pitchFamily="49" charset="-128"/>
                    <a:ea typeface="ＭＳ ゴシック" panose="020B0609070205080204" pitchFamily="49" charset="-128"/>
                  </a:rPr>
                  <a:t>　</a:t>
                </a:r>
                <a:r>
                  <a:rPr lang="ja-JP" altLang="en-US" b="1" dirty="0">
                    <a:solidFill>
                      <a:srgbClr val="00B050"/>
                    </a:solidFill>
                    <a:latin typeface="ＭＳ ゴシック" panose="020B0609070205080204" pitchFamily="49" charset="-128"/>
                    <a:ea typeface="ＭＳ ゴシック" panose="020B0609070205080204" pitchFamily="49" charset="-128"/>
                  </a:rPr>
                  <a:t>変数名</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solidFill>
                      <a:srgbClr val="0070C0"/>
                    </a:solidFill>
                    <a:latin typeface="ＭＳ ゴシック" panose="020B0609070205080204" pitchFamily="49" charset="-128"/>
                    <a:ea typeface="ＭＳ ゴシック" panose="020B0609070205080204" pitchFamily="49" charset="-128"/>
                  </a:rPr>
                  <a:t>フィールドの変数名</a:t>
                </a:r>
                <a:r>
                  <a:rPr lang="ja-JP" altLang="en-US" b="1" dirty="0">
                    <a:solidFill>
                      <a:srgbClr val="0070C0"/>
                    </a:solidFill>
                    <a:latin typeface="ＭＳ ゴシック" panose="020B0609070205080204" pitchFamily="49" charset="-128"/>
                    <a:ea typeface="ＭＳ ゴシック" panose="020B0609070205080204" pitchFamily="49" charset="-128"/>
                  </a:rPr>
                  <a:t>＝</a:t>
                </a:r>
                <a:r>
                  <a:rPr lang="ja-JP" altLang="en-US" sz="1800" b="1" dirty="0">
                    <a:solidFill>
                      <a:srgbClr val="FFC000"/>
                    </a:solidFill>
                    <a:latin typeface="ＭＳ ゴシック" panose="020B0609070205080204" pitchFamily="49" charset="-128"/>
                    <a:ea typeface="ＭＳ ゴシック" panose="020B0609070205080204" pitchFamily="49" charset="-128"/>
                  </a:rPr>
                  <a:t>値</a:t>
                </a:r>
                <a:r>
                  <a:rPr lang="en-US" altLang="ja-JP" sz="1800" b="1" dirty="0">
                    <a:solidFill>
                      <a:srgbClr val="0070C0"/>
                    </a:solidFill>
                    <a:latin typeface="ＭＳ ゴシック" panose="020B0609070205080204" pitchFamily="49" charset="-128"/>
                    <a:ea typeface="ＭＳ ゴシック" panose="020B0609070205080204" pitchFamily="49" charset="-128"/>
                  </a:rPr>
                  <a:t>;</a:t>
                </a:r>
              </a:p>
              <a:p>
                <a:pPr algn="l"/>
                <a:endParaRPr lang="en-US" altLang="ja-JP" sz="1800" b="1" dirty="0">
                  <a:latin typeface="ＭＳ ゴシック" panose="020B0609070205080204" pitchFamily="49" charset="-128"/>
                  <a:ea typeface="ＭＳ ゴシック" panose="020B0609070205080204" pitchFamily="49" charset="-128"/>
                </a:endParaRPr>
              </a:p>
              <a:p>
                <a:pPr algn="l"/>
                <a:r>
                  <a:rPr lang="en-US" altLang="ja-JP" sz="1800" b="1" dirty="0">
                    <a:latin typeface="ＭＳ ゴシック" panose="020B0609070205080204" pitchFamily="49" charset="-128"/>
                    <a:ea typeface="ＭＳ ゴシック" panose="020B0609070205080204" pitchFamily="49" charset="-128"/>
                  </a:rPr>
                  <a:t> </a:t>
                </a:r>
                <a:r>
                  <a:rPr lang="en-US" altLang="ja-JP" sz="1800" dirty="0">
                    <a:solidFill>
                      <a:srgbClr val="D9E8F7"/>
                    </a:solidFill>
                    <a:latin typeface="ＭＳ ゴシック" panose="020B0609070205080204" pitchFamily="49" charset="-128"/>
                    <a:ea typeface="ＭＳ ゴシック" panose="020B0609070205080204" pitchFamily="49" charset="-128"/>
                  </a:rPr>
                  <a:t> </a:t>
                </a:r>
              </a:p>
              <a:p>
                <a:pPr algn="l"/>
                <a:r>
                  <a:rPr lang="ja-JP" altLang="en-US" dirty="0">
                    <a:solidFill>
                      <a:srgbClr val="D9E8F7"/>
                    </a:solidFill>
                    <a:latin typeface="ＭＳ ゴシック" panose="020B0609070205080204" pitchFamily="49" charset="-128"/>
                    <a:ea typeface="ＭＳ ゴシック" panose="020B0609070205080204" pitchFamily="49" charset="-128"/>
                  </a:rPr>
                  <a:t>　</a:t>
                </a:r>
                <a:r>
                  <a:rPr lang="en-US" altLang="ja-JP" sz="1400" dirty="0" err="1">
                    <a:ea typeface="ＭＳ ゴシック" panose="020B0609070205080204" pitchFamily="49" charset="-128"/>
                  </a:rPr>
                  <a:t>System.</a:t>
                </a:r>
                <a:r>
                  <a:rPr lang="en-US" altLang="ja-JP" sz="1400" b="1" dirty="0" err="1">
                    <a:ea typeface="ＭＳ ゴシック" panose="020B0609070205080204" pitchFamily="49" charset="-128"/>
                  </a:rPr>
                  <a:t>out.print</a:t>
                </a:r>
                <a:r>
                  <a:rPr lang="en-US" altLang="ja-JP" sz="1400" b="1" dirty="0">
                    <a:ea typeface="ＭＳ ゴシック" panose="020B0609070205080204" pitchFamily="49" charset="-128"/>
                  </a:rPr>
                  <a:t>(</a:t>
                </a:r>
                <a:r>
                  <a:rPr lang="ja-JP" altLang="en-US" sz="1600" b="1" dirty="0">
                    <a:solidFill>
                      <a:srgbClr val="00B050"/>
                    </a:solidFill>
                    <a:ea typeface="ＭＳ ゴシック" panose="020B0609070205080204" pitchFamily="49" charset="-128"/>
                  </a:rPr>
                  <a:t>変数名</a:t>
                </a:r>
                <a:r>
                  <a:rPr lang="en-US" altLang="ja-JP" sz="1600" b="1" dirty="0">
                    <a:ea typeface="ＭＳ ゴシック" panose="020B0609070205080204" pitchFamily="49" charset="-128"/>
                  </a:rPr>
                  <a:t>.</a:t>
                </a:r>
                <a:r>
                  <a:rPr lang="ja-JP" altLang="en-US" sz="1600" b="1" dirty="0">
                    <a:solidFill>
                      <a:srgbClr val="0070C0"/>
                    </a:solidFill>
                    <a:ea typeface="ＭＳ ゴシック" panose="020B0609070205080204" pitchFamily="49" charset="-128"/>
                  </a:rPr>
                  <a:t>フィールドの変数名</a:t>
                </a:r>
                <a:r>
                  <a:rPr lang="en-US" altLang="ja-JP" sz="1400" b="1" dirty="0">
                    <a:ea typeface="ＭＳ ゴシック" panose="020B0609070205080204" pitchFamily="49" charset="-128"/>
                  </a:rPr>
                  <a:t>);</a:t>
                </a:r>
              </a:p>
              <a:p>
                <a:pPr algn="l"/>
                <a:endParaRPr lang="en-US" altLang="ja-JP" sz="1400" b="1" dirty="0">
                  <a:ea typeface="ＭＳ ゴシック" panose="020B0609070205080204" pitchFamily="49" charset="-128"/>
                </a:endParaRPr>
              </a:p>
              <a:p>
                <a:pPr algn="l"/>
                <a:endParaRPr lang="en-US" altLang="ja-JP" sz="1800"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　</a:t>
                </a:r>
                <a:r>
                  <a:rPr lang="ja-JP" altLang="en-US" b="1" dirty="0">
                    <a:solidFill>
                      <a:srgbClr val="00B050"/>
                    </a:solidFill>
                    <a:latin typeface="ＭＳ ゴシック" panose="020B0609070205080204" pitchFamily="49" charset="-128"/>
                    <a:ea typeface="ＭＳ ゴシック" panose="020B0609070205080204" pitchFamily="49" charset="-128"/>
                  </a:rPr>
                  <a:t>変数名</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solidFill>
                      <a:srgbClr val="0070C0"/>
                    </a:solidFill>
                    <a:latin typeface="ＭＳ ゴシック" panose="020B0609070205080204" pitchFamily="49" charset="-128"/>
                    <a:ea typeface="ＭＳ ゴシック" panose="020B0609070205080204" pitchFamily="49" charset="-128"/>
                  </a:rPr>
                  <a:t> </a:t>
                </a:r>
                <a:r>
                  <a:rPr lang="ja-JP" altLang="en-US" b="1" dirty="0">
                    <a:latin typeface="ＭＳ ゴシック" panose="020B0609070205080204" pitchFamily="49" charset="-128"/>
                    <a:ea typeface="ＭＳ ゴシック" panose="020B0609070205080204" pitchFamily="49" charset="-128"/>
                  </a:rPr>
                  <a:t>メソッド名</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引数</a:t>
                </a:r>
                <a:r>
                  <a:rPr lang="en-US" altLang="ja-JP" b="1" dirty="0">
                    <a:latin typeface="ＭＳ ゴシック" panose="020B0609070205080204" pitchFamily="49" charset="-128"/>
                    <a:ea typeface="ＭＳ ゴシック" panose="020B0609070205080204" pitchFamily="49" charset="-128"/>
                  </a:rPr>
                  <a:t>);</a:t>
                </a:r>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20" name="テキスト ボックス 19">
                <a:extLst>
                  <a:ext uri="{FF2B5EF4-FFF2-40B4-BE49-F238E27FC236}">
                    <a16:creationId xmlns:a16="http://schemas.microsoft.com/office/drawing/2014/main" id="{6A62386D-96F3-09B5-0E93-84E85198A8CC}"/>
                  </a:ext>
                </a:extLst>
              </p:cNvPr>
              <p:cNvSpPr txBox="1"/>
              <p:nvPr/>
            </p:nvSpPr>
            <p:spPr>
              <a:xfrm>
                <a:off x="474514" y="-967269"/>
                <a:ext cx="2060176" cy="307777"/>
              </a:xfrm>
              <a:prstGeom prst="rect">
                <a:avLst/>
              </a:prstGeom>
              <a:solidFill>
                <a:srgbClr val="002060"/>
              </a:solidFill>
            </p:spPr>
            <p:txBody>
              <a:bodyPr wrap="square" rtlCol="0">
                <a:spAutoFit/>
              </a:bodyPr>
              <a:lstStyle/>
              <a:p>
                <a:r>
                  <a:rPr kumimoji="1" lang="ja-JP" altLang="en-US" sz="1400" b="1" dirty="0">
                    <a:solidFill>
                      <a:srgbClr val="FFFF00"/>
                    </a:solidFill>
                  </a:rPr>
                  <a:t>インスタンスの生成</a:t>
                </a:r>
              </a:p>
            </p:txBody>
          </p:sp>
          <p:sp>
            <p:nvSpPr>
              <p:cNvPr id="22" name="テキスト ボックス 21">
                <a:extLst>
                  <a:ext uri="{FF2B5EF4-FFF2-40B4-BE49-F238E27FC236}">
                    <a16:creationId xmlns:a16="http://schemas.microsoft.com/office/drawing/2014/main" id="{FF3D777D-DEBE-1654-4896-3D10B2021E8F}"/>
                  </a:ext>
                </a:extLst>
              </p:cNvPr>
              <p:cNvSpPr txBox="1"/>
              <p:nvPr/>
            </p:nvSpPr>
            <p:spPr>
              <a:xfrm>
                <a:off x="474514" y="-174872"/>
                <a:ext cx="2397730" cy="307777"/>
              </a:xfrm>
              <a:prstGeom prst="rect">
                <a:avLst/>
              </a:prstGeom>
              <a:solidFill>
                <a:srgbClr val="002060"/>
              </a:solidFill>
            </p:spPr>
            <p:txBody>
              <a:bodyPr wrap="square" rtlCol="0">
                <a:spAutoFit/>
              </a:bodyPr>
              <a:lstStyle/>
              <a:p>
                <a:r>
                  <a:rPr lang="ja-JP" altLang="en-US" sz="1400" b="1" dirty="0">
                    <a:solidFill>
                      <a:srgbClr val="FFFF00"/>
                    </a:solidFill>
                  </a:rPr>
                  <a:t>フィールドへの値の代入</a:t>
                </a:r>
                <a:endParaRPr kumimoji="1" lang="ja-JP" altLang="en-US" sz="1400" b="1" dirty="0">
                  <a:solidFill>
                    <a:srgbClr val="FFFF00"/>
                  </a:solidFill>
                </a:endParaRPr>
              </a:p>
            </p:txBody>
          </p:sp>
        </p:grpSp>
        <p:sp>
          <p:nvSpPr>
            <p:cNvPr id="15" name="テキスト ボックス 14">
              <a:extLst>
                <a:ext uri="{FF2B5EF4-FFF2-40B4-BE49-F238E27FC236}">
                  <a16:creationId xmlns:a16="http://schemas.microsoft.com/office/drawing/2014/main" id="{B00FDE4C-5FB0-5234-D82C-2BAB8655638B}"/>
                </a:ext>
              </a:extLst>
            </p:cNvPr>
            <p:cNvSpPr txBox="1"/>
            <p:nvPr/>
          </p:nvSpPr>
          <p:spPr>
            <a:xfrm>
              <a:off x="-5798129" y="8555369"/>
              <a:ext cx="2397730" cy="307777"/>
            </a:xfrm>
            <a:prstGeom prst="rect">
              <a:avLst/>
            </a:prstGeom>
            <a:solidFill>
              <a:srgbClr val="002060"/>
            </a:solidFill>
          </p:spPr>
          <p:txBody>
            <a:bodyPr wrap="square" rtlCol="0">
              <a:spAutoFit/>
            </a:bodyPr>
            <a:lstStyle/>
            <a:p>
              <a:r>
                <a:rPr kumimoji="1" lang="ja-JP" altLang="en-US" sz="1400" b="1" dirty="0">
                  <a:solidFill>
                    <a:srgbClr val="FFFF00"/>
                  </a:solidFill>
                </a:rPr>
                <a:t>インスタンス内容を表示</a:t>
              </a:r>
            </a:p>
          </p:txBody>
        </p:sp>
      </p:grpSp>
      <p:sp>
        <p:nvSpPr>
          <p:cNvPr id="23" name="テキスト ボックス 22">
            <a:extLst>
              <a:ext uri="{FF2B5EF4-FFF2-40B4-BE49-F238E27FC236}">
                <a16:creationId xmlns:a16="http://schemas.microsoft.com/office/drawing/2014/main" id="{F4408D6E-6F64-531F-601D-72771E0BCD0E}"/>
              </a:ext>
            </a:extLst>
          </p:cNvPr>
          <p:cNvSpPr txBox="1"/>
          <p:nvPr/>
        </p:nvSpPr>
        <p:spPr>
          <a:xfrm>
            <a:off x="-7773270" y="9847387"/>
            <a:ext cx="2397730" cy="307777"/>
          </a:xfrm>
          <a:prstGeom prst="rect">
            <a:avLst/>
          </a:prstGeom>
          <a:solidFill>
            <a:srgbClr val="002060"/>
          </a:solidFill>
        </p:spPr>
        <p:txBody>
          <a:bodyPr wrap="square" rtlCol="0">
            <a:spAutoFit/>
          </a:bodyPr>
          <a:lstStyle/>
          <a:p>
            <a:r>
              <a:rPr lang="ja-JP" altLang="en-US" sz="1400" b="1">
                <a:solidFill>
                  <a:srgbClr val="FFFF00"/>
                </a:solidFill>
              </a:rPr>
              <a:t>メソッドの内容を表示</a:t>
            </a:r>
            <a:endParaRPr kumimoji="1" lang="ja-JP" altLang="en-US" sz="1400" b="1" dirty="0">
              <a:solidFill>
                <a:srgbClr val="FFFF00"/>
              </a:solidFill>
            </a:endParaRPr>
          </a:p>
        </p:txBody>
      </p:sp>
      <p:pic>
        <p:nvPicPr>
          <p:cNvPr id="5" name="図 4">
            <a:extLst>
              <a:ext uri="{FF2B5EF4-FFF2-40B4-BE49-F238E27FC236}">
                <a16:creationId xmlns:a16="http://schemas.microsoft.com/office/drawing/2014/main" id="{FB4E225B-8AAA-FDD4-10C6-73365DFA2570}"/>
              </a:ext>
            </a:extLst>
          </p:cNvPr>
          <p:cNvPicPr>
            <a:picLocks noChangeAspect="1"/>
          </p:cNvPicPr>
          <p:nvPr/>
        </p:nvPicPr>
        <p:blipFill>
          <a:blip r:embed="rId3"/>
          <a:stretch>
            <a:fillRect/>
          </a:stretch>
        </p:blipFill>
        <p:spPr>
          <a:xfrm>
            <a:off x="5238999" y="364478"/>
            <a:ext cx="5027892" cy="3206605"/>
          </a:xfrm>
          <a:prstGeom prst="rect">
            <a:avLst/>
          </a:prstGeom>
        </p:spPr>
      </p:pic>
      <p:pic>
        <p:nvPicPr>
          <p:cNvPr id="7" name="図 6">
            <a:extLst>
              <a:ext uri="{FF2B5EF4-FFF2-40B4-BE49-F238E27FC236}">
                <a16:creationId xmlns:a16="http://schemas.microsoft.com/office/drawing/2014/main" id="{F39E3591-85CB-B65C-D108-79A5E8D07EBA}"/>
              </a:ext>
            </a:extLst>
          </p:cNvPr>
          <p:cNvPicPr>
            <a:picLocks noChangeAspect="1"/>
          </p:cNvPicPr>
          <p:nvPr/>
        </p:nvPicPr>
        <p:blipFill>
          <a:blip r:embed="rId4"/>
          <a:stretch>
            <a:fillRect/>
          </a:stretch>
        </p:blipFill>
        <p:spPr>
          <a:xfrm>
            <a:off x="5238999" y="3793941"/>
            <a:ext cx="5027892" cy="3064059"/>
          </a:xfrm>
          <a:prstGeom prst="rect">
            <a:avLst/>
          </a:prstGeom>
        </p:spPr>
      </p:pic>
    </p:spTree>
    <p:extLst>
      <p:ext uri="{BB962C8B-B14F-4D97-AF65-F5344CB8AC3E}">
        <p14:creationId xmlns:p14="http://schemas.microsoft.com/office/powerpoint/2010/main" val="130938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748BEBC0-29E4-8658-1AD1-FC050A6ED058}"/>
              </a:ext>
            </a:extLst>
          </p:cNvPr>
          <p:cNvSpPr txBox="1"/>
          <p:nvPr/>
        </p:nvSpPr>
        <p:spPr>
          <a:xfrm>
            <a:off x="1287748" y="0"/>
            <a:ext cx="2543174" cy="369332"/>
          </a:xfrm>
          <a:prstGeom prst="rect">
            <a:avLst/>
          </a:prstGeom>
          <a:solidFill>
            <a:srgbClr val="002060"/>
          </a:solidFill>
        </p:spPr>
        <p:txBody>
          <a:bodyPr wrap="square" rtlCol="0">
            <a:spAutoFit/>
          </a:bodyPr>
          <a:lstStyle/>
          <a:p>
            <a:pPr algn="ctr"/>
            <a:r>
              <a:rPr kumimoji="1" lang="ja-JP" altLang="en-US" b="1" dirty="0">
                <a:solidFill>
                  <a:srgbClr val="FFFF00"/>
                </a:solidFill>
              </a:rPr>
              <a:t>プログラムの実行</a:t>
            </a:r>
          </a:p>
        </p:txBody>
      </p:sp>
      <p:sp>
        <p:nvSpPr>
          <p:cNvPr id="18" name="テキスト ボックス 17">
            <a:extLst>
              <a:ext uri="{FF2B5EF4-FFF2-40B4-BE49-F238E27FC236}">
                <a16:creationId xmlns:a16="http://schemas.microsoft.com/office/drawing/2014/main" id="{D88F81B0-2943-B377-8EA3-A13C66D3B241}"/>
              </a:ext>
            </a:extLst>
          </p:cNvPr>
          <p:cNvSpPr txBox="1"/>
          <p:nvPr/>
        </p:nvSpPr>
        <p:spPr>
          <a:xfrm>
            <a:off x="-6094594" y="2033514"/>
            <a:ext cx="5383552" cy="3416320"/>
          </a:xfrm>
          <a:prstGeom prst="rect">
            <a:avLst/>
          </a:prstGeom>
          <a:noFill/>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Cat </a:t>
            </a:r>
            <a:r>
              <a:rPr lang="en-US" altLang="ja-JP" sz="1800" dirty="0" err="1">
                <a:latin typeface="ＭＳ ゴシック" panose="020B0609070205080204" pitchFamily="49" charset="-128"/>
                <a:ea typeface="ＭＳ ゴシック" panose="020B0609070205080204" pitchFamily="49" charset="-128"/>
              </a:rPr>
              <a:t>alice</a:t>
            </a:r>
            <a:r>
              <a:rPr lang="en-US" altLang="ja-JP" sz="1800" dirty="0">
                <a:latin typeface="ＭＳ ゴシック" panose="020B0609070205080204" pitchFamily="49" charset="-128"/>
                <a:ea typeface="ＭＳ ゴシック" panose="020B0609070205080204" pitchFamily="49" charset="-128"/>
              </a:rPr>
              <a:t> = new Cat();</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(alice.name);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a:t>
            </a: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err="1">
                <a:latin typeface="ＭＳ ゴシック" panose="020B0609070205080204" pitchFamily="49" charset="-128"/>
                <a:ea typeface="ＭＳ ゴシック" panose="020B0609070205080204" pitchFamily="49" charset="-128"/>
              </a:rPr>
              <a:t>System.</a:t>
            </a:r>
            <a:r>
              <a:rPr lang="en-US" altLang="ja-JP" sz="1800" b="1" dirty="0" err="1">
                <a:latin typeface="ＭＳ ゴシック" panose="020B0609070205080204" pitchFamily="49" charset="-128"/>
                <a:ea typeface="ＭＳ ゴシック" panose="020B0609070205080204" pitchFamily="49" charset="-128"/>
              </a:rPr>
              <a:t>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alice.height</a:t>
            </a:r>
            <a:r>
              <a:rPr lang="en-US" altLang="ja-JP" sz="1800" b="1"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ja-JP" altLang="en-US" sz="1800" dirty="0">
                <a:latin typeface="ＭＳ ゴシック" panose="020B0609070205080204" pitchFamily="49" charset="-128"/>
                <a:ea typeface="ＭＳ ゴシック" panose="020B0609070205080204" pitchFamily="49" charset="-128"/>
              </a:rPr>
              <a:t>　</a:t>
            </a:r>
            <a:r>
              <a:rPr lang="en-US" altLang="ja-JP" sz="1800"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ja-JP" altLang="en-US" dirty="0"/>
          </a:p>
        </p:txBody>
      </p:sp>
      <p:sp>
        <p:nvSpPr>
          <p:cNvPr id="15" name="テキスト ボックス 14">
            <a:extLst>
              <a:ext uri="{FF2B5EF4-FFF2-40B4-BE49-F238E27FC236}">
                <a16:creationId xmlns:a16="http://schemas.microsoft.com/office/drawing/2014/main" id="{9D39818F-89DA-93D3-BA85-9FBA99832AFB}"/>
              </a:ext>
            </a:extLst>
          </p:cNvPr>
          <p:cNvSpPr txBox="1"/>
          <p:nvPr/>
        </p:nvSpPr>
        <p:spPr>
          <a:xfrm>
            <a:off x="6035509" y="477246"/>
            <a:ext cx="5861114" cy="3970318"/>
          </a:xfrm>
          <a:prstGeom prst="rect">
            <a:avLst/>
          </a:prstGeom>
          <a:noFill/>
          <a:ln>
            <a:solidFill>
              <a:schemeClr val="tx1"/>
            </a:solidFill>
          </a:ln>
        </p:spPr>
        <p:txBody>
          <a:bodyPr wrap="square">
            <a:spAutoFit/>
          </a:bodyPr>
          <a:lstStyle/>
          <a:p>
            <a:pPr algn="l"/>
            <a:r>
              <a:rPr lang="en-US" altLang="ja-JP" sz="1800" dirty="0">
                <a:latin typeface="ＭＳ ゴシック" panose="020B0609070205080204" pitchFamily="49" charset="-128"/>
                <a:ea typeface="ＭＳ ゴシック" panose="020B0609070205080204" pitchFamily="49" charset="-128"/>
              </a:rPr>
              <a:t>public class Main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public static void main(String[] </a:t>
            </a:r>
            <a:r>
              <a:rPr lang="en-US" altLang="ja-JP" sz="1800" dirty="0" err="1">
                <a:latin typeface="ＭＳ ゴシック" panose="020B0609070205080204" pitchFamily="49" charset="-128"/>
                <a:ea typeface="ＭＳ ゴシック" panose="020B0609070205080204" pitchFamily="49" charset="-128"/>
              </a:rPr>
              <a:t>args</a:t>
            </a:r>
            <a:r>
              <a:rPr lang="en-US" altLang="ja-JP" sz="1800" dirty="0">
                <a:latin typeface="ＭＳ ゴシック" panose="020B0609070205080204" pitchFamily="49" charset="-128"/>
                <a:ea typeface="ＭＳ ゴシック" panose="020B0609070205080204" pitchFamily="49" charset="-128"/>
              </a:rPr>
              <a:t>) {</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b="1" dirty="0">
                <a:latin typeface="ＭＳ ゴシック" panose="020B0609070205080204" pitchFamily="49" charset="-128"/>
                <a:ea typeface="ＭＳ ゴシック" panose="020B0609070205080204" pitchFamily="49" charset="-128"/>
              </a:rPr>
              <a:t>alice.name ="</a:t>
            </a:r>
            <a:r>
              <a:rPr lang="ja-JP" altLang="en-US" sz="1800" b="1" dirty="0">
                <a:latin typeface="ＭＳ ゴシック" panose="020B0609070205080204" pitchFamily="49" charset="-128"/>
                <a:ea typeface="ＭＳ ゴシック" panose="020B0609070205080204" pitchFamily="49" charset="-128"/>
              </a:rPr>
              <a:t>アリス</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 = 5;</a:t>
            </a:r>
          </a:p>
          <a:p>
            <a:pPr algn="l"/>
            <a:r>
              <a:rPr lang="en-US" altLang="ja-JP" sz="1800" b="1" dirty="0" err="1">
                <a:latin typeface="ＭＳ ゴシック" panose="020B0609070205080204" pitchFamily="49" charset="-128"/>
                <a:ea typeface="ＭＳ ゴシック" panose="020B0609070205080204" pitchFamily="49" charset="-128"/>
              </a:rPr>
              <a:t>alice.color</a:t>
            </a:r>
            <a:r>
              <a:rPr lang="en-US" altLang="ja-JP" sz="1800" b="1" dirty="0">
                <a:latin typeface="ＭＳ ゴシック" panose="020B0609070205080204" pitchFamily="49" charset="-128"/>
                <a:ea typeface="ＭＳ ゴシック" panose="020B0609070205080204" pitchFamily="49" charset="-128"/>
              </a:rPr>
              <a:t> ="</a:t>
            </a:r>
            <a:r>
              <a:rPr lang="ja-JP" altLang="en-US" sz="1800" b="1" dirty="0">
                <a:latin typeface="ＭＳ ゴシック" panose="020B0609070205080204" pitchFamily="49" charset="-128"/>
                <a:ea typeface="ＭＳ ゴシック" panose="020B0609070205080204" pitchFamily="49" charset="-128"/>
              </a:rPr>
              <a:t>茶色</a:t>
            </a:r>
            <a:r>
              <a:rPr lang="en-US" altLang="ja-JP" sz="1800" b="1" dirty="0">
                <a:latin typeface="ＭＳ ゴシック" panose="020B0609070205080204" pitchFamily="49" charset="-128"/>
                <a:ea typeface="ＭＳ ゴシック" panose="020B0609070205080204" pitchFamily="49" charset="-128"/>
              </a:rPr>
              <a:t>";</a:t>
            </a:r>
          </a:p>
          <a:p>
            <a:pPr algn="l"/>
            <a:endParaRPr lang="ja-JP" altLang="en-US" sz="1800" b="1" dirty="0">
              <a:latin typeface="ＭＳ ゴシック" panose="020B0609070205080204" pitchFamily="49" charset="-128"/>
              <a:ea typeface="ＭＳ ゴシック" panose="020B0609070205080204" pitchFamily="49" charset="-128"/>
            </a:endParaRPr>
          </a:p>
          <a:p>
            <a:pPr algn="l"/>
            <a:r>
              <a:rPr lang="en-US" altLang="ja-JP" sz="1800" b="1" dirty="0" err="1">
                <a:latin typeface="ＭＳ ゴシック" panose="020B0609070205080204" pitchFamily="49" charset="-128"/>
                <a:ea typeface="ＭＳ ゴシック" panose="020B0609070205080204" pitchFamily="49" charset="-128"/>
              </a:rPr>
              <a:t>System.out.println</a:t>
            </a:r>
            <a:r>
              <a:rPr lang="en-US" altLang="ja-JP" sz="1800" b="1" dirty="0">
                <a:latin typeface="ＭＳ ゴシック" panose="020B0609070205080204" pitchFamily="49" charset="-128"/>
                <a:ea typeface="ＭＳ ゴシック" panose="020B0609070205080204" pitchFamily="49" charset="-128"/>
              </a:rPr>
              <a:t>(alice.name);</a:t>
            </a:r>
          </a:p>
          <a:p>
            <a:pPr algn="l"/>
            <a:r>
              <a:rPr lang="en-US" altLang="ja-JP" sz="1800" b="1" dirty="0" err="1">
                <a:latin typeface="ＭＳ ゴシック" panose="020B0609070205080204" pitchFamily="49" charset="-128"/>
                <a:ea typeface="ＭＳ ゴシック" panose="020B0609070205080204" pitchFamily="49" charset="-128"/>
              </a:rPr>
              <a:t>System.out.println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alice.age</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b="1" dirty="0" err="1">
                <a:latin typeface="ＭＳ ゴシック" panose="020B0609070205080204" pitchFamily="49" charset="-128"/>
                <a:ea typeface="ＭＳ ゴシック" panose="020B0609070205080204" pitchFamily="49" charset="-128"/>
              </a:rPr>
              <a:t>System.out.println</a:t>
            </a:r>
            <a:r>
              <a:rPr lang="en-US" altLang="ja-JP" sz="1800" b="1" dirty="0">
                <a:latin typeface="ＭＳ ゴシック" panose="020B0609070205080204" pitchFamily="49" charset="-128"/>
                <a:ea typeface="ＭＳ ゴシック" panose="020B0609070205080204" pitchFamily="49" charset="-128"/>
              </a:rPr>
              <a:t>(</a:t>
            </a:r>
            <a:r>
              <a:rPr lang="en-US" altLang="ja-JP" sz="1800" b="1" dirty="0" err="1">
                <a:latin typeface="ＭＳ ゴシック" panose="020B0609070205080204" pitchFamily="49" charset="-128"/>
                <a:ea typeface="ＭＳ ゴシック" panose="020B0609070205080204" pitchFamily="49" charset="-128"/>
              </a:rPr>
              <a:t>alice.color</a:t>
            </a:r>
            <a:r>
              <a:rPr lang="en-US" altLang="ja-JP" sz="1800" b="1" dirty="0">
                <a:latin typeface="ＭＳ ゴシック" panose="020B0609070205080204" pitchFamily="49" charset="-128"/>
                <a:ea typeface="ＭＳ ゴシック" panose="020B0609070205080204" pitchFamily="49" charset="-128"/>
              </a:rPr>
              <a:t>);</a:t>
            </a:r>
          </a:p>
          <a:p>
            <a:pPr algn="l"/>
            <a:r>
              <a:rPr lang="en-US" altLang="ja-JP" sz="1800" b="1" dirty="0" err="1">
                <a:latin typeface="ＭＳ ゴシック" panose="020B0609070205080204" pitchFamily="49" charset="-128"/>
                <a:ea typeface="ＭＳ ゴシック" panose="020B0609070205080204" pitchFamily="49" charset="-128"/>
              </a:rPr>
              <a:t>alice.eat</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キャットフード</a:t>
            </a:r>
            <a:r>
              <a:rPr lang="en-US" altLang="ja-JP" sz="1800" b="1" dirty="0">
                <a:latin typeface="ＭＳ ゴシック" panose="020B0609070205080204" pitchFamily="49" charset="-128"/>
                <a:ea typeface="ＭＳ ゴシック" panose="020B0609070205080204" pitchFamily="49" charset="-128"/>
              </a:rPr>
              <a:t>");}</a:t>
            </a:r>
          </a:p>
          <a:p>
            <a:pPr algn="l"/>
            <a:endParaRPr lang="ja-JP" altLang="en-US" sz="1800" dirty="0">
              <a:latin typeface="ＭＳ ゴシック" panose="020B0609070205080204" pitchFamily="49" charset="-128"/>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p>
        </p:txBody>
      </p:sp>
      <p:sp>
        <p:nvSpPr>
          <p:cNvPr id="23" name="矢印: 右 22">
            <a:extLst>
              <a:ext uri="{FF2B5EF4-FFF2-40B4-BE49-F238E27FC236}">
                <a16:creationId xmlns:a16="http://schemas.microsoft.com/office/drawing/2014/main" id="{E8562328-6B55-9AEE-2632-F6239C0D1255}"/>
              </a:ext>
            </a:extLst>
          </p:cNvPr>
          <p:cNvSpPr/>
          <p:nvPr/>
        </p:nvSpPr>
        <p:spPr>
          <a:xfrm>
            <a:off x="4139071" y="1532145"/>
            <a:ext cx="1702320" cy="7170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A17B2A2-4783-28B2-A789-32DD801BE587}"/>
              </a:ext>
            </a:extLst>
          </p:cNvPr>
          <p:cNvSpPr/>
          <p:nvPr/>
        </p:nvSpPr>
        <p:spPr>
          <a:xfrm rot="5400000">
            <a:off x="8870579" y="4142907"/>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586BA8A-481E-A75C-8548-91ABBB36DC68}"/>
              </a:ext>
            </a:extLst>
          </p:cNvPr>
          <p:cNvSpPr txBox="1"/>
          <p:nvPr/>
        </p:nvSpPr>
        <p:spPr>
          <a:xfrm>
            <a:off x="7929596" y="5131527"/>
            <a:ext cx="2460396" cy="369332"/>
          </a:xfrm>
          <a:prstGeom prst="rect">
            <a:avLst/>
          </a:prstGeom>
          <a:noFill/>
        </p:spPr>
        <p:txBody>
          <a:bodyPr wrap="square" rtlCol="0">
            <a:spAutoFit/>
          </a:bodyPr>
          <a:lstStyle/>
          <a:p>
            <a:r>
              <a:rPr lang="ja-JP" altLang="en-US" b="1" dirty="0">
                <a:solidFill>
                  <a:schemeClr val="bg1"/>
                </a:solidFill>
              </a:rPr>
              <a:t>②</a:t>
            </a:r>
            <a:endParaRPr kumimoji="1" lang="ja-JP" altLang="en-US" b="1" dirty="0">
              <a:solidFill>
                <a:schemeClr val="bg1"/>
              </a:solidFill>
            </a:endParaRPr>
          </a:p>
        </p:txBody>
      </p:sp>
      <p:sp>
        <p:nvSpPr>
          <p:cNvPr id="33" name="テキスト ボックス 32">
            <a:extLst>
              <a:ext uri="{FF2B5EF4-FFF2-40B4-BE49-F238E27FC236}">
                <a16:creationId xmlns:a16="http://schemas.microsoft.com/office/drawing/2014/main" id="{2F9A70D2-6CC3-DE8F-9542-DFA588BC3BE6}"/>
              </a:ext>
            </a:extLst>
          </p:cNvPr>
          <p:cNvSpPr txBox="1"/>
          <p:nvPr/>
        </p:nvSpPr>
        <p:spPr>
          <a:xfrm>
            <a:off x="7926164" y="5510795"/>
            <a:ext cx="2460396" cy="369332"/>
          </a:xfrm>
          <a:prstGeom prst="rect">
            <a:avLst/>
          </a:prstGeom>
          <a:noFill/>
        </p:spPr>
        <p:txBody>
          <a:bodyPr wrap="square" rtlCol="0">
            <a:spAutoFit/>
          </a:bodyPr>
          <a:lstStyle/>
          <a:p>
            <a:r>
              <a:rPr lang="ja-JP" altLang="en-US" b="1" dirty="0">
                <a:solidFill>
                  <a:schemeClr val="bg1"/>
                </a:solidFill>
              </a:rPr>
              <a:t>③</a:t>
            </a:r>
            <a:endParaRPr kumimoji="1" lang="ja-JP" altLang="en-US" b="1" dirty="0">
              <a:solidFill>
                <a:schemeClr val="bg1"/>
              </a:solidFill>
            </a:endParaRPr>
          </a:p>
        </p:txBody>
      </p:sp>
      <p:sp>
        <p:nvSpPr>
          <p:cNvPr id="34" name="テキスト ボックス 33">
            <a:extLst>
              <a:ext uri="{FF2B5EF4-FFF2-40B4-BE49-F238E27FC236}">
                <a16:creationId xmlns:a16="http://schemas.microsoft.com/office/drawing/2014/main" id="{BC93A0F1-0FFC-948B-4B78-7485876A02E8}"/>
              </a:ext>
            </a:extLst>
          </p:cNvPr>
          <p:cNvSpPr txBox="1"/>
          <p:nvPr/>
        </p:nvSpPr>
        <p:spPr>
          <a:xfrm>
            <a:off x="8189991" y="5972161"/>
            <a:ext cx="2460396" cy="369332"/>
          </a:xfrm>
          <a:prstGeom prst="rect">
            <a:avLst/>
          </a:prstGeom>
          <a:noFill/>
        </p:spPr>
        <p:txBody>
          <a:bodyPr wrap="square" rtlCol="0">
            <a:spAutoFit/>
          </a:bodyPr>
          <a:lstStyle/>
          <a:p>
            <a:r>
              <a:rPr lang="ja-JP" altLang="en-US" dirty="0">
                <a:solidFill>
                  <a:schemeClr val="bg1"/>
                </a:solidFill>
              </a:rPr>
              <a:t>④</a:t>
            </a:r>
            <a:endParaRPr kumimoji="1" lang="ja-JP" altLang="en-US" dirty="0">
              <a:solidFill>
                <a:schemeClr val="bg1"/>
              </a:solidFill>
            </a:endParaRPr>
          </a:p>
        </p:txBody>
      </p:sp>
      <p:sp>
        <p:nvSpPr>
          <p:cNvPr id="35" name="テキスト ボックス 34">
            <a:extLst>
              <a:ext uri="{FF2B5EF4-FFF2-40B4-BE49-F238E27FC236}">
                <a16:creationId xmlns:a16="http://schemas.microsoft.com/office/drawing/2014/main" id="{F8FA2AD1-9BA5-0954-DF7B-2F01F8EC4A7F}"/>
              </a:ext>
            </a:extLst>
          </p:cNvPr>
          <p:cNvSpPr txBox="1"/>
          <p:nvPr/>
        </p:nvSpPr>
        <p:spPr>
          <a:xfrm>
            <a:off x="4139071" y="2323934"/>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設計図を基に</a:t>
            </a:r>
            <a:endParaRPr kumimoji="1" lang="en-US" altLang="ja-JP" sz="1600" b="1" dirty="0">
              <a:solidFill>
                <a:srgbClr val="FFFF00"/>
              </a:solidFill>
            </a:endParaRPr>
          </a:p>
          <a:p>
            <a:pPr algn="ctr"/>
            <a:r>
              <a:rPr kumimoji="1" lang="ja-JP" altLang="en-US" sz="1600" b="1" dirty="0">
                <a:solidFill>
                  <a:srgbClr val="FFFF00"/>
                </a:solidFill>
              </a:rPr>
              <a:t>インスタンス化</a:t>
            </a:r>
          </a:p>
        </p:txBody>
      </p:sp>
      <p:sp>
        <p:nvSpPr>
          <p:cNvPr id="36" name="テキスト ボックス 35">
            <a:extLst>
              <a:ext uri="{FF2B5EF4-FFF2-40B4-BE49-F238E27FC236}">
                <a16:creationId xmlns:a16="http://schemas.microsoft.com/office/drawing/2014/main" id="{0D17467D-F799-5241-5E4B-25AB3545E56C}"/>
              </a:ext>
            </a:extLst>
          </p:cNvPr>
          <p:cNvSpPr txBox="1"/>
          <p:nvPr/>
        </p:nvSpPr>
        <p:spPr>
          <a:xfrm>
            <a:off x="8581132" y="191121"/>
            <a:ext cx="1678115" cy="584775"/>
          </a:xfrm>
          <a:prstGeom prst="rect">
            <a:avLst/>
          </a:prstGeom>
          <a:solidFill>
            <a:srgbClr val="002060"/>
          </a:solidFill>
        </p:spPr>
        <p:txBody>
          <a:bodyPr wrap="square" rtlCol="0">
            <a:spAutoFit/>
          </a:bodyPr>
          <a:lstStyle/>
          <a:p>
            <a:pPr algn="ctr"/>
            <a:r>
              <a:rPr kumimoji="1" lang="ja-JP" altLang="en-US" sz="1600" b="1" dirty="0">
                <a:solidFill>
                  <a:srgbClr val="FFFF00"/>
                </a:solidFill>
              </a:rPr>
              <a:t>インスタンスを作成</a:t>
            </a:r>
          </a:p>
        </p:txBody>
      </p:sp>
      <p:sp>
        <p:nvSpPr>
          <p:cNvPr id="37" name="テキスト ボックス 36">
            <a:extLst>
              <a:ext uri="{FF2B5EF4-FFF2-40B4-BE49-F238E27FC236}">
                <a16:creationId xmlns:a16="http://schemas.microsoft.com/office/drawing/2014/main" id="{2C2CDF4B-9AD9-C437-B6D8-93252BE969D9}"/>
              </a:ext>
            </a:extLst>
          </p:cNvPr>
          <p:cNvSpPr txBox="1"/>
          <p:nvPr/>
        </p:nvSpPr>
        <p:spPr>
          <a:xfrm>
            <a:off x="9527139" y="4026800"/>
            <a:ext cx="1678115" cy="338554"/>
          </a:xfrm>
          <a:prstGeom prst="rect">
            <a:avLst/>
          </a:prstGeom>
          <a:solidFill>
            <a:srgbClr val="002060"/>
          </a:solidFill>
        </p:spPr>
        <p:txBody>
          <a:bodyPr wrap="square" rtlCol="0">
            <a:spAutoFit/>
          </a:bodyPr>
          <a:lstStyle/>
          <a:p>
            <a:pPr algn="ctr"/>
            <a:r>
              <a:rPr kumimoji="1" lang="ja-JP" altLang="en-US" sz="1600" b="1" dirty="0">
                <a:solidFill>
                  <a:srgbClr val="FFFF00"/>
                </a:solidFill>
              </a:rPr>
              <a:t>実行結果</a:t>
            </a:r>
          </a:p>
        </p:txBody>
      </p:sp>
      <p:sp>
        <p:nvSpPr>
          <p:cNvPr id="38" name="矢印: 右 37">
            <a:extLst>
              <a:ext uri="{FF2B5EF4-FFF2-40B4-BE49-F238E27FC236}">
                <a16:creationId xmlns:a16="http://schemas.microsoft.com/office/drawing/2014/main" id="{46694C76-BDAB-ACBD-3AC5-621E0B9346E2}"/>
              </a:ext>
            </a:extLst>
          </p:cNvPr>
          <p:cNvSpPr/>
          <p:nvPr/>
        </p:nvSpPr>
        <p:spPr>
          <a:xfrm rot="10800000">
            <a:off x="7080522" y="5152265"/>
            <a:ext cx="624837" cy="6093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A9B311C-6D72-43B6-A2EA-230B56B88F8D}"/>
              </a:ext>
            </a:extLst>
          </p:cNvPr>
          <p:cNvSpPr txBox="1"/>
          <p:nvPr/>
        </p:nvSpPr>
        <p:spPr>
          <a:xfrm>
            <a:off x="513740" y="364937"/>
            <a:ext cx="1866689" cy="369332"/>
          </a:xfrm>
          <a:prstGeom prst="rect">
            <a:avLst/>
          </a:prstGeom>
          <a:noFill/>
        </p:spPr>
        <p:txBody>
          <a:bodyPr wrap="square" rtlCol="0">
            <a:spAutoFit/>
          </a:bodyPr>
          <a:lstStyle/>
          <a:p>
            <a:r>
              <a:rPr kumimoji="1" lang="en-US" altLang="ja-JP" b="1" dirty="0"/>
              <a:t>Cat.java</a:t>
            </a:r>
            <a:endParaRPr kumimoji="1" lang="ja-JP" altLang="en-US" b="1" dirty="0"/>
          </a:p>
        </p:txBody>
      </p:sp>
      <p:sp>
        <p:nvSpPr>
          <p:cNvPr id="40" name="テキスト ボックス 39">
            <a:extLst>
              <a:ext uri="{FF2B5EF4-FFF2-40B4-BE49-F238E27FC236}">
                <a16:creationId xmlns:a16="http://schemas.microsoft.com/office/drawing/2014/main" id="{D4A5CEEE-7F27-91FC-F438-DFD94F1A8988}"/>
              </a:ext>
            </a:extLst>
          </p:cNvPr>
          <p:cNvSpPr txBox="1"/>
          <p:nvPr/>
        </p:nvSpPr>
        <p:spPr>
          <a:xfrm>
            <a:off x="97681" y="719983"/>
            <a:ext cx="5169910" cy="4647426"/>
          </a:xfrm>
          <a:prstGeom prst="rect">
            <a:avLst/>
          </a:prstGeom>
          <a:noFill/>
          <a:ln>
            <a:solidFill>
              <a:schemeClr val="tx1"/>
            </a:solidFill>
          </a:ln>
        </p:spPr>
        <p:txBody>
          <a:bodyPr wrap="square">
            <a:spAutoFit/>
          </a:bodyPr>
          <a:lstStyle/>
          <a:p>
            <a:r>
              <a:rPr lang="en-US" altLang="ja-JP" sz="1600" dirty="0"/>
              <a:t> class </a:t>
            </a:r>
            <a:r>
              <a:rPr lang="en-US" altLang="ja-JP" sz="1600" b="1" dirty="0">
                <a:solidFill>
                  <a:srgbClr val="FF0000"/>
                </a:solidFill>
              </a:rPr>
              <a:t>Cat</a:t>
            </a:r>
            <a:r>
              <a:rPr lang="en-US" altLang="ja-JP" sz="1600" dirty="0"/>
              <a:t> {</a:t>
            </a:r>
          </a:p>
          <a:p>
            <a:endParaRPr lang="en-US" altLang="ja-JP" sz="1600" dirty="0"/>
          </a:p>
          <a:p>
            <a:r>
              <a:rPr lang="ja-JP" altLang="en-US" sz="1600" dirty="0"/>
              <a:t>　</a:t>
            </a:r>
            <a:r>
              <a:rPr lang="en-US" altLang="ja-JP" sz="1600" b="1" dirty="0">
                <a:solidFill>
                  <a:srgbClr val="00B0F0"/>
                </a:solidFill>
              </a:rPr>
              <a:t>String</a:t>
            </a:r>
            <a:r>
              <a:rPr lang="en-US" altLang="ja-JP" sz="1600" b="1" dirty="0"/>
              <a:t> </a:t>
            </a:r>
            <a:r>
              <a:rPr lang="en-US" altLang="ja-JP" sz="1600" b="1" dirty="0">
                <a:solidFill>
                  <a:srgbClr val="002060"/>
                </a:solidFill>
              </a:rPr>
              <a:t>name</a:t>
            </a:r>
            <a:r>
              <a:rPr lang="en-US" altLang="ja-JP" sz="1600" b="1" dirty="0"/>
              <a:t>;</a:t>
            </a:r>
            <a:endParaRPr lang="ja-JP" altLang="en-US" sz="1600" b="1" dirty="0"/>
          </a:p>
          <a:p>
            <a:r>
              <a:rPr lang="ja-JP" altLang="en-US" sz="1600" b="1" dirty="0"/>
              <a:t>    </a:t>
            </a:r>
            <a:r>
              <a:rPr lang="en-US" altLang="ja-JP" sz="1600" b="1" dirty="0">
                <a:solidFill>
                  <a:srgbClr val="00B0F0"/>
                </a:solidFill>
              </a:rPr>
              <a:t>int</a:t>
            </a:r>
            <a:r>
              <a:rPr lang="en-US" altLang="ja-JP" sz="1600" b="1" dirty="0"/>
              <a:t> </a:t>
            </a:r>
            <a:r>
              <a:rPr lang="en-US" altLang="ja-JP" sz="1600" b="1" dirty="0">
                <a:solidFill>
                  <a:srgbClr val="002060"/>
                </a:solidFill>
              </a:rPr>
              <a:t>age</a:t>
            </a:r>
            <a:r>
              <a:rPr lang="en-US" altLang="ja-JP" sz="1600" b="1" dirty="0"/>
              <a:t>;</a:t>
            </a:r>
          </a:p>
          <a:p>
            <a:r>
              <a:rPr lang="en-US" altLang="ja-JP" sz="1600" b="1" dirty="0"/>
              <a:t>    </a:t>
            </a:r>
            <a:r>
              <a:rPr lang="en-US" altLang="ja-JP" sz="1600" b="1" dirty="0">
                <a:solidFill>
                  <a:srgbClr val="00B0F0"/>
                </a:solidFill>
              </a:rPr>
              <a:t>String</a:t>
            </a:r>
            <a:r>
              <a:rPr lang="en-US" altLang="ja-JP" sz="1600" b="1" dirty="0"/>
              <a:t> </a:t>
            </a:r>
            <a:r>
              <a:rPr lang="en-US" altLang="ja-JP" sz="1600" b="1" dirty="0">
                <a:solidFill>
                  <a:srgbClr val="002060"/>
                </a:solidFill>
              </a:rPr>
              <a:t>color</a:t>
            </a:r>
            <a:r>
              <a:rPr lang="en-US" altLang="ja-JP" sz="1600" b="1" dirty="0"/>
              <a:t>;</a:t>
            </a:r>
          </a:p>
          <a:p>
            <a:r>
              <a:rPr lang="en-US" altLang="ja-JP" sz="1600" dirty="0"/>
              <a:t>    </a:t>
            </a:r>
          </a:p>
          <a:p>
            <a:r>
              <a:rPr lang="en-US" altLang="ja-JP" sz="1600" dirty="0"/>
              <a:t>    </a:t>
            </a:r>
          </a:p>
          <a:p>
            <a:pPr algn="l"/>
            <a:r>
              <a:rPr lang="en-US" altLang="ja-JP" sz="1400" dirty="0">
                <a:solidFill>
                  <a:srgbClr val="808080"/>
                </a:solidFill>
                <a:ea typeface="ＭＳ ゴシック" panose="020B0609070205080204" pitchFamily="49" charset="-128"/>
              </a:rPr>
              <a:t>/*</a:t>
            </a:r>
            <a:r>
              <a:rPr lang="ja-JP" altLang="en-US" sz="1400" dirty="0">
                <a:solidFill>
                  <a:srgbClr val="808080"/>
                </a:solidFill>
                <a:ea typeface="ＭＳ ゴシック" panose="020B0609070205080204" pitchFamily="49" charset="-128"/>
              </a:rPr>
              <a:t>食べる*</a:t>
            </a:r>
            <a:r>
              <a:rPr lang="en-US" altLang="ja-JP" sz="1400" dirty="0">
                <a:solidFill>
                  <a:srgbClr val="808080"/>
                </a:solidFill>
                <a:ea typeface="ＭＳ ゴシック" panose="020B0609070205080204" pitchFamily="49" charset="-128"/>
              </a:rPr>
              <a:t>/</a:t>
            </a:r>
          </a:p>
          <a:p>
            <a:pPr algn="l"/>
            <a:endParaRPr lang="ja-JP" altLang="en-US" sz="1400" dirty="0">
              <a:ea typeface="ＭＳ ゴシック" panose="020B0609070205080204" pitchFamily="49" charset="-128"/>
            </a:endParaRPr>
          </a:p>
          <a:p>
            <a:pPr algn="l"/>
            <a:r>
              <a:rPr lang="en-US" altLang="ja-JP" sz="1400" dirty="0">
                <a:ea typeface="ＭＳ ゴシック" panose="020B0609070205080204" pitchFamily="49" charset="-128"/>
              </a:rPr>
              <a:t> void eat(String food) {</a:t>
            </a:r>
          </a:p>
          <a:p>
            <a:pPr algn="l"/>
            <a:r>
              <a:rPr lang="en-US" altLang="ja-JP" sz="1400" dirty="0">
                <a:ea typeface="ＭＳ ゴシック" panose="020B0609070205080204" pitchFamily="49" charset="-128"/>
              </a:rPr>
              <a:t> </a:t>
            </a:r>
            <a:r>
              <a:rPr lang="en-US" altLang="ja-JP" sz="1400" dirty="0" err="1">
                <a:ea typeface="ＭＳ ゴシック" panose="020B0609070205080204" pitchFamily="49" charset="-128"/>
              </a:rPr>
              <a:t>System.</a:t>
            </a:r>
            <a:r>
              <a:rPr lang="en-US" altLang="ja-JP" sz="1400" b="1" dirty="0" err="1">
                <a:ea typeface="ＭＳ ゴシック" panose="020B0609070205080204" pitchFamily="49" charset="-128"/>
              </a:rPr>
              <a:t>out.print</a:t>
            </a:r>
            <a:r>
              <a:rPr lang="en-US" altLang="ja-JP" sz="1400" b="1" dirty="0">
                <a:ea typeface="ＭＳ ゴシック" panose="020B0609070205080204" pitchFamily="49" charset="-128"/>
              </a:rPr>
              <a:t>(name + " </a:t>
            </a:r>
            <a:r>
              <a:rPr lang="ja-JP" altLang="en-US" sz="1400" b="1" dirty="0">
                <a:ea typeface="ＭＳ ゴシック" panose="020B0609070205080204" pitchFamily="49" charset="-128"/>
              </a:rPr>
              <a:t>は </a:t>
            </a:r>
            <a:r>
              <a:rPr lang="en-US" altLang="ja-JP" sz="1400" b="1" dirty="0">
                <a:ea typeface="ＭＳ ゴシック" panose="020B0609070205080204" pitchFamily="49" charset="-128"/>
              </a:rPr>
              <a:t>"</a:t>
            </a:r>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a:t>
            </a:r>
            <a:r>
              <a:rPr lang="ja-JP" altLang="en-US" sz="1400" b="1" dirty="0">
                <a:ea typeface="ＭＳ ゴシック" panose="020B0609070205080204" pitchFamily="49" charset="-128"/>
              </a:rPr>
              <a:t> </a:t>
            </a:r>
            <a:r>
              <a:rPr lang="en-US" altLang="ja-JP" sz="1400" b="1" dirty="0">
                <a:ea typeface="ＭＳ ゴシック" panose="020B0609070205080204" pitchFamily="49" charset="-128"/>
              </a:rPr>
              <a:t>food + "</a:t>
            </a:r>
            <a:r>
              <a:rPr lang="ja-JP" altLang="en-US" sz="1400" b="1" dirty="0">
                <a:ea typeface="ＭＳ ゴシック" panose="020B0609070205080204" pitchFamily="49" charset="-128"/>
              </a:rPr>
              <a:t>を食べます </a:t>
            </a:r>
            <a:r>
              <a:rPr lang="en-US" altLang="ja-JP" sz="1400" b="1" dirty="0">
                <a:ea typeface="ＭＳ ゴシック" panose="020B0609070205080204" pitchFamily="49" charset="-128"/>
              </a:rPr>
              <a:t>");</a:t>
            </a:r>
          </a:p>
          <a:p>
            <a:pPr algn="l"/>
            <a:r>
              <a:rPr lang="ja-JP" altLang="en-US" sz="1400" b="1" dirty="0">
                <a:solidFill>
                  <a:srgbClr val="00B050"/>
                </a:solidFill>
                <a:ea typeface="ＭＳ ゴシック" panose="020B0609070205080204" pitchFamily="49" charset="-128"/>
              </a:rPr>
              <a:t>  </a:t>
            </a:r>
            <a:r>
              <a:rPr lang="en-US" altLang="ja-JP" sz="1400" b="1" dirty="0">
                <a:solidFill>
                  <a:srgbClr val="00B050"/>
                </a:solidFill>
                <a:ea typeface="ＭＳ ゴシック" panose="020B0609070205080204" pitchFamily="49" charset="-128"/>
              </a:rPr>
              <a:t>meow();</a:t>
            </a:r>
            <a:endParaRPr lang="ja-JP" altLang="en-US" sz="1400" b="1" dirty="0">
              <a:solidFill>
                <a:srgbClr val="00B050"/>
              </a:solidFill>
              <a:ea typeface="ＭＳ ゴシック" panose="020B0609070205080204" pitchFamily="49" charset="-128"/>
            </a:endParaRPr>
          </a:p>
          <a:p>
            <a:pPr algn="l"/>
            <a:r>
              <a:rPr lang="en-US" altLang="ja-JP" sz="1800" dirty="0">
                <a:latin typeface="ＭＳ ゴシック" panose="020B0609070205080204" pitchFamily="49" charset="-128"/>
                <a:ea typeface="ＭＳ ゴシック" panose="020B0609070205080204" pitchFamily="49" charset="-128"/>
              </a:rPr>
              <a:t>}</a:t>
            </a:r>
            <a:endParaRPr lang="en-US" altLang="ja-JP" sz="1600" dirty="0"/>
          </a:p>
          <a:p>
            <a:r>
              <a:rPr lang="en-US" altLang="ja-JP" sz="1600" dirty="0"/>
              <a:t>  /* </a:t>
            </a:r>
            <a:r>
              <a:rPr lang="ja-JP" altLang="en-US" sz="1600" dirty="0"/>
              <a:t>鳴く*</a:t>
            </a:r>
            <a:r>
              <a:rPr lang="en-US" altLang="ja-JP" sz="1600" dirty="0"/>
              <a:t>/</a:t>
            </a:r>
          </a:p>
          <a:p>
            <a:r>
              <a:rPr lang="en-US" altLang="ja-JP" sz="1600" dirty="0"/>
              <a:t>    void </a:t>
            </a:r>
            <a:r>
              <a:rPr lang="en-US" altLang="ja-JP" sz="1600" b="1" dirty="0">
                <a:solidFill>
                  <a:srgbClr val="00B050"/>
                </a:solidFill>
              </a:rPr>
              <a:t>meow</a:t>
            </a:r>
            <a:r>
              <a:rPr lang="en-US" altLang="ja-JP" sz="1600" dirty="0"/>
              <a:t>() {</a:t>
            </a:r>
          </a:p>
          <a:p>
            <a:r>
              <a:rPr lang="en-US" altLang="ja-JP" sz="1600" dirty="0"/>
              <a:t>        </a:t>
            </a:r>
            <a:r>
              <a:rPr lang="en-US" altLang="ja-JP" sz="1600" dirty="0" err="1"/>
              <a:t>System.out.println</a:t>
            </a:r>
            <a:r>
              <a:rPr lang="en-US" altLang="ja-JP" sz="1600" dirty="0"/>
              <a:t>("meow~");</a:t>
            </a:r>
          </a:p>
          <a:p>
            <a:r>
              <a:rPr lang="en-US" altLang="ja-JP" sz="1600" dirty="0"/>
              <a:t>    }</a:t>
            </a:r>
          </a:p>
          <a:p>
            <a:endParaRPr lang="en-US" altLang="ja-JP" sz="1600" dirty="0"/>
          </a:p>
          <a:p>
            <a:r>
              <a:rPr lang="en-US" altLang="ja-JP" sz="1600" dirty="0"/>
              <a:t>}</a:t>
            </a:r>
          </a:p>
        </p:txBody>
      </p:sp>
      <p:pic>
        <p:nvPicPr>
          <p:cNvPr id="4" name="図 3">
            <a:extLst>
              <a:ext uri="{FF2B5EF4-FFF2-40B4-BE49-F238E27FC236}">
                <a16:creationId xmlns:a16="http://schemas.microsoft.com/office/drawing/2014/main" id="{66853A25-00C1-591B-978D-0BE41D949F4E}"/>
              </a:ext>
            </a:extLst>
          </p:cNvPr>
          <p:cNvPicPr>
            <a:picLocks noChangeAspect="1"/>
          </p:cNvPicPr>
          <p:nvPr/>
        </p:nvPicPr>
        <p:blipFill>
          <a:blip r:embed="rId2"/>
          <a:stretch>
            <a:fillRect/>
          </a:stretch>
        </p:blipFill>
        <p:spPr>
          <a:xfrm>
            <a:off x="5372883" y="4662458"/>
            <a:ext cx="1424041" cy="1064971"/>
          </a:xfrm>
          <a:prstGeom prst="rect">
            <a:avLst/>
          </a:prstGeom>
        </p:spPr>
      </p:pic>
      <p:sp>
        <p:nvSpPr>
          <p:cNvPr id="43" name="テキスト ボックス 42">
            <a:extLst>
              <a:ext uri="{FF2B5EF4-FFF2-40B4-BE49-F238E27FC236}">
                <a16:creationId xmlns:a16="http://schemas.microsoft.com/office/drawing/2014/main" id="{7F2ACC16-4EEA-4A7F-8E97-F43A7167E3F1}"/>
              </a:ext>
            </a:extLst>
          </p:cNvPr>
          <p:cNvSpPr txBox="1"/>
          <p:nvPr/>
        </p:nvSpPr>
        <p:spPr>
          <a:xfrm>
            <a:off x="5068599" y="5786646"/>
            <a:ext cx="2263589" cy="923330"/>
          </a:xfrm>
          <a:prstGeom prst="rect">
            <a:avLst/>
          </a:prstGeom>
          <a:noFill/>
          <a:ln>
            <a:solidFill>
              <a:schemeClr val="tx1"/>
            </a:solidFill>
          </a:ln>
        </p:spPr>
        <p:txBody>
          <a:bodyPr wrap="square" rtlCol="0">
            <a:spAutoFit/>
          </a:bodyPr>
          <a:lstStyle/>
          <a:p>
            <a:r>
              <a:rPr lang="ja-JP" altLang="en-US" dirty="0"/>
              <a:t>名前</a:t>
            </a:r>
            <a:r>
              <a:rPr lang="en-US" altLang="ja-JP" dirty="0"/>
              <a:t>(name):</a:t>
            </a:r>
            <a:r>
              <a:rPr lang="ja-JP" altLang="en-US" dirty="0"/>
              <a:t>アリス</a:t>
            </a:r>
            <a:endParaRPr kumimoji="1" lang="en-US" altLang="ja-JP" dirty="0"/>
          </a:p>
          <a:p>
            <a:r>
              <a:rPr kumimoji="1" lang="ja-JP" altLang="en-US" dirty="0"/>
              <a:t>年齢</a:t>
            </a:r>
            <a:r>
              <a:rPr kumimoji="1" lang="en-US" altLang="ja-JP" dirty="0"/>
              <a:t>(age):5</a:t>
            </a:r>
          </a:p>
          <a:p>
            <a:r>
              <a:rPr kumimoji="1" lang="ja-JP" altLang="en-US" dirty="0"/>
              <a:t>色（</a:t>
            </a:r>
            <a:r>
              <a:rPr kumimoji="1" lang="en-US" altLang="ja-JP" dirty="0"/>
              <a:t>color</a:t>
            </a:r>
            <a:r>
              <a:rPr lang="en-US" altLang="ja-JP" dirty="0"/>
              <a:t>):</a:t>
            </a:r>
            <a:r>
              <a:rPr lang="ja-JP" altLang="en-US" dirty="0"/>
              <a:t>茶色</a:t>
            </a:r>
            <a:endParaRPr kumimoji="1" lang="ja-JP" altLang="en-US" dirty="0"/>
          </a:p>
        </p:txBody>
      </p:sp>
      <p:pic>
        <p:nvPicPr>
          <p:cNvPr id="9" name="図 8">
            <a:extLst>
              <a:ext uri="{FF2B5EF4-FFF2-40B4-BE49-F238E27FC236}">
                <a16:creationId xmlns:a16="http://schemas.microsoft.com/office/drawing/2014/main" id="{02539AA7-CCEB-22CB-AE05-87007F8E4E31}"/>
              </a:ext>
            </a:extLst>
          </p:cNvPr>
          <p:cNvPicPr>
            <a:picLocks noChangeAspect="1"/>
          </p:cNvPicPr>
          <p:nvPr/>
        </p:nvPicPr>
        <p:blipFill rotWithShape="1">
          <a:blip r:embed="rId3"/>
          <a:srcRect l="10296" t="5508" b="9842"/>
          <a:stretch/>
        </p:blipFill>
        <p:spPr>
          <a:xfrm>
            <a:off x="7926164" y="5131527"/>
            <a:ext cx="4098454" cy="1064971"/>
          </a:xfrm>
          <a:prstGeom prst="rect">
            <a:avLst/>
          </a:prstGeom>
        </p:spPr>
      </p:pic>
      <p:sp>
        <p:nvSpPr>
          <p:cNvPr id="22" name="テキスト ボックス 21">
            <a:extLst>
              <a:ext uri="{FF2B5EF4-FFF2-40B4-BE49-F238E27FC236}">
                <a16:creationId xmlns:a16="http://schemas.microsoft.com/office/drawing/2014/main" id="{03F18568-7F04-300D-63DA-C7BFEA983BD8}"/>
              </a:ext>
            </a:extLst>
          </p:cNvPr>
          <p:cNvSpPr txBox="1"/>
          <p:nvPr/>
        </p:nvSpPr>
        <p:spPr>
          <a:xfrm>
            <a:off x="6035509" y="1347479"/>
            <a:ext cx="9167566" cy="369332"/>
          </a:xfrm>
          <a:prstGeom prst="rect">
            <a:avLst/>
          </a:prstGeom>
          <a:noFill/>
        </p:spPr>
        <p:txBody>
          <a:bodyPr wrap="square">
            <a:spAutoFit/>
          </a:bodyPr>
          <a:lstStyle/>
          <a:p>
            <a:r>
              <a:rPr lang="en-US" altLang="ja-JP" sz="1800" b="1" dirty="0">
                <a:latin typeface="ＭＳ ゴシック" panose="020B0609070205080204" pitchFamily="49" charset="-128"/>
                <a:ea typeface="ＭＳ ゴシック" panose="020B0609070205080204" pitchFamily="49" charset="-128"/>
              </a:rPr>
              <a:t>Cat </a:t>
            </a:r>
            <a:r>
              <a:rPr lang="en-US" altLang="ja-JP" sz="1800" b="1" dirty="0" err="1">
                <a:latin typeface="ＭＳ ゴシック" panose="020B0609070205080204" pitchFamily="49" charset="-128"/>
                <a:ea typeface="ＭＳ ゴシック" panose="020B0609070205080204" pitchFamily="49" charset="-128"/>
              </a:rPr>
              <a:t>alice</a:t>
            </a:r>
            <a:r>
              <a:rPr lang="en-US" altLang="ja-JP" sz="1800" b="1" dirty="0">
                <a:latin typeface="ＭＳ ゴシック" panose="020B0609070205080204" pitchFamily="49" charset="-128"/>
                <a:ea typeface="ＭＳ ゴシック" panose="020B0609070205080204" pitchFamily="49" charset="-128"/>
              </a:rPr>
              <a:t> = new Cat();</a:t>
            </a:r>
            <a:endParaRPr lang="ja-JP" altLang="en-US" b="1" dirty="0"/>
          </a:p>
        </p:txBody>
      </p:sp>
    </p:spTree>
    <p:extLst>
      <p:ext uri="{BB962C8B-B14F-4D97-AF65-F5344CB8AC3E}">
        <p14:creationId xmlns:p14="http://schemas.microsoft.com/office/powerpoint/2010/main" val="1271911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6555</TotalTime>
  <Words>2725</Words>
  <Application>Microsoft Office PowerPoint</Application>
  <PresentationFormat>ワイド画面</PresentationFormat>
  <Paragraphs>674</Paragraphs>
  <Slides>23</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ＭＳ ゴシック</vt:lpstr>
      <vt:lpstr>noto-sans-cjk-jp</vt:lpstr>
      <vt:lpstr>メイリオ</vt:lpstr>
      <vt:lpstr>游ゴシック</vt:lpstr>
      <vt:lpstr>游ゴシック Light</vt:lpstr>
      <vt:lpstr>Arial</vt:lpstr>
      <vt:lpstr>Consolas</vt:lpstr>
      <vt:lpstr>Lato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片桐 明美</dc:creator>
  <cp:lastModifiedBy>明美 井澤</cp:lastModifiedBy>
  <cp:revision>51</cp:revision>
  <dcterms:created xsi:type="dcterms:W3CDTF">2022-08-03T06:14:32Z</dcterms:created>
  <dcterms:modified xsi:type="dcterms:W3CDTF">2023-12-22T07:58:46Z</dcterms:modified>
</cp:coreProperties>
</file>