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2"/>
  </p:notesMasterIdLst>
  <p:sldIdLst>
    <p:sldId id="306" r:id="rId2"/>
    <p:sldId id="312" r:id="rId3"/>
    <p:sldId id="315" r:id="rId4"/>
    <p:sldId id="318" r:id="rId5"/>
    <p:sldId id="317" r:id="rId6"/>
    <p:sldId id="319" r:id="rId7"/>
    <p:sldId id="320" r:id="rId8"/>
    <p:sldId id="321" r:id="rId9"/>
    <p:sldId id="322" r:id="rId10"/>
    <p:sldId id="323" r:id="rId11"/>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95090" autoAdjust="0"/>
  </p:normalViewPr>
  <p:slideViewPr>
    <p:cSldViewPr>
      <p:cViewPr varScale="1">
        <p:scale>
          <a:sx n="46" d="100"/>
          <a:sy n="46" d="100"/>
        </p:scale>
        <p:origin x="36" y="120"/>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308827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201905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240425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149114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146852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10</a:t>
            </a:fld>
            <a:endParaRPr kumimoji="1" lang="ja-JP" altLang="en-US"/>
          </a:p>
        </p:txBody>
      </p:sp>
    </p:spTree>
    <p:extLst>
      <p:ext uri="{BB962C8B-B14F-4D97-AF65-F5344CB8AC3E}">
        <p14:creationId xmlns:p14="http://schemas.microsoft.com/office/powerpoint/2010/main" val="2703413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544201F9-5EA5-41C6-EDC1-BF72FFC5345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7FCE8807-772D-36E5-13D0-BAAFC180EB6C}"/>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048E7A6F-38FE-A0F6-0BC1-A485AEE2446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755BB144-B387-7256-FBCE-715A7064FD36}"/>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359B55AB-3E12-35AF-ABEF-2E9B0A085E1C}"/>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Unit2 </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kumimoji="1" lang="ja-JP" altLang="en-US" dirty="0"/>
              <a:t>次の指示を聞く①</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p>
        </p:txBody>
      </p:sp>
      <p:sp>
        <p:nvSpPr>
          <p:cNvPr id="8" name="テキスト プレースホルダー 7">
            <a:extLst>
              <a:ext uri="{FF2B5EF4-FFF2-40B4-BE49-F238E27FC236}">
                <a16:creationId xmlns:a16="http://schemas.microsoft.com/office/drawing/2014/main" id="{2BE97AF6-6E5B-6305-FA3C-69C9DE7235C8}"/>
              </a:ext>
            </a:extLst>
          </p:cNvPr>
          <p:cNvSpPr>
            <a:spLocks noGrp="1"/>
          </p:cNvSpPr>
          <p:nvPr>
            <p:ph type="body" idx="1"/>
          </p:nvPr>
        </p:nvSpPr>
        <p:spPr>
          <a:xfrm>
            <a:off x="482600" y="1246670"/>
            <a:ext cx="11524633" cy="1421887"/>
          </a:xfrm>
        </p:spPr>
        <p:txBody>
          <a:bodyPr/>
          <a:lstStyle/>
          <a:p>
            <a:r>
              <a:rPr lang="ja-JP" altLang="en-US" dirty="0"/>
              <a:t>以下のサンプル会話を二人一組で練習してみましょう。会話の中で生まれた疑問は自分たちで調べて発表しあいましょう。</a:t>
            </a:r>
          </a:p>
        </p:txBody>
      </p:sp>
      <p:sp>
        <p:nvSpPr>
          <p:cNvPr id="10" name="テキスト ボックス 9">
            <a:extLst>
              <a:ext uri="{FF2B5EF4-FFF2-40B4-BE49-F238E27FC236}">
                <a16:creationId xmlns:a16="http://schemas.microsoft.com/office/drawing/2014/main" id="{A552D971-0A53-B244-410C-66530FAB41C6}"/>
              </a:ext>
            </a:extLst>
          </p:cNvPr>
          <p:cNvSpPr txBox="1"/>
          <p:nvPr/>
        </p:nvSpPr>
        <p:spPr>
          <a:xfrm>
            <a:off x="254000" y="2638646"/>
            <a:ext cx="12809901" cy="6555641"/>
          </a:xfrm>
          <a:prstGeom prst="rect">
            <a:avLst/>
          </a:prstGeom>
          <a:noFill/>
        </p:spPr>
        <p:txBody>
          <a:bodyPr wrap="square">
            <a:spAutoFit/>
          </a:bodyPr>
          <a:lstStyle/>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お疲れ様です、</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さん。今お時間いいですか？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はい、どうぞ。</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先日、社内トレーニングの資料を読んで理解するように指示を受けましたので、報告させていただきます。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了解しました。理解できない部分はありましたか？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はい、いくつかの専門用語が難解でしたので、質問したいと思いますが、よろしいでしょうか？</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分かりました。専門的な用語についてはトレーナーにも確認してみてください。次に、今後のトレーニングスケジュールについても報告していただけますか？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すみませんが、本日の</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16</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時までに他の部署からの重要な情報収集があります。どちらを優先すればよろしいでしょうか？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了解しました。重要な情報収集を優先してください。トレーニングスケジュールについては、明日の午前中までに報告してください。</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承知しました。重要な情報収集に取り組みます。</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19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lang="ja-JP" altLang="en-US" dirty="0"/>
              <a:t>業務について質問・整理</a:t>
            </a:r>
            <a:r>
              <a:rPr kumimoji="1" lang="ja-JP" altLang="en-US" dirty="0"/>
              <a:t>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425808467"/>
              </p:ext>
            </p:extLst>
          </p:nvPr>
        </p:nvGraphicFramePr>
        <p:xfrm>
          <a:off x="1473200" y="2895600"/>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経験したことのあるシステム</a:t>
                      </a:r>
                    </a:p>
                  </a:txBody>
                  <a:tcPr/>
                </a:tc>
                <a:tc>
                  <a:txBody>
                    <a:bodyPr/>
                    <a:lstStyle/>
                    <a:p>
                      <a:r>
                        <a:rPr kumimoji="1" lang="ja-JP" altLang="en-US" b="1" dirty="0"/>
                        <a:t>在庫管理システム</a:t>
                      </a:r>
                    </a:p>
                  </a:txBody>
                  <a:tcPr/>
                </a:tc>
                <a:extLst>
                  <a:ext uri="{0D108BD9-81ED-4DB2-BD59-A6C34878D82A}">
                    <a16:rowId xmlns:a16="http://schemas.microsoft.com/office/drawing/2014/main" val="3583098190"/>
                  </a:ext>
                </a:extLst>
              </a:tr>
              <a:tr h="0">
                <a:tc>
                  <a:txBody>
                    <a:bodyPr/>
                    <a:lstStyle/>
                    <a:p>
                      <a:r>
                        <a:rPr kumimoji="1" lang="ja-JP" altLang="en-US" b="1" dirty="0"/>
                        <a:t>お願いされる仕事</a:t>
                      </a:r>
                    </a:p>
                  </a:txBody>
                  <a:tcPr/>
                </a:tc>
                <a:tc>
                  <a:txBody>
                    <a:bodyPr/>
                    <a:lstStyle/>
                    <a:p>
                      <a:r>
                        <a:rPr kumimoji="1" lang="ja-JP" altLang="en-US" b="1" dirty="0"/>
                        <a:t>入庫処理</a:t>
                      </a:r>
                    </a:p>
                  </a:txBody>
                  <a:tcPr/>
                </a:tc>
                <a:extLst>
                  <a:ext uri="{0D108BD9-81ED-4DB2-BD59-A6C34878D82A}">
                    <a16:rowId xmlns:a16="http://schemas.microsoft.com/office/drawing/2014/main" val="3324382576"/>
                  </a:ext>
                </a:extLst>
              </a:tr>
              <a:tr h="0">
                <a:tc>
                  <a:txBody>
                    <a:bodyPr/>
                    <a:lstStyle/>
                    <a:p>
                      <a:r>
                        <a:rPr kumimoji="1" lang="ja-JP" altLang="en-US" b="1" dirty="0"/>
                        <a:t>質問すること</a:t>
                      </a:r>
                    </a:p>
                  </a:txBody>
                  <a:tcPr/>
                </a:tc>
                <a:tc>
                  <a:txBody>
                    <a:bodyPr/>
                    <a:lstStyle/>
                    <a:p>
                      <a:r>
                        <a:rPr kumimoji="1" lang="ja-JP" altLang="en-US" b="1" dirty="0"/>
                        <a:t>入庫処理は、商品受け入れ、在庫への登録、入庫伝票の発行があるが、どの部分を担当するのか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①：作業質問者は表の内容を基に相手役の人に作業を依頼してください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lang="ja-JP" altLang="en-US" dirty="0"/>
              <a:t>業務について質問・整理</a:t>
            </a:r>
            <a:r>
              <a:rPr kumimoji="1" lang="ja-JP" altLang="en-US" dirty="0"/>
              <a:t>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5853870"/>
          </a:xfrm>
        </p:spPr>
        <p:txBody>
          <a:bodyPr/>
          <a:lstStyle/>
          <a:p>
            <a:pPr marL="0" indent="0">
              <a:buNone/>
            </a:pPr>
            <a:r>
              <a:rPr lang="en-US" altLang="ja-JP" b="0" i="0" dirty="0">
                <a:solidFill>
                  <a:srgbClr val="0D0D0D"/>
                </a:solidFill>
                <a:effectLst/>
                <a:highlight>
                  <a:srgbClr val="FFFFFF"/>
                </a:highlight>
                <a:latin typeface="Söhne"/>
              </a:rPr>
              <a:t>A: </a:t>
            </a:r>
            <a:r>
              <a:rPr lang="en-US" altLang="ja-JP" dirty="0">
                <a:solidFill>
                  <a:srgbClr val="0D0D0D"/>
                </a:solidFill>
                <a:highlight>
                  <a:srgbClr val="FFFFFF"/>
                </a:highlight>
                <a:latin typeface="Söhne"/>
              </a:rPr>
              <a:t>B</a:t>
            </a:r>
            <a:r>
              <a:rPr lang="ja-JP" altLang="en-US" b="0" i="0" dirty="0">
                <a:solidFill>
                  <a:srgbClr val="0D0D0D"/>
                </a:solidFill>
                <a:effectLst/>
                <a:highlight>
                  <a:srgbClr val="FFFFFF"/>
                </a:highlight>
                <a:latin typeface="Söhne"/>
              </a:rPr>
              <a:t>さん、在庫管理システムに詳しいですよね？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はい、在庫管理に関する経験はあります。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そうですか。では、商品の入庫処理についてご担当いただけますか？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もちろんです。入庫処理と言えば、商品の受け入れ、在庫への登録、入庫伝票の発行などがありますが、どの部分を担当すればよろしいでしょうか？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商品の受け入れと在庫への登録をお願いします。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承知しました。入庫処理の中で、商品の受け入れと在庫への登録を担当しますね。他に何かご用命はありますか？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a:t>
            </a:r>
            <a:r>
              <a:rPr lang="en-US" altLang="ja-JP" b="0" i="0" dirty="0">
                <a:solidFill>
                  <a:srgbClr val="0D0D0D"/>
                </a:solidFill>
                <a:effectLst/>
                <a:highlight>
                  <a:srgbClr val="FFFFFF"/>
                </a:highlight>
                <a:latin typeface="Söhne"/>
              </a:rPr>
              <a:t>1</a:t>
            </a:r>
            <a:r>
              <a:rPr lang="ja-JP" altLang="en-US" b="0" i="0" dirty="0">
                <a:solidFill>
                  <a:srgbClr val="0D0D0D"/>
                </a:solidFill>
                <a:effectLst/>
                <a:highlight>
                  <a:srgbClr val="FFFFFF"/>
                </a:highlight>
                <a:latin typeface="Söhne"/>
              </a:rPr>
              <a:t>点お願いがありますが、商品の出庫処理の手順についても教えていただけますか？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了解しました。出庫処理についても説明しますね。</a:t>
            </a: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lang="ja-JP" altLang="en-US" dirty="0"/>
              <a:t>業務について質問・整理②</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210528928"/>
              </p:ext>
            </p:extLst>
          </p:nvPr>
        </p:nvGraphicFramePr>
        <p:xfrm>
          <a:off x="1473200" y="2895600"/>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経験したことのあるシステム</a:t>
                      </a:r>
                    </a:p>
                  </a:txBody>
                  <a:tcPr/>
                </a:tc>
                <a:tc>
                  <a:txBody>
                    <a:bodyPr/>
                    <a:lstStyle/>
                    <a:p>
                      <a:r>
                        <a:rPr kumimoji="1" lang="ja-JP" altLang="en-US" sz="1800" b="1" i="0" kern="1200" dirty="0">
                          <a:solidFill>
                            <a:schemeClr val="dk1"/>
                          </a:solidFill>
                          <a:effectLst/>
                          <a:latin typeface="+mn-lt"/>
                          <a:ea typeface="+mn-ea"/>
                          <a:cs typeface="+mn-cs"/>
                        </a:rPr>
                        <a:t>人事管理システム</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お願いされる仕事</a:t>
                      </a:r>
                    </a:p>
                  </a:txBody>
                  <a:tcPr/>
                </a:tc>
                <a:tc>
                  <a:txBody>
                    <a:bodyPr/>
                    <a:lstStyle/>
                    <a:p>
                      <a:r>
                        <a:rPr kumimoji="1" lang="ja-JP" altLang="en-US" sz="1800" b="1" i="0" kern="1200" dirty="0">
                          <a:solidFill>
                            <a:schemeClr val="dk1"/>
                          </a:solidFill>
                          <a:effectLst/>
                          <a:latin typeface="+mn-lt"/>
                          <a:ea typeface="+mn-ea"/>
                          <a:cs typeface="+mn-cs"/>
                        </a:rPr>
                        <a:t>新入社員の登録手続き</a:t>
                      </a:r>
                      <a:endParaRPr kumimoji="1" lang="ja-JP" altLang="en-US" b="1" dirty="0"/>
                    </a:p>
                  </a:txBody>
                  <a:tcPr/>
                </a:tc>
                <a:extLst>
                  <a:ext uri="{0D108BD9-81ED-4DB2-BD59-A6C34878D82A}">
                    <a16:rowId xmlns:a16="http://schemas.microsoft.com/office/drawing/2014/main" val="3324382576"/>
                  </a:ext>
                </a:extLst>
              </a:tr>
              <a:tr h="0">
                <a:tc>
                  <a:txBody>
                    <a:bodyPr/>
                    <a:lstStyle/>
                    <a:p>
                      <a:r>
                        <a:rPr kumimoji="1" lang="ja-JP" altLang="en-US" b="1" dirty="0"/>
                        <a:t>質問すること</a:t>
                      </a:r>
                    </a:p>
                  </a:txBody>
                  <a:tcPr/>
                </a:tc>
                <a:tc>
                  <a:txBody>
                    <a:bodyPr/>
                    <a:lstStyle/>
                    <a:p>
                      <a:r>
                        <a:rPr kumimoji="1" lang="ja-JP" altLang="en-US" b="1" dirty="0"/>
                        <a:t>新入社員の登録手続きは、基本情報の入力、給与の設定、入社手続き完了があるがどの部分を担当するか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①：作業質問者は表の内容を基に相手役の人に作業を依頼してください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193051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lang="ja-JP" altLang="en-US" dirty="0"/>
              <a:t>業務について質問・整理②</a:t>
            </a:r>
            <a:endParaRPr kumimoji="1" lang="ja-JP" altLang="en-US" dirty="0"/>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2023834" cy="7183465"/>
          </a:xfrm>
        </p:spPr>
        <p:txBody>
          <a:bodyPr/>
          <a:lstStyle/>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すみませんが、ヤマダさん、人事管理システムに詳しいですよね？</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はい、人事管理には経験があります。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それでは、新入社員の登録手続きについて担当してもらえますか？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もちろんです。新入社員の登録手続きと言いますと、基本</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情報の入力、給与の設定、入社手続きの完了などがありま</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すが、具体的に何を担当すればよろしいでしょうか？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基本情報の入力と給与の設定をお願いします。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承知しました。新入社員の登録手続きの中で、基本情報の</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入力と給与の設定を担当しますね。他に何かご用命はあり</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はい、もう</a:t>
            </a:r>
            <a:r>
              <a:rPr lang="en-US" altLang="ja-JP" b="0" i="0" dirty="0">
                <a:solidFill>
                  <a:srgbClr val="0D0D0D"/>
                </a:solidFill>
                <a:effectLst/>
                <a:highlight>
                  <a:srgbClr val="FFFFFF"/>
                </a:highlight>
                <a:latin typeface="Söhne"/>
              </a:rPr>
              <a:t>1</a:t>
            </a:r>
            <a:r>
              <a:rPr lang="ja-JP" altLang="en-US" b="0" i="0" dirty="0">
                <a:solidFill>
                  <a:srgbClr val="0D0D0D"/>
                </a:solidFill>
                <a:effectLst/>
                <a:highlight>
                  <a:srgbClr val="FFFFFF"/>
                </a:highlight>
                <a:latin typeface="Söhne"/>
              </a:rPr>
              <a:t>つお願いがあるのですが、従業員の退職手続きの流れについても教えていただけますか？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確かめてみますね。退職手続きの流れについても説明します。</a:t>
            </a:r>
            <a:endParaRPr kumimoji="1" lang="ja-JP" altLang="en-US" dirty="0"/>
          </a:p>
        </p:txBody>
      </p:sp>
    </p:spTree>
    <p:extLst>
      <p:ext uri="{BB962C8B-B14F-4D97-AF65-F5344CB8AC3E}">
        <p14:creationId xmlns:p14="http://schemas.microsoft.com/office/powerpoint/2010/main" val="144389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lang="ja-JP" altLang="en-US" dirty="0"/>
              <a:t>業務について報告</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a:t>
            </a:r>
            <a:r>
              <a:rPr lang="ja-JP" altLang="en-US" dirty="0"/>
              <a:t>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1437376364"/>
              </p:ext>
            </p:extLst>
          </p:nvPr>
        </p:nvGraphicFramePr>
        <p:xfrm>
          <a:off x="1473200" y="2895600"/>
          <a:ext cx="9220200" cy="1651000"/>
        </p:xfrm>
        <a:graphic>
          <a:graphicData uri="http://schemas.openxmlformats.org/drawingml/2006/table">
            <a:tbl>
              <a:tblPr firstRow="1" bandRow="1">
                <a:tableStyleId>{C4B1156A-380E-4F78-BDF5-A606A8083BF9}</a:tableStyleId>
              </a:tblPr>
              <a:tblGrid>
                <a:gridCol w="4610100">
                  <a:extLst>
                    <a:ext uri="{9D8B030D-6E8A-4147-A177-3AD203B41FA5}">
                      <a16:colId xmlns:a16="http://schemas.microsoft.com/office/drawing/2014/main" val="2340970569"/>
                    </a:ext>
                  </a:extLst>
                </a:gridCol>
                <a:gridCol w="4610100">
                  <a:extLst>
                    <a:ext uri="{9D8B030D-6E8A-4147-A177-3AD203B41FA5}">
                      <a16:colId xmlns:a16="http://schemas.microsoft.com/office/drawing/2014/main" val="1349727153"/>
                    </a:ext>
                  </a:extLst>
                </a:gridCol>
              </a:tblGrid>
              <a:tr h="370840">
                <a:tc>
                  <a:txBody>
                    <a:bodyPr/>
                    <a:lstStyle/>
                    <a:p>
                      <a:r>
                        <a:rPr kumimoji="1" lang="ja-JP" altLang="en-US" b="1" dirty="0"/>
                        <a:t>報告事項</a:t>
                      </a:r>
                      <a:r>
                        <a:rPr kumimoji="1" lang="en-US" altLang="ja-JP" b="1" dirty="0"/>
                        <a:t>1</a:t>
                      </a:r>
                      <a:r>
                        <a:rPr kumimoji="1" lang="ja-JP" altLang="en-US" b="1" dirty="0"/>
                        <a:t>つ目</a:t>
                      </a:r>
                    </a:p>
                  </a:txBody>
                  <a:tcPr/>
                </a:tc>
                <a:tc>
                  <a:txBody>
                    <a:bodyPr/>
                    <a:lstStyle/>
                    <a:p>
                      <a:r>
                        <a:rPr kumimoji="1" lang="ja-JP" altLang="en-US" sz="1800" b="1" i="0" kern="1200" dirty="0">
                          <a:solidFill>
                            <a:schemeClr val="dk1"/>
                          </a:solidFill>
                          <a:effectLst/>
                          <a:latin typeface="+mn-lt"/>
                          <a:ea typeface="+mn-ea"/>
                          <a:cs typeface="+mn-cs"/>
                        </a:rPr>
                        <a:t>更新プログラムの開発が完了し、テスト中</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報告事項</a:t>
                      </a:r>
                      <a:r>
                        <a:rPr kumimoji="1" lang="en-US" altLang="ja-JP" b="1" dirty="0"/>
                        <a:t>2</a:t>
                      </a:r>
                      <a:r>
                        <a:rPr kumimoji="1" lang="ja-JP" altLang="en-US" b="1" dirty="0"/>
                        <a:t>つ目</a:t>
                      </a:r>
                    </a:p>
                  </a:txBody>
                  <a:tcPr/>
                </a:tc>
                <a:tc>
                  <a:txBody>
                    <a:bodyPr/>
                    <a:lstStyle/>
                    <a:p>
                      <a:r>
                        <a:rPr kumimoji="1" lang="ja-JP" altLang="en-US" b="1" dirty="0"/>
                        <a:t>請求書デザイン案が決定し、印刷会社に発注。</a:t>
                      </a:r>
                    </a:p>
                  </a:txBody>
                  <a:tcPr/>
                </a:tc>
                <a:extLst>
                  <a:ext uri="{0D108BD9-81ED-4DB2-BD59-A6C34878D82A}">
                    <a16:rowId xmlns:a16="http://schemas.microsoft.com/office/drawing/2014/main" val="3324382576"/>
                  </a:ext>
                </a:extLst>
              </a:tr>
              <a:tr h="0">
                <a:tc>
                  <a:txBody>
                    <a:bodyPr/>
                    <a:lstStyle/>
                    <a:p>
                      <a:r>
                        <a:rPr kumimoji="1" lang="ja-JP" altLang="en-US" b="1" dirty="0"/>
                        <a:t>今後の予定</a:t>
                      </a:r>
                    </a:p>
                  </a:txBody>
                  <a:tcPr/>
                </a:tc>
                <a:tc>
                  <a:txBody>
                    <a:bodyPr/>
                    <a:lstStyle/>
                    <a:p>
                      <a:r>
                        <a:rPr kumimoji="1" lang="ja-JP" altLang="en-US" b="1" dirty="0"/>
                        <a:t>今後は、印刷物の品質チェックと納期管理を行う</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6934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lang="ja-JP" altLang="en-US" dirty="0"/>
              <a:t>業務について報告</a:t>
            </a:r>
            <a:endParaRPr kumimoji="1" lang="ja-JP" altLang="en-US" dirty="0"/>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2023834" cy="6297068"/>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すみませんが、</a:t>
            </a:r>
            <a:r>
              <a:rPr lang="en-US" altLang="ja-JP" b="0" i="0" dirty="0">
                <a:solidFill>
                  <a:srgbClr val="0D0D0D"/>
                </a:solidFill>
                <a:effectLst/>
                <a:highlight>
                  <a:srgbClr val="FFFFFF"/>
                </a:highlight>
                <a:latin typeface="Söhne"/>
              </a:rPr>
              <a:t>B</a:t>
            </a:r>
            <a:r>
              <a:rPr lang="ja-JP" altLang="en-US" b="0" i="0" dirty="0">
                <a:solidFill>
                  <a:srgbClr val="0D0D0D"/>
                </a:solidFill>
                <a:effectLst/>
                <a:highlight>
                  <a:srgbClr val="FFFFFF"/>
                </a:highlight>
                <a:latin typeface="Söhne"/>
              </a:rPr>
              <a:t>さん、報告がございますが、お時間よろしい</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でしょうか？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はい、いいですよ。お願いします。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まず１点目ですが、顧客データの更新プログラムの開発が完了し、テスト中です。現在、予定よりも早く進んでおり、問題なければ今週中にはリリースできる見込みです。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分かりました。スケジュールに余裕があるとのことで、安心しました。他には？</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２点目ですが、請求書のデザイン案が決定し、印刷会社に発注しました。今後は印刷物の品質チェックと納期管理を行っていきます。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了解しました。問題や遅延が生じそうであれば早めに報告してくださいね。引き続きよろしくお願いします。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承知しました。ありがとうございます。</a:t>
            </a:r>
            <a:endParaRPr kumimoji="1" lang="ja-JP" altLang="en-US" dirty="0"/>
          </a:p>
        </p:txBody>
      </p:sp>
    </p:spTree>
    <p:extLst>
      <p:ext uri="{BB962C8B-B14F-4D97-AF65-F5344CB8AC3E}">
        <p14:creationId xmlns:p14="http://schemas.microsoft.com/office/powerpoint/2010/main" val="372643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kumimoji="1" lang="ja-JP" altLang="en-US" dirty="0"/>
              <a:t>指示を受けて説明を求める①</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r>
              <a:rPr lang="ja-JP" altLang="en-US" dirty="0"/>
              <a:t> </a:t>
            </a:r>
            <a:endParaRPr kumimoji="1" lang="ja-JP" altLang="en-US" dirty="0"/>
          </a:p>
        </p:txBody>
      </p:sp>
      <p:sp>
        <p:nvSpPr>
          <p:cNvPr id="8" name="テキスト プレースホルダー 7">
            <a:extLst>
              <a:ext uri="{FF2B5EF4-FFF2-40B4-BE49-F238E27FC236}">
                <a16:creationId xmlns:a16="http://schemas.microsoft.com/office/drawing/2014/main" id="{2BE97AF6-6E5B-6305-FA3C-69C9DE7235C8}"/>
              </a:ext>
            </a:extLst>
          </p:cNvPr>
          <p:cNvSpPr>
            <a:spLocks noGrp="1"/>
          </p:cNvSpPr>
          <p:nvPr>
            <p:ph type="body" idx="1"/>
          </p:nvPr>
        </p:nvSpPr>
        <p:spPr>
          <a:xfrm>
            <a:off x="482600" y="1447800"/>
            <a:ext cx="11524633" cy="1421887"/>
          </a:xfrm>
        </p:spPr>
        <p:txBody>
          <a:bodyPr/>
          <a:lstStyle/>
          <a:p>
            <a:r>
              <a:rPr lang="ja-JP" altLang="en-US" dirty="0"/>
              <a:t>以下のサンプル会話を二人一組で練習してみましょう。会話の中で生まれた疑問は自分たちで調べて発表しあいましょう。</a:t>
            </a:r>
          </a:p>
        </p:txBody>
      </p:sp>
      <p:sp>
        <p:nvSpPr>
          <p:cNvPr id="10" name="テキスト ボックス 9">
            <a:extLst>
              <a:ext uri="{FF2B5EF4-FFF2-40B4-BE49-F238E27FC236}">
                <a16:creationId xmlns:a16="http://schemas.microsoft.com/office/drawing/2014/main" id="{A552D971-0A53-B244-410C-66530FAB41C6}"/>
              </a:ext>
            </a:extLst>
          </p:cNvPr>
          <p:cNvSpPr txBox="1"/>
          <p:nvPr/>
        </p:nvSpPr>
        <p:spPr>
          <a:xfrm>
            <a:off x="245699" y="2869687"/>
            <a:ext cx="12809901" cy="5262979"/>
          </a:xfrm>
          <a:prstGeom prst="rect">
            <a:avLst/>
          </a:prstGeom>
          <a:noFill/>
        </p:spPr>
        <p:txBody>
          <a:bodyPr wrap="square">
            <a:spAutoFit/>
          </a:bodyPr>
          <a:lstStyle/>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お疲れ様です、</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さん。最近は会社での生活に慣れてきましたか？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はい、みんなとのコミュニケーションもスムーズになってきました。</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ありがとうございます。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それは良かったです。今、私たちのチームでは医療機器管理システム</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の開発を進めています。あなたもそのプロジェクトに参加してもらえます</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か？</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医療機器管理システムとは具体的にどのようなものですか？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このシステムは、医療機器の追跡、保守、点検のためのデータベースシステ</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ムです。詳細な要件定義書と基本設計書がありますので、明日の午前中まで</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にそれらを読んで理解しておいてくださ</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い。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了解しました。明日の午前中までに確認します。</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984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a:xfrm>
            <a:off x="650767" y="630290"/>
            <a:ext cx="7345575" cy="646290"/>
          </a:xfrm>
        </p:spPr>
        <p:txBody>
          <a:bodyPr/>
          <a:lstStyle/>
          <a:p>
            <a:r>
              <a:rPr kumimoji="1" lang="ja-JP" altLang="en-US" dirty="0"/>
              <a:t>指示を受けて説明を求める②</a:t>
            </a:r>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7" y="2743200"/>
            <a:ext cx="12023834" cy="5509160"/>
          </a:xfrm>
        </p:spPr>
        <p:txBody>
          <a:bodyPr/>
          <a:lstStyle/>
          <a:p>
            <a:pPr marL="0" indent="0">
              <a:lnSpc>
                <a:spcPct val="100000"/>
              </a:lnSpc>
              <a:buNone/>
            </a:pPr>
            <a:r>
              <a:rPr lang="ja-JP" altLang="en-US" b="0" i="0" dirty="0">
                <a:solidFill>
                  <a:srgbClr val="0D0D0D"/>
                </a:solidFill>
                <a:effectLst/>
                <a:highlight>
                  <a:srgbClr val="FFFFFF"/>
                </a:highlight>
                <a:latin typeface="Söhne"/>
              </a:rPr>
              <a:t>甲</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こんにちは、乙さん。会社での生活は順調ですか？</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乙</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はい、皆さんが親切にしてくれて、だいぶ慣れてきました。ありがとうございます。</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甲</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それは良かったですね。今、新しいプロジェクトが進行中で、飲食店向けの</a:t>
            </a:r>
            <a:r>
              <a:rPr lang="en-US" altLang="ja-JP" b="0" i="0" dirty="0">
                <a:solidFill>
                  <a:srgbClr val="0D0D0D"/>
                </a:solidFill>
                <a:effectLst/>
                <a:highlight>
                  <a:srgbClr val="FFFFFF"/>
                </a:highlight>
                <a:latin typeface="Söhne"/>
              </a:rPr>
              <a:t>POS</a:t>
            </a:r>
            <a:r>
              <a:rPr lang="ja-JP" altLang="en-US" b="0" i="0" dirty="0">
                <a:solidFill>
                  <a:srgbClr val="0D0D0D"/>
                </a:solidFill>
                <a:effectLst/>
                <a:highlight>
                  <a:srgbClr val="FFFFFF"/>
                </a:highlight>
                <a:latin typeface="Söhne"/>
              </a:rPr>
              <a:t>システムを開発しています。あなたもそのプロジェクトに参加してもらえますか？ </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乙</a:t>
            </a:r>
            <a:r>
              <a:rPr lang="en-US" altLang="ja-JP" b="0" i="0" dirty="0">
                <a:solidFill>
                  <a:srgbClr val="0D0D0D"/>
                </a:solidFill>
                <a:effectLst/>
                <a:highlight>
                  <a:srgbClr val="FFFFFF"/>
                </a:highlight>
                <a:latin typeface="Söhne"/>
              </a:rPr>
              <a:t>: POS</a:t>
            </a:r>
            <a:r>
              <a:rPr lang="ja-JP" altLang="en-US" b="0" i="0" dirty="0">
                <a:solidFill>
                  <a:srgbClr val="0D0D0D"/>
                </a:solidFill>
                <a:effectLst/>
                <a:highlight>
                  <a:srgbClr val="FFFFFF"/>
                </a:highlight>
                <a:latin typeface="Söhne"/>
              </a:rPr>
              <a:t>システムとは、具体的には何ですか？ </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甲</a:t>
            </a:r>
            <a:r>
              <a:rPr lang="en-US" altLang="ja-JP" b="0" i="0" dirty="0">
                <a:solidFill>
                  <a:srgbClr val="0D0D0D"/>
                </a:solidFill>
                <a:effectLst/>
                <a:highlight>
                  <a:srgbClr val="FFFFFF"/>
                </a:highlight>
                <a:latin typeface="Söhne"/>
              </a:rPr>
              <a:t>: POS</a:t>
            </a:r>
            <a:r>
              <a:rPr lang="ja-JP" altLang="en-US" b="0" i="0" dirty="0">
                <a:solidFill>
                  <a:srgbClr val="0D0D0D"/>
                </a:solidFill>
                <a:effectLst/>
                <a:highlight>
                  <a:srgbClr val="FFFFFF"/>
                </a:highlight>
                <a:latin typeface="Söhne"/>
              </a:rPr>
              <a:t>システムは、レジ業務や在庫管理、売上管理などを支援するシステムです。要件定義書と基本設計書を用意していますので、明日の午前中までに内容を把握しておいてください。</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乙</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了解しました。明日の午前中までに確認します。</a:t>
            </a:r>
            <a:endParaRPr kumimoji="1" lang="ja-JP" altLang="en-US" dirty="0"/>
          </a:p>
        </p:txBody>
      </p:sp>
      <p:sp>
        <p:nvSpPr>
          <p:cNvPr id="4" name="テキスト プレースホルダー 7">
            <a:extLst>
              <a:ext uri="{FF2B5EF4-FFF2-40B4-BE49-F238E27FC236}">
                <a16:creationId xmlns:a16="http://schemas.microsoft.com/office/drawing/2014/main" id="{BFFD4FD3-C6D5-763C-7306-6A239C383454}"/>
              </a:ext>
            </a:extLst>
          </p:cNvPr>
          <p:cNvSpPr txBox="1">
            <a:spLocks/>
          </p:cNvSpPr>
          <p:nvPr/>
        </p:nvSpPr>
        <p:spPr>
          <a:xfrm>
            <a:off x="177800" y="1146547"/>
            <a:ext cx="11524633" cy="1421887"/>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以下のサンプル会話を二人一組で練習してみましょう。会話の中で生まれた疑問は自分たちで調べて発表しあいましょう。</a:t>
            </a:r>
          </a:p>
        </p:txBody>
      </p:sp>
      <p:sp>
        <p:nvSpPr>
          <p:cNvPr id="5" name="テキスト ボックス 4">
            <a:extLst>
              <a:ext uri="{FF2B5EF4-FFF2-40B4-BE49-F238E27FC236}">
                <a16:creationId xmlns:a16="http://schemas.microsoft.com/office/drawing/2014/main" id="{D903A986-2B1A-7130-F802-8D5E000D8AC4}"/>
              </a:ext>
            </a:extLst>
          </p:cNvPr>
          <p:cNvSpPr txBox="1"/>
          <p:nvPr/>
        </p:nvSpPr>
        <p:spPr>
          <a:xfrm>
            <a:off x="10350500" y="498960"/>
            <a:ext cx="1752600" cy="707886"/>
          </a:xfrm>
          <a:prstGeom prst="rect">
            <a:avLst/>
          </a:prstGeom>
          <a:noFill/>
        </p:spPr>
        <p:txBody>
          <a:bodyPr wrap="square" rtlCol="0">
            <a:spAutoFit/>
          </a:bodyPr>
          <a:lstStyle/>
          <a:p>
            <a:r>
              <a:rPr kumimoji="1" lang="en-US" altLang="ja-JP" sz="4000" dirty="0"/>
              <a:t>10</a:t>
            </a:r>
            <a:endParaRPr kumimoji="1" lang="ja-JP" altLang="en-US" sz="4000" dirty="0"/>
          </a:p>
        </p:txBody>
      </p:sp>
    </p:spTree>
    <p:extLst>
      <p:ext uri="{BB962C8B-B14F-4D97-AF65-F5344CB8AC3E}">
        <p14:creationId xmlns:p14="http://schemas.microsoft.com/office/powerpoint/2010/main" val="3452244465"/>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TotalTime>
  <Words>1464</Words>
  <Application>Microsoft Office PowerPoint</Application>
  <PresentationFormat>ユーザー設定</PresentationFormat>
  <Paragraphs>111</Paragraphs>
  <Slides>10</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Söhne</vt:lpstr>
      <vt:lpstr>メイリオ</vt:lpstr>
      <vt:lpstr>メイリオ</vt:lpstr>
      <vt:lpstr>游ゴシック</vt:lpstr>
      <vt:lpstr>游ゴシック Light</vt:lpstr>
      <vt:lpstr>Arial</vt:lpstr>
      <vt:lpstr>Poppins</vt:lpstr>
      <vt:lpstr>Wingdings</vt:lpstr>
      <vt:lpstr>デザインの設定</vt:lpstr>
      <vt:lpstr>Unit2 　　</vt:lpstr>
      <vt:lpstr>業務について質問・整理①</vt:lpstr>
      <vt:lpstr>業務について質問・整理①</vt:lpstr>
      <vt:lpstr>業務について質問・整理②</vt:lpstr>
      <vt:lpstr>業務について質問・整理②</vt:lpstr>
      <vt:lpstr>業務について報告</vt:lpstr>
      <vt:lpstr>業務について報告</vt:lpstr>
      <vt:lpstr>指示を受けて説明を求める①</vt:lpstr>
      <vt:lpstr>指示を受けて説明を求める②</vt:lpstr>
      <vt:lpstr>次の指示を聞く①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41</cp:revision>
  <cp:lastPrinted>2023-03-28T15:29:05Z</cp:lastPrinted>
  <dcterms:created xsi:type="dcterms:W3CDTF">2023-03-26T15:05:34Z</dcterms:created>
  <dcterms:modified xsi:type="dcterms:W3CDTF">2025-01-31T05:11:04Z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