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6"/>
  </p:notesMasterIdLst>
  <p:sldIdLst>
    <p:sldId id="306" r:id="rId2"/>
    <p:sldId id="324" r:id="rId3"/>
    <p:sldId id="329" r:id="rId4"/>
    <p:sldId id="326" r:id="rId5"/>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69767" autoAdjust="0"/>
  </p:normalViewPr>
  <p:slideViewPr>
    <p:cSldViewPr>
      <p:cViewPr varScale="1">
        <p:scale>
          <a:sx n="37" d="100"/>
          <a:sy n="37" d="100"/>
        </p:scale>
        <p:origin x="432" y="84"/>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dirty="0">
                <a:solidFill>
                  <a:srgbClr val="5F6368"/>
                </a:solidFill>
                <a:effectLst/>
                <a:highlight>
                  <a:srgbClr val="FFFFFF"/>
                </a:highlight>
                <a:latin typeface="arial" panose="020B0604020202020204" pitchFamily="34" charset="0"/>
              </a:rPr>
              <a:t>例外処理</a:t>
            </a:r>
            <a:r>
              <a:rPr lang="ja-JP" altLang="en-US" b="0" i="0" dirty="0">
                <a:solidFill>
                  <a:srgbClr val="4D5156"/>
                </a:solidFill>
                <a:effectLst/>
                <a:highlight>
                  <a:srgbClr val="FFFFFF"/>
                </a:highlight>
                <a:latin typeface="arial" panose="020B0604020202020204" pitchFamily="34" charset="0"/>
              </a:rPr>
              <a:t>とは、プログラムの実行の継続を妨げる異常な事象</a:t>
            </a:r>
            <a:r>
              <a:rPr lang="en-US" altLang="ja-JP" b="0" i="0" dirty="0">
                <a:solidFill>
                  <a:srgbClr val="4D5156"/>
                </a:solidFill>
                <a:effectLst/>
                <a:highlight>
                  <a:srgbClr val="FFFFFF"/>
                </a:highlight>
                <a:latin typeface="arial" panose="020B0604020202020204" pitchFamily="34" charset="0"/>
              </a:rPr>
              <a:t>(</a:t>
            </a:r>
            <a:r>
              <a:rPr lang="ja-JP" altLang="en-US" b="0" i="0" dirty="0">
                <a:solidFill>
                  <a:srgbClr val="4D5156"/>
                </a:solidFill>
                <a:effectLst/>
                <a:highlight>
                  <a:srgbClr val="FFFFFF"/>
                </a:highlight>
                <a:latin typeface="arial" panose="020B0604020202020204" pitchFamily="34" charset="0"/>
              </a:rPr>
              <a:t>「例外」と呼ばれる</a:t>
            </a:r>
            <a:r>
              <a:rPr lang="en-US" altLang="ja-JP" b="0" i="0" dirty="0">
                <a:solidFill>
                  <a:srgbClr val="4D5156"/>
                </a:solidFill>
                <a:effectLst/>
                <a:highlight>
                  <a:srgbClr val="FFFFFF"/>
                </a:highlight>
                <a:latin typeface="arial" panose="020B0604020202020204" pitchFamily="34" charset="0"/>
              </a:rPr>
              <a:t>)</a:t>
            </a:r>
            <a:r>
              <a:rPr lang="ja-JP" altLang="en-US" b="0" i="0" dirty="0">
                <a:solidFill>
                  <a:srgbClr val="4D5156"/>
                </a:solidFill>
                <a:effectLst/>
                <a:highlight>
                  <a:srgbClr val="FFFFFF"/>
                </a:highlight>
                <a:latin typeface="arial" panose="020B0604020202020204" pitchFamily="34" charset="0"/>
              </a:rPr>
              <a:t>が発生した際に、その内容に応じて実行される処理のこと。</a:t>
            </a:r>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25498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データベースとは、一定の形式で整理されたデータの集まりのことを言います。 データが何の整理もされておらずただ雑然と格納されているだけだと、データが必要になった とき、どこにあるのか探し出せない可能性があります。必要なときにすぐ取り出せるよう、 データを項目や種類ごとに整理・分類し、データベースに格納するのです。 例えるなら、データが「本」でデータベースは「図書館」と言えます。ジャンルや著者名など で分類され、秩序立てて本棚に並べられているため、探している本がすぐ見つけられます。</a:t>
            </a:r>
            <a:endParaRPr lang="en-US" altLang="ja-JP" dirty="0"/>
          </a:p>
          <a:p>
            <a:endParaRPr kumimoji="1" lang="en-US" altLang="ja-JP" dirty="0"/>
          </a:p>
          <a:p>
            <a:r>
              <a:rPr lang="ja-JP" altLang="en-US" b="0" i="0" dirty="0">
                <a:solidFill>
                  <a:srgbClr val="2D2D2D"/>
                </a:solidFill>
                <a:effectLst/>
                <a:latin typeface="Noto Sans" panose="020B0502040204020203" pitchFamily="34" charset="0"/>
              </a:rPr>
              <a:t>レスポンスは英語の「</a:t>
            </a:r>
            <a:r>
              <a:rPr lang="en-US" altLang="ja-JP" b="0" i="0" dirty="0">
                <a:solidFill>
                  <a:srgbClr val="2D2D2D"/>
                </a:solidFill>
                <a:effectLst/>
                <a:latin typeface="Noto Sans" panose="020B0502040204020203" pitchFamily="34" charset="0"/>
              </a:rPr>
              <a:t>response</a:t>
            </a:r>
            <a:r>
              <a:rPr lang="ja-JP" altLang="en-US" b="0" i="0" dirty="0">
                <a:solidFill>
                  <a:srgbClr val="2D2D2D"/>
                </a:solidFill>
                <a:effectLst/>
                <a:latin typeface="Noto Sans" panose="020B0502040204020203" pitchFamily="34" charset="0"/>
              </a:rPr>
              <a:t>」に由来し、返答、応答、反応などの意味を持っています。日本でもほぼ同じ意味で使われていますが、レスポンスをレスと略す日本特有の使い方もあります。日本のビジネスシーンでは、相手からの呼びかけに対する迅速な行動や反応を評して「レスポンスが早い」と表現したり、働きかけに対する返答や対応が鈍い場合には「レスポンスが悪い」と言ったりします。</a:t>
            </a:r>
            <a:endParaRPr lang="en-US" altLang="ja-JP" b="0" i="0" dirty="0">
              <a:solidFill>
                <a:srgbClr val="2D2D2D"/>
              </a:solidFill>
              <a:effectLst/>
              <a:latin typeface="Noto Sans" panose="020B0502040204020203" pitchFamily="34" charset="0"/>
            </a:endParaRPr>
          </a:p>
          <a:p>
            <a:endParaRPr kumimoji="1" lang="en-US" altLang="ja-JP" b="0" i="0" dirty="0">
              <a:solidFill>
                <a:srgbClr val="2D2D2D"/>
              </a:solidFill>
              <a:effectLst/>
              <a:latin typeface="Noto Sans" panose="020B0502040204020203" pitchFamily="34" charset="0"/>
            </a:endParaRPr>
          </a:p>
          <a:p>
            <a:pPr algn="l"/>
            <a:r>
              <a:rPr lang="ja-JP" altLang="en-US" b="1" i="0" dirty="0">
                <a:solidFill>
                  <a:srgbClr val="2D2D2D"/>
                </a:solidFill>
                <a:effectLst/>
                <a:latin typeface="Noto Sans" panose="020B0502040504020204" pitchFamily="34" charset="0"/>
              </a:rPr>
              <a:t>場面によって意味が変わる？レスポンスの使い方をチェック</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レスポンスは、シーンや業界によって異なるニュアンスで使われる言葉です。例文を交えて、シーン別、業界別の使い方をチェックしましょう。</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返事や反応の有無、早さを表す使い方</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不明点を◯◯さんに問い合わせたらレスポンスがすぐにありました</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◯◯さんのレスポンスの早さを見習うようにします</a:t>
            </a:r>
          </a:p>
          <a:p>
            <a:pPr algn="l">
              <a:buFont typeface="Arial" panose="020B0604020202020204" pitchFamily="34" charset="0"/>
              <a:buChar char="•"/>
            </a:pP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反響を表す使い方</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先週のプレゼンに対するクライアントのレスポンスが良くて安心しました</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新商品を発売して</a:t>
            </a:r>
            <a:r>
              <a:rPr lang="en-US" altLang="ja-JP" b="0" i="0" dirty="0">
                <a:solidFill>
                  <a:srgbClr val="2D2D2D"/>
                </a:solidFill>
                <a:effectLst/>
                <a:latin typeface="Noto Sans" panose="020B0502040504020204" pitchFamily="34" charset="0"/>
              </a:rPr>
              <a:t>1</a:t>
            </a:r>
            <a:r>
              <a:rPr lang="ja-JP" altLang="en-US" b="0" i="0" dirty="0">
                <a:solidFill>
                  <a:srgbClr val="2D2D2D"/>
                </a:solidFill>
                <a:effectLst/>
                <a:latin typeface="Noto Sans" panose="020B0502040504020204" pitchFamily="34" charset="0"/>
              </a:rPr>
              <a:t>週間がたちますが、レスポンスがあまり良くありません</a:t>
            </a:r>
          </a:p>
          <a:p>
            <a:pPr algn="l">
              <a:buFont typeface="Arial" panose="020B0604020202020204" pitchFamily="34" charset="0"/>
              <a:buChar char="•"/>
            </a:pP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対応を確認する使い方</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顧客からのクレームに対するレスポンスはどうしましたか？</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先日、問い合わせがあった件について、担当者にきちんとレスポンスするよう伝えました</a:t>
            </a:r>
          </a:p>
          <a:p>
            <a:pPr algn="l">
              <a:buFont typeface="Arial" panose="020B0604020202020204" pitchFamily="34" charset="0"/>
              <a:buChar char="•"/>
            </a:pP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車、バイク関連業界の使い方</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この車はブレーキのレスポンスがとてもいいみたいですね</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さっき試乗したスポーツカーは、ほかの車に比べてギアのレスポンスが良くないと感じました</a:t>
            </a:r>
          </a:p>
          <a:p>
            <a:pPr algn="l">
              <a:buFont typeface="Arial" panose="020B0604020202020204" pitchFamily="34" charset="0"/>
              <a:buChar char="•"/>
            </a:pPr>
            <a:r>
              <a:rPr lang="en-US" altLang="ja-JP" b="0" i="0" dirty="0">
                <a:solidFill>
                  <a:srgbClr val="2D2D2D"/>
                </a:solidFill>
                <a:effectLst/>
                <a:latin typeface="Noto Sans" panose="020B0502040504020204" pitchFamily="34" charset="0"/>
              </a:rPr>
              <a:t>〈IT</a:t>
            </a:r>
            <a:r>
              <a:rPr lang="ja-JP" altLang="en-US" b="0" i="0" dirty="0">
                <a:solidFill>
                  <a:srgbClr val="2D2D2D"/>
                </a:solidFill>
                <a:effectLst/>
                <a:latin typeface="Noto Sans" panose="020B0502040504020204" pitchFamily="34" charset="0"/>
              </a:rPr>
              <a:t>業界での使い方</a:t>
            </a:r>
            <a:r>
              <a:rPr lang="en-US" altLang="ja-JP" b="0" i="0" dirty="0">
                <a:solidFill>
                  <a:srgbClr val="2D2D2D"/>
                </a:solidFill>
                <a:effectLst/>
                <a:latin typeface="Noto Sans" panose="020B0502040504020204" pitchFamily="34" charset="0"/>
              </a:rPr>
              <a:t>〉</a:t>
            </a:r>
            <a:r>
              <a:rPr lang="ja-JP" altLang="en-US" b="0" i="0" dirty="0">
                <a:solidFill>
                  <a:srgbClr val="2D2D2D"/>
                </a:solidFill>
                <a:effectLst/>
                <a:latin typeface="Noto Sans" panose="020B0502040504020204" pitchFamily="34" charset="0"/>
              </a:rPr>
              <a:t>私のパソコンは同僚のパソコンに比べてレスポンスが遅いので改善できないでしょうか？</a:t>
            </a:r>
          </a:p>
          <a:p>
            <a:pPr algn="l">
              <a:buFont typeface="Arial" panose="020B0604020202020204" pitchFamily="34" charset="0"/>
              <a:buChar char="•"/>
            </a:pPr>
            <a:r>
              <a:rPr lang="ja-JP" altLang="en-US" b="0" i="0" dirty="0">
                <a:solidFill>
                  <a:srgbClr val="2D2D2D"/>
                </a:solidFill>
                <a:effectLst/>
                <a:latin typeface="Noto Sans" panose="020B0502040504020204" pitchFamily="34" charset="0"/>
              </a:rPr>
              <a:t>社内システムを一新したら、画面操作を含めてすべてのレスポンスが良くなったみたいです</a:t>
            </a:r>
          </a:p>
          <a:p>
            <a:endParaRPr kumimoji="1" lang="en-US" altLang="ja-JP" b="0" i="0" dirty="0">
              <a:solidFill>
                <a:srgbClr val="2D2D2D"/>
              </a:solidFill>
              <a:effectLst/>
              <a:latin typeface="Noto Sans" panose="020B0502040204020203" pitchFamily="34" charset="0"/>
            </a:endParaRPr>
          </a:p>
          <a:p>
            <a:endParaRPr kumimoji="1" lang="en-US" altLang="ja-JP" b="0" i="0" dirty="0">
              <a:solidFill>
                <a:srgbClr val="2D2D2D"/>
              </a:solidFill>
              <a:effectLst/>
              <a:latin typeface="Noto Sans" panose="020B0502040204020203" pitchFamily="34"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3</a:t>
            </a:fld>
            <a:endParaRPr kumimoji="1" lang="ja-JP" altLang="en-US"/>
          </a:p>
        </p:txBody>
      </p:sp>
    </p:spTree>
    <p:extLst>
      <p:ext uri="{BB962C8B-B14F-4D97-AF65-F5344CB8AC3E}">
        <p14:creationId xmlns:p14="http://schemas.microsoft.com/office/powerpoint/2010/main" val="173515872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grpSp>
        <p:nvGrpSpPr>
          <p:cNvPr id="12" name="object 8">
            <a:extLst>
              <a:ext uri="{FF2B5EF4-FFF2-40B4-BE49-F238E27FC236}">
                <a16:creationId xmlns:a16="http://schemas.microsoft.com/office/drawing/2014/main" id="{C6C88B01-FD68-A076-8761-9068E3B61C29}"/>
              </a:ext>
            </a:extLst>
          </p:cNvPr>
          <p:cNvGrpSpPr/>
          <p:nvPr userDrawn="1"/>
        </p:nvGrpSpPr>
        <p:grpSpPr>
          <a:xfrm>
            <a:off x="537774" y="776375"/>
            <a:ext cx="11929255" cy="7711158"/>
            <a:chOff x="434113" y="471802"/>
            <a:chExt cx="9867265" cy="5979160"/>
          </a:xfrm>
        </p:grpSpPr>
        <p:pic>
          <p:nvPicPr>
            <p:cNvPr id="13" name="object 9">
              <a:extLst>
                <a:ext uri="{FF2B5EF4-FFF2-40B4-BE49-F238E27FC236}">
                  <a16:creationId xmlns:a16="http://schemas.microsoft.com/office/drawing/2014/main" id="{315875FC-B358-3643-D46E-8825D217445A}"/>
                </a:ext>
              </a:extLst>
            </p:cNvPr>
            <p:cNvPicPr/>
            <p:nvPr/>
          </p:nvPicPr>
          <p:blipFill>
            <a:blip r:embed="rId2" cstate="print"/>
            <a:stretch>
              <a:fillRect/>
            </a:stretch>
          </p:blipFill>
          <p:spPr>
            <a:xfrm>
              <a:off x="9646684" y="6217601"/>
              <a:ext cx="178104" cy="232905"/>
            </a:xfrm>
            <a:prstGeom prst="rect">
              <a:avLst/>
            </a:prstGeom>
          </p:spPr>
        </p:pic>
        <p:pic>
          <p:nvPicPr>
            <p:cNvPr id="14" name="object 10">
              <a:extLst>
                <a:ext uri="{FF2B5EF4-FFF2-40B4-BE49-F238E27FC236}">
                  <a16:creationId xmlns:a16="http://schemas.microsoft.com/office/drawing/2014/main" id="{C45E0018-0E11-4CAA-0359-27817CC1136A}"/>
                </a:ext>
              </a:extLst>
            </p:cNvPr>
            <p:cNvPicPr/>
            <p:nvPr/>
          </p:nvPicPr>
          <p:blipFill>
            <a:blip r:embed="rId3" cstate="print"/>
            <a:stretch>
              <a:fillRect/>
            </a:stretch>
          </p:blipFill>
          <p:spPr>
            <a:xfrm>
              <a:off x="10051037" y="6220502"/>
              <a:ext cx="250139" cy="227101"/>
            </a:xfrm>
            <a:prstGeom prst="rect">
              <a:avLst/>
            </a:prstGeom>
          </p:spPr>
        </p:pic>
        <p:sp>
          <p:nvSpPr>
            <p:cNvPr id="15" name="object 11">
              <a:extLst>
                <a:ext uri="{FF2B5EF4-FFF2-40B4-BE49-F238E27FC236}">
                  <a16:creationId xmlns:a16="http://schemas.microsoft.com/office/drawing/2014/main" id="{96AD4CAC-512A-B5CD-E957-84271EFB421D}"/>
                </a:ext>
              </a:extLst>
            </p:cNvPr>
            <p:cNvSpPr/>
            <p:nvPr/>
          </p:nvSpPr>
          <p:spPr>
            <a:xfrm>
              <a:off x="9166594" y="6271082"/>
              <a:ext cx="257810" cy="126364"/>
            </a:xfrm>
            <a:custGeom>
              <a:avLst/>
              <a:gdLst/>
              <a:ahLst/>
              <a:cxnLst/>
              <a:rect l="l" t="t" r="r" b="b"/>
              <a:pathLst>
                <a:path w="257809" h="126364">
                  <a:moveTo>
                    <a:pt x="257568" y="103847"/>
                  </a:moveTo>
                  <a:lnTo>
                    <a:pt x="255828" y="97040"/>
                  </a:lnTo>
                  <a:lnTo>
                    <a:pt x="211975" y="70993"/>
                  </a:lnTo>
                  <a:lnTo>
                    <a:pt x="207492" y="71069"/>
                  </a:lnTo>
                  <a:lnTo>
                    <a:pt x="171615" y="93802"/>
                  </a:lnTo>
                  <a:lnTo>
                    <a:pt x="167055" y="93840"/>
                  </a:lnTo>
                  <a:lnTo>
                    <a:pt x="129794" y="70954"/>
                  </a:lnTo>
                  <a:lnTo>
                    <a:pt x="125247" y="70993"/>
                  </a:lnTo>
                  <a:lnTo>
                    <a:pt x="89382" y="93700"/>
                  </a:lnTo>
                  <a:lnTo>
                    <a:pt x="84785" y="93713"/>
                  </a:lnTo>
                  <a:lnTo>
                    <a:pt x="48615" y="70993"/>
                  </a:lnTo>
                  <a:lnTo>
                    <a:pt x="44081" y="70967"/>
                  </a:lnTo>
                  <a:lnTo>
                    <a:pt x="1625" y="97066"/>
                  </a:lnTo>
                  <a:lnTo>
                    <a:pt x="0" y="103886"/>
                  </a:lnTo>
                  <a:lnTo>
                    <a:pt x="9080" y="118656"/>
                  </a:lnTo>
                  <a:lnTo>
                    <a:pt x="15913" y="120294"/>
                  </a:lnTo>
                  <a:lnTo>
                    <a:pt x="43903" y="103073"/>
                  </a:lnTo>
                  <a:lnTo>
                    <a:pt x="48437" y="103085"/>
                  </a:lnTo>
                  <a:lnTo>
                    <a:pt x="81216" y="123647"/>
                  </a:lnTo>
                  <a:lnTo>
                    <a:pt x="84836" y="125920"/>
                  </a:lnTo>
                  <a:lnTo>
                    <a:pt x="89433" y="125907"/>
                  </a:lnTo>
                  <a:lnTo>
                    <a:pt x="125425" y="103111"/>
                  </a:lnTo>
                  <a:lnTo>
                    <a:pt x="129971" y="103073"/>
                  </a:lnTo>
                  <a:lnTo>
                    <a:pt x="167246" y="125958"/>
                  </a:lnTo>
                  <a:lnTo>
                    <a:pt x="171792" y="125920"/>
                  </a:lnTo>
                  <a:lnTo>
                    <a:pt x="207924" y="103035"/>
                  </a:lnTo>
                  <a:lnTo>
                    <a:pt x="212407" y="102971"/>
                  </a:lnTo>
                  <a:lnTo>
                    <a:pt x="241896" y="120484"/>
                  </a:lnTo>
                  <a:lnTo>
                    <a:pt x="248691" y="118757"/>
                  </a:lnTo>
                  <a:lnTo>
                    <a:pt x="257568" y="103847"/>
                  </a:lnTo>
                  <a:close/>
                </a:path>
                <a:path w="257809" h="126364">
                  <a:moveTo>
                    <a:pt x="257568" y="32893"/>
                  </a:moveTo>
                  <a:lnTo>
                    <a:pt x="255828" y="26085"/>
                  </a:lnTo>
                  <a:lnTo>
                    <a:pt x="211975" y="38"/>
                  </a:lnTo>
                  <a:lnTo>
                    <a:pt x="207492" y="114"/>
                  </a:lnTo>
                  <a:lnTo>
                    <a:pt x="171615" y="22847"/>
                  </a:lnTo>
                  <a:lnTo>
                    <a:pt x="167055" y="22885"/>
                  </a:lnTo>
                  <a:lnTo>
                    <a:pt x="129794" y="0"/>
                  </a:lnTo>
                  <a:lnTo>
                    <a:pt x="125247" y="38"/>
                  </a:lnTo>
                  <a:lnTo>
                    <a:pt x="89382" y="22745"/>
                  </a:lnTo>
                  <a:lnTo>
                    <a:pt x="84785" y="22758"/>
                  </a:lnTo>
                  <a:lnTo>
                    <a:pt x="48615" y="38"/>
                  </a:lnTo>
                  <a:lnTo>
                    <a:pt x="44081" y="12"/>
                  </a:lnTo>
                  <a:lnTo>
                    <a:pt x="1625" y="26111"/>
                  </a:lnTo>
                  <a:lnTo>
                    <a:pt x="0" y="32931"/>
                  </a:lnTo>
                  <a:lnTo>
                    <a:pt x="9080" y="47701"/>
                  </a:lnTo>
                  <a:lnTo>
                    <a:pt x="15913" y="49339"/>
                  </a:lnTo>
                  <a:lnTo>
                    <a:pt x="43903" y="32118"/>
                  </a:lnTo>
                  <a:lnTo>
                    <a:pt x="48437" y="32131"/>
                  </a:lnTo>
                  <a:lnTo>
                    <a:pt x="81216" y="52692"/>
                  </a:lnTo>
                  <a:lnTo>
                    <a:pt x="84836" y="54965"/>
                  </a:lnTo>
                  <a:lnTo>
                    <a:pt x="89433" y="54952"/>
                  </a:lnTo>
                  <a:lnTo>
                    <a:pt x="125425" y="32156"/>
                  </a:lnTo>
                  <a:lnTo>
                    <a:pt x="129971" y="32118"/>
                  </a:lnTo>
                  <a:lnTo>
                    <a:pt x="167246" y="55003"/>
                  </a:lnTo>
                  <a:lnTo>
                    <a:pt x="171792" y="54965"/>
                  </a:lnTo>
                  <a:lnTo>
                    <a:pt x="207924" y="32080"/>
                  </a:lnTo>
                  <a:lnTo>
                    <a:pt x="212407" y="32016"/>
                  </a:lnTo>
                  <a:lnTo>
                    <a:pt x="241896" y="49530"/>
                  </a:lnTo>
                  <a:lnTo>
                    <a:pt x="248691" y="47802"/>
                  </a:lnTo>
                  <a:lnTo>
                    <a:pt x="257568" y="32893"/>
                  </a:lnTo>
                  <a:close/>
                </a:path>
              </a:pathLst>
            </a:custGeom>
            <a:solidFill>
              <a:srgbClr val="FFFFFF"/>
            </a:solidFill>
          </p:spPr>
          <p:txBody>
            <a:bodyPr wrap="square" lIns="0" tIns="0" rIns="0" bIns="0" rtlCol="0"/>
            <a:lstStyle/>
            <a:p>
              <a:endParaRPr/>
            </a:p>
          </p:txBody>
        </p:sp>
        <p:pic>
          <p:nvPicPr>
            <p:cNvPr id="16" name="object 12">
              <a:extLst>
                <a:ext uri="{FF2B5EF4-FFF2-40B4-BE49-F238E27FC236}">
                  <a16:creationId xmlns:a16="http://schemas.microsoft.com/office/drawing/2014/main" id="{57E98A0A-7D02-1B3E-FD53-93B700E1AB0C}"/>
                </a:ext>
              </a:extLst>
            </p:cNvPr>
            <p:cNvPicPr/>
            <p:nvPr/>
          </p:nvPicPr>
          <p:blipFill>
            <a:blip r:embed="rId4" cstate="print"/>
            <a:stretch>
              <a:fillRect/>
            </a:stretch>
          </p:blipFill>
          <p:spPr>
            <a:xfrm>
              <a:off x="591646" y="471802"/>
              <a:ext cx="147320" cy="114985"/>
            </a:xfrm>
            <a:prstGeom prst="rect">
              <a:avLst/>
            </a:prstGeom>
          </p:spPr>
        </p:pic>
        <p:sp>
          <p:nvSpPr>
            <p:cNvPr id="17" name="object 13">
              <a:extLst>
                <a:ext uri="{FF2B5EF4-FFF2-40B4-BE49-F238E27FC236}">
                  <a16:creationId xmlns:a16="http://schemas.microsoft.com/office/drawing/2014/main" id="{AD908E3F-E9CF-AAE2-7FFC-23A9B504356D}"/>
                </a:ext>
              </a:extLst>
            </p:cNvPr>
            <p:cNvSpPr/>
            <p:nvPr/>
          </p:nvSpPr>
          <p:spPr>
            <a:xfrm>
              <a:off x="434111" y="625030"/>
              <a:ext cx="708025" cy="459740"/>
            </a:xfrm>
            <a:custGeom>
              <a:avLst/>
              <a:gdLst/>
              <a:ahLst/>
              <a:cxnLst/>
              <a:rect l="l" t="t" r="r" b="b"/>
              <a:pathLst>
                <a:path w="708025" h="459740">
                  <a:moveTo>
                    <a:pt x="462267" y="452793"/>
                  </a:moveTo>
                  <a:lnTo>
                    <a:pt x="403707" y="267855"/>
                  </a:lnTo>
                  <a:lnTo>
                    <a:pt x="382104" y="199644"/>
                  </a:lnTo>
                  <a:lnTo>
                    <a:pt x="362191" y="136740"/>
                  </a:lnTo>
                  <a:lnTo>
                    <a:pt x="363550" y="132600"/>
                  </a:lnTo>
                  <a:lnTo>
                    <a:pt x="387807" y="114719"/>
                  </a:lnTo>
                  <a:lnTo>
                    <a:pt x="433247" y="81229"/>
                  </a:lnTo>
                  <a:lnTo>
                    <a:pt x="433387" y="73926"/>
                  </a:lnTo>
                  <a:lnTo>
                    <a:pt x="378955" y="37007"/>
                  </a:lnTo>
                  <a:lnTo>
                    <a:pt x="323278" y="13855"/>
                  </a:lnTo>
                  <a:lnTo>
                    <a:pt x="309473" y="10045"/>
                  </a:lnTo>
                  <a:lnTo>
                    <a:pt x="309473" y="193255"/>
                  </a:lnTo>
                  <a:lnTo>
                    <a:pt x="303288" y="199644"/>
                  </a:lnTo>
                  <a:lnTo>
                    <a:pt x="302920" y="199567"/>
                  </a:lnTo>
                  <a:lnTo>
                    <a:pt x="296189" y="198145"/>
                  </a:lnTo>
                  <a:lnTo>
                    <a:pt x="280314" y="195211"/>
                  </a:lnTo>
                  <a:lnTo>
                    <a:pt x="264160" y="193090"/>
                  </a:lnTo>
                  <a:lnTo>
                    <a:pt x="247764" y="191782"/>
                  </a:lnTo>
                  <a:lnTo>
                    <a:pt x="231127" y="191338"/>
                  </a:lnTo>
                  <a:lnTo>
                    <a:pt x="214477" y="191782"/>
                  </a:lnTo>
                  <a:lnTo>
                    <a:pt x="198234" y="193065"/>
                  </a:lnTo>
                  <a:lnTo>
                    <a:pt x="182156" y="195173"/>
                  </a:lnTo>
                  <a:lnTo>
                    <a:pt x="166357" y="198081"/>
                  </a:lnTo>
                  <a:lnTo>
                    <a:pt x="159258" y="199567"/>
                  </a:lnTo>
                  <a:lnTo>
                    <a:pt x="153149" y="193255"/>
                  </a:lnTo>
                  <a:lnTo>
                    <a:pt x="173659" y="122174"/>
                  </a:lnTo>
                  <a:lnTo>
                    <a:pt x="218186" y="114998"/>
                  </a:lnTo>
                  <a:lnTo>
                    <a:pt x="231127" y="114719"/>
                  </a:lnTo>
                  <a:lnTo>
                    <a:pt x="244157" y="114998"/>
                  </a:lnTo>
                  <a:lnTo>
                    <a:pt x="282409" y="118999"/>
                  </a:lnTo>
                  <a:lnTo>
                    <a:pt x="309473" y="193255"/>
                  </a:lnTo>
                  <a:lnTo>
                    <a:pt x="309473" y="10045"/>
                  </a:lnTo>
                  <a:lnTo>
                    <a:pt x="271729" y="2705"/>
                  </a:lnTo>
                  <a:lnTo>
                    <a:pt x="238785" y="0"/>
                  </a:lnTo>
                  <a:lnTo>
                    <a:pt x="223634" y="0"/>
                  </a:lnTo>
                  <a:lnTo>
                    <a:pt x="173291" y="5410"/>
                  </a:lnTo>
                  <a:lnTo>
                    <a:pt x="110388" y="24142"/>
                  </a:lnTo>
                  <a:lnTo>
                    <a:pt x="57581" y="52387"/>
                  </a:lnTo>
                  <a:lnTo>
                    <a:pt x="28829" y="73926"/>
                  </a:lnTo>
                  <a:lnTo>
                    <a:pt x="28981" y="81229"/>
                  </a:lnTo>
                  <a:lnTo>
                    <a:pt x="98742" y="132664"/>
                  </a:lnTo>
                  <a:lnTo>
                    <a:pt x="100114" y="136829"/>
                  </a:lnTo>
                  <a:lnTo>
                    <a:pt x="52273" y="287655"/>
                  </a:lnTo>
                  <a:lnTo>
                    <a:pt x="0" y="452628"/>
                  </a:lnTo>
                  <a:lnTo>
                    <a:pt x="4597" y="458800"/>
                  </a:lnTo>
                  <a:lnTo>
                    <a:pt x="68707" y="458927"/>
                  </a:lnTo>
                  <a:lnTo>
                    <a:pt x="72986" y="458927"/>
                  </a:lnTo>
                  <a:lnTo>
                    <a:pt x="76758" y="456133"/>
                  </a:lnTo>
                  <a:lnTo>
                    <a:pt x="125653" y="287616"/>
                  </a:lnTo>
                  <a:lnTo>
                    <a:pt x="127914" y="285216"/>
                  </a:lnTo>
                  <a:lnTo>
                    <a:pt x="179628" y="272072"/>
                  </a:lnTo>
                  <a:lnTo>
                    <a:pt x="231127" y="267855"/>
                  </a:lnTo>
                  <a:lnTo>
                    <a:pt x="257213" y="268935"/>
                  </a:lnTo>
                  <a:lnTo>
                    <a:pt x="307467" y="277228"/>
                  </a:lnTo>
                  <a:lnTo>
                    <a:pt x="385508" y="456399"/>
                  </a:lnTo>
                  <a:lnTo>
                    <a:pt x="389293" y="459193"/>
                  </a:lnTo>
                  <a:lnTo>
                    <a:pt x="457682" y="458952"/>
                  </a:lnTo>
                  <a:lnTo>
                    <a:pt x="462267" y="452793"/>
                  </a:lnTo>
                  <a:close/>
                </a:path>
                <a:path w="708025" h="459740">
                  <a:moveTo>
                    <a:pt x="655726" y="123736"/>
                  </a:moveTo>
                  <a:lnTo>
                    <a:pt x="599300" y="123736"/>
                  </a:lnTo>
                  <a:lnTo>
                    <a:pt x="599300" y="9436"/>
                  </a:lnTo>
                  <a:lnTo>
                    <a:pt x="569925" y="9436"/>
                  </a:lnTo>
                  <a:lnTo>
                    <a:pt x="569925" y="123736"/>
                  </a:lnTo>
                  <a:lnTo>
                    <a:pt x="569925" y="147866"/>
                  </a:lnTo>
                  <a:lnTo>
                    <a:pt x="655726" y="147866"/>
                  </a:lnTo>
                  <a:lnTo>
                    <a:pt x="655726" y="123736"/>
                  </a:lnTo>
                  <a:close/>
                </a:path>
                <a:path w="708025" h="459740">
                  <a:moveTo>
                    <a:pt x="706501" y="41630"/>
                  </a:moveTo>
                  <a:lnTo>
                    <a:pt x="677506" y="41630"/>
                  </a:lnTo>
                  <a:lnTo>
                    <a:pt x="677506" y="147866"/>
                  </a:lnTo>
                  <a:lnTo>
                    <a:pt x="706501" y="147866"/>
                  </a:lnTo>
                  <a:lnTo>
                    <a:pt x="706501" y="41630"/>
                  </a:lnTo>
                  <a:close/>
                </a:path>
                <a:path w="708025" h="459740">
                  <a:moveTo>
                    <a:pt x="707859" y="8750"/>
                  </a:moveTo>
                  <a:lnTo>
                    <a:pt x="706310" y="5016"/>
                  </a:lnTo>
                  <a:lnTo>
                    <a:pt x="700087" y="1003"/>
                  </a:lnTo>
                  <a:lnTo>
                    <a:pt x="696379" y="0"/>
                  </a:lnTo>
                  <a:lnTo>
                    <a:pt x="687692" y="0"/>
                  </a:lnTo>
                  <a:lnTo>
                    <a:pt x="683971" y="1003"/>
                  </a:lnTo>
                  <a:lnTo>
                    <a:pt x="677862" y="5016"/>
                  </a:lnTo>
                  <a:lnTo>
                    <a:pt x="676351" y="8750"/>
                  </a:lnTo>
                  <a:lnTo>
                    <a:pt x="676351" y="19519"/>
                  </a:lnTo>
                  <a:lnTo>
                    <a:pt x="677862" y="23215"/>
                  </a:lnTo>
                  <a:lnTo>
                    <a:pt x="683971" y="27355"/>
                  </a:lnTo>
                  <a:lnTo>
                    <a:pt x="687692" y="28397"/>
                  </a:lnTo>
                  <a:lnTo>
                    <a:pt x="696379" y="28397"/>
                  </a:lnTo>
                  <a:lnTo>
                    <a:pt x="700087" y="27355"/>
                  </a:lnTo>
                  <a:lnTo>
                    <a:pt x="706310" y="23215"/>
                  </a:lnTo>
                  <a:lnTo>
                    <a:pt x="707859" y="19519"/>
                  </a:lnTo>
                  <a:lnTo>
                    <a:pt x="707859" y="8750"/>
                  </a:lnTo>
                  <a:close/>
                </a:path>
              </a:pathLst>
            </a:custGeom>
            <a:solidFill>
              <a:srgbClr val="FFFFFF"/>
            </a:solidFill>
          </p:spPr>
          <p:txBody>
            <a:bodyPr wrap="square" lIns="0" tIns="0" rIns="0" bIns="0" rtlCol="0"/>
            <a:lstStyle/>
            <a:p>
              <a:endParaRPr/>
            </a:p>
          </p:txBody>
        </p:sp>
        <p:pic>
          <p:nvPicPr>
            <p:cNvPr id="18" name="object 14">
              <a:extLst>
                <a:ext uri="{FF2B5EF4-FFF2-40B4-BE49-F238E27FC236}">
                  <a16:creationId xmlns:a16="http://schemas.microsoft.com/office/drawing/2014/main" id="{DC6A7CA6-4ADD-4118-35F7-79A45AE55E94}"/>
                </a:ext>
              </a:extLst>
            </p:cNvPr>
            <p:cNvPicPr/>
            <p:nvPr/>
          </p:nvPicPr>
          <p:blipFill>
            <a:blip r:embed="rId5" cstate="print"/>
            <a:stretch>
              <a:fillRect/>
            </a:stretch>
          </p:blipFill>
          <p:spPr>
            <a:xfrm>
              <a:off x="1164546" y="664713"/>
              <a:ext cx="99225" cy="154876"/>
            </a:xfrm>
            <a:prstGeom prst="rect">
              <a:avLst/>
            </a:prstGeom>
          </p:spPr>
        </p:pic>
        <p:pic>
          <p:nvPicPr>
            <p:cNvPr id="19" name="object 15">
              <a:extLst>
                <a:ext uri="{FF2B5EF4-FFF2-40B4-BE49-F238E27FC236}">
                  <a16:creationId xmlns:a16="http://schemas.microsoft.com/office/drawing/2014/main" id="{47EBB2FC-D595-74C6-2DE7-6F53EF03A59C}"/>
                </a:ext>
              </a:extLst>
            </p:cNvPr>
            <p:cNvPicPr/>
            <p:nvPr/>
          </p:nvPicPr>
          <p:blipFill>
            <a:blip r:embed="rId6" cstate="print"/>
            <a:stretch>
              <a:fillRect/>
            </a:stretch>
          </p:blipFill>
          <p:spPr>
            <a:xfrm>
              <a:off x="1294112" y="625020"/>
              <a:ext cx="98069" cy="147866"/>
            </a:xfrm>
            <a:prstGeom prst="rect">
              <a:avLst/>
            </a:prstGeom>
          </p:spPr>
        </p:pic>
        <p:pic>
          <p:nvPicPr>
            <p:cNvPr id="20" name="object 16">
              <a:extLst>
                <a:ext uri="{FF2B5EF4-FFF2-40B4-BE49-F238E27FC236}">
                  <a16:creationId xmlns:a16="http://schemas.microsoft.com/office/drawing/2014/main" id="{73889ADF-2BE4-F089-6810-0D8DF16DC0EE}"/>
                </a:ext>
              </a:extLst>
            </p:cNvPr>
            <p:cNvPicPr/>
            <p:nvPr/>
          </p:nvPicPr>
          <p:blipFill>
            <a:blip r:embed="rId7" cstate="print"/>
            <a:stretch>
              <a:fillRect/>
            </a:stretch>
          </p:blipFill>
          <p:spPr>
            <a:xfrm>
              <a:off x="1411248" y="644089"/>
              <a:ext cx="73736" cy="130746"/>
            </a:xfrm>
            <a:prstGeom prst="rect">
              <a:avLst/>
            </a:prstGeom>
          </p:spPr>
        </p:pic>
        <p:sp>
          <p:nvSpPr>
            <p:cNvPr id="21" name="object 17">
              <a:extLst>
                <a:ext uri="{FF2B5EF4-FFF2-40B4-BE49-F238E27FC236}">
                  <a16:creationId xmlns:a16="http://schemas.microsoft.com/office/drawing/2014/main" id="{F2D9706D-AA75-0BAA-D142-79B67838ED4E}"/>
                </a:ext>
              </a:extLst>
            </p:cNvPr>
            <p:cNvSpPr/>
            <p:nvPr/>
          </p:nvSpPr>
          <p:spPr>
            <a:xfrm>
              <a:off x="1508722" y="634466"/>
              <a:ext cx="114300" cy="138430"/>
            </a:xfrm>
            <a:custGeom>
              <a:avLst/>
              <a:gdLst/>
              <a:ahLst/>
              <a:cxnLst/>
              <a:rect l="l" t="t" r="r" b="b"/>
              <a:pathLst>
                <a:path w="114300" h="138429">
                  <a:moveTo>
                    <a:pt x="113817" y="0"/>
                  </a:moveTo>
                  <a:lnTo>
                    <a:pt x="84442" y="0"/>
                  </a:lnTo>
                  <a:lnTo>
                    <a:pt x="84442" y="54610"/>
                  </a:lnTo>
                  <a:lnTo>
                    <a:pt x="29375" y="54610"/>
                  </a:lnTo>
                  <a:lnTo>
                    <a:pt x="29375" y="0"/>
                  </a:lnTo>
                  <a:lnTo>
                    <a:pt x="0" y="0"/>
                  </a:lnTo>
                  <a:lnTo>
                    <a:pt x="0" y="54610"/>
                  </a:lnTo>
                  <a:lnTo>
                    <a:pt x="0" y="78740"/>
                  </a:lnTo>
                  <a:lnTo>
                    <a:pt x="0" y="138430"/>
                  </a:lnTo>
                  <a:lnTo>
                    <a:pt x="29375" y="138430"/>
                  </a:lnTo>
                  <a:lnTo>
                    <a:pt x="29375" y="78740"/>
                  </a:lnTo>
                  <a:lnTo>
                    <a:pt x="84442" y="78740"/>
                  </a:lnTo>
                  <a:lnTo>
                    <a:pt x="84442" y="138430"/>
                  </a:lnTo>
                  <a:lnTo>
                    <a:pt x="113817" y="138430"/>
                  </a:lnTo>
                  <a:lnTo>
                    <a:pt x="113817" y="78740"/>
                  </a:lnTo>
                  <a:lnTo>
                    <a:pt x="113817" y="54610"/>
                  </a:lnTo>
                  <a:lnTo>
                    <a:pt x="113817" y="0"/>
                  </a:lnTo>
                  <a:close/>
                </a:path>
              </a:pathLst>
            </a:custGeom>
            <a:solidFill>
              <a:srgbClr val="FFFFFF"/>
            </a:solidFill>
          </p:spPr>
          <p:txBody>
            <a:bodyPr wrap="square" lIns="0" tIns="0" rIns="0" bIns="0" rtlCol="0"/>
            <a:lstStyle/>
            <a:p>
              <a:endParaRPr/>
            </a:p>
          </p:txBody>
        </p:sp>
        <p:pic>
          <p:nvPicPr>
            <p:cNvPr id="22" name="object 18">
              <a:extLst>
                <a:ext uri="{FF2B5EF4-FFF2-40B4-BE49-F238E27FC236}">
                  <a16:creationId xmlns:a16="http://schemas.microsoft.com/office/drawing/2014/main" id="{A0C19BD5-D094-571C-9443-C9200158290D}"/>
                </a:ext>
              </a:extLst>
            </p:cNvPr>
            <p:cNvPicPr/>
            <p:nvPr/>
          </p:nvPicPr>
          <p:blipFill>
            <a:blip r:embed="rId8" cstate="print"/>
            <a:stretch>
              <a:fillRect/>
            </a:stretch>
          </p:blipFill>
          <p:spPr>
            <a:xfrm>
              <a:off x="1648797" y="664715"/>
              <a:ext cx="102920" cy="110121"/>
            </a:xfrm>
            <a:prstGeom prst="rect">
              <a:avLst/>
            </a:prstGeom>
          </p:spPr>
        </p:pic>
        <p:pic>
          <p:nvPicPr>
            <p:cNvPr id="23" name="object 19">
              <a:extLst>
                <a:ext uri="{FF2B5EF4-FFF2-40B4-BE49-F238E27FC236}">
                  <a16:creationId xmlns:a16="http://schemas.microsoft.com/office/drawing/2014/main" id="{676016C3-B94C-7833-BD43-D6F86E855AE2}"/>
                </a:ext>
              </a:extLst>
            </p:cNvPr>
            <p:cNvPicPr/>
            <p:nvPr/>
          </p:nvPicPr>
          <p:blipFill>
            <a:blip r:embed="rId9" cstate="print"/>
            <a:stretch>
              <a:fillRect/>
            </a:stretch>
          </p:blipFill>
          <p:spPr>
            <a:xfrm>
              <a:off x="1775076" y="666662"/>
              <a:ext cx="98056" cy="108178"/>
            </a:xfrm>
            <a:prstGeom prst="rect">
              <a:avLst/>
            </a:prstGeom>
          </p:spPr>
        </p:pic>
        <p:pic>
          <p:nvPicPr>
            <p:cNvPr id="24" name="object 20">
              <a:extLst>
                <a:ext uri="{FF2B5EF4-FFF2-40B4-BE49-F238E27FC236}">
                  <a16:creationId xmlns:a16="http://schemas.microsoft.com/office/drawing/2014/main" id="{8464038F-630F-165C-DB0B-48CC6C3DF1E0}"/>
                </a:ext>
              </a:extLst>
            </p:cNvPr>
            <p:cNvPicPr/>
            <p:nvPr/>
          </p:nvPicPr>
          <p:blipFill>
            <a:blip r:embed="rId10" cstate="print"/>
            <a:stretch>
              <a:fillRect/>
            </a:stretch>
          </p:blipFill>
          <p:spPr>
            <a:xfrm>
              <a:off x="1897065" y="664714"/>
              <a:ext cx="194553" cy="110122"/>
            </a:xfrm>
            <a:prstGeom prst="rect">
              <a:avLst/>
            </a:prstGeom>
          </p:spPr>
        </p:pic>
        <p:pic>
          <p:nvPicPr>
            <p:cNvPr id="25" name="object 21">
              <a:extLst>
                <a:ext uri="{FF2B5EF4-FFF2-40B4-BE49-F238E27FC236}">
                  <a16:creationId xmlns:a16="http://schemas.microsoft.com/office/drawing/2014/main" id="{39B33491-74F6-B700-2720-5C17162D76DF}"/>
                </a:ext>
              </a:extLst>
            </p:cNvPr>
            <p:cNvPicPr/>
            <p:nvPr/>
          </p:nvPicPr>
          <p:blipFill>
            <a:blip r:embed="rId11" cstate="print"/>
            <a:stretch>
              <a:fillRect/>
            </a:stretch>
          </p:blipFill>
          <p:spPr>
            <a:xfrm>
              <a:off x="1004034" y="857102"/>
              <a:ext cx="411256" cy="172524"/>
            </a:xfrm>
            <a:prstGeom prst="rect">
              <a:avLst/>
            </a:prstGeom>
          </p:spPr>
        </p:pic>
        <p:pic>
          <p:nvPicPr>
            <p:cNvPr id="26" name="object 22">
              <a:extLst>
                <a:ext uri="{FF2B5EF4-FFF2-40B4-BE49-F238E27FC236}">
                  <a16:creationId xmlns:a16="http://schemas.microsoft.com/office/drawing/2014/main" id="{7A12EF78-5327-3EB2-34C8-DBC27BB6ED56}"/>
                </a:ext>
              </a:extLst>
            </p:cNvPr>
            <p:cNvPicPr/>
            <p:nvPr/>
          </p:nvPicPr>
          <p:blipFill>
            <a:blip r:embed="rId12" cstate="print"/>
            <a:stretch>
              <a:fillRect/>
            </a:stretch>
          </p:blipFill>
          <p:spPr>
            <a:xfrm>
              <a:off x="1593978" y="895304"/>
              <a:ext cx="119380" cy="134315"/>
            </a:xfrm>
            <a:prstGeom prst="rect">
              <a:avLst/>
            </a:prstGeom>
          </p:spPr>
        </p:pic>
        <p:pic>
          <p:nvPicPr>
            <p:cNvPr id="27" name="object 23">
              <a:extLst>
                <a:ext uri="{FF2B5EF4-FFF2-40B4-BE49-F238E27FC236}">
                  <a16:creationId xmlns:a16="http://schemas.microsoft.com/office/drawing/2014/main" id="{67D6A476-9C0E-24A2-1638-B3931A097FAD}"/>
                </a:ext>
              </a:extLst>
            </p:cNvPr>
            <p:cNvPicPr/>
            <p:nvPr/>
          </p:nvPicPr>
          <p:blipFill>
            <a:blip r:embed="rId13" cstate="print"/>
            <a:stretch>
              <a:fillRect/>
            </a:stretch>
          </p:blipFill>
          <p:spPr>
            <a:xfrm>
              <a:off x="1443767" y="846903"/>
              <a:ext cx="121031" cy="182727"/>
            </a:xfrm>
            <a:prstGeom prst="rect">
              <a:avLst/>
            </a:prstGeom>
          </p:spPr>
        </p:pic>
        <p:pic>
          <p:nvPicPr>
            <p:cNvPr id="28" name="object 24">
              <a:extLst>
                <a:ext uri="{FF2B5EF4-FFF2-40B4-BE49-F238E27FC236}">
                  <a16:creationId xmlns:a16="http://schemas.microsoft.com/office/drawing/2014/main" id="{3B874B28-86FE-87B0-40D6-D4F5300A7262}"/>
                </a:ext>
              </a:extLst>
            </p:cNvPr>
            <p:cNvPicPr/>
            <p:nvPr/>
          </p:nvPicPr>
          <p:blipFill>
            <a:blip r:embed="rId14" cstate="print"/>
            <a:stretch>
              <a:fillRect/>
            </a:stretch>
          </p:blipFill>
          <p:spPr>
            <a:xfrm>
              <a:off x="1742065" y="895307"/>
              <a:ext cx="349549" cy="188899"/>
            </a:xfrm>
            <a:prstGeom prst="rect">
              <a:avLst/>
            </a:prstGeom>
          </p:spPr>
        </p:pic>
      </p:gr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9E97A004-3D3B-6F8A-4A00-FC5CE3238C9D}"/>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57A6DC8E-A3CD-C6E9-25E2-88B83403FF16}"/>
              </a:ext>
            </a:extLst>
          </p:cNvPr>
          <p:cNvPicPr preferRelativeResize="0"/>
          <p:nvPr userDrawn="1"/>
        </p:nvPicPr>
        <p:blipFill rotWithShape="1">
          <a:blip r:embed="rId16">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0F8FC4C7-BFDF-9EC3-7E02-9883FE680B38}"/>
              </a:ext>
            </a:extLst>
          </p:cNvPr>
          <p:cNvPicPr>
            <a:picLocks noChangeAspect="1"/>
          </p:cNvPicPr>
          <p:nvPr userDrawn="1"/>
        </p:nvPicPr>
        <p:blipFill>
          <a:blip r:embed="rId17"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BE61CED2-0EA9-D1B6-9CA6-510596B56FB7}"/>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72C5CE09-DC3A-32BD-F063-91D9ABBC3A64}"/>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Unit5</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lang="ja-JP" altLang="en-US" dirty="0"/>
              <a:t>注意を受ける・謝る①</a:t>
            </a:r>
            <a:endParaRPr kumimoji="1" lang="ja-JP" altLang="en-US" dirty="0"/>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sp>
        <p:nvSpPr>
          <p:cNvPr id="7" name="テキスト ボックス 6">
            <a:extLst>
              <a:ext uri="{FF2B5EF4-FFF2-40B4-BE49-F238E27FC236}">
                <a16:creationId xmlns:a16="http://schemas.microsoft.com/office/drawing/2014/main" id="{EDCA28FF-F375-780E-B1D9-48446999E919}"/>
              </a:ext>
            </a:extLst>
          </p:cNvPr>
          <p:cNvSpPr txBox="1"/>
          <p:nvPr/>
        </p:nvSpPr>
        <p:spPr>
          <a:xfrm>
            <a:off x="604782" y="1344921"/>
            <a:ext cx="12400017" cy="6740307"/>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・以下の会話を練習してみましょう。</a:t>
            </a:r>
            <a:endParaRPr kumimoji="1" lang="en-US" altLang="ja-JP" sz="2400" b="1" dirty="0">
              <a:latin typeface="メイリオ" panose="020B0604030504040204" pitchFamily="50" charset="-128"/>
              <a:ea typeface="メイリオ" panose="020B0604030504040204" pitchFamily="50" charset="-128"/>
            </a:endParaRPr>
          </a:p>
          <a:p>
            <a:pPr algn="l"/>
            <a:endPar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endParaRPr>
          </a:p>
          <a:p>
            <a:pPr algn="l"/>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a:t>
            </a:r>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さん、ちょっと相談がありますが、お時間よろしいでしょうか？</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：はい、どうぞ。 </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：最近、ソースコードのレビューをしていて、一つ気になる点がありました。</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：了解しました。どのような点でしょうか？ </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：この「データベース接続のオープン時に例外処理を行う」という部分ですが、</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「接続時に例外処理を行う」という表現だと、接続成功時にも例外処理が行われる</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かのように誤解されるかもしれません。もっと明確な表現が必要だと感じました。</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：なるほど、確かにその表現は曖昧ですね。修正します。他にも何か気になる点はありましたか？ </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：他には特に問題はありませんでしたが、この部分の表現をより明確にするとコードの可読性が向上すると思います。 </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：了解しました。修正して再度レビューをお願いします。ご指摘ありがとうございます。</a:t>
            </a:r>
          </a:p>
          <a:p>
            <a:br>
              <a:rPr lang="ja-JP" altLang="en-US" sz="2400" b="0" i="0" dirty="0">
                <a:solidFill>
                  <a:srgbClr val="0D0D0D"/>
                </a:solidFill>
                <a:effectLst/>
                <a:highlight>
                  <a:srgbClr val="FFFFFF"/>
                </a:highlight>
                <a:latin typeface="Söhne"/>
              </a:rPr>
            </a:b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会話の中にある例外処理とは何かを調べてお互いに発表してください。</a:t>
            </a:r>
            <a:endParaRPr kumimoji="1" lang="en-US" altLang="ja-JP" sz="2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7458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lang="ja-JP" altLang="en-US" dirty="0"/>
              <a:t>注意を受ける・謝る②</a:t>
            </a:r>
            <a:endParaRPr kumimoji="1" lang="ja-JP" altLang="en-US" dirty="0"/>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sp>
        <p:nvSpPr>
          <p:cNvPr id="7" name="テキスト ボックス 6">
            <a:extLst>
              <a:ext uri="{FF2B5EF4-FFF2-40B4-BE49-F238E27FC236}">
                <a16:creationId xmlns:a16="http://schemas.microsoft.com/office/drawing/2014/main" id="{EDCA28FF-F375-780E-B1D9-48446999E919}"/>
              </a:ext>
            </a:extLst>
          </p:cNvPr>
          <p:cNvSpPr txBox="1"/>
          <p:nvPr/>
        </p:nvSpPr>
        <p:spPr>
          <a:xfrm>
            <a:off x="604782" y="1344921"/>
            <a:ext cx="12400017" cy="7478970"/>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・以下の会話を練習してみましょう。</a:t>
            </a:r>
            <a:endParaRPr kumimoji="1" lang="en-US" altLang="ja-JP" sz="2400" b="1" dirty="0">
              <a:latin typeface="メイリオ" panose="020B0604030504040204" pitchFamily="50" charset="-128"/>
              <a:ea typeface="メイリオ" panose="020B0604030504040204" pitchFamily="50" charset="-128"/>
            </a:endParaRPr>
          </a:p>
          <a:p>
            <a:pPr algn="l"/>
            <a:endParaRPr lang="en-US" altLang="ja-JP" sz="2400" dirty="0">
              <a:solidFill>
                <a:srgbClr val="0D0D0D"/>
              </a:solidFill>
              <a:highlight>
                <a:srgbClr val="FFFFFF"/>
              </a:highlight>
              <a:latin typeface="Söhne"/>
            </a:endParaRP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a:t>
            </a:r>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さん、すみませんが、少しお時間いただけますか？テスト結果について相談があります。</a:t>
            </a: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：はい、どうぞ。</a:t>
            </a: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：最近、テスト実行時に発生したエラーのログを確認していたのですが、一つ疑問があ</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りました。</a:t>
            </a: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：了解しました。どのような疑問でしょうか？</a:t>
            </a:r>
          </a:p>
          <a:p>
            <a:pPr algn="l"/>
            <a:r>
              <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：この「データベースからのレスポンスタイムが遅い」というエラーログですが、実際</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にはデータベースではなく、ネットワークの遅延が原因だったようです。ログの表現</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が不正確で混乱を招く可能性があります。</a:t>
            </a: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：申し訳ありません。確かにその点は見落としていました。修正いたします。他にも何</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か不明確な点はございましたか？</a:t>
            </a: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A</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：他には特にありませんが、正確なログ表現は将来的なトラブルシューティングにも役</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立ちますので、よろしくお願いします。</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en-US" altLang="ja-JP" sz="2400" dirty="0">
                <a:solidFill>
                  <a:srgbClr val="0D0D0D"/>
                </a:solidFill>
                <a:highlight>
                  <a:srgbClr val="FFFFFF"/>
                </a:highlight>
                <a:latin typeface="メイリオ" panose="020B0604030504040204" pitchFamily="50" charset="-128"/>
                <a:ea typeface="メイリオ" panose="020B0604030504040204" pitchFamily="50" charset="-128"/>
              </a:rPr>
              <a:t>B</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：承知しました。今後はより正確なログを残すように心がけます。ご指摘ありがとうご</a:t>
            </a:r>
            <a:endParaRPr lang="en-US" altLang="ja-JP" sz="24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pPr algn="l"/>
            <a:r>
              <a:rPr lang="ja-JP" altLang="en-US" sz="24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t>ざいます。</a:t>
            </a:r>
            <a:br>
              <a:rPr lang="ja-JP" altLang="en-US" sz="2400" b="0" i="0" dirty="0">
                <a:solidFill>
                  <a:srgbClr val="0D0D0D"/>
                </a:solidFill>
                <a:effectLst/>
                <a:highlight>
                  <a:srgbClr val="FFFFFF"/>
                </a:highlight>
                <a:latin typeface="メイリオ" panose="020B0604030504040204" pitchFamily="50" charset="-128"/>
                <a:ea typeface="メイリオ" panose="020B0604030504040204" pitchFamily="50" charset="-128"/>
              </a:rPr>
            </a:b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会話の中にあるデータベース・レスポンスとは何かを調べてお互いに発表してください。</a:t>
            </a:r>
            <a:endParaRPr kumimoji="1" lang="en-US" altLang="ja-JP" sz="2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1708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730CC-C831-A4EB-2825-148CDCC073C0}"/>
              </a:ext>
            </a:extLst>
          </p:cNvPr>
          <p:cNvSpPr>
            <a:spLocks noGrp="1"/>
          </p:cNvSpPr>
          <p:nvPr>
            <p:ph type="title"/>
          </p:nvPr>
        </p:nvSpPr>
        <p:spPr>
          <a:xfrm>
            <a:off x="177800" y="441094"/>
            <a:ext cx="9144000" cy="590891"/>
          </a:xfrm>
        </p:spPr>
        <p:txBody>
          <a:bodyPr/>
          <a:lstStyle/>
          <a:p>
            <a:r>
              <a:rPr kumimoji="1" lang="ja-JP" altLang="en-US" sz="3600" dirty="0"/>
              <a:t>謝罪する・アドバイスを受け止める①</a:t>
            </a:r>
          </a:p>
        </p:txBody>
      </p:sp>
      <p:sp>
        <p:nvSpPr>
          <p:cNvPr id="3" name="テキスト プレースホルダー 2">
            <a:extLst>
              <a:ext uri="{FF2B5EF4-FFF2-40B4-BE49-F238E27FC236}">
                <a16:creationId xmlns:a16="http://schemas.microsoft.com/office/drawing/2014/main" id="{814F7642-5BE1-A770-2F3A-0B68B43D7756}"/>
              </a:ext>
            </a:extLst>
          </p:cNvPr>
          <p:cNvSpPr>
            <a:spLocks noGrp="1"/>
          </p:cNvSpPr>
          <p:nvPr>
            <p:ph type="body" idx="1"/>
          </p:nvPr>
        </p:nvSpPr>
        <p:spPr>
          <a:xfrm>
            <a:off x="215382" y="1840467"/>
            <a:ext cx="12078218" cy="6407868"/>
          </a:xfrm>
        </p:spPr>
        <p:txBody>
          <a:bodyPr/>
          <a:lstStyle/>
          <a:p>
            <a:pPr marL="0" indent="0">
              <a:buNone/>
            </a:pPr>
            <a:endParaRPr kumimoji="1" lang="ja-JP" altLang="en-US" sz="2400" dirty="0"/>
          </a:p>
          <a:p>
            <a:pPr marL="0" indent="0">
              <a:buNone/>
            </a:pPr>
            <a:r>
              <a:rPr lang="en-US" altLang="ja-JP" sz="2400" dirty="0"/>
              <a:t>A</a:t>
            </a:r>
            <a:r>
              <a:rPr kumimoji="1" lang="ja-JP" altLang="en-US" sz="2400" dirty="0"/>
              <a:t>：</a:t>
            </a:r>
            <a:r>
              <a:rPr kumimoji="1" lang="en-US" altLang="ja-JP" sz="2400" dirty="0"/>
              <a:t>B</a:t>
            </a:r>
            <a:r>
              <a:rPr kumimoji="1" lang="ja-JP" altLang="en-US" sz="2400" dirty="0"/>
              <a:t>さん、明後日のデプロイメントについて、担当者に連絡は取れましたか？</a:t>
            </a:r>
            <a:endParaRPr kumimoji="1" lang="en-US" altLang="ja-JP" sz="2400" dirty="0"/>
          </a:p>
          <a:p>
            <a:pPr marL="0" indent="0">
              <a:buNone/>
            </a:pPr>
            <a:endParaRPr kumimoji="1" lang="ja-JP" altLang="en-US" sz="2400" dirty="0"/>
          </a:p>
          <a:p>
            <a:pPr marL="0" indent="0">
              <a:buNone/>
            </a:pPr>
            <a:r>
              <a:rPr lang="en-US" altLang="ja-JP" sz="2400" dirty="0"/>
              <a:t>B</a:t>
            </a:r>
            <a:r>
              <a:rPr kumimoji="1" lang="ja-JP" altLang="en-US" sz="2400" dirty="0"/>
              <a:t>：申し訳ございません。まだ全員に連絡を取っていませんでした。実は、先</a:t>
            </a:r>
            <a:endParaRPr kumimoji="1" lang="en-US" altLang="ja-JP" sz="2400" dirty="0"/>
          </a:p>
          <a:p>
            <a:pPr marL="0" indent="0">
              <a:buNone/>
            </a:pPr>
            <a:r>
              <a:rPr lang="ja-JP" altLang="en-US" sz="2400" dirty="0"/>
              <a:t>　 </a:t>
            </a:r>
            <a:r>
              <a:rPr kumimoji="1" lang="ja-JP" altLang="en-US" sz="2400" dirty="0"/>
              <a:t>週末から私用で外出しており、連絡が取れなかった部分がございます。</a:t>
            </a:r>
            <a:endParaRPr kumimoji="1" lang="en-US" altLang="ja-JP" sz="2400" dirty="0"/>
          </a:p>
          <a:p>
            <a:pPr marL="0" indent="0">
              <a:buNone/>
            </a:pPr>
            <a:endParaRPr kumimoji="1" lang="ja-JP" altLang="en-US" sz="2400" dirty="0"/>
          </a:p>
          <a:p>
            <a:pPr marL="0" indent="0">
              <a:buNone/>
            </a:pPr>
            <a:r>
              <a:rPr lang="en-US" altLang="ja-JP" sz="2400" dirty="0"/>
              <a:t>A</a:t>
            </a:r>
            <a:r>
              <a:rPr kumimoji="1" lang="ja-JP" altLang="en-US" sz="2400" dirty="0"/>
              <a:t>：なるほど、そうだったんですね。ただ、デプロイメントは明後日なんです</a:t>
            </a:r>
            <a:endParaRPr kumimoji="1" lang="en-US" altLang="ja-JP" sz="2400" dirty="0"/>
          </a:p>
          <a:p>
            <a:pPr marL="0" indent="0">
              <a:buNone/>
            </a:pPr>
            <a:r>
              <a:rPr lang="ja-JP" altLang="en-US" sz="2400" dirty="0"/>
              <a:t>　</a:t>
            </a:r>
            <a:r>
              <a:rPr kumimoji="1" lang="ja-JP" altLang="en-US" sz="2400" dirty="0"/>
              <a:t>よ。遅れるとスケジュールが狂ってしまいますから、早めに連絡を取るべ</a:t>
            </a:r>
            <a:endParaRPr kumimoji="1" lang="en-US" altLang="ja-JP" sz="2400" dirty="0"/>
          </a:p>
          <a:p>
            <a:pPr marL="0" indent="0">
              <a:buNone/>
            </a:pPr>
            <a:r>
              <a:rPr lang="ja-JP" altLang="en-US" sz="2400" dirty="0"/>
              <a:t>　</a:t>
            </a:r>
            <a:r>
              <a:rPr kumimoji="1" lang="ja-JP" altLang="en-US" sz="2400" dirty="0"/>
              <a:t>きですよ。</a:t>
            </a:r>
            <a:endParaRPr kumimoji="1" lang="en-US" altLang="ja-JP" sz="2400" dirty="0"/>
          </a:p>
          <a:p>
            <a:pPr marL="0" indent="0">
              <a:buNone/>
            </a:pPr>
            <a:endParaRPr kumimoji="1" lang="ja-JP" altLang="en-US" sz="2400" dirty="0"/>
          </a:p>
          <a:p>
            <a:pPr marL="0" indent="0">
              <a:buNone/>
            </a:pPr>
            <a:r>
              <a:rPr lang="en-US" altLang="ja-JP" sz="2400" dirty="0"/>
              <a:t>B</a:t>
            </a:r>
            <a:r>
              <a:rPr kumimoji="1" lang="ja-JP" altLang="en-US" sz="2400" dirty="0"/>
              <a:t>：承知しました。申し訳ございませんでした。ただちに連絡いたします。</a:t>
            </a:r>
            <a:endParaRPr kumimoji="1" lang="en-US" altLang="ja-JP" sz="2400" dirty="0"/>
          </a:p>
          <a:p>
            <a:pPr marL="0" indent="0">
              <a:buNone/>
            </a:pPr>
            <a:endParaRPr kumimoji="1" lang="en-US" altLang="ja-JP" sz="2400" dirty="0"/>
          </a:p>
          <a:p>
            <a:pPr marL="0" indent="0">
              <a:buNone/>
            </a:pPr>
            <a:r>
              <a:rPr lang="en-US" altLang="ja-JP" sz="2400" dirty="0"/>
              <a:t>A</a:t>
            </a:r>
            <a:r>
              <a:rPr kumimoji="1" lang="ja-JP" altLang="en-US" sz="2400" dirty="0"/>
              <a:t>：早めにお願いします。</a:t>
            </a:r>
          </a:p>
          <a:p>
            <a:pPr marL="0" indent="0">
              <a:buNone/>
            </a:pPr>
            <a:endParaRPr kumimoji="1" lang="ja-JP" altLang="en-US" sz="2400" dirty="0"/>
          </a:p>
          <a:p>
            <a:pPr marL="0" indent="0">
              <a:buNone/>
            </a:pPr>
            <a:r>
              <a:rPr lang="en-US" altLang="ja-JP" sz="2400" dirty="0"/>
              <a:t>B</a:t>
            </a:r>
            <a:r>
              <a:rPr kumimoji="1" lang="ja-JP" altLang="en-US" sz="2400" dirty="0"/>
              <a:t>：はい、大変失礼しました。速やかに連絡を取り、問題解決に努めます。次</a:t>
            </a:r>
            <a:endParaRPr kumimoji="1" lang="en-US" altLang="ja-JP" sz="2400" dirty="0"/>
          </a:p>
          <a:p>
            <a:pPr marL="0" indent="0">
              <a:buNone/>
            </a:pPr>
            <a:r>
              <a:rPr lang="ja-JP" altLang="en-US" sz="2400" dirty="0"/>
              <a:t>　　</a:t>
            </a:r>
            <a:r>
              <a:rPr kumimoji="1" lang="ja-JP" altLang="en-US" sz="2400" dirty="0"/>
              <a:t>回からはもっと注意します。</a:t>
            </a:r>
            <a:endParaRPr kumimoji="1" lang="en-US" altLang="ja-JP" sz="2400" dirty="0"/>
          </a:p>
          <a:p>
            <a:pPr marL="0" indent="0">
              <a:buNone/>
            </a:pPr>
            <a:endParaRPr kumimoji="1" lang="en-US" altLang="ja-JP" sz="2400" dirty="0"/>
          </a:p>
          <a:p>
            <a:pPr marL="0" indent="0">
              <a:buNone/>
            </a:pPr>
            <a:r>
              <a:rPr lang="en-US" altLang="ja-JP" sz="2400" dirty="0"/>
              <a:t>A</a:t>
            </a:r>
            <a:r>
              <a:rPr kumimoji="1" lang="ja-JP" altLang="en-US" sz="2400" dirty="0"/>
              <a:t>：その点を心に留めておいてくださいね。自分のミスに気づいて素早く対応</a:t>
            </a:r>
            <a:endParaRPr kumimoji="1" lang="en-US" altLang="ja-JP" sz="2400" dirty="0"/>
          </a:p>
          <a:p>
            <a:pPr marL="0" indent="0">
              <a:buNone/>
            </a:pPr>
            <a:r>
              <a:rPr lang="ja-JP" altLang="en-US" sz="2400" dirty="0"/>
              <a:t>　</a:t>
            </a:r>
            <a:r>
              <a:rPr kumimoji="1" lang="ja-JP" altLang="en-US" sz="2400" dirty="0"/>
              <a:t>できるのは大切なことです。</a:t>
            </a:r>
          </a:p>
        </p:txBody>
      </p:sp>
      <p:sp>
        <p:nvSpPr>
          <p:cNvPr id="5" name="テキスト ボックス 4">
            <a:extLst>
              <a:ext uri="{FF2B5EF4-FFF2-40B4-BE49-F238E27FC236}">
                <a16:creationId xmlns:a16="http://schemas.microsoft.com/office/drawing/2014/main" id="{733AC645-C267-10C0-499A-3347C21C8561}"/>
              </a:ext>
            </a:extLst>
          </p:cNvPr>
          <p:cNvSpPr txBox="1"/>
          <p:nvPr/>
        </p:nvSpPr>
        <p:spPr>
          <a:xfrm>
            <a:off x="87994" y="1251560"/>
            <a:ext cx="10496938" cy="369332"/>
          </a:xfrm>
          <a:prstGeom prst="rect">
            <a:avLst/>
          </a:prstGeom>
          <a:noFill/>
        </p:spPr>
        <p:txBody>
          <a:bodyPr wrap="square">
            <a:spAutoFit/>
          </a:bodyPr>
          <a:lstStyle/>
          <a:p>
            <a:r>
              <a:rPr kumimoji="1" lang="ja-JP" altLang="en-US" sz="1800" b="1" dirty="0">
                <a:latin typeface="メイリオ" panose="020B0604030504040204" pitchFamily="50" charset="-128"/>
                <a:ea typeface="メイリオ" panose="020B0604030504040204" pitchFamily="50" charset="-128"/>
              </a:rPr>
              <a:t>・以下の会話を練習してみましょう</a:t>
            </a:r>
            <a:endParaRPr lang="ja-JP" altLang="en-US" dirty="0"/>
          </a:p>
        </p:txBody>
      </p:sp>
      <p:sp>
        <p:nvSpPr>
          <p:cNvPr id="6" name="テキスト ボックス 5">
            <a:extLst>
              <a:ext uri="{FF2B5EF4-FFF2-40B4-BE49-F238E27FC236}">
                <a16:creationId xmlns:a16="http://schemas.microsoft.com/office/drawing/2014/main" id="{2C86F9B1-B7EA-3501-B85B-411F01BE16E7}"/>
              </a:ext>
            </a:extLst>
          </p:cNvPr>
          <p:cNvSpPr txBox="1"/>
          <p:nvPr/>
        </p:nvSpPr>
        <p:spPr>
          <a:xfrm>
            <a:off x="215382" y="8267070"/>
            <a:ext cx="10496938" cy="646331"/>
          </a:xfrm>
          <a:prstGeom prst="rect">
            <a:avLst/>
          </a:prstGeom>
          <a:noFill/>
        </p:spPr>
        <p:txBody>
          <a:bodyPr wrap="square">
            <a:spAutoFit/>
          </a:bodyPr>
          <a:lstStyle/>
          <a:p>
            <a:r>
              <a:rPr lang="ja-JP" altLang="en-US" b="1" dirty="0">
                <a:latin typeface="メイリオ" panose="020B0604030504040204" pitchFamily="50" charset="-128"/>
                <a:ea typeface="メイリオ" panose="020B0604030504040204" pitchFamily="50" charset="-128"/>
              </a:rPr>
              <a:t>・このような失敗をしないようにするには皆さんはどのような工夫をしますか。練習相手と考えて</a:t>
            </a:r>
            <a:endParaRPr lang="en-US" altLang="ja-JP" b="1" dirty="0">
              <a:latin typeface="メイリオ" panose="020B0604030504040204" pitchFamily="50" charset="-128"/>
              <a:ea typeface="メイリオ" panose="020B0604030504040204" pitchFamily="50" charset="-128"/>
            </a:endParaRPr>
          </a:p>
          <a:p>
            <a:r>
              <a:rPr lang="ja-JP" altLang="en-US" b="1" dirty="0">
                <a:latin typeface="メイリオ" panose="020B0604030504040204" pitchFamily="50" charset="-128"/>
                <a:ea typeface="メイリオ" panose="020B0604030504040204" pitchFamily="50" charset="-128"/>
              </a:rPr>
              <a:t>　最後に発表をしてもらいます。</a:t>
            </a:r>
          </a:p>
        </p:txBody>
      </p:sp>
      <p:sp>
        <p:nvSpPr>
          <p:cNvPr id="7" name="コンテンツ プレースホルダー 3">
            <a:extLst>
              <a:ext uri="{FF2B5EF4-FFF2-40B4-BE49-F238E27FC236}">
                <a16:creationId xmlns:a16="http://schemas.microsoft.com/office/drawing/2014/main" id="{FAAC5076-088D-4F8C-4995-C083D41662A2}"/>
              </a:ext>
            </a:extLst>
          </p:cNvPr>
          <p:cNvSpPr>
            <a:spLocks noGrp="1"/>
          </p:cNvSpPr>
          <p:nvPr>
            <p:ph sz="quarter" idx="10"/>
          </p:nvPr>
        </p:nvSpPr>
        <p:spPr>
          <a:xfrm>
            <a:off x="9725025" y="609600"/>
            <a:ext cx="1757363" cy="708025"/>
          </a:xfrm>
        </p:spPr>
        <p:txBody>
          <a:bodyPr/>
          <a:lstStyle/>
          <a:p>
            <a:r>
              <a:rPr lang="en-US" altLang="ja-JP" dirty="0"/>
              <a:t>10</a:t>
            </a:r>
            <a:endParaRPr kumimoji="1" lang="ja-JP" altLang="en-US" dirty="0"/>
          </a:p>
        </p:txBody>
      </p:sp>
    </p:spTree>
    <p:extLst>
      <p:ext uri="{BB962C8B-B14F-4D97-AF65-F5344CB8AC3E}">
        <p14:creationId xmlns:p14="http://schemas.microsoft.com/office/powerpoint/2010/main" val="2015663767"/>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2868</TotalTime>
  <Words>1171</Words>
  <Application>Microsoft Office PowerPoint</Application>
  <PresentationFormat>ユーザー設定</PresentationFormat>
  <Paragraphs>79</Paragraphs>
  <Slides>4</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4</vt:i4>
      </vt:variant>
    </vt:vector>
  </HeadingPairs>
  <TitlesOfParts>
    <vt:vector size="15" baseType="lpstr">
      <vt:lpstr>Söhne</vt:lpstr>
      <vt:lpstr>メイリオ</vt:lpstr>
      <vt:lpstr>メイリオ</vt:lpstr>
      <vt:lpstr>游ゴシック</vt:lpstr>
      <vt:lpstr>游ゴシック Light</vt:lpstr>
      <vt:lpstr>arial</vt:lpstr>
      <vt:lpstr>arial</vt:lpstr>
      <vt:lpstr>Noto Sans</vt:lpstr>
      <vt:lpstr>Poppins</vt:lpstr>
      <vt:lpstr>Wingdings</vt:lpstr>
      <vt:lpstr>デザインの設定</vt:lpstr>
      <vt:lpstr>Unit5　　</vt:lpstr>
      <vt:lpstr>注意を受ける・謝る①</vt:lpstr>
      <vt:lpstr>注意を受ける・謝る②</vt:lpstr>
      <vt:lpstr>謝罪する・アドバイスを受け止める①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56</cp:revision>
  <cp:lastPrinted>2023-03-28T15:29:05Z</cp:lastPrinted>
  <dcterms:created xsi:type="dcterms:W3CDTF">2023-03-26T15:05:34Z</dcterms:created>
  <dcterms:modified xsi:type="dcterms:W3CDTF">2025-01-31T05:21:25Z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