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6"/>
  </p:notesMasterIdLst>
  <p:sldIdLst>
    <p:sldId id="306" r:id="rId2"/>
    <p:sldId id="309" r:id="rId3"/>
    <p:sldId id="310" r:id="rId4"/>
    <p:sldId id="311" r:id="rId5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46" d="100"/>
          <a:sy n="46" d="100"/>
        </p:scale>
        <p:origin x="1224" y="48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2331D150-7D16-0B34-82F2-893D9DFFD9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图片 8" descr="手机屏幕的截图&#10;&#10;描述已自动生成">
            <a:extLst>
              <a:ext uri="{FF2B5EF4-FFF2-40B4-BE49-F238E27FC236}">
                <a16:creationId xmlns:a16="http://schemas.microsoft.com/office/drawing/2014/main" id="{9F466589-50AB-9914-5A78-769EB3CF0F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8102600" y="7772400"/>
            <a:ext cx="5028205" cy="2160075"/>
          </a:xfrm>
          <a:prstGeom prst="rect">
            <a:avLst/>
          </a:prstGeom>
        </p:spPr>
      </p:pic>
      <p:pic>
        <p:nvPicPr>
          <p:cNvPr id="7" name="Google Shape;54;p1">
            <a:extLst>
              <a:ext uri="{FF2B5EF4-FFF2-40B4-BE49-F238E27FC236}">
                <a16:creationId xmlns:a16="http://schemas.microsoft.com/office/drawing/2014/main" id="{2A924085-D31D-BCAA-3893-0359E8622BF5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A0A61D5-25C0-3A01-0D41-023840D1C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7890" y="36030"/>
            <a:ext cx="1590675" cy="561975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53D470E-99AD-A674-3498-46FFF1954E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4991" y="8562457"/>
            <a:ext cx="971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1.2 Java </a:t>
            </a:r>
            <a:r>
              <a:rPr lang="ja-JP" altLang="en-US" dirty="0"/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zh-CN" altLang="en-US" dirty="0"/>
              <a:t> 変数</a:t>
            </a:r>
            <a:r>
              <a:rPr lang="ja-JP" altLang="en-US" dirty="0"/>
              <a:t>の</a:t>
            </a:r>
            <a:r>
              <a:rPr lang="zh-CN" altLang="en-US" dirty="0"/>
              <a:t>交換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r>
              <a:rPr lang="ja-JP" altLang="en-US" dirty="0"/>
              <a:t>整数 </a:t>
            </a:r>
            <a:r>
              <a:rPr lang="en-US" altLang="ja-JP" dirty="0"/>
              <a:t>x </a:t>
            </a:r>
            <a:r>
              <a:rPr lang="ja-JP" altLang="en-US" dirty="0"/>
              <a:t>と整数 </a:t>
            </a:r>
            <a:r>
              <a:rPr lang="en-US" altLang="ja-JP" dirty="0"/>
              <a:t>y </a:t>
            </a:r>
            <a:r>
              <a:rPr lang="ja-JP" altLang="en-US" dirty="0"/>
              <a:t>を宣言し、任意の値を代入しなさい。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ja-JP" dirty="0"/>
              <a:t>x </a:t>
            </a:r>
            <a:r>
              <a:rPr lang="ja-JP" altLang="en-US" dirty="0"/>
              <a:t>と </a:t>
            </a:r>
            <a:r>
              <a:rPr lang="en-US" altLang="ja-JP" dirty="0"/>
              <a:t>y</a:t>
            </a:r>
            <a:r>
              <a:rPr lang="ja-JP" altLang="en-US" dirty="0"/>
              <a:t> に保存されたデータを交換してください。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FB553E1-0377-FDBC-9350-05312F7E1F39}"/>
              </a:ext>
            </a:extLst>
          </p:cNvPr>
          <p:cNvGrpSpPr/>
          <p:nvPr/>
        </p:nvGrpSpPr>
        <p:grpSpPr>
          <a:xfrm>
            <a:off x="911345" y="5224921"/>
            <a:ext cx="8377798" cy="3396307"/>
            <a:chOff x="1195760" y="2402019"/>
            <a:chExt cx="8377798" cy="339630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6BEA6DE-0D10-E6D3-CA8A-0FA073FFB52E}"/>
                </a:ext>
              </a:extLst>
            </p:cNvPr>
            <p:cNvGrpSpPr/>
            <p:nvPr/>
          </p:nvGrpSpPr>
          <p:grpSpPr>
            <a:xfrm>
              <a:off x="1195760" y="2402019"/>
              <a:ext cx="8377798" cy="3396307"/>
              <a:chOff x="856343" y="1864990"/>
              <a:chExt cx="8377798" cy="3396307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67BF97EF-DD9D-10D2-4EBF-6345D13657E4}"/>
                  </a:ext>
                </a:extLst>
              </p:cNvPr>
              <p:cNvSpPr/>
              <p:nvPr/>
            </p:nvSpPr>
            <p:spPr>
              <a:xfrm>
                <a:off x="856343" y="2229485"/>
                <a:ext cx="8377798" cy="3031812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y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を宣言し、それぞれ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10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20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あなたのコードを実行した後、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は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20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に、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y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は 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10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になります。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D8BCACA-8CFC-6D3D-02C4-72DCBE09AD86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FE9A73-8D28-C344-4C24-AB26899DD54E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A976E12-E4B9-1E19-AE0D-E718E08D1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6BB30-C2BB-BD05-8AEB-AC1962B7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除算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C456A-0FC5-0D41-0E14-0F770957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整数 </a:t>
            </a:r>
            <a:r>
              <a:rPr lang="en-US" altLang="ja-JP" dirty="0"/>
              <a:t>x 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FF0000"/>
                </a:solidFill>
              </a:rPr>
              <a:t>整数</a:t>
            </a:r>
            <a:r>
              <a:rPr lang="ja-JP" altLang="en-US" dirty="0"/>
              <a:t> </a:t>
            </a:r>
            <a:r>
              <a:rPr lang="en-US" altLang="ja-JP" dirty="0"/>
              <a:t>y </a:t>
            </a:r>
            <a:r>
              <a:rPr lang="ja-JP" altLang="en-US" dirty="0"/>
              <a:t>を宣言し、任意の値を代入してください。</a:t>
            </a:r>
            <a:endParaRPr lang="en-US" altLang="zh-CN" dirty="0"/>
          </a:p>
          <a:p>
            <a:endParaRPr lang="en-US" altLang="ja-JP" dirty="0"/>
          </a:p>
          <a:p>
            <a:r>
              <a:rPr lang="en-US" altLang="ja-JP" dirty="0"/>
              <a:t>x ÷ y </a:t>
            </a:r>
            <a:r>
              <a:rPr lang="ja-JP" altLang="en-US" dirty="0"/>
              <a:t>の結果（</a:t>
            </a:r>
            <a:r>
              <a:rPr lang="ja-JP" altLang="en-US" dirty="0">
                <a:solidFill>
                  <a:srgbClr val="FF0000"/>
                </a:solidFill>
              </a:rPr>
              <a:t>小数</a:t>
            </a:r>
            <a:r>
              <a:rPr lang="ja-JP" altLang="en-US" dirty="0"/>
              <a:t>）を出力しなさい。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0D41C-B5F6-7CD4-0281-E6B15AAEB2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EC3788E-E69D-889D-B24E-E8A51A6A20DE}"/>
              </a:ext>
            </a:extLst>
          </p:cNvPr>
          <p:cNvGrpSpPr/>
          <p:nvPr/>
        </p:nvGrpSpPr>
        <p:grpSpPr>
          <a:xfrm>
            <a:off x="822781" y="3962313"/>
            <a:ext cx="9540419" cy="2097410"/>
            <a:chOff x="1195760" y="2402019"/>
            <a:chExt cx="9540419" cy="209741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917C5B7-02B1-6E2A-517A-14CD336B1443}"/>
                </a:ext>
              </a:extLst>
            </p:cNvPr>
            <p:cNvGrpSpPr/>
            <p:nvPr/>
          </p:nvGrpSpPr>
          <p:grpSpPr>
            <a:xfrm>
              <a:off x="1195760" y="2402019"/>
              <a:ext cx="9540419" cy="2097410"/>
              <a:chOff x="856343" y="1864990"/>
              <a:chExt cx="9540419" cy="2097410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A972B6D-2155-5478-33E3-C5E125526E5A}"/>
                  </a:ext>
                </a:extLst>
              </p:cNvPr>
              <p:cNvSpPr/>
              <p:nvPr/>
            </p:nvSpPr>
            <p:spPr>
              <a:xfrm>
                <a:off x="856343" y="2229485"/>
                <a:ext cx="9540419" cy="1732915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y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を宣言し、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6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3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"6 / 3 = 2.0"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を出力します。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461428F-AA28-4B8D-4FC7-6B86D310491E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0C056DF-BC65-876E-2DF8-C524EC36B893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8821AC7-CC4E-0019-CDA6-8EC874555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938700C-05F5-E1EC-7C3B-525797220A06}"/>
              </a:ext>
            </a:extLst>
          </p:cNvPr>
          <p:cNvGrpSpPr/>
          <p:nvPr/>
        </p:nvGrpSpPr>
        <p:grpSpPr>
          <a:xfrm>
            <a:off x="822781" y="6432904"/>
            <a:ext cx="9540419" cy="2097410"/>
            <a:chOff x="1195760" y="2402019"/>
            <a:chExt cx="9540419" cy="209741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F55FEB7-0463-8C64-6CA7-13485B1D0D52}"/>
                </a:ext>
              </a:extLst>
            </p:cNvPr>
            <p:cNvGrpSpPr/>
            <p:nvPr/>
          </p:nvGrpSpPr>
          <p:grpSpPr>
            <a:xfrm>
              <a:off x="1195760" y="2402019"/>
              <a:ext cx="9540419" cy="2097410"/>
              <a:chOff x="856343" y="1864990"/>
              <a:chExt cx="9540419" cy="2097410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CCCF4752-1EA9-8AB2-A935-D6C17AC82F55}"/>
                  </a:ext>
                </a:extLst>
              </p:cNvPr>
              <p:cNvSpPr/>
              <p:nvPr/>
            </p:nvSpPr>
            <p:spPr>
              <a:xfrm>
                <a:off x="856343" y="2229485"/>
                <a:ext cx="9540419" cy="1732915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x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y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を宣言し、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7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、</a:t>
                </a: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2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"7 / 2 = 3.5" </a:t>
                </a:r>
                <a:r>
                  <a:rPr kumimoji="0" lang="ja-JP" altLang="en-US" sz="3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+mn-cs"/>
                    <a:sym typeface="ヒラギノ角ゴ ProN W3"/>
                  </a:rPr>
                  <a:t>を出力します。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0A9DCAD-B3DC-254F-9A64-9E8138C8A837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3CD9693-DCC3-C445-C8A0-2283A4E84BDB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B967889-1026-3490-8068-4CB80A3C2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103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D50B3-9582-DC1B-1B41-4E570D58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ja-JP" altLang="en-US" dirty="0"/>
              <a:t>パリティチェック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EC37F-44BA-F077-D264-5A409178A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r>
              <a:rPr lang="ja-JP" altLang="en-US" dirty="0"/>
              <a:t>整数 </a:t>
            </a:r>
            <a:r>
              <a:rPr lang="en-US" altLang="ja-JP" dirty="0"/>
              <a:t>x </a:t>
            </a:r>
            <a:r>
              <a:rPr lang="ja-JP" altLang="en-US" dirty="0"/>
              <a:t>を宣言し、任意の値を代入してください。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ja-JP" dirty="0"/>
              <a:t>x </a:t>
            </a:r>
            <a:r>
              <a:rPr lang="ja-JP" altLang="en-US" dirty="0"/>
              <a:t>のパリティ（偶奇性）を出力しなさい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7936D-417C-AB41-E480-6435BA3BE6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8DEAB84-0A57-A669-C7C9-97C5244935FE}"/>
              </a:ext>
            </a:extLst>
          </p:cNvPr>
          <p:cNvGrpSpPr/>
          <p:nvPr/>
        </p:nvGrpSpPr>
        <p:grpSpPr>
          <a:xfrm>
            <a:off x="822781" y="3896963"/>
            <a:ext cx="9540419" cy="2097410"/>
            <a:chOff x="1195760" y="2402019"/>
            <a:chExt cx="9540419" cy="209741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024708F-83CD-9123-DF42-E5A935638693}"/>
                </a:ext>
              </a:extLst>
            </p:cNvPr>
            <p:cNvGrpSpPr/>
            <p:nvPr/>
          </p:nvGrpSpPr>
          <p:grpSpPr>
            <a:xfrm>
              <a:off x="1195760" y="2402019"/>
              <a:ext cx="9540419" cy="2097410"/>
              <a:chOff x="856343" y="1864990"/>
              <a:chExt cx="9540419" cy="2097410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D68E8D9-D5E7-2590-CDBB-3855F4AD5300}"/>
                  </a:ext>
                </a:extLst>
              </p:cNvPr>
              <p:cNvSpPr/>
              <p:nvPr/>
            </p:nvSpPr>
            <p:spPr>
              <a:xfrm>
                <a:off x="856343" y="2229485"/>
                <a:ext cx="9540419" cy="1732915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を宣言し、</a:t>
                </a: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5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"5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は奇数です</a:t>
                </a: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"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と出力します。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389172C-1838-3AE9-7D8B-33CD24DB4EE1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B25043-A604-ED02-9800-94E6FD4C607A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656DB82-F090-4E9D-6D16-875B68A2D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5B5405-371B-7D34-06DC-A678D9390783}"/>
              </a:ext>
            </a:extLst>
          </p:cNvPr>
          <p:cNvGrpSpPr/>
          <p:nvPr/>
        </p:nvGrpSpPr>
        <p:grpSpPr>
          <a:xfrm>
            <a:off x="822781" y="6299077"/>
            <a:ext cx="9540419" cy="2097410"/>
            <a:chOff x="1195760" y="2402019"/>
            <a:chExt cx="9540419" cy="209741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A3B68AF-6BDA-0220-8C7A-ACF57DDBB4E7}"/>
                </a:ext>
              </a:extLst>
            </p:cNvPr>
            <p:cNvGrpSpPr/>
            <p:nvPr/>
          </p:nvGrpSpPr>
          <p:grpSpPr>
            <a:xfrm>
              <a:off x="1195760" y="2402019"/>
              <a:ext cx="9540419" cy="2097410"/>
              <a:chOff x="856343" y="1864990"/>
              <a:chExt cx="9540419" cy="2097410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DCA62CF3-A612-F8C4-662A-DD0CB1AB9D45}"/>
                  </a:ext>
                </a:extLst>
              </p:cNvPr>
              <p:cNvSpPr/>
              <p:nvPr/>
            </p:nvSpPr>
            <p:spPr>
              <a:xfrm>
                <a:off x="856343" y="2229485"/>
                <a:ext cx="9540419" cy="1732915"/>
              </a:xfrm>
              <a:prstGeom prst="roundRect">
                <a:avLst/>
              </a:prstGeom>
              <a:noFill/>
              <a:ln w="190500" cap="flat" cmpd="sng" algn="ctr">
                <a:solidFill>
                  <a:srgbClr val="70AD47">
                    <a:alpha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x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を宣言し、</a:t>
                </a: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-10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を代入します。</a:t>
                </a:r>
              </a:p>
              <a:p>
                <a:pPr marL="36000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"-10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は偶数です</a:t>
                </a:r>
                <a:r>
                  <a:rPr kumimoji="0" lang="en-US" altLang="ja-JP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" </a:t>
                </a:r>
                <a:r>
                  <a:rPr kumimoji="0" lang="ja-JP" altLang="en-US" sz="3700" b="0" i="0" u="none" strike="noStrike" kern="0" cap="none" spc="0" normalizeH="0" baseline="0" noProof="0">
                    <a:ln>
                      <a:noFill/>
                    </a:ln>
                    <a:solidFill>
                      <a:srgbClr val="212832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MPLUS Code60 Print"/>
                    <a:ea typeface="M PLUS 1 Code"/>
                    <a:cs typeface="+mn-cs"/>
                    <a:sym typeface="ヒラギノ角ゴ ProN W3"/>
                  </a:rPr>
                  <a:t>と出力します。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8816FDC-3787-D269-27F1-EF32F1D95F30}"/>
                  </a:ext>
                </a:extLst>
              </p:cNvPr>
              <p:cNvSpPr/>
              <p:nvPr/>
            </p:nvSpPr>
            <p:spPr>
              <a:xfrm>
                <a:off x="1678068" y="2026400"/>
                <a:ext cx="2930465" cy="353943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PLUS Code60 Print"/>
                  <a:ea typeface="M PLUS 1 Code"/>
                  <a:cs typeface="+mn-cs"/>
                  <a:sym typeface="ヒラギノ角ゴ ProN W3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FAD3FB-3F20-2E9F-241C-10ECCC28E921}"/>
                  </a:ext>
                </a:extLst>
              </p:cNvPr>
              <p:cNvSpPr txBox="1"/>
              <p:nvPr/>
            </p:nvSpPr>
            <p:spPr>
              <a:xfrm>
                <a:off x="1778140" y="1864990"/>
                <a:ext cx="2715808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marL="0" marR="0" lvl="0" indent="0" algn="l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Josefin Sans For Print"/>
                    <a:ea typeface="Dejima"/>
                    <a:cs typeface="+mn-cs"/>
                    <a:sym typeface="ヒラギノ角ゴ ProN W3"/>
                  </a:rPr>
                  <a:t>Example</a:t>
                </a:r>
                <a:endParaRPr kumimoji="0" lang="zh-CN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Josefin Sans For Print"/>
                  <a:ea typeface="Dejima"/>
                  <a:cs typeface="+mn-cs"/>
                  <a:sym typeface="ヒラギノ角ゴ ProN W3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4FE6BE3-EBED-6F6C-155A-2EE0F693B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331" y="2502959"/>
              <a:ext cx="506006" cy="50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23688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229</Words>
  <Application>Microsoft Office PowerPoint</Application>
  <PresentationFormat>ユーザー設定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Josefin Sans For Print</vt:lpstr>
      <vt:lpstr>MPLUS Code60 Print</vt:lpstr>
      <vt:lpstr>メイリオ</vt:lpstr>
      <vt:lpstr>メイリオ</vt:lpstr>
      <vt:lpstr>游ゴシック</vt:lpstr>
      <vt:lpstr>游ゴシック Light</vt:lpstr>
      <vt:lpstr>Arial</vt:lpstr>
      <vt:lpstr>Wingdings</vt:lpstr>
      <vt:lpstr>デザインの設定</vt:lpstr>
      <vt:lpstr>1.2 Java 基礎</vt:lpstr>
      <vt:lpstr>一. 変数の交換</vt:lpstr>
      <vt:lpstr>二.除算</vt:lpstr>
      <vt:lpstr>三.パリティチェック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31</cp:revision>
  <cp:lastPrinted>2023-03-28T15:29:05Z</cp:lastPrinted>
  <dcterms:created xsi:type="dcterms:W3CDTF">2023-03-26T15:05:34Z</dcterms:created>
  <dcterms:modified xsi:type="dcterms:W3CDTF">2025-01-16T08:24:01Z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