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9"/>
  </p:notesMasterIdLst>
  <p:sldIdLst>
    <p:sldId id="306" r:id="rId2"/>
    <p:sldId id="309" r:id="rId3"/>
    <p:sldId id="310" r:id="rId4"/>
    <p:sldId id="311" r:id="rId5"/>
    <p:sldId id="312" r:id="rId6"/>
    <p:sldId id="313" r:id="rId7"/>
    <p:sldId id="314" r:id="rId8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130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Google Shape;54;p1">
            <a:extLst>
              <a:ext uri="{FF2B5EF4-FFF2-40B4-BE49-F238E27FC236}">
                <a16:creationId xmlns:a16="http://schemas.microsoft.com/office/drawing/2014/main" id="{F29D86B7-4603-0C57-ED0C-ECC26E032846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8" descr="手机屏幕的截图&#10;&#10;描述已自动生成">
            <a:extLst>
              <a:ext uri="{FF2B5EF4-FFF2-40B4-BE49-F238E27FC236}">
                <a16:creationId xmlns:a16="http://schemas.microsoft.com/office/drawing/2014/main" id="{E5215C18-49E6-37F5-DF32-39F0FD809FD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FCF85554-9F22-06D2-2A8A-06E0A906296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D28FD92-2D25-267B-4167-1908D0A7AB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2467300B-C904-E202-C608-6D1560A5DC1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3.2 Java </a:t>
            </a:r>
            <a:r>
              <a:rPr lang="ja-JP" altLang="en-US" dirty="0"/>
              <a:t>コレクション </a:t>
            </a:r>
            <a:r>
              <a:rPr lang="en-US" altLang="ja-JP" dirty="0"/>
              <a:t>API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リストの利用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3194680"/>
          </a:xfrm>
        </p:spPr>
        <p:txBody>
          <a:bodyPr/>
          <a:lstStyle/>
          <a:p>
            <a:r>
              <a:rPr lang="ja-JP" altLang="en-US" dirty="0"/>
              <a:t>生徒クラス </a:t>
            </a:r>
            <a:r>
              <a:rPr lang="en-US" altLang="ja-JP" dirty="0"/>
              <a:t>Student </a:t>
            </a:r>
            <a:r>
              <a:rPr lang="ja-JP" altLang="en-US" dirty="0"/>
              <a:t>を定義してください。各生徒は名前（</a:t>
            </a:r>
            <a:r>
              <a:rPr lang="en-US" altLang="ja-JP" dirty="0"/>
              <a:t>name</a:t>
            </a:r>
            <a:r>
              <a:rPr lang="ja-JP" altLang="en-US" dirty="0"/>
              <a:t>）、年齢（</a:t>
            </a:r>
            <a:r>
              <a:rPr lang="en-US" altLang="ja-JP" dirty="0"/>
              <a:t>age</a:t>
            </a:r>
            <a:r>
              <a:rPr lang="ja-JP" altLang="en-US" dirty="0"/>
              <a:t>）、学籍番号（</a:t>
            </a:r>
            <a:r>
              <a:rPr lang="en-US" altLang="ja-JP" dirty="0"/>
              <a:t>id</a:t>
            </a:r>
            <a:r>
              <a:rPr lang="ja-JP" altLang="en-US" dirty="0"/>
              <a:t>）を持っています。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次のような生徒のデータをリストに格納し、このリストを繰り返し、各生徒の個人情報を出力してください：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95A0E4BD-B308-87AE-C24F-AFA56AEA8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75317"/>
              </p:ext>
            </p:extLst>
          </p:nvPr>
        </p:nvGraphicFramePr>
        <p:xfrm>
          <a:off x="1137536" y="4876800"/>
          <a:ext cx="8717665" cy="357289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5B9BD5">
                        <a:tint val="50000"/>
                        <a:satMod val="300000"/>
                      </a:srgbClr>
                    </a:gs>
                    <a:gs pos="35000">
                      <a:srgbClr val="5B9BD5">
                        <a:tint val="37000"/>
                        <a:satMod val="300000"/>
                      </a:srgbClr>
                    </a:gs>
                    <a:gs pos="100000">
                      <a:srgbClr val="5B9BD5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2331378">
                  <a:extLst>
                    <a:ext uri="{9D8B030D-6E8A-4147-A177-3AD203B41FA5}">
                      <a16:colId xmlns:a16="http://schemas.microsoft.com/office/drawing/2014/main" val="3615552210"/>
                    </a:ext>
                  </a:extLst>
                </a:gridCol>
                <a:gridCol w="2917372">
                  <a:extLst>
                    <a:ext uri="{9D8B030D-6E8A-4147-A177-3AD203B41FA5}">
                      <a16:colId xmlns:a16="http://schemas.microsoft.com/office/drawing/2014/main" val="420377508"/>
                    </a:ext>
                  </a:extLst>
                </a:gridCol>
                <a:gridCol w="3468915">
                  <a:extLst>
                    <a:ext uri="{9D8B030D-6E8A-4147-A177-3AD203B41FA5}">
                      <a16:colId xmlns:a16="http://schemas.microsoft.com/office/drawing/2014/main" val="3796490240"/>
                    </a:ext>
                  </a:extLst>
                </a:gridCol>
              </a:tblGrid>
              <a:tr h="7145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ja-JP" altLang="en-US" sz="28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名前</a:t>
                      </a:r>
                      <a:endParaRPr lang="zh-CN" altLang="en-US" sz="28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ja-JP" altLang="en-US" sz="28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年齢</a:t>
                      </a:r>
                      <a:endParaRPr lang="zh-CN" altLang="en-US" sz="28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zh-CN" altLang="en-US" sz="28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学号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99814"/>
                  </a:ext>
                </a:extLst>
              </a:tr>
              <a:tr h="7145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Alice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110120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26905"/>
                  </a:ext>
                </a:extLst>
              </a:tr>
              <a:tr h="7145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Bob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21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110121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658490"/>
                  </a:ext>
                </a:extLst>
              </a:tr>
              <a:tr h="7145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Carol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110122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063998"/>
                  </a:ext>
                </a:extLst>
              </a:tr>
              <a:tr h="7145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Dave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110123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5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F56B6-804A-27B5-0764-A73CCC4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データ構造の選択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AA2A3-9D08-F503-DE61-5523F763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2252434" cy="5436833"/>
          </a:xfrm>
        </p:spPr>
        <p:txBody>
          <a:bodyPr/>
          <a:lstStyle/>
          <a:p>
            <a:r>
              <a:rPr lang="ja-JP" altLang="en-US" dirty="0"/>
              <a:t>問題 </a:t>
            </a:r>
            <a:r>
              <a:rPr lang="en-US" altLang="ja-JP" dirty="0"/>
              <a:t>1 </a:t>
            </a:r>
            <a:r>
              <a:rPr lang="ja-JP" altLang="en-US" dirty="0"/>
              <a:t>の生徒を、以下の機能を持つデータ構造に格納したい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ja-JP" altLang="en-US" dirty="0"/>
              <a:t>新入生データの追加。</a:t>
            </a:r>
            <a:endParaRPr lang="en-US" altLang="zh-CN" dirty="0"/>
          </a:p>
          <a:p>
            <a:pPr lvl="1"/>
            <a:r>
              <a:rPr lang="ja-JP" altLang="en-US" dirty="0"/>
              <a:t>生徒の情報を指定された名前から取得。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ja-JP" altLang="en-US" dirty="0"/>
              <a:t>データを保存するために、どのデータ構造を選択しますか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質問 </a:t>
            </a:r>
            <a:r>
              <a:rPr lang="en-US" altLang="ja-JP" dirty="0"/>
              <a:t>1 </a:t>
            </a:r>
            <a:r>
              <a:rPr lang="ja-JP" altLang="en-US" dirty="0"/>
              <a:t>の生徒を選んだデータ構造に追加し、</a:t>
            </a:r>
            <a:r>
              <a:rPr lang="en-US" altLang="ja-JP" dirty="0"/>
              <a:t>main() </a:t>
            </a:r>
            <a:r>
              <a:rPr lang="ja-JP" altLang="en-US" dirty="0"/>
              <a:t>メソッドで上記の機能が満たされるかどうかを確認してください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AE935-5CF4-8CE7-E157-D7443FB9F7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F56B6-804A-27B5-0764-A73CCC4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</a:t>
            </a:r>
            <a:r>
              <a:rPr lang="ja-JP" altLang="en-US" dirty="0"/>
              <a:t>重複な文字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AA2A3-9D08-F503-DE61-5523F763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853870"/>
          </a:xfrm>
        </p:spPr>
        <p:txBody>
          <a:bodyPr/>
          <a:lstStyle/>
          <a:p>
            <a:r>
              <a:rPr lang="ja-JP" altLang="en-US" dirty="0"/>
              <a:t>メソッド </a:t>
            </a:r>
            <a:r>
              <a:rPr lang="en-US" altLang="ja-JP" dirty="0" err="1"/>
              <a:t>twiceChar</a:t>
            </a:r>
            <a:r>
              <a:rPr lang="en-US" altLang="ja-JP" dirty="0"/>
              <a:t> </a:t>
            </a:r>
            <a:r>
              <a:rPr lang="ja-JP" altLang="en-US" dirty="0"/>
              <a:t>を実装しなさい。このメソッドは </a:t>
            </a:r>
            <a:r>
              <a:rPr lang="en-US" altLang="ja-JP" dirty="0"/>
              <a:t>char </a:t>
            </a:r>
            <a:r>
              <a:rPr lang="ja-JP" altLang="en-US" dirty="0"/>
              <a:t>型の配列を受け入れます。配列の中、</a:t>
            </a:r>
            <a:r>
              <a:rPr lang="en-US" altLang="ja-JP" b="1" dirty="0"/>
              <a:t>2 </a:t>
            </a:r>
            <a:r>
              <a:rPr lang="ja-JP" altLang="en-US" b="1" dirty="0"/>
              <a:t>回以上出現した文字</a:t>
            </a:r>
            <a:r>
              <a:rPr lang="ja-JP" altLang="en-US" dirty="0"/>
              <a:t>があります。そのような文字を返したい。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ヒント：</a:t>
            </a:r>
            <a:r>
              <a:rPr lang="en-US" altLang="ja-JP" dirty="0"/>
              <a:t>Map </a:t>
            </a:r>
            <a:r>
              <a:rPr lang="ja-JP" altLang="en-US" dirty="0"/>
              <a:t>または </a:t>
            </a:r>
            <a:r>
              <a:rPr lang="en-US" altLang="ja-JP" dirty="0"/>
              <a:t>Set </a:t>
            </a:r>
            <a:r>
              <a:rPr lang="ja-JP" altLang="en-US" dirty="0"/>
              <a:t>を使用してみてください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AE935-5CF4-8CE7-E157-D7443FB9F7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25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1F50C6-9BA4-2177-1A1D-40D0D255107C}"/>
              </a:ext>
            </a:extLst>
          </p:cNvPr>
          <p:cNvGrpSpPr/>
          <p:nvPr/>
        </p:nvGrpSpPr>
        <p:grpSpPr>
          <a:xfrm>
            <a:off x="1018200" y="3895586"/>
            <a:ext cx="10607743" cy="2000904"/>
            <a:chOff x="1195760" y="2402019"/>
            <a:chExt cx="10607743" cy="200090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A8E2FB9-0F58-FD7E-0357-FF5F94F41F60}"/>
                </a:ext>
              </a:extLst>
            </p:cNvPr>
            <p:cNvGrpSpPr/>
            <p:nvPr/>
          </p:nvGrpSpPr>
          <p:grpSpPr>
            <a:xfrm>
              <a:off x="1195760" y="2402019"/>
              <a:ext cx="10607743" cy="2000904"/>
              <a:chOff x="856343" y="1864990"/>
              <a:chExt cx="10607743" cy="2000904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B5908D75-460C-B189-6023-56AC12D5A50A}"/>
                  </a:ext>
                </a:extLst>
              </p:cNvPr>
              <p:cNvSpPr/>
              <p:nvPr/>
            </p:nvSpPr>
            <p:spPr>
              <a:xfrm>
                <a:off x="856343" y="2229485"/>
                <a:ext cx="10607743" cy="1636409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twiceChar(new char[] {'a', 'b', 'c', 'a'})</a:t>
                </a:r>
                <a:r>
                  <a:rPr kumimoji="0" lang="en-US" altLang="zh-CN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</a:t>
                </a:r>
                <a:r>
                  <a:rPr kumimoji="0" lang="ja-JP" alt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を呼び出したら </a:t>
                </a:r>
                <a:r>
                  <a:rPr kumimoji="0" lang="en-US" altLang="ja-JP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'a' </a:t>
                </a:r>
                <a:r>
                  <a:rPr kumimoji="0" lang="ja-JP" alt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が返されます。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C2A50F-30D4-C5FE-6F26-A44ECDB9F31D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680143-F056-4ED3-63AF-70868FEE2F5B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9037C85-8B04-8BAC-4D5A-C496F8145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0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F56B6-804A-27B5-0764-A73CCC4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四</a:t>
            </a:r>
            <a:r>
              <a:rPr lang="en-US" altLang="ja-JP" dirty="0"/>
              <a:t>.</a:t>
            </a:r>
            <a:r>
              <a:rPr lang="ja-JP" altLang="en-US" dirty="0"/>
              <a:t>リストの整列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AA2A3-9D08-F503-DE61-5523F763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23082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問題 </a:t>
            </a:r>
            <a:r>
              <a:rPr lang="en-US" altLang="ja-JP" dirty="0"/>
              <a:t>1 </a:t>
            </a:r>
            <a:r>
              <a:rPr lang="ja-JP" altLang="en-US" dirty="0"/>
              <a:t>のリストを、年齢が小さいものから大きいものまでの順に並べ替えてください。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各生徒の順位と情報を出力してください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AE935-5CF4-8CE7-E157-D7443FB9F7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F56B6-804A-27B5-0764-A73CCC4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五</a:t>
            </a:r>
            <a:r>
              <a:rPr lang="en-US" altLang="ja-JP" dirty="0"/>
              <a:t>.</a:t>
            </a:r>
            <a:r>
              <a:rPr lang="ja-JP" altLang="en-US" dirty="0"/>
              <a:t>金庫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AA2A3-9D08-F503-DE61-5523F763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6297068"/>
          </a:xfrm>
        </p:spPr>
        <p:txBody>
          <a:bodyPr/>
          <a:lstStyle/>
          <a:p>
            <a:r>
              <a:rPr lang="ja-JP" altLang="en-US" dirty="0"/>
              <a:t>以下の仕様に沿った金庫を</a:t>
            </a:r>
            <a:r>
              <a:rPr lang="en-US" altLang="ja-JP" dirty="0" err="1"/>
              <a:t>StrongBox</a:t>
            </a:r>
            <a:r>
              <a:rPr lang="ja-JP" altLang="en-US" dirty="0"/>
              <a:t>クラスとして定義しなさい。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金庫クラスに格納するインスタンスの型は、開発時には未定。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金庫には、</a:t>
            </a:r>
            <a:r>
              <a:rPr lang="en-US" altLang="ja-JP" dirty="0"/>
              <a:t>1</a:t>
            </a:r>
            <a:r>
              <a:rPr lang="ja-JP" altLang="en-US" dirty="0"/>
              <a:t>つのインスタンスを保存できる必要がある。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zh-CN" dirty="0"/>
              <a:t>put()</a:t>
            </a:r>
            <a:r>
              <a:rPr lang="ja-JP" altLang="en-US" dirty="0"/>
              <a:t>でインスタンスを保存し、</a:t>
            </a:r>
            <a:r>
              <a:rPr lang="en-US" altLang="ja-JP" dirty="0"/>
              <a:t>get()</a:t>
            </a:r>
            <a:r>
              <a:rPr lang="ja-JP" altLang="en-US" dirty="0"/>
              <a:t>でインスタンスを取得できる。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zh-CN" dirty="0"/>
              <a:t>get()</a:t>
            </a:r>
            <a:r>
              <a:rPr lang="ja-JP" altLang="en-US" dirty="0"/>
              <a:t>で取得する際、キャストを使わなくても格納前の型に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代入できる。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AE935-5CF4-8CE7-E157-D7443FB9F7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9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F56B6-804A-27B5-0764-A73CCC4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六</a:t>
            </a:r>
            <a:r>
              <a:rPr lang="en-US" altLang="ja-JP" dirty="0"/>
              <a:t>.</a:t>
            </a:r>
            <a:r>
              <a:rPr kumimoji="1" lang="ja-JP" altLang="en-US" dirty="0"/>
              <a:t>金庫の鍵を開ける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AA2A3-9D08-F503-DE61-5523F763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1676400"/>
            <a:ext cx="12633434" cy="7626663"/>
          </a:xfrm>
        </p:spPr>
        <p:txBody>
          <a:bodyPr/>
          <a:lstStyle/>
          <a:p>
            <a:r>
              <a:rPr kumimoji="1" lang="ja-JP" altLang="en-US" dirty="0"/>
              <a:t>練習問題</a:t>
            </a:r>
            <a:r>
              <a:rPr kumimoji="1" lang="en-US" altLang="ja-JP" dirty="0"/>
              <a:t>5</a:t>
            </a:r>
            <a:r>
              <a:rPr kumimoji="1" lang="ja-JP" altLang="en-US" dirty="0"/>
              <a:t>で作成した</a:t>
            </a:r>
            <a:r>
              <a:rPr kumimoji="1" lang="en-US" altLang="ja-JP" dirty="0" err="1"/>
              <a:t>StrongBox</a:t>
            </a:r>
            <a:r>
              <a:rPr kumimoji="1" lang="ja-JP" altLang="en-US" dirty="0"/>
              <a:t>クラスには鍵がないため、鍵の種類を示す列挙型</a:t>
            </a:r>
            <a:r>
              <a:rPr kumimoji="1" lang="en-US" altLang="ja-JP" dirty="0" err="1"/>
              <a:t>KeyType</a:t>
            </a:r>
            <a:r>
              <a:rPr kumimoji="1" lang="ja-JP" altLang="en-US" dirty="0"/>
              <a:t>を定義した上で、以下の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つをクラスの定義加えなさい。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鍵の種類を示すフィールド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鍵の種類を受け取るコンストラクタ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    ただし鍵の種類は以下の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種に限定されるものとする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南京錠</a:t>
            </a:r>
            <a:r>
              <a:rPr kumimoji="1" lang="en-US" altLang="ja-JP" dirty="0"/>
              <a:t>(PADLOCK)</a:t>
            </a:r>
            <a:r>
              <a:rPr kumimoji="1" lang="ja-JP" altLang="en-US" dirty="0"/>
              <a:t>　必要施行回数＝</a:t>
            </a:r>
            <a:r>
              <a:rPr kumimoji="1" lang="en-US" altLang="ja-JP" dirty="0"/>
              <a:t>1,024</a:t>
            </a:r>
            <a:r>
              <a:rPr kumimoji="1" lang="ja-JP" altLang="en-US" dirty="0"/>
              <a:t>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      </a:t>
            </a:r>
            <a:r>
              <a:rPr kumimoji="1" lang="ja-JP" altLang="en-US" dirty="0"/>
              <a:t>押ボタン</a:t>
            </a:r>
            <a:r>
              <a:rPr kumimoji="1" lang="en-US" altLang="ja-JP" dirty="0"/>
              <a:t>(BUTTON)</a:t>
            </a:r>
            <a:r>
              <a:rPr kumimoji="1" lang="ja-JP" altLang="en-US" dirty="0"/>
              <a:t>  必要施行回数＝</a:t>
            </a:r>
            <a:r>
              <a:rPr kumimoji="1" lang="en-US" altLang="ja-JP" dirty="0"/>
              <a:t>10,000</a:t>
            </a:r>
            <a:r>
              <a:rPr kumimoji="1" lang="ja-JP" altLang="en-US" dirty="0"/>
              <a:t>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      </a:t>
            </a:r>
            <a:r>
              <a:rPr kumimoji="1" lang="ja-JP" altLang="en-US" dirty="0"/>
              <a:t>ダイヤル</a:t>
            </a:r>
            <a:r>
              <a:rPr kumimoji="1" lang="en-US" altLang="ja-JP" dirty="0"/>
              <a:t>(DIAL)      </a:t>
            </a:r>
            <a:r>
              <a:rPr kumimoji="1" lang="ja-JP" altLang="en-US" dirty="0"/>
              <a:t>必要施行回数＝</a:t>
            </a:r>
            <a:r>
              <a:rPr kumimoji="1" lang="en-US" altLang="ja-JP" dirty="0"/>
              <a:t>30,000</a:t>
            </a:r>
            <a:r>
              <a:rPr kumimoji="1" lang="ja-JP" altLang="en-US" dirty="0"/>
              <a:t>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指紋認証</a:t>
            </a:r>
            <a:r>
              <a:rPr kumimoji="1" lang="en-US" altLang="ja-JP" dirty="0"/>
              <a:t>(FINGER)  </a:t>
            </a:r>
            <a:r>
              <a:rPr kumimoji="1" lang="ja-JP" altLang="en-US" dirty="0"/>
              <a:t>必要施行回数＝</a:t>
            </a:r>
            <a:r>
              <a:rPr kumimoji="1" lang="en-US" altLang="ja-JP" dirty="0"/>
              <a:t>1,000,000</a:t>
            </a:r>
            <a:r>
              <a:rPr kumimoji="1" lang="ja-JP" altLang="en-US" dirty="0"/>
              <a:t>回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なお、金庫は、</a:t>
            </a:r>
            <a:r>
              <a:rPr kumimoji="1" lang="en-US" altLang="ja-JP" dirty="0"/>
              <a:t>get()</a:t>
            </a:r>
            <a:r>
              <a:rPr kumimoji="1" lang="ja-JP" altLang="en-US" dirty="0"/>
              <a:t>が呼び出されるたびに回数をカウントし、各鍵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が定める必要施行回数に到達しない限り</a:t>
            </a:r>
            <a:r>
              <a:rPr kumimoji="1" lang="en-US" altLang="ja-JP" dirty="0"/>
              <a:t>null</a:t>
            </a:r>
            <a:r>
              <a:rPr kumimoji="1" lang="ja-JP" altLang="en-US" dirty="0"/>
              <a:t>を返すようにしなさい。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AE935-5CF4-8CE7-E157-D7443FB9F7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57837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513</Words>
  <Application>Microsoft Office PowerPoint</Application>
  <PresentationFormat>ユーザー設定</PresentationFormat>
  <Paragraphs>76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3.2 Java コレクション API</vt:lpstr>
      <vt:lpstr>一.リストの利用</vt:lpstr>
      <vt:lpstr>二.データ構造の選択</vt:lpstr>
      <vt:lpstr>三.重複な文字</vt:lpstr>
      <vt:lpstr>四.リストの整列</vt:lpstr>
      <vt:lpstr>五.金庫</vt:lpstr>
      <vt:lpstr>六.金庫の鍵を開ける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31</cp:revision>
  <cp:lastPrinted>2023-03-28T15:29:05Z</cp:lastPrinted>
  <dcterms:created xsi:type="dcterms:W3CDTF">2023-03-26T15:05:34Z</dcterms:created>
  <dcterms:modified xsi:type="dcterms:W3CDTF">2025-01-16T08:58:42Z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