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12"/>
  </p:notesMasterIdLst>
  <p:sldIdLst>
    <p:sldId id="306" r:id="rId2"/>
    <p:sldId id="309" r:id="rId3"/>
    <p:sldId id="311" r:id="rId4"/>
    <p:sldId id="310" r:id="rId5"/>
    <p:sldId id="316" r:id="rId6"/>
    <p:sldId id="317" r:id="rId7"/>
    <p:sldId id="318" r:id="rId8"/>
    <p:sldId id="312" r:id="rId9"/>
    <p:sldId id="319" r:id="rId10"/>
    <p:sldId id="320" r:id="rId11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00"/>
  </p:normalViewPr>
  <p:slideViewPr>
    <p:cSldViewPr>
      <p:cViewPr varScale="1">
        <p:scale>
          <a:sx n="61" d="100"/>
          <a:sy n="61" d="100"/>
        </p:scale>
        <p:origin x="1296" y="58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D11B6A31-E483-E796-2158-CEF462351E1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Google Shape;54;p1">
            <a:extLst>
              <a:ext uri="{FF2B5EF4-FFF2-40B4-BE49-F238E27FC236}">
                <a16:creationId xmlns:a16="http://schemas.microsoft.com/office/drawing/2014/main" id="{980D2E9E-AABA-4FD4-7134-0FF82E117976}"/>
              </a:ext>
            </a:extLst>
          </p:cNvPr>
          <p:cNvPicPr preferRelativeResize="0"/>
          <p:nvPr userDrawn="1"/>
        </p:nvPicPr>
        <p:blipFill rotWithShape="1">
          <a:blip r:embed="rId16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AC69BCA1-9B5B-ED9B-15F9-AC11C2D0FC2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1AD1AA4-EF95-A3C6-FE0D-EDC7188B24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F4E1C84A-D524-32DB-8776-FD5BF22C63E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6947873" cy="626325"/>
          </a:xfrm>
        </p:spPr>
        <p:txBody>
          <a:bodyPr/>
          <a:lstStyle/>
          <a:p>
            <a:r>
              <a:rPr lang="en-US" altLang="ja-JP" dirty="0"/>
              <a:t>7.7 </a:t>
            </a:r>
            <a:r>
              <a:rPr lang="ja-JP" altLang="en-US" dirty="0"/>
              <a:t>開発設計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63F55-4265-40DB-FE34-DF8AC2A3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七</a:t>
            </a:r>
            <a:r>
              <a:rPr kumimoji="1" lang="en-US" altLang="ja-JP" dirty="0"/>
              <a:t>.</a:t>
            </a:r>
            <a:r>
              <a:rPr lang="ja-JP" altLang="en-US" dirty="0"/>
              <a:t> </a:t>
            </a:r>
            <a:r>
              <a:rPr kumimoji="1" lang="ja-JP" altLang="en-US" dirty="0"/>
              <a:t>クラス図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31ABD-459E-8E66-CBC8-8008D53D6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978689"/>
          </a:xfrm>
        </p:spPr>
        <p:txBody>
          <a:bodyPr/>
          <a:lstStyle/>
          <a:p>
            <a:r>
              <a:rPr kumimoji="1" lang="ja-JP" altLang="en-US" dirty="0"/>
              <a:t>以下のソースのクラス図を作成しなさい。</a:t>
            </a:r>
            <a:endParaRPr kumimoji="1" lang="en-US" altLang="ja-JP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32F20-C070-41BE-661C-1CFE866612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１５</a:t>
            </a:r>
            <a:endParaRPr lang="en-US" dirty="0"/>
          </a:p>
        </p:txBody>
      </p:sp>
      <p:pic>
        <p:nvPicPr>
          <p:cNvPr id="7" name="図 5">
            <a:extLst>
              <a:ext uri="{FF2B5EF4-FFF2-40B4-BE49-F238E27FC236}">
                <a16:creationId xmlns:a16="http://schemas.microsoft.com/office/drawing/2014/main" id="{9CF0540A-D6E8-583C-4DCF-22865B677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13" y="2837974"/>
            <a:ext cx="6329361" cy="5696426"/>
          </a:xfrm>
          <a:prstGeom prst="rect">
            <a:avLst/>
          </a:prstGeom>
        </p:spPr>
      </p:pic>
      <p:pic>
        <p:nvPicPr>
          <p:cNvPr id="8" name="図 6">
            <a:extLst>
              <a:ext uri="{FF2B5EF4-FFF2-40B4-BE49-F238E27FC236}">
                <a16:creationId xmlns:a16="http://schemas.microsoft.com/office/drawing/2014/main" id="{0DA8E7D4-7F52-46A3-FAA4-E0F7A9579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728" y="2837974"/>
            <a:ext cx="6395687" cy="569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5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 ユースケース図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871434" cy="42288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人事システムを作成する予定です。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　人事システムでは、「登録担当者」というアクターが存在し、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　登録担当者は、「社員を登録する」、「社員を更新する」、「社員を削除する」、「社員を検索する」というユースケースを持ちます。この条件のユースケース図を描いてください。　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１０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A3E16-62C8-61C5-BEAC-3376A69F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 </a:t>
            </a:r>
            <a:r>
              <a:rPr lang="ja-JP" altLang="en-US" dirty="0"/>
              <a:t>ユースケース図</a:t>
            </a:r>
            <a:r>
              <a:rPr lang="en-US" altLang="ja-JP" dirty="0"/>
              <a:t>2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957550-A941-5282-F6FB-1C1FEB07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49674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ja-JP" dirty="0"/>
              <a:t>EC</a:t>
            </a:r>
            <a:r>
              <a:rPr lang="ja-JP" altLang="en-US" dirty="0"/>
              <a:t>サイトを作成する予定です。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　</a:t>
            </a:r>
            <a:r>
              <a:rPr lang="en-US" altLang="ja-JP" dirty="0"/>
              <a:t>EC</a:t>
            </a:r>
            <a:r>
              <a:rPr lang="ja-JP" altLang="en-US" dirty="0"/>
              <a:t>サイトでは、「ユーザー」というアクターが存在し、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　皆さんは、ユーザーが</a:t>
            </a:r>
            <a:r>
              <a:rPr lang="en-US" altLang="ja-JP" dirty="0"/>
              <a:t>EC</a:t>
            </a:r>
            <a:r>
              <a:rPr lang="ja-JP" altLang="en-US" dirty="0"/>
              <a:t>サイトを作るうえで必要なユースケースを記載していただきます。</a:t>
            </a:r>
            <a:endParaRPr lang="en-US" altLang="ja-JP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/>
              <a:t>　どのようなユースケースがあるかをユースケース図を描いて下さい。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A41398-991F-E340-379F-6B2C96C280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１０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3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63F55-4265-40DB-FE34-DF8AC2A3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</a:t>
            </a:r>
            <a:r>
              <a:rPr lang="en-US" altLang="ja-JP" dirty="0"/>
              <a:t>. </a:t>
            </a:r>
            <a:r>
              <a:rPr lang="ja-JP" altLang="en-US" dirty="0"/>
              <a:t>アクティビティ図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31ABD-459E-8E66-CBC8-8008D53D6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410672"/>
          </a:xfrm>
        </p:spPr>
        <p:txBody>
          <a:bodyPr/>
          <a:lstStyle/>
          <a:p>
            <a:r>
              <a:rPr lang="ja-JP" altLang="en-US" dirty="0"/>
              <a:t>以下の自販機アクティビティ図を描いてください。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硬貨を入れる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合計</a:t>
            </a:r>
            <a:r>
              <a:rPr lang="en-US" altLang="ja-JP" dirty="0"/>
              <a:t>120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/>
              <a:t>　　・合計</a:t>
            </a:r>
            <a:r>
              <a:rPr lang="en-US" altLang="ja-JP" dirty="0"/>
              <a:t>&lt;120</a:t>
            </a:r>
            <a:r>
              <a:rPr lang="ja-JP" altLang="en-US" dirty="0"/>
              <a:t>の時：硬貨を受け付ける</a:t>
            </a:r>
            <a:endParaRPr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/>
              <a:t>　　・合計＝</a:t>
            </a:r>
            <a:r>
              <a:rPr lang="en-US" altLang="ja-JP" dirty="0"/>
              <a:t>120</a:t>
            </a:r>
            <a:r>
              <a:rPr lang="ja-JP" altLang="en-US" dirty="0"/>
              <a:t>の時：飲み物を出す</a:t>
            </a:r>
            <a:endParaRPr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/>
              <a:t>　　・合計</a:t>
            </a:r>
            <a:r>
              <a:rPr lang="en-US" altLang="ja-JP" dirty="0"/>
              <a:t>&gt;120</a:t>
            </a:r>
            <a:r>
              <a:rPr lang="ja-JP" altLang="en-US" dirty="0"/>
              <a:t>の時：お釣りを出す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飲み物を出す。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32F20-C070-41BE-661C-1CFE866612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１５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2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63F55-4265-40DB-FE34-DF8AC2A3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</p:spPr>
        <p:txBody>
          <a:bodyPr/>
          <a:lstStyle/>
          <a:p>
            <a:r>
              <a:rPr lang="ja-JP" altLang="en-US" dirty="0"/>
              <a:t>四</a:t>
            </a:r>
            <a:r>
              <a:rPr lang="en-US" altLang="ja-JP" dirty="0"/>
              <a:t>. </a:t>
            </a:r>
            <a:r>
              <a:rPr lang="ja-JP" altLang="en-US" dirty="0"/>
              <a:t>アクティビティ図並列処理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31ABD-459E-8E66-CBC8-8008D53D6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410672"/>
          </a:xfrm>
        </p:spPr>
        <p:txBody>
          <a:bodyPr/>
          <a:lstStyle/>
          <a:p>
            <a:r>
              <a:rPr lang="ja-JP" altLang="en-US" dirty="0"/>
              <a:t>以下の仕様を読みアクティビティ図を描いてください。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ユーザーがメールを確認する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新着メールがあった場合</a:t>
            </a:r>
            <a:endParaRPr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/>
              <a:t>　　　・返事を書く</a:t>
            </a:r>
            <a:endParaRPr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/>
              <a:t>　　　・スパムを削除する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新着メールがない場合</a:t>
            </a:r>
            <a:endParaRPr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/>
              <a:t>　　　・処理を終了する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32F20-C070-41BE-661C-1CFE866612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１５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1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63F55-4265-40DB-FE34-DF8AC2A3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</p:spPr>
        <p:txBody>
          <a:bodyPr/>
          <a:lstStyle/>
          <a:p>
            <a:r>
              <a:rPr lang="ja-JP" altLang="en-US" dirty="0"/>
              <a:t>五</a:t>
            </a:r>
            <a:r>
              <a:rPr lang="en-US" altLang="ja-JP" dirty="0"/>
              <a:t>.</a:t>
            </a:r>
            <a:r>
              <a:rPr lang="ja-JP" altLang="en-US" dirty="0"/>
              <a:t> シーケンス図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31ABD-459E-8E66-CBC8-8008D53D6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684593"/>
          </a:xfrm>
        </p:spPr>
        <p:txBody>
          <a:bodyPr/>
          <a:lstStyle/>
          <a:p>
            <a:r>
              <a:rPr lang="ja-JP" altLang="en-US" dirty="0"/>
              <a:t>以下の仕様を読みシーケンス図を描いてください。</a:t>
            </a:r>
            <a:endParaRPr lang="en-US" altLang="ja-JP" dirty="0"/>
          </a:p>
          <a:p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オブジェクトは「社員」、「鉄道」、「飛行機」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社員の出張先が国内の場合は、鉄道のチケットを注文する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社員の出張先が海外の場合は、飛行機のチケットを</a:t>
            </a:r>
            <a:endParaRPr lang="en-US" altLang="ja-JP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ja-JP" altLang="en-US" dirty="0"/>
              <a:t>　注文する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32F20-C070-41BE-661C-1CFE866612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１５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2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63F55-4265-40DB-FE34-DF8AC2A3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</p:spPr>
        <p:txBody>
          <a:bodyPr/>
          <a:lstStyle/>
          <a:p>
            <a:r>
              <a:rPr lang="ja-JP" altLang="en-US" dirty="0"/>
              <a:t>五</a:t>
            </a:r>
            <a:r>
              <a:rPr lang="en-US" altLang="ja-JP" dirty="0"/>
              <a:t>.</a:t>
            </a:r>
            <a:r>
              <a:rPr lang="ja-JP" altLang="en-US" dirty="0"/>
              <a:t> シーケンス図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31ABD-459E-8E66-CBC8-8008D53D6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853870"/>
          </a:xfrm>
        </p:spPr>
        <p:txBody>
          <a:bodyPr/>
          <a:lstStyle/>
          <a:p>
            <a:pPr defTabSz="914400" hangingPunct="1"/>
            <a:r>
              <a:rPr lang="ja-JP" altLang="en-US" dirty="0"/>
              <a:t>以下の仕様を読みシーケンス図を描いてください。</a:t>
            </a:r>
            <a:endParaRPr lang="en-US" altLang="zh-CN" dirty="0"/>
          </a:p>
          <a:p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オブジェクトは「客」、「店員」、「レジ」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商品がある分だけレジ打ちをする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レジを打った結果を店員が取得する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客が店員にお金を払い、お金をレジにいれる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レジからレシートを店員に、店員からレシートを客に渡す</a:t>
            </a:r>
            <a:endParaRPr lang="en-US" altLang="ja-JP" dirty="0"/>
          </a:p>
          <a:p>
            <a:pPr lvl="1">
              <a:lnSpc>
                <a:spcPct val="150000"/>
              </a:lnSpc>
            </a:pPr>
            <a:r>
              <a:rPr lang="ja-JP" altLang="en-US" dirty="0"/>
              <a:t>店員から商品を客に渡す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32F20-C070-41BE-661C-1CFE866612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２０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75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63F55-4265-40DB-FE34-DF8AC2A3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七</a:t>
            </a:r>
            <a:r>
              <a:rPr kumimoji="1" lang="en-US" altLang="ja-JP" dirty="0"/>
              <a:t>.</a:t>
            </a:r>
            <a:r>
              <a:rPr lang="ja-JP" altLang="en-US" dirty="0"/>
              <a:t> </a:t>
            </a:r>
            <a:r>
              <a:rPr kumimoji="1" lang="ja-JP" altLang="en-US" dirty="0"/>
              <a:t>クラス図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31ABD-459E-8E66-CBC8-8008D53D6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421887"/>
          </a:xfrm>
        </p:spPr>
        <p:txBody>
          <a:bodyPr/>
          <a:lstStyle/>
          <a:p>
            <a:r>
              <a:rPr kumimoji="1" lang="ja-JP" altLang="en-US" dirty="0"/>
              <a:t>以下のソースのクラス図を作成しなさい。</a:t>
            </a:r>
            <a:endParaRPr kumimoji="1" lang="en-US" altLang="ja-JP" dirty="0"/>
          </a:p>
          <a:p>
            <a:r>
              <a:rPr kumimoji="1" lang="en-US" altLang="ja-JP" dirty="0"/>
              <a:t>P10</a:t>
            </a:r>
            <a:r>
              <a:rPr kumimoji="1" lang="ja-JP" altLang="en-US" dirty="0"/>
              <a:t>までソースがあります。</a:t>
            </a:r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32F20-C070-41BE-661C-1CFE866612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１５</a:t>
            </a:r>
            <a:endParaRPr lang="en-US" dirty="0"/>
          </a:p>
        </p:txBody>
      </p:sp>
      <p:pic>
        <p:nvPicPr>
          <p:cNvPr id="5" name="図 8">
            <a:extLst>
              <a:ext uri="{FF2B5EF4-FFF2-40B4-BE49-F238E27FC236}">
                <a16:creationId xmlns:a16="http://schemas.microsoft.com/office/drawing/2014/main" id="{602D3C6C-2AB5-73E8-074C-29E1E958E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62" t="6022"/>
          <a:stretch/>
        </p:blipFill>
        <p:spPr>
          <a:xfrm>
            <a:off x="1084635" y="2895600"/>
            <a:ext cx="8662042" cy="3826461"/>
          </a:xfrm>
          <a:prstGeom prst="rect">
            <a:avLst/>
          </a:prstGeom>
        </p:spPr>
      </p:pic>
      <p:pic>
        <p:nvPicPr>
          <p:cNvPr id="6" name="図 16">
            <a:extLst>
              <a:ext uri="{FF2B5EF4-FFF2-40B4-BE49-F238E27FC236}">
                <a16:creationId xmlns:a16="http://schemas.microsoft.com/office/drawing/2014/main" id="{2F064F9E-6E7F-D6E3-D708-0996A103E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17" t="9224" r="18532" b="17348"/>
          <a:stretch/>
        </p:blipFill>
        <p:spPr>
          <a:xfrm>
            <a:off x="1084635" y="6939484"/>
            <a:ext cx="4543913" cy="159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27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63F55-4265-40DB-FE34-DF8AC2A3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七</a:t>
            </a:r>
            <a:r>
              <a:rPr kumimoji="1" lang="en-US" altLang="ja-JP" dirty="0"/>
              <a:t>.</a:t>
            </a:r>
            <a:r>
              <a:rPr lang="ja-JP" altLang="en-US" dirty="0"/>
              <a:t> </a:t>
            </a:r>
            <a:r>
              <a:rPr kumimoji="1" lang="ja-JP" altLang="en-US" dirty="0"/>
              <a:t>クラス図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31ABD-459E-8E66-CBC8-8008D53D6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421887"/>
          </a:xfrm>
        </p:spPr>
        <p:txBody>
          <a:bodyPr/>
          <a:lstStyle/>
          <a:p>
            <a:r>
              <a:rPr kumimoji="1" lang="ja-JP" altLang="en-US" dirty="0"/>
              <a:t>以下のソースのクラス図を作成しなさい。</a:t>
            </a:r>
            <a:endParaRPr kumimoji="1" lang="en-US" altLang="ja-JP" dirty="0"/>
          </a:p>
          <a:p>
            <a:r>
              <a:rPr kumimoji="1" lang="en-US" altLang="ja-JP" dirty="0"/>
              <a:t>P10</a:t>
            </a:r>
            <a:r>
              <a:rPr kumimoji="1" lang="ja-JP" altLang="en-US" dirty="0"/>
              <a:t>までソースがあります。</a:t>
            </a:r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932F20-C070-41BE-661C-1CFE866612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１５</a:t>
            </a:r>
            <a:endParaRPr lang="en-US" dirty="0"/>
          </a:p>
        </p:txBody>
      </p:sp>
      <p:pic>
        <p:nvPicPr>
          <p:cNvPr id="7" name="図 2">
            <a:extLst>
              <a:ext uri="{FF2B5EF4-FFF2-40B4-BE49-F238E27FC236}">
                <a16:creationId xmlns:a16="http://schemas.microsoft.com/office/drawing/2014/main" id="{653A3C8D-E645-711E-3217-3753DFC7F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29" y="2971800"/>
            <a:ext cx="10665141" cy="570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91093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</TotalTime>
  <Words>432</Words>
  <Application>Microsoft Office PowerPoint</Application>
  <PresentationFormat>ユーザー設定</PresentationFormat>
  <Paragraphs>61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Meiryo</vt:lpstr>
      <vt:lpstr>Meiryo</vt:lpstr>
      <vt:lpstr>游ゴシック</vt:lpstr>
      <vt:lpstr>游ゴシック Light</vt:lpstr>
      <vt:lpstr>Arial</vt:lpstr>
      <vt:lpstr>Poppins</vt:lpstr>
      <vt:lpstr>Wingdings</vt:lpstr>
      <vt:lpstr>デザインの設定</vt:lpstr>
      <vt:lpstr>7.7 開発設計</vt:lpstr>
      <vt:lpstr>一. ユースケース図</vt:lpstr>
      <vt:lpstr>二. ユースケース図2</vt:lpstr>
      <vt:lpstr>三. アクティビティ図</vt:lpstr>
      <vt:lpstr>四. アクティビティ図並列処理</vt:lpstr>
      <vt:lpstr>五. シーケンス図</vt:lpstr>
      <vt:lpstr>五. シーケンス図</vt:lpstr>
      <vt:lpstr>七. クラス図</vt:lpstr>
      <vt:lpstr>七. クラス図</vt:lpstr>
      <vt:lpstr>七. クラス図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31</cp:revision>
  <cp:lastPrinted>2023-03-28T15:29:05Z</cp:lastPrinted>
  <dcterms:created xsi:type="dcterms:W3CDTF">2023-03-26T15:05:34Z</dcterms:created>
  <dcterms:modified xsi:type="dcterms:W3CDTF">2025-01-17T02:14:21Z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