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5"/>
  </p:notesMasterIdLst>
  <p:sldIdLst>
    <p:sldId id="306" r:id="rId2"/>
    <p:sldId id="326" r:id="rId3"/>
    <p:sldId id="333" r:id="rId4"/>
    <p:sldId id="334" r:id="rId5"/>
    <p:sldId id="335" r:id="rId6"/>
    <p:sldId id="331" r:id="rId7"/>
    <p:sldId id="336" r:id="rId8"/>
    <p:sldId id="337" r:id="rId9"/>
    <p:sldId id="338" r:id="rId10"/>
    <p:sldId id="332" r:id="rId11"/>
    <p:sldId id="339" r:id="rId12"/>
    <p:sldId id="340" r:id="rId13"/>
    <p:sldId id="341" r:id="rId14"/>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81818" autoAdjust="0"/>
  </p:normalViewPr>
  <p:slideViewPr>
    <p:cSldViewPr>
      <p:cViewPr varScale="1">
        <p:scale>
          <a:sx n="43" d="100"/>
          <a:sy n="43" d="100"/>
        </p:scale>
        <p:origin x="516" y="66"/>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2025/1/21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737039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18FB1-3840-8AA6-9604-B0D28AB024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377381-C708-AD99-6DE6-A0DF0B7233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CC5BCFA-7B72-8FC4-6F7D-AFF5250293A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B919FAA-E87D-BDFF-567D-02A0E51034BF}"/>
              </a:ext>
            </a:extLst>
          </p:cNvPr>
          <p:cNvSpPr>
            <a:spLocks noGrp="1"/>
          </p:cNvSpPr>
          <p:nvPr>
            <p:ph type="sldNum" sz="quarter" idx="5"/>
          </p:nvPr>
        </p:nvSpPr>
        <p:spPr/>
        <p:txBody>
          <a:bodyPr/>
          <a:lstStyle/>
          <a:p>
            <a:fld id="{41F4E044-097B-4F7F-A051-7BD6B46E87ED}" type="slidenum">
              <a:rPr kumimoji="1" lang="ja-JP" altLang="en-US" smtClean="0"/>
              <a:t>11</a:t>
            </a:fld>
            <a:endParaRPr kumimoji="1" lang="ja-JP" altLang="en-US"/>
          </a:p>
        </p:txBody>
      </p:sp>
    </p:spTree>
    <p:extLst>
      <p:ext uri="{BB962C8B-B14F-4D97-AF65-F5344CB8AC3E}">
        <p14:creationId xmlns:p14="http://schemas.microsoft.com/office/powerpoint/2010/main" val="36958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A442C-B8B0-5627-B275-35DBB0AA753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193FC0B-E17E-80D8-F875-4535345B5A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6216182-BEE8-CF41-D95B-449AD6989B4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F97668C-C568-7DC1-ED2A-DF64DCF85014}"/>
              </a:ext>
            </a:extLst>
          </p:cNvPr>
          <p:cNvSpPr>
            <a:spLocks noGrp="1"/>
          </p:cNvSpPr>
          <p:nvPr>
            <p:ph type="sldNum" sz="quarter" idx="5"/>
          </p:nvPr>
        </p:nvSpPr>
        <p:spPr/>
        <p:txBody>
          <a:bodyPr/>
          <a:lstStyle/>
          <a:p>
            <a:fld id="{41F4E044-097B-4F7F-A051-7BD6B46E87ED}" type="slidenum">
              <a:rPr kumimoji="1" lang="ja-JP" altLang="en-US" smtClean="0"/>
              <a:t>12</a:t>
            </a:fld>
            <a:endParaRPr kumimoji="1" lang="ja-JP" altLang="en-US"/>
          </a:p>
        </p:txBody>
      </p:sp>
    </p:spTree>
    <p:extLst>
      <p:ext uri="{BB962C8B-B14F-4D97-AF65-F5344CB8AC3E}">
        <p14:creationId xmlns:p14="http://schemas.microsoft.com/office/powerpoint/2010/main" val="13787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01CC5-6AA4-9396-10C6-E6EDA74397C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8C3B49-4F5B-3D20-579A-ED49699AF13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DDE70B-45BA-472C-64CC-23C5761A831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641F463-B932-843C-68D6-4DBA6D6FE9F7}"/>
              </a:ext>
            </a:extLst>
          </p:cNvPr>
          <p:cNvSpPr>
            <a:spLocks noGrp="1"/>
          </p:cNvSpPr>
          <p:nvPr>
            <p:ph type="sldNum" sz="quarter" idx="5"/>
          </p:nvPr>
        </p:nvSpPr>
        <p:spPr/>
        <p:txBody>
          <a:bodyPr/>
          <a:lstStyle/>
          <a:p>
            <a:fld id="{41F4E044-097B-4F7F-A051-7BD6B46E87ED}" type="slidenum">
              <a:rPr kumimoji="1" lang="ja-JP" altLang="en-US" smtClean="0"/>
              <a:t>13</a:t>
            </a:fld>
            <a:endParaRPr kumimoji="1" lang="ja-JP" altLang="en-US"/>
          </a:p>
        </p:txBody>
      </p:sp>
    </p:spTree>
    <p:extLst>
      <p:ext uri="{BB962C8B-B14F-4D97-AF65-F5344CB8AC3E}">
        <p14:creationId xmlns:p14="http://schemas.microsoft.com/office/powerpoint/2010/main" val="134794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EC5C2-C8C3-985B-7CC5-F0C20E2520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CCE4925-1CAF-9755-7F5F-C0A0E69E42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AEAF6A-58B5-276B-CD7F-11B77CDB0AC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AC63132-A5AA-2820-B558-04ABE0924E48}"/>
              </a:ext>
            </a:extLst>
          </p:cNvPr>
          <p:cNvSpPr>
            <a:spLocks noGrp="1"/>
          </p:cNvSpPr>
          <p:nvPr>
            <p:ph type="sldNum" sz="quarter" idx="5"/>
          </p:nvPr>
        </p:nvSpPr>
        <p:spPr/>
        <p:txBody>
          <a:bodyPr/>
          <a:lstStyle/>
          <a:p>
            <a:fld id="{41F4E044-097B-4F7F-A051-7BD6B46E87ED}" type="slidenum">
              <a:rPr kumimoji="1" lang="ja-JP" altLang="en-US" smtClean="0"/>
              <a:t>3</a:t>
            </a:fld>
            <a:endParaRPr kumimoji="1" lang="ja-JP" altLang="en-US"/>
          </a:p>
        </p:txBody>
      </p:sp>
    </p:spTree>
    <p:extLst>
      <p:ext uri="{BB962C8B-B14F-4D97-AF65-F5344CB8AC3E}">
        <p14:creationId xmlns:p14="http://schemas.microsoft.com/office/powerpoint/2010/main" val="334206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FD8E5-C08A-522B-D80E-465B7DC423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C69A2D-1BDD-AB60-79ED-7EAC14FDE12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02B7C0-B818-AC67-3D57-8BF05E416C5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163C1B-AFE3-51DB-AD2A-0EBEAABA6F4D}"/>
              </a:ext>
            </a:extLst>
          </p:cNvPr>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245707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4BE37-2C34-2BF2-3977-D138E2C5FE3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0AA8B9-773A-CB7F-2CF6-4B06D8DD8E0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14E1ED5-F90E-5663-0C59-18583F918236}"/>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1D8BB5D-6D00-3D88-F249-366DD24FD9E8}"/>
              </a:ext>
            </a:extLst>
          </p:cNvPr>
          <p:cNvSpPr>
            <a:spLocks noGrp="1"/>
          </p:cNvSpPr>
          <p:nvPr>
            <p:ph type="sldNum" sz="quarter" idx="5"/>
          </p:nvPr>
        </p:nvSpPr>
        <p:spPr/>
        <p:txBody>
          <a:bodyPr/>
          <a:lstStyle/>
          <a:p>
            <a:fld id="{41F4E044-097B-4F7F-A051-7BD6B46E87ED}" type="slidenum">
              <a:rPr kumimoji="1" lang="ja-JP" altLang="en-US" smtClean="0"/>
              <a:t>5</a:t>
            </a:fld>
            <a:endParaRPr kumimoji="1" lang="ja-JP" altLang="en-US"/>
          </a:p>
        </p:txBody>
      </p:sp>
    </p:spTree>
    <p:extLst>
      <p:ext uri="{BB962C8B-B14F-4D97-AF65-F5344CB8AC3E}">
        <p14:creationId xmlns:p14="http://schemas.microsoft.com/office/powerpoint/2010/main" val="302824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71A4C-1686-A6AF-EC35-168760E9D6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B75602-19B0-1979-2C62-C97B16B23C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A483D2-6C31-233B-446E-70E821E5222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A4E2162-742D-BA80-C481-85658B105A49}"/>
              </a:ext>
            </a:extLst>
          </p:cNvPr>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205776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BDF1A-CCAB-FBB8-84C5-6B94402E94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0E35BC-03A3-4F9D-ABE8-17C9DA162BB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5EB7C29-BCA9-B2A6-9B42-4D2FD0F9E09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39BE619-946E-ED8B-56E6-F1A6CDA2DD94}"/>
              </a:ext>
            </a:extLst>
          </p:cNvPr>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358927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4C8ED-9C09-A08D-62E8-2067FCCAEBE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53919A-A736-14F5-993B-25A4C22D0C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EBD3AE-BE24-9B8C-6345-6B2D16B6A63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949684B-BD70-F101-D3E3-36C0DA69E745}"/>
              </a:ext>
            </a:extLst>
          </p:cNvPr>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249154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8EB24-A2CF-62DF-70FC-3177E521AAF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764A63-0057-377E-EA90-23814DE7F3C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513290D-658E-741D-30BB-581089187C6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27663F4-28E3-416D-542C-81CB3491B5A1}"/>
              </a:ext>
            </a:extLst>
          </p:cNvPr>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429244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187ED-4DD8-D580-F203-471D55E367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41D3A3-362E-023E-1F61-E7CEA42D0C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CB3B9-C9B2-F627-C858-2AED1E16A62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B42944-A371-6380-DF68-F4291B467E54}"/>
              </a:ext>
            </a:extLst>
          </p:cNvPr>
          <p:cNvSpPr>
            <a:spLocks noGrp="1"/>
          </p:cNvSpPr>
          <p:nvPr>
            <p:ph type="sldNum" sz="quarter" idx="5"/>
          </p:nvPr>
        </p:nvSpPr>
        <p:spPr/>
        <p:txBody>
          <a:bodyPr/>
          <a:lstStyle/>
          <a:p>
            <a:fld id="{41F4E044-097B-4F7F-A051-7BD6B46E87ED}" type="slidenum">
              <a:rPr kumimoji="1" lang="ja-JP" altLang="en-US" smtClean="0"/>
              <a:t>10</a:t>
            </a:fld>
            <a:endParaRPr kumimoji="1" lang="ja-JP" altLang="en-US"/>
          </a:p>
        </p:txBody>
      </p:sp>
    </p:spTree>
    <p:extLst>
      <p:ext uri="{BB962C8B-B14F-4D97-AF65-F5344CB8AC3E}">
        <p14:creationId xmlns:p14="http://schemas.microsoft.com/office/powerpoint/2010/main" val="1994962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7" name="图片 8" descr="手机屏幕的截图&#10;&#10;描述已自动生成">
            <a:extLst>
              <a:ext uri="{FF2B5EF4-FFF2-40B4-BE49-F238E27FC236}">
                <a16:creationId xmlns:a16="http://schemas.microsoft.com/office/drawing/2014/main" id="{DB5DE0DA-F566-CE05-3F3A-5A47DE71AC3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8" name="Google Shape;54;p1">
            <a:extLst>
              <a:ext uri="{FF2B5EF4-FFF2-40B4-BE49-F238E27FC236}">
                <a16:creationId xmlns:a16="http://schemas.microsoft.com/office/drawing/2014/main" id="{D3BC28B9-D568-4DA2-3B6B-B7C81C4407B0}"/>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9" name="图片 8" descr="手机屏幕的截图&#10;&#10;描述已自动生成">
            <a:extLst>
              <a:ext uri="{FF2B5EF4-FFF2-40B4-BE49-F238E27FC236}">
                <a16:creationId xmlns:a16="http://schemas.microsoft.com/office/drawing/2014/main" id="{64E7F8F1-B9EF-3ABC-C5D5-A545F0F6304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3452070B-49CA-D563-09A2-02BA676A74B8}"/>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18803DF6-D38D-B540-CD4A-DD8382B83B2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2025/1/21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ja-JP" altLang="en-US" dirty="0"/>
              <a:t>情報セキュリティ演習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268B-003E-6A4A-F405-408F351CC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8D5610-99BF-4A38-8602-748F5DA09FBA}"/>
              </a:ext>
            </a:extLst>
          </p:cNvPr>
          <p:cNvSpPr>
            <a:spLocks noGrp="1"/>
          </p:cNvSpPr>
          <p:nvPr>
            <p:ph type="title"/>
          </p:nvPr>
        </p:nvSpPr>
        <p:spPr>
          <a:xfrm>
            <a:off x="650767" y="630290"/>
            <a:ext cx="7345575" cy="1200288"/>
          </a:xfrm>
        </p:spPr>
        <p:txBody>
          <a:bodyPr/>
          <a:lstStyle/>
          <a:p>
            <a:pPr algn="l"/>
            <a:r>
              <a:rPr lang="ja-JP" altLang="en-US" b="1" dirty="0">
                <a:effectLst/>
              </a:rPr>
              <a:t>フィッシング詐欺による機密情報の窃取</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ADEBDED5-125D-9E62-1B28-D5225B7D424F}"/>
              </a:ext>
            </a:extLst>
          </p:cNvPr>
          <p:cNvSpPr>
            <a:spLocks noGrp="1"/>
          </p:cNvSpPr>
          <p:nvPr>
            <p:ph type="body" idx="1"/>
          </p:nvPr>
        </p:nvSpPr>
        <p:spPr>
          <a:xfrm>
            <a:off x="740083" y="2069311"/>
            <a:ext cx="11324917" cy="4081077"/>
          </a:xfrm>
        </p:spPr>
        <p:txBody>
          <a:bodyPr/>
          <a:lstStyle/>
          <a:p>
            <a:pPr marL="0" indent="0">
              <a:buNone/>
            </a:pPr>
            <a:r>
              <a:rPr kumimoji="1" lang="ja-JP" altLang="en-US" dirty="0"/>
              <a:t>事例：フ</a:t>
            </a:r>
            <a:r>
              <a:rPr lang="ja-JP" altLang="en-US" dirty="0"/>
              <a:t>ィッシングメールによる不正アクセス被害</a:t>
            </a:r>
            <a:endParaRPr lang="en-US" altLang="ja-JP" dirty="0"/>
          </a:p>
          <a:p>
            <a:pPr marL="0" indent="0">
              <a:buNone/>
            </a:pPr>
            <a:endParaRPr kumimoji="1" lang="en-US" altLang="ja-JP" dirty="0"/>
          </a:p>
          <a:p>
            <a:pPr marL="0" indent="0">
              <a:buNone/>
            </a:pPr>
            <a:r>
              <a:rPr lang="ja-JP" altLang="en-US" dirty="0"/>
              <a:t>金融機関の社員が「システムメンテナンスのお知らせ」と題されたメールを受信。このメールはフィッシングメールであり、社員は文面を信じてメール内のリンクをクリックし、偽のログインページにパスワードを入力してしまいました。その結果、第三者にログイン情報が盗まれ、不正アクセスによって複数の顧客口座から資金が引き出される被害が発生しました。</a:t>
            </a:r>
            <a:endParaRPr kumimoji="1" lang="en-US" altLang="ja-JP" dirty="0"/>
          </a:p>
        </p:txBody>
      </p:sp>
      <p:sp>
        <p:nvSpPr>
          <p:cNvPr id="4" name="コンテンツ プレースホルダー 3">
            <a:extLst>
              <a:ext uri="{FF2B5EF4-FFF2-40B4-BE49-F238E27FC236}">
                <a16:creationId xmlns:a16="http://schemas.microsoft.com/office/drawing/2014/main" id="{69BB1427-F0F2-0CD2-1DA9-E27557B23223}"/>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AA918C17-1C6E-9B4F-6B40-282183B992D2}"/>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37938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4C139-8821-11C0-24F4-1CDA45BCAE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1A683F2-E5EB-9635-C742-7981DB038621}"/>
              </a:ext>
            </a:extLst>
          </p:cNvPr>
          <p:cNvSpPr>
            <a:spLocks noGrp="1"/>
          </p:cNvSpPr>
          <p:nvPr>
            <p:ph type="title"/>
          </p:nvPr>
        </p:nvSpPr>
        <p:spPr>
          <a:xfrm>
            <a:off x="650767" y="630290"/>
            <a:ext cx="7345575" cy="1200288"/>
          </a:xfrm>
        </p:spPr>
        <p:txBody>
          <a:bodyPr/>
          <a:lstStyle/>
          <a:p>
            <a:pPr algn="l"/>
            <a:r>
              <a:rPr lang="ja-JP" altLang="en-US" b="1" dirty="0">
                <a:effectLst/>
              </a:rPr>
              <a:t>フィッシング詐欺による機密情報の窃取</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CF0C22A4-A575-9012-55F8-A379AA136683}"/>
              </a:ext>
            </a:extLst>
          </p:cNvPr>
          <p:cNvSpPr>
            <a:spLocks noGrp="1"/>
          </p:cNvSpPr>
          <p:nvPr>
            <p:ph type="body" idx="1"/>
          </p:nvPr>
        </p:nvSpPr>
        <p:spPr>
          <a:xfrm>
            <a:off x="650767" y="1905271"/>
            <a:ext cx="11524633" cy="5343474"/>
          </a:xfrm>
        </p:spPr>
        <p:txBody>
          <a:bodyPr/>
          <a:lstStyle/>
          <a:p>
            <a:pPr marL="0" indent="0">
              <a:buNone/>
            </a:pPr>
            <a:r>
              <a:rPr lang="ja-JP" altLang="en-US" b="1" dirty="0"/>
              <a:t>＜発生原因＞</a:t>
            </a:r>
            <a:endParaRPr lang="en-US" altLang="ja-JP" b="1" dirty="0"/>
          </a:p>
          <a:p>
            <a:pPr marL="0" indent="0">
              <a:buNone/>
            </a:pPr>
            <a:endParaRPr lang="ja-JP" altLang="en-US" b="1" dirty="0"/>
          </a:p>
          <a:p>
            <a:pPr>
              <a:buFont typeface="+mj-lt"/>
              <a:buAutoNum type="arabicPeriod"/>
            </a:pPr>
            <a:r>
              <a:rPr lang="ja-JP" altLang="en-US" b="1" dirty="0"/>
              <a:t>フィッシングメールの見極めができなかった</a:t>
            </a:r>
            <a:r>
              <a:rPr lang="ja-JP" altLang="en-US" dirty="0"/>
              <a:t> </a:t>
            </a:r>
          </a:p>
          <a:p>
            <a:pPr marL="742950" lvl="1" indent="-285750">
              <a:buFont typeface="+mj-lt"/>
              <a:buAutoNum type="arabicPeriod"/>
            </a:pPr>
            <a:r>
              <a:rPr lang="ja-JP" altLang="en-US" dirty="0"/>
              <a:t>社員がメールの正当性を十分に確認せず、リンクをクリックした。</a:t>
            </a:r>
          </a:p>
          <a:p>
            <a:pPr marL="742950" lvl="1" indent="-285750">
              <a:buFont typeface="+mj-lt"/>
              <a:buAutoNum type="arabicPeriod"/>
            </a:pPr>
            <a:r>
              <a:rPr lang="ja-JP" altLang="en-US" dirty="0"/>
              <a:t>メールの差出人や内容の信頼性を確認する意識が不足していた。</a:t>
            </a:r>
          </a:p>
          <a:p>
            <a:pPr>
              <a:buFont typeface="+mj-lt"/>
              <a:buAutoNum type="arabicPeriod"/>
            </a:pPr>
            <a:r>
              <a:rPr lang="ja-JP" altLang="en-US" b="1" dirty="0"/>
              <a:t>セキュリティ意識の欠如</a:t>
            </a:r>
            <a:r>
              <a:rPr lang="ja-JP" altLang="en-US" dirty="0"/>
              <a:t> </a:t>
            </a:r>
          </a:p>
          <a:p>
            <a:pPr marL="742950" lvl="1" indent="-285750">
              <a:buFont typeface="+mj-lt"/>
              <a:buAutoNum type="arabicPeriod"/>
            </a:pPr>
            <a:r>
              <a:rPr lang="ja-JP" altLang="en-US" dirty="0"/>
              <a:t>「システムメンテナンス」という一見正当な内容に対して、疑念を抱かず行動した。</a:t>
            </a:r>
          </a:p>
          <a:p>
            <a:pPr marL="742950" lvl="1" indent="-285750">
              <a:buFont typeface="+mj-lt"/>
              <a:buAutoNum type="arabicPeriod"/>
            </a:pPr>
            <a:r>
              <a:rPr lang="ja-JP" altLang="en-US" dirty="0"/>
              <a:t>不審なリンクや偽サイトに関する知識が不足していた。</a:t>
            </a:r>
          </a:p>
          <a:p>
            <a:pPr>
              <a:buFont typeface="+mj-lt"/>
              <a:buAutoNum type="arabicPeriod"/>
            </a:pPr>
            <a:r>
              <a:rPr lang="ja-JP" altLang="en-US" b="1" dirty="0"/>
              <a:t>多要素認証の不備</a:t>
            </a:r>
            <a:r>
              <a:rPr lang="ja-JP" altLang="en-US" dirty="0"/>
              <a:t> </a:t>
            </a:r>
          </a:p>
          <a:p>
            <a:pPr marL="742950" lvl="1" indent="-285750">
              <a:buFont typeface="+mj-lt"/>
              <a:buAutoNum type="arabicPeriod"/>
            </a:pPr>
            <a:r>
              <a:rPr lang="ja-JP" altLang="en-US" dirty="0"/>
              <a:t>不正ログインのリスクを軽減するための多要素認証が適切に設定されていなかった。</a:t>
            </a:r>
          </a:p>
        </p:txBody>
      </p:sp>
    </p:spTree>
    <p:extLst>
      <p:ext uri="{BB962C8B-B14F-4D97-AF65-F5344CB8AC3E}">
        <p14:creationId xmlns:p14="http://schemas.microsoft.com/office/powerpoint/2010/main" val="2114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2E4E-4562-E9E3-C2E8-6BF12A0DA6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6928557-83D1-63F1-5B16-0A0CF05E6F8F}"/>
              </a:ext>
            </a:extLst>
          </p:cNvPr>
          <p:cNvSpPr>
            <a:spLocks noGrp="1"/>
          </p:cNvSpPr>
          <p:nvPr>
            <p:ph type="title"/>
          </p:nvPr>
        </p:nvSpPr>
        <p:spPr>
          <a:xfrm>
            <a:off x="650767" y="630290"/>
            <a:ext cx="7345575" cy="1200288"/>
          </a:xfrm>
        </p:spPr>
        <p:txBody>
          <a:bodyPr/>
          <a:lstStyle/>
          <a:p>
            <a:pPr algn="l"/>
            <a:r>
              <a:rPr lang="ja-JP" altLang="en-US" b="1" dirty="0">
                <a:effectLst/>
              </a:rPr>
              <a:t>フィッシング詐欺による機密情報の窃取</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F9D9297F-09CC-B51E-F6B4-6312ABF4A60C}"/>
              </a:ext>
            </a:extLst>
          </p:cNvPr>
          <p:cNvSpPr>
            <a:spLocks noGrp="1"/>
          </p:cNvSpPr>
          <p:nvPr>
            <p:ph type="body" idx="1"/>
          </p:nvPr>
        </p:nvSpPr>
        <p:spPr>
          <a:xfrm>
            <a:off x="650767" y="1905270"/>
            <a:ext cx="11524633" cy="5914912"/>
          </a:xfrm>
        </p:spPr>
        <p:txBody>
          <a:bodyPr/>
          <a:lstStyle/>
          <a:p>
            <a:pPr marL="0" indent="0">
              <a:buNone/>
            </a:pPr>
            <a:r>
              <a:rPr lang="ja-JP" altLang="en-US" b="1" dirty="0"/>
              <a:t>＜起こりうるリスク＞</a:t>
            </a:r>
            <a:endParaRPr lang="en-US" altLang="ja-JP" b="1" dirty="0"/>
          </a:p>
          <a:p>
            <a:pPr marL="0" indent="0">
              <a:buNone/>
            </a:pPr>
            <a:endParaRPr lang="ja-JP" altLang="en-US" b="1" dirty="0"/>
          </a:p>
          <a:p>
            <a:pPr>
              <a:buFont typeface="+mj-lt"/>
              <a:buAutoNum type="arabicPeriod"/>
            </a:pPr>
            <a:r>
              <a:rPr lang="ja-JP" altLang="en-US" b="1" dirty="0"/>
              <a:t>顧客資産の損失</a:t>
            </a:r>
            <a:r>
              <a:rPr lang="ja-JP" altLang="en-US" dirty="0"/>
              <a:t> </a:t>
            </a:r>
          </a:p>
          <a:p>
            <a:pPr marL="742950" lvl="1" indent="-285750">
              <a:buFont typeface="+mj-lt"/>
              <a:buAutoNum type="arabicPeriod"/>
            </a:pPr>
            <a:r>
              <a:rPr lang="ja-JP" altLang="en-US" dirty="0"/>
              <a:t>不正アクセスによる資金の引き出しや口座情報の流出。</a:t>
            </a:r>
            <a:endParaRPr lang="en-US" altLang="ja-JP" dirty="0"/>
          </a:p>
          <a:p>
            <a:pPr marL="742950" lvl="1" indent="-285750">
              <a:buFont typeface="+mj-lt"/>
              <a:buAutoNum type="arabicPeriod"/>
            </a:pPr>
            <a:endParaRPr lang="ja-JP" altLang="en-US" dirty="0"/>
          </a:p>
          <a:p>
            <a:pPr>
              <a:buFont typeface="+mj-lt"/>
              <a:buAutoNum type="arabicPeriod"/>
            </a:pPr>
            <a:r>
              <a:rPr lang="ja-JP" altLang="en-US" b="1" dirty="0"/>
              <a:t>信頼の毀損</a:t>
            </a:r>
            <a:r>
              <a:rPr lang="ja-JP" altLang="en-US" dirty="0"/>
              <a:t> </a:t>
            </a:r>
          </a:p>
          <a:p>
            <a:pPr marL="742950" lvl="1" indent="-285750">
              <a:buFont typeface="+mj-lt"/>
              <a:buAutoNum type="arabicPeriod"/>
            </a:pPr>
            <a:r>
              <a:rPr lang="ja-JP" altLang="en-US" dirty="0"/>
              <a:t>顧客からの信頼が低下し、金融機関としての信用が損なわれる。</a:t>
            </a:r>
            <a:endParaRPr lang="en-US" altLang="ja-JP" dirty="0"/>
          </a:p>
          <a:p>
            <a:pPr marL="742950" lvl="1" indent="-285750">
              <a:buFont typeface="+mj-lt"/>
              <a:buAutoNum type="arabicPeriod"/>
            </a:pPr>
            <a:endParaRPr lang="ja-JP" altLang="en-US" dirty="0"/>
          </a:p>
          <a:p>
            <a:pPr>
              <a:buFont typeface="+mj-lt"/>
              <a:buAutoNum type="arabicPeriod"/>
            </a:pPr>
            <a:r>
              <a:rPr lang="ja-JP" altLang="en-US" b="1" dirty="0"/>
              <a:t>法的・経済的リスク</a:t>
            </a:r>
            <a:r>
              <a:rPr lang="ja-JP" altLang="en-US" dirty="0"/>
              <a:t> </a:t>
            </a:r>
          </a:p>
          <a:p>
            <a:pPr marL="742950" lvl="1" indent="-285750">
              <a:buFont typeface="+mj-lt"/>
              <a:buAutoNum type="arabicPeriod"/>
            </a:pPr>
            <a:r>
              <a:rPr lang="ja-JP" altLang="en-US" dirty="0"/>
              <a:t>被害補償や法的対応に伴う多大なコストが発生する可能性。</a:t>
            </a:r>
            <a:endParaRPr lang="en-US" altLang="ja-JP" dirty="0"/>
          </a:p>
          <a:p>
            <a:pPr marL="742950" lvl="1" indent="-285750">
              <a:buFont typeface="+mj-lt"/>
              <a:buAutoNum type="arabicPeriod"/>
            </a:pPr>
            <a:endParaRPr lang="ja-JP" altLang="en-US" dirty="0"/>
          </a:p>
          <a:p>
            <a:pPr>
              <a:buFont typeface="+mj-lt"/>
              <a:buAutoNum type="arabicPeriod"/>
            </a:pPr>
            <a:r>
              <a:rPr lang="ja-JP" altLang="en-US" b="1" dirty="0"/>
              <a:t>さらなる攻撃のリスク</a:t>
            </a:r>
            <a:r>
              <a:rPr lang="ja-JP" altLang="en-US" dirty="0"/>
              <a:t> </a:t>
            </a:r>
          </a:p>
          <a:p>
            <a:pPr marL="742950" lvl="1" indent="-285750">
              <a:buFont typeface="+mj-lt"/>
              <a:buAutoNum type="arabicPeriod"/>
            </a:pPr>
            <a:r>
              <a:rPr lang="ja-JP" altLang="en-US" dirty="0"/>
              <a:t>他のシステムや顧客口座への攻撃が拡大する恐れ。</a:t>
            </a:r>
          </a:p>
        </p:txBody>
      </p:sp>
    </p:spTree>
    <p:extLst>
      <p:ext uri="{BB962C8B-B14F-4D97-AF65-F5344CB8AC3E}">
        <p14:creationId xmlns:p14="http://schemas.microsoft.com/office/powerpoint/2010/main" val="214441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2DD6B-7015-5086-1DB5-2A8357254E1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18683CB-6452-A33A-D153-FFC235E836F6}"/>
              </a:ext>
            </a:extLst>
          </p:cNvPr>
          <p:cNvSpPr>
            <a:spLocks noGrp="1"/>
          </p:cNvSpPr>
          <p:nvPr>
            <p:ph type="title"/>
          </p:nvPr>
        </p:nvSpPr>
        <p:spPr>
          <a:xfrm>
            <a:off x="650767" y="630290"/>
            <a:ext cx="7345575" cy="1200288"/>
          </a:xfrm>
        </p:spPr>
        <p:txBody>
          <a:bodyPr/>
          <a:lstStyle/>
          <a:p>
            <a:pPr algn="l"/>
            <a:r>
              <a:rPr lang="ja-JP" altLang="en-US" b="1" dirty="0">
                <a:effectLst/>
              </a:rPr>
              <a:t>フィッシング詐欺による機密情報の窃取</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EBDB6ACC-19D8-23E9-30F0-852F02AD5663}"/>
              </a:ext>
            </a:extLst>
          </p:cNvPr>
          <p:cNvSpPr>
            <a:spLocks noGrp="1"/>
          </p:cNvSpPr>
          <p:nvPr>
            <p:ph type="body" idx="1"/>
          </p:nvPr>
        </p:nvSpPr>
        <p:spPr>
          <a:xfrm>
            <a:off x="650767" y="1905270"/>
            <a:ext cx="11524633" cy="6570989"/>
          </a:xfrm>
        </p:spPr>
        <p:txBody>
          <a:bodyPr/>
          <a:lstStyle/>
          <a:p>
            <a:pPr marL="0" indent="0">
              <a:buNone/>
            </a:pPr>
            <a:r>
              <a:rPr lang="ja-JP" altLang="en-US" b="1" dirty="0"/>
              <a:t>＜再発防止策＞</a:t>
            </a:r>
          </a:p>
          <a:p>
            <a:pPr>
              <a:buFont typeface="+mj-lt"/>
              <a:buAutoNum type="arabicPeriod"/>
            </a:pPr>
            <a:r>
              <a:rPr lang="ja-JP" altLang="en-US" b="1" dirty="0"/>
              <a:t>フィッシング対策の強化</a:t>
            </a:r>
            <a:r>
              <a:rPr lang="ja-JP" altLang="en-US" dirty="0"/>
              <a:t> </a:t>
            </a:r>
          </a:p>
          <a:p>
            <a:pPr marL="742950" lvl="1" indent="-285750">
              <a:buFont typeface="+mj-lt"/>
              <a:buAutoNum type="arabicPeriod"/>
            </a:pPr>
            <a:r>
              <a:rPr lang="ja-JP" altLang="en-US" dirty="0"/>
              <a:t>定期的な情報セキュリティ研修を実施し、フィッシングメールの特徴や注意点を周知。</a:t>
            </a:r>
          </a:p>
          <a:p>
            <a:pPr marL="742950" lvl="1" indent="-285750">
              <a:buFont typeface="+mj-lt"/>
              <a:buAutoNum type="arabicPeriod"/>
            </a:pPr>
            <a:r>
              <a:rPr lang="ja-JP" altLang="en-US" dirty="0"/>
              <a:t>不審なメールへの対応フロー（差出人確認、リンク未クリックなど）を徹底。</a:t>
            </a:r>
          </a:p>
          <a:p>
            <a:pPr>
              <a:buFont typeface="+mj-lt"/>
              <a:buAutoNum type="arabicPeriod"/>
            </a:pPr>
            <a:r>
              <a:rPr lang="ja-JP" altLang="en-US" b="1" dirty="0"/>
              <a:t>多要素認証の導入</a:t>
            </a:r>
            <a:r>
              <a:rPr lang="ja-JP" altLang="en-US" dirty="0"/>
              <a:t> </a:t>
            </a:r>
          </a:p>
          <a:p>
            <a:pPr marL="742950" lvl="1" indent="-285750">
              <a:buFont typeface="+mj-lt"/>
              <a:buAutoNum type="arabicPeriod"/>
            </a:pPr>
            <a:r>
              <a:rPr lang="ja-JP" altLang="en-US" dirty="0"/>
              <a:t>ログイン時にパスワードだけでなく、ワンタイムパスコードや生体認証を活用する仕組みを導入。</a:t>
            </a:r>
          </a:p>
          <a:p>
            <a:pPr>
              <a:buFont typeface="+mj-lt"/>
              <a:buAutoNum type="arabicPeriod"/>
            </a:pPr>
            <a:r>
              <a:rPr lang="ja-JP" altLang="en-US" b="1" dirty="0"/>
              <a:t>システム面での防御強化</a:t>
            </a:r>
            <a:r>
              <a:rPr lang="ja-JP" altLang="en-US" dirty="0"/>
              <a:t> </a:t>
            </a:r>
          </a:p>
          <a:p>
            <a:pPr marL="742950" lvl="1" indent="-285750">
              <a:buFont typeface="+mj-lt"/>
              <a:buAutoNum type="arabicPeriod"/>
            </a:pPr>
            <a:r>
              <a:rPr lang="ja-JP" altLang="en-US" dirty="0"/>
              <a:t>フィッシングメールを自動検知・隔離するメールフィルタリングシステムの導入。</a:t>
            </a:r>
          </a:p>
          <a:p>
            <a:pPr>
              <a:buFont typeface="+mj-lt"/>
              <a:buAutoNum type="arabicPeriod"/>
            </a:pPr>
            <a:r>
              <a:rPr lang="ja-JP" altLang="en-US" b="1" dirty="0"/>
              <a:t>インシデント対応体制の整備</a:t>
            </a:r>
            <a:r>
              <a:rPr lang="ja-JP" altLang="en-US" dirty="0"/>
              <a:t> </a:t>
            </a:r>
          </a:p>
          <a:p>
            <a:pPr marL="742950" lvl="1" indent="-285750">
              <a:buFont typeface="+mj-lt"/>
              <a:buAutoNum type="arabicPeriod"/>
            </a:pPr>
            <a:r>
              <a:rPr lang="ja-JP" altLang="en-US" dirty="0"/>
              <a:t>不正アクセスや情報漏洩が発生した際の迅速な対応手順を策定。</a:t>
            </a:r>
          </a:p>
          <a:p>
            <a:pPr marL="742950" lvl="1" indent="-285750">
              <a:buFont typeface="+mj-lt"/>
              <a:buAutoNum type="arabicPeriod"/>
            </a:pPr>
            <a:r>
              <a:rPr lang="ja-JP" altLang="en-US" dirty="0"/>
              <a:t>被害を最小限に抑えるための緊急対応訓練を実施。</a:t>
            </a:r>
          </a:p>
        </p:txBody>
      </p:sp>
    </p:spTree>
    <p:extLst>
      <p:ext uri="{BB962C8B-B14F-4D97-AF65-F5344CB8AC3E}">
        <p14:creationId xmlns:p14="http://schemas.microsoft.com/office/powerpoint/2010/main" val="14671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a:xfrm>
            <a:off x="650767" y="630290"/>
            <a:ext cx="7345575" cy="1200288"/>
          </a:xfrm>
        </p:spPr>
        <p:txBody>
          <a:bodyPr/>
          <a:lstStyle/>
          <a:p>
            <a:pPr algn="l"/>
            <a:r>
              <a:rPr lang="en-US" altLang="ja-JP" b="1" i="0" dirty="0">
                <a:solidFill>
                  <a:srgbClr val="000000"/>
                </a:solidFill>
                <a:effectLst/>
                <a:latin typeface="游ゴシック体"/>
              </a:rPr>
              <a:t>GitHub</a:t>
            </a:r>
            <a:r>
              <a:rPr lang="ja-JP" altLang="en-US" b="1" i="0" dirty="0">
                <a:solidFill>
                  <a:srgbClr val="000000"/>
                </a:solidFill>
                <a:effectLst/>
                <a:latin typeface="游ゴシック体"/>
              </a:rPr>
              <a:t>上へのソースコード流出事案</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7" y="2057400"/>
            <a:ext cx="11524633" cy="6477000"/>
          </a:xfrm>
        </p:spPr>
        <p:txBody>
          <a:bodyPr/>
          <a:lstStyle/>
          <a:p>
            <a:pPr marL="0" indent="0">
              <a:buNone/>
            </a:pPr>
            <a:r>
              <a:rPr kumimoji="1" lang="ja-JP" altLang="en-US" dirty="0"/>
              <a:t>事例：</a:t>
            </a:r>
            <a:r>
              <a:rPr lang="ja-JP" altLang="en-US" dirty="0"/>
              <a:t>三井住友銀行システムのソースコード流出問題</a:t>
            </a:r>
            <a:endParaRPr lang="en-US" altLang="ja-JP" dirty="0"/>
          </a:p>
          <a:p>
            <a:pPr marL="0" indent="0">
              <a:buNone/>
            </a:pPr>
            <a:endParaRPr kumimoji="1" lang="en-US" altLang="ja-JP" dirty="0"/>
          </a:p>
          <a:p>
            <a:pPr marL="0" indent="0">
              <a:buNone/>
            </a:pPr>
            <a:r>
              <a:rPr lang="en-US" altLang="ja-JP" dirty="0"/>
              <a:t>2021</a:t>
            </a:r>
            <a:r>
              <a:rPr lang="ja-JP" altLang="en-US" dirty="0"/>
              <a:t>年</a:t>
            </a:r>
            <a:r>
              <a:rPr lang="en-US" altLang="ja-JP" dirty="0"/>
              <a:t>1</a:t>
            </a:r>
            <a:r>
              <a:rPr lang="ja-JP" altLang="en-US" dirty="0"/>
              <a:t>月</a:t>
            </a:r>
            <a:r>
              <a:rPr lang="en-US" altLang="ja-JP" dirty="0"/>
              <a:t>28</a:t>
            </a:r>
            <a:r>
              <a:rPr lang="ja-JP" altLang="en-US" dirty="0"/>
              <a:t>日、三井住友銀行（</a:t>
            </a:r>
            <a:r>
              <a:rPr lang="en-US" altLang="ja-JP" dirty="0"/>
              <a:t>SMBC</a:t>
            </a:r>
            <a:r>
              <a:rPr lang="ja-JP" altLang="en-US" dirty="0"/>
              <a:t>）が使用しているシステムのソースコードが公開・流出した可能性が</a:t>
            </a:r>
            <a:r>
              <a:rPr lang="en-US" altLang="ja-JP" dirty="0"/>
              <a:t>SNS</a:t>
            </a:r>
            <a:r>
              <a:rPr lang="ja-JP" altLang="en-US" dirty="0"/>
              <a:t>で指摘されました。翌</a:t>
            </a:r>
            <a:r>
              <a:rPr lang="en-US" altLang="ja-JP" dirty="0"/>
              <a:t>29</a:t>
            </a:r>
            <a:r>
              <a:rPr lang="ja-JP" altLang="en-US" dirty="0"/>
              <a:t>日、</a:t>
            </a:r>
            <a:r>
              <a:rPr lang="en-US" altLang="ja-JP" dirty="0"/>
              <a:t>SMBC</a:t>
            </a:r>
            <a:r>
              <a:rPr lang="ja-JP" altLang="en-US" dirty="0"/>
              <a:t>は指摘されたコードが自社の行内システムの一部と一致することを確認しました。この問題は、</a:t>
            </a:r>
            <a:r>
              <a:rPr lang="en-US" altLang="ja-JP" dirty="0"/>
              <a:t>NTT</a:t>
            </a:r>
            <a:r>
              <a:rPr lang="ja-JP" altLang="en-US" dirty="0"/>
              <a:t>データの子会社である</a:t>
            </a:r>
            <a:r>
              <a:rPr lang="en-US" altLang="ja-JP" dirty="0"/>
              <a:t>NTT</a:t>
            </a:r>
            <a:r>
              <a:rPr lang="ja-JP" altLang="en-US" dirty="0"/>
              <a:t>データ ジェトロニクスを含む複数の関連企業にも影響が及び、被害の公表が相次ぎました。</a:t>
            </a:r>
            <a:endParaRPr kumimoji="1" lang="en-US" altLang="ja-JP" dirty="0"/>
          </a:p>
          <a:p>
            <a:pPr marL="0" indent="0">
              <a:buNone/>
            </a:pP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DC11EA9F-93A5-B9B8-156A-456E8580D90E}"/>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344237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8D8FB-5232-B2D4-5739-502EB6934D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EF6C6C-2390-0BBF-A40E-6668B7ADE6E0}"/>
              </a:ext>
            </a:extLst>
          </p:cNvPr>
          <p:cNvSpPr>
            <a:spLocks noGrp="1"/>
          </p:cNvSpPr>
          <p:nvPr>
            <p:ph type="title"/>
          </p:nvPr>
        </p:nvSpPr>
        <p:spPr>
          <a:xfrm>
            <a:off x="650767" y="630290"/>
            <a:ext cx="7345575" cy="1200288"/>
          </a:xfrm>
        </p:spPr>
        <p:txBody>
          <a:bodyPr/>
          <a:lstStyle/>
          <a:p>
            <a:pPr algn="l"/>
            <a:r>
              <a:rPr lang="en-US" altLang="ja-JP" b="1" i="0" dirty="0">
                <a:solidFill>
                  <a:srgbClr val="000000"/>
                </a:solidFill>
                <a:effectLst/>
                <a:latin typeface="游ゴシック体"/>
              </a:rPr>
              <a:t>GitHub</a:t>
            </a:r>
            <a:r>
              <a:rPr lang="ja-JP" altLang="en-US" b="1" i="0" dirty="0">
                <a:solidFill>
                  <a:srgbClr val="000000"/>
                </a:solidFill>
                <a:effectLst/>
                <a:latin typeface="游ゴシック体"/>
              </a:rPr>
              <a:t>上へのソースコード流出事案</a:t>
            </a:r>
          </a:p>
        </p:txBody>
      </p:sp>
      <p:sp>
        <p:nvSpPr>
          <p:cNvPr id="3" name="テキスト プレースホルダー 2">
            <a:extLst>
              <a:ext uri="{FF2B5EF4-FFF2-40B4-BE49-F238E27FC236}">
                <a16:creationId xmlns:a16="http://schemas.microsoft.com/office/drawing/2014/main" id="{FC863210-A447-B645-1F2A-DD7ED31F72E2}"/>
              </a:ext>
            </a:extLst>
          </p:cNvPr>
          <p:cNvSpPr>
            <a:spLocks noGrp="1"/>
          </p:cNvSpPr>
          <p:nvPr>
            <p:ph type="body" idx="1"/>
          </p:nvPr>
        </p:nvSpPr>
        <p:spPr>
          <a:xfrm>
            <a:off x="650767" y="1905271"/>
            <a:ext cx="11524633" cy="7853905"/>
          </a:xfrm>
        </p:spPr>
        <p:txBody>
          <a:bodyPr/>
          <a:lstStyle/>
          <a:p>
            <a:pPr marL="0" indent="0">
              <a:buNone/>
            </a:pPr>
            <a:r>
              <a:rPr lang="ja-JP" altLang="en-US" b="1" dirty="0"/>
              <a:t>＜発生原因＞</a:t>
            </a:r>
          </a:p>
          <a:p>
            <a:pPr>
              <a:buFont typeface="+mj-lt"/>
              <a:buAutoNum type="arabicPeriod"/>
            </a:pPr>
            <a:r>
              <a:rPr lang="ja-JP" altLang="en-US" b="1" dirty="0"/>
              <a:t>情報重大性への理解不足</a:t>
            </a:r>
            <a:r>
              <a:rPr lang="ja-JP" altLang="en-US" dirty="0"/>
              <a:t> </a:t>
            </a:r>
          </a:p>
          <a:p>
            <a:pPr marL="742950" lvl="1" indent="-285750">
              <a:buFont typeface="+mj-lt"/>
              <a:buAutoNum type="arabicPeriod"/>
            </a:pPr>
            <a:r>
              <a:rPr lang="ja-JP" altLang="en-US" dirty="0"/>
              <a:t>当該エンジニアが、業務で取り扱うソースコードの重要性や守秘義務について十分な理解をしていなかった。</a:t>
            </a:r>
          </a:p>
          <a:p>
            <a:pPr marL="742950" lvl="1" indent="-285750">
              <a:buFont typeface="+mj-lt"/>
              <a:buAutoNum type="arabicPeriod"/>
            </a:pPr>
            <a:r>
              <a:rPr lang="ja-JP" altLang="en-US" dirty="0"/>
              <a:t>ソースコードが「公開設定」であることを認識していなかった、または軽視していた。</a:t>
            </a:r>
          </a:p>
          <a:p>
            <a:pPr>
              <a:buFont typeface="+mj-lt"/>
              <a:buAutoNum type="arabicPeriod"/>
            </a:pPr>
            <a:r>
              <a:rPr lang="ja-JP" altLang="en-US" b="1" dirty="0"/>
              <a:t>ツール利用時の設定ミス</a:t>
            </a:r>
            <a:r>
              <a:rPr lang="ja-JP" altLang="en-US" dirty="0"/>
              <a:t> </a:t>
            </a:r>
          </a:p>
          <a:p>
            <a:pPr marL="742950" lvl="1" indent="-285750">
              <a:buFont typeface="+mj-lt"/>
              <a:buAutoNum type="arabicPeriod"/>
            </a:pPr>
            <a:r>
              <a:rPr lang="en-US" altLang="ja-JP" dirty="0"/>
              <a:t>GitHub</a:t>
            </a:r>
            <a:r>
              <a:rPr lang="ja-JP" altLang="en-US" dirty="0"/>
              <a:t>の公開</a:t>
            </a:r>
            <a:r>
              <a:rPr lang="en-US" altLang="ja-JP" dirty="0"/>
              <a:t>/</a:t>
            </a:r>
            <a:r>
              <a:rPr lang="ja-JP" altLang="en-US" dirty="0"/>
              <a:t>非公開設定について適切に把握していなかった。</a:t>
            </a:r>
          </a:p>
          <a:p>
            <a:pPr marL="742950" lvl="1" indent="-285750">
              <a:buFont typeface="+mj-lt"/>
              <a:buAutoNum type="arabicPeriod"/>
            </a:pPr>
            <a:r>
              <a:rPr lang="ja-JP" altLang="en-US" dirty="0"/>
              <a:t>外部サービス利用時の安全性や公開リスクを考慮せず、情報を外部に提供していた。</a:t>
            </a:r>
          </a:p>
          <a:p>
            <a:pPr>
              <a:buFont typeface="+mj-lt"/>
              <a:buAutoNum type="arabicPeriod"/>
            </a:pPr>
            <a:r>
              <a:rPr lang="ja-JP" altLang="en-US" b="1" dirty="0"/>
              <a:t>組織的な管理不備</a:t>
            </a:r>
            <a:r>
              <a:rPr lang="ja-JP" altLang="en-US" dirty="0"/>
              <a:t> </a:t>
            </a:r>
          </a:p>
          <a:p>
            <a:pPr marL="742950" lvl="1" indent="-285750">
              <a:buFont typeface="+mj-lt"/>
              <a:buAutoNum type="arabicPeriod"/>
            </a:pPr>
            <a:r>
              <a:rPr lang="ja-JP" altLang="en-US" dirty="0"/>
              <a:t>リモートワーク環境の増加による情報管理体制の不備。</a:t>
            </a:r>
          </a:p>
          <a:p>
            <a:pPr marL="742950" lvl="1" indent="-285750">
              <a:buFont typeface="+mj-lt"/>
              <a:buAutoNum type="arabicPeriod"/>
            </a:pPr>
            <a:r>
              <a:rPr lang="ja-JP" altLang="en-US" dirty="0"/>
              <a:t>多重下請構造の影響で、末端エンジニアまで情報管理の徹底が行き届いていない。</a:t>
            </a:r>
          </a:p>
          <a:p>
            <a:pPr>
              <a:buFont typeface="+mj-lt"/>
              <a:buAutoNum type="arabicPeriod"/>
            </a:pPr>
            <a:r>
              <a:rPr lang="ja-JP" altLang="en-US" b="1" dirty="0"/>
              <a:t>教育・指導の不足</a:t>
            </a:r>
            <a:r>
              <a:rPr lang="ja-JP" altLang="en-US" dirty="0"/>
              <a:t> </a:t>
            </a:r>
          </a:p>
          <a:p>
            <a:pPr marL="742950" lvl="1" indent="-285750">
              <a:buFont typeface="+mj-lt"/>
              <a:buAutoNum type="arabicPeriod"/>
            </a:pPr>
            <a:r>
              <a:rPr lang="ja-JP" altLang="en-US" dirty="0"/>
              <a:t>セキュリティリテラシー向上を目的とした教育・研修が不足していた。</a:t>
            </a:r>
          </a:p>
          <a:p>
            <a:pPr marL="0" indent="0">
              <a:buNone/>
            </a:pPr>
            <a:endParaRPr kumimoji="1" lang="en-US" altLang="ja-JP" dirty="0"/>
          </a:p>
        </p:txBody>
      </p:sp>
    </p:spTree>
    <p:extLst>
      <p:ext uri="{BB962C8B-B14F-4D97-AF65-F5344CB8AC3E}">
        <p14:creationId xmlns:p14="http://schemas.microsoft.com/office/powerpoint/2010/main" val="42504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AA2C3-03E2-C3D3-8C42-426B605C1DF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7CA517-340E-6514-9C83-1F8427234F9A}"/>
              </a:ext>
            </a:extLst>
          </p:cNvPr>
          <p:cNvSpPr>
            <a:spLocks noGrp="1"/>
          </p:cNvSpPr>
          <p:nvPr>
            <p:ph type="title"/>
          </p:nvPr>
        </p:nvSpPr>
        <p:spPr>
          <a:xfrm>
            <a:off x="650767" y="630290"/>
            <a:ext cx="7345575" cy="1200288"/>
          </a:xfrm>
        </p:spPr>
        <p:txBody>
          <a:bodyPr/>
          <a:lstStyle/>
          <a:p>
            <a:pPr algn="l"/>
            <a:r>
              <a:rPr lang="en-US" altLang="ja-JP" b="1" i="0" dirty="0">
                <a:solidFill>
                  <a:srgbClr val="000000"/>
                </a:solidFill>
                <a:effectLst/>
                <a:latin typeface="游ゴシック体"/>
              </a:rPr>
              <a:t>GitHub</a:t>
            </a:r>
            <a:r>
              <a:rPr lang="ja-JP" altLang="en-US" b="1" i="0" dirty="0">
                <a:solidFill>
                  <a:srgbClr val="000000"/>
                </a:solidFill>
                <a:effectLst/>
                <a:latin typeface="游ゴシック体"/>
              </a:rPr>
              <a:t>上へのソースコード流出事案</a:t>
            </a:r>
          </a:p>
        </p:txBody>
      </p:sp>
      <p:sp>
        <p:nvSpPr>
          <p:cNvPr id="3" name="テキスト プレースホルダー 2">
            <a:extLst>
              <a:ext uri="{FF2B5EF4-FFF2-40B4-BE49-F238E27FC236}">
                <a16:creationId xmlns:a16="http://schemas.microsoft.com/office/drawing/2014/main" id="{6A3B0A09-B378-E0DA-14FC-C11BE56C9C01}"/>
              </a:ext>
            </a:extLst>
          </p:cNvPr>
          <p:cNvSpPr>
            <a:spLocks noGrp="1"/>
          </p:cNvSpPr>
          <p:nvPr>
            <p:ph type="body" idx="1"/>
          </p:nvPr>
        </p:nvSpPr>
        <p:spPr>
          <a:xfrm>
            <a:off x="650767" y="1905271"/>
            <a:ext cx="11524633" cy="7142428"/>
          </a:xfrm>
        </p:spPr>
        <p:txBody>
          <a:bodyPr/>
          <a:lstStyle/>
          <a:p>
            <a:pPr marL="0" indent="0">
              <a:buNone/>
            </a:pPr>
            <a:r>
              <a:rPr lang="ja-JP" altLang="en-US" b="1" dirty="0"/>
              <a:t>＜起こりうるリスク＞</a:t>
            </a:r>
          </a:p>
          <a:p>
            <a:pPr>
              <a:buFont typeface="+mj-lt"/>
              <a:buAutoNum type="arabicPeriod"/>
            </a:pPr>
            <a:r>
              <a:rPr lang="ja-JP" altLang="en-US" b="1" dirty="0"/>
              <a:t>直接的なリスク</a:t>
            </a:r>
            <a:r>
              <a:rPr lang="ja-JP" altLang="en-US" dirty="0"/>
              <a:t> </a:t>
            </a:r>
          </a:p>
          <a:p>
            <a:pPr marL="742950" lvl="1" indent="-285750">
              <a:buFont typeface="+mj-lt"/>
              <a:buAutoNum type="arabicPeriod"/>
            </a:pPr>
            <a:r>
              <a:rPr lang="ja-JP" altLang="en-US" dirty="0"/>
              <a:t>ソースコードが公開されることで、システムの脆弱性を突かれる可能性がある。</a:t>
            </a:r>
          </a:p>
          <a:p>
            <a:pPr marL="742950" lvl="1" indent="-285750">
              <a:buFont typeface="+mj-lt"/>
              <a:buAutoNum type="arabicPeriod"/>
            </a:pPr>
            <a:r>
              <a:rPr lang="ja-JP" altLang="en-US" dirty="0"/>
              <a:t>セキュリティ侵害や不正アクセスによる追加被害の発生。</a:t>
            </a:r>
          </a:p>
          <a:p>
            <a:pPr>
              <a:buFont typeface="+mj-lt"/>
              <a:buAutoNum type="arabicPeriod"/>
            </a:pPr>
            <a:r>
              <a:rPr lang="ja-JP" altLang="en-US" b="1" dirty="0"/>
              <a:t>法的リスク</a:t>
            </a:r>
            <a:r>
              <a:rPr lang="ja-JP" altLang="en-US" dirty="0"/>
              <a:t> </a:t>
            </a:r>
          </a:p>
          <a:p>
            <a:pPr marL="742950" lvl="1" indent="-285750">
              <a:buFont typeface="+mj-lt"/>
              <a:buAutoNum type="arabicPeriod"/>
            </a:pPr>
            <a:r>
              <a:rPr lang="ja-JP" altLang="en-US" dirty="0"/>
              <a:t>不正競争防止法や著作権法への抵触。</a:t>
            </a:r>
          </a:p>
          <a:p>
            <a:pPr marL="742950" lvl="1" indent="-285750">
              <a:buFont typeface="+mj-lt"/>
              <a:buAutoNum type="arabicPeriod"/>
            </a:pPr>
            <a:r>
              <a:rPr lang="ja-JP" altLang="en-US" dirty="0"/>
              <a:t>守秘義務違反や不法行為責任の追及。</a:t>
            </a:r>
          </a:p>
          <a:p>
            <a:pPr marL="742950" lvl="1" indent="-285750">
              <a:buFont typeface="+mj-lt"/>
              <a:buAutoNum type="arabicPeriod"/>
            </a:pPr>
            <a:r>
              <a:rPr lang="ja-JP" altLang="en-US" dirty="0"/>
              <a:t>エンドユーザや元請けからの損害賠償請求。</a:t>
            </a:r>
          </a:p>
          <a:p>
            <a:pPr>
              <a:buFont typeface="+mj-lt"/>
              <a:buAutoNum type="arabicPeriod"/>
            </a:pPr>
            <a:r>
              <a:rPr lang="ja-JP" altLang="en-US" b="1" dirty="0"/>
              <a:t>信用失墜</a:t>
            </a:r>
            <a:r>
              <a:rPr lang="ja-JP" altLang="en-US" dirty="0"/>
              <a:t> </a:t>
            </a:r>
          </a:p>
          <a:p>
            <a:pPr marL="742950" lvl="1" indent="-285750">
              <a:buFont typeface="+mj-lt"/>
              <a:buAutoNum type="arabicPeriod"/>
            </a:pPr>
            <a:r>
              <a:rPr lang="ja-JP" altLang="en-US" dirty="0"/>
              <a:t>発注元や最終エンドユーザ企業の社会的信用の低下。</a:t>
            </a:r>
          </a:p>
          <a:p>
            <a:pPr marL="742950" lvl="1" indent="-285750">
              <a:buFont typeface="+mj-lt"/>
              <a:buAutoNum type="arabicPeriod"/>
            </a:pPr>
            <a:r>
              <a:rPr lang="ja-JP" altLang="en-US" dirty="0"/>
              <a:t>利用者からの不信感による顧客離れ。</a:t>
            </a:r>
          </a:p>
          <a:p>
            <a:pPr>
              <a:buFont typeface="+mj-lt"/>
              <a:buAutoNum type="arabicPeriod"/>
            </a:pPr>
            <a:r>
              <a:rPr lang="ja-JP" altLang="en-US" b="1" dirty="0"/>
              <a:t>クラウドサービスの活用制限</a:t>
            </a:r>
            <a:r>
              <a:rPr lang="ja-JP" altLang="en-US" dirty="0"/>
              <a:t> </a:t>
            </a:r>
          </a:p>
          <a:p>
            <a:pPr marL="742950" lvl="1" indent="-285750">
              <a:buFont typeface="+mj-lt"/>
              <a:buAutoNum type="arabicPeriod"/>
            </a:pPr>
            <a:r>
              <a:rPr lang="en-US" altLang="ja-JP" dirty="0"/>
              <a:t>GitHub</a:t>
            </a:r>
            <a:r>
              <a:rPr lang="ja-JP" altLang="en-US" dirty="0"/>
              <a:t>などのツール利用に対する萎縮が生じ、生産性が低下する。</a:t>
            </a:r>
          </a:p>
          <a:p>
            <a:pPr marL="0" indent="0">
              <a:buNone/>
            </a:pPr>
            <a:endParaRPr kumimoji="1" lang="en-US" altLang="ja-JP" dirty="0"/>
          </a:p>
        </p:txBody>
      </p:sp>
    </p:spTree>
    <p:extLst>
      <p:ext uri="{BB962C8B-B14F-4D97-AF65-F5344CB8AC3E}">
        <p14:creationId xmlns:p14="http://schemas.microsoft.com/office/powerpoint/2010/main" val="260986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14472-4796-27C6-13E9-992324AF910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F5A9FD-491E-EE14-ED8B-CB929A1F609B}"/>
              </a:ext>
            </a:extLst>
          </p:cNvPr>
          <p:cNvSpPr>
            <a:spLocks noGrp="1"/>
          </p:cNvSpPr>
          <p:nvPr>
            <p:ph type="title"/>
          </p:nvPr>
        </p:nvSpPr>
        <p:spPr>
          <a:xfrm>
            <a:off x="650767" y="630290"/>
            <a:ext cx="7345575" cy="1200288"/>
          </a:xfrm>
        </p:spPr>
        <p:txBody>
          <a:bodyPr/>
          <a:lstStyle/>
          <a:p>
            <a:pPr algn="l"/>
            <a:r>
              <a:rPr lang="en-US" altLang="ja-JP" b="1" i="0" dirty="0">
                <a:solidFill>
                  <a:srgbClr val="000000"/>
                </a:solidFill>
                <a:effectLst/>
                <a:latin typeface="游ゴシック体"/>
              </a:rPr>
              <a:t>GitHub</a:t>
            </a:r>
            <a:r>
              <a:rPr lang="ja-JP" altLang="en-US" b="1" i="0" dirty="0">
                <a:solidFill>
                  <a:srgbClr val="000000"/>
                </a:solidFill>
                <a:effectLst/>
                <a:latin typeface="游ゴシック体"/>
              </a:rPr>
              <a:t>上へのソースコード流出事案</a:t>
            </a:r>
          </a:p>
        </p:txBody>
      </p:sp>
      <p:sp>
        <p:nvSpPr>
          <p:cNvPr id="3" name="テキスト プレースホルダー 2">
            <a:extLst>
              <a:ext uri="{FF2B5EF4-FFF2-40B4-BE49-F238E27FC236}">
                <a16:creationId xmlns:a16="http://schemas.microsoft.com/office/drawing/2014/main" id="{059E17F5-63B3-3BD0-1E66-01855900A2AD}"/>
              </a:ext>
            </a:extLst>
          </p:cNvPr>
          <p:cNvSpPr>
            <a:spLocks noGrp="1"/>
          </p:cNvSpPr>
          <p:nvPr>
            <p:ph type="body" idx="1"/>
          </p:nvPr>
        </p:nvSpPr>
        <p:spPr>
          <a:xfrm>
            <a:off x="650767" y="1905271"/>
            <a:ext cx="12100033" cy="6754629"/>
          </a:xfrm>
        </p:spPr>
        <p:txBody>
          <a:bodyPr/>
          <a:lstStyle/>
          <a:p>
            <a:pPr marL="0" indent="0">
              <a:buNone/>
            </a:pPr>
            <a:r>
              <a:rPr lang="ja-JP" altLang="en-US" b="1" dirty="0"/>
              <a:t>＜</a:t>
            </a:r>
            <a:r>
              <a:rPr lang="ja-JP" altLang="en-US" b="1" dirty="0">
                <a:effectLst/>
              </a:rPr>
              <a:t>再発防止策</a:t>
            </a:r>
            <a:r>
              <a:rPr lang="ja-JP" altLang="en-US" b="1" dirty="0"/>
              <a:t>＞</a:t>
            </a:r>
          </a:p>
          <a:p>
            <a:pPr>
              <a:buFont typeface="+mj-lt"/>
              <a:buAutoNum type="arabicPeriod"/>
            </a:pPr>
            <a:r>
              <a:rPr lang="ja-JP" altLang="en-US" b="1" dirty="0"/>
              <a:t>教育・啓発</a:t>
            </a:r>
            <a:r>
              <a:rPr lang="ja-JP" altLang="en-US" dirty="0"/>
              <a:t> </a:t>
            </a:r>
          </a:p>
          <a:p>
            <a:pPr marL="742950" lvl="1" indent="-285750">
              <a:buFont typeface="+mj-lt"/>
              <a:buAutoNum type="arabicPeriod"/>
            </a:pPr>
            <a:r>
              <a:rPr lang="ja-JP" altLang="en-US" dirty="0"/>
              <a:t>業務上取り扱う情報の重大性に関する教育を実施。</a:t>
            </a:r>
          </a:p>
          <a:p>
            <a:pPr marL="742950" lvl="1" indent="-285750">
              <a:buFont typeface="+mj-lt"/>
              <a:buAutoNum type="arabicPeriod"/>
            </a:pPr>
            <a:r>
              <a:rPr lang="en-US" altLang="ja-JP" dirty="0"/>
              <a:t>GitHub</a:t>
            </a:r>
            <a:r>
              <a:rPr lang="ja-JP" altLang="en-US" dirty="0"/>
              <a:t>などのツールの利用方法やリスクについて、定期的な研修を行う。</a:t>
            </a:r>
          </a:p>
          <a:p>
            <a:pPr>
              <a:buFont typeface="+mj-lt"/>
              <a:buAutoNum type="arabicPeriod"/>
            </a:pPr>
            <a:r>
              <a:rPr lang="ja-JP" altLang="en-US" b="1" dirty="0"/>
              <a:t>情報管理体制の強化</a:t>
            </a:r>
            <a:r>
              <a:rPr lang="ja-JP" altLang="en-US" dirty="0"/>
              <a:t> </a:t>
            </a:r>
          </a:p>
          <a:p>
            <a:pPr marL="742950" lvl="1" indent="-285750">
              <a:buFont typeface="+mj-lt"/>
              <a:buAutoNum type="arabicPeriod"/>
            </a:pPr>
            <a:r>
              <a:rPr lang="ja-JP" altLang="en-US" dirty="0"/>
              <a:t>リモートワーク環境でも対応可能なセキュリティポリシーを構築。</a:t>
            </a:r>
          </a:p>
          <a:p>
            <a:pPr marL="742950" lvl="1" indent="-285750">
              <a:buFont typeface="+mj-lt"/>
              <a:buAutoNum type="arabicPeriod"/>
            </a:pPr>
            <a:r>
              <a:rPr lang="ja-JP" altLang="en-US" dirty="0"/>
              <a:t>情報の公開範囲設定やデータ保存ルールの明確化。</a:t>
            </a:r>
          </a:p>
          <a:p>
            <a:pPr marL="742950" lvl="1" indent="-285750">
              <a:buFont typeface="+mj-lt"/>
              <a:buAutoNum type="arabicPeriod"/>
            </a:pPr>
            <a:r>
              <a:rPr lang="ja-JP" altLang="en-US" dirty="0"/>
              <a:t>多重下請け構造における管理責任の明確化と契約条件の見直し。</a:t>
            </a:r>
          </a:p>
          <a:p>
            <a:pPr>
              <a:buFont typeface="+mj-lt"/>
              <a:buAutoNum type="arabicPeriod"/>
            </a:pPr>
            <a:r>
              <a:rPr lang="ja-JP" altLang="en-US" b="1" dirty="0"/>
              <a:t>ツール利用ガイドラインの整備</a:t>
            </a:r>
            <a:r>
              <a:rPr lang="ja-JP" altLang="en-US" dirty="0"/>
              <a:t> </a:t>
            </a:r>
          </a:p>
          <a:p>
            <a:pPr marL="742950" lvl="1" indent="-285750">
              <a:buFont typeface="+mj-lt"/>
              <a:buAutoNum type="arabicPeriod"/>
            </a:pPr>
            <a:r>
              <a:rPr lang="en-US" altLang="ja-JP" dirty="0"/>
              <a:t>GitHub</a:t>
            </a:r>
            <a:r>
              <a:rPr lang="ja-JP" altLang="en-US" dirty="0"/>
              <a:t>などのクラウドツール利用における設定マニュアルを作成。</a:t>
            </a:r>
          </a:p>
          <a:p>
            <a:pPr>
              <a:buFont typeface="+mj-lt"/>
              <a:buAutoNum type="arabicPeriod"/>
            </a:pPr>
            <a:r>
              <a:rPr lang="ja-JP" altLang="en-US" b="1" dirty="0"/>
              <a:t>迅速な対応体制の構築</a:t>
            </a:r>
            <a:r>
              <a:rPr lang="ja-JP" altLang="en-US" dirty="0"/>
              <a:t> </a:t>
            </a:r>
          </a:p>
          <a:p>
            <a:pPr marL="742950" lvl="1" indent="-285750">
              <a:buFont typeface="+mj-lt"/>
              <a:buAutoNum type="arabicPeriod"/>
            </a:pPr>
            <a:r>
              <a:rPr lang="ja-JP" altLang="en-US" dirty="0"/>
              <a:t>インシデント発生時の対応手順を整備。</a:t>
            </a:r>
          </a:p>
          <a:p>
            <a:pPr marL="742950" lvl="1" indent="-285750">
              <a:buFont typeface="+mj-lt"/>
              <a:buAutoNum type="arabicPeriod"/>
            </a:pPr>
            <a:r>
              <a:rPr lang="ja-JP" altLang="en-US" dirty="0"/>
              <a:t>迅速な事実確認と公表、再発防止策の提示を行う体制を確立。</a:t>
            </a:r>
          </a:p>
          <a:p>
            <a:pPr marL="0" indent="0">
              <a:buNone/>
            </a:pPr>
            <a:endParaRPr kumimoji="1" lang="en-US" altLang="ja-JP" dirty="0"/>
          </a:p>
        </p:txBody>
      </p:sp>
    </p:spTree>
    <p:extLst>
      <p:ext uri="{BB962C8B-B14F-4D97-AF65-F5344CB8AC3E}">
        <p14:creationId xmlns:p14="http://schemas.microsoft.com/office/powerpoint/2010/main" val="26160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920C9-F2AD-9CEC-0B7B-52CCFF7EAA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C6840B-17D9-F22B-409A-7C16B252CF6A}"/>
              </a:ext>
            </a:extLst>
          </p:cNvPr>
          <p:cNvSpPr>
            <a:spLocks noGrp="1"/>
          </p:cNvSpPr>
          <p:nvPr>
            <p:ph type="title"/>
          </p:nvPr>
        </p:nvSpPr>
        <p:spPr>
          <a:xfrm>
            <a:off x="650767" y="630290"/>
            <a:ext cx="7345575" cy="646290"/>
          </a:xfrm>
        </p:spPr>
        <p:txBody>
          <a:bodyPr/>
          <a:lstStyle/>
          <a:p>
            <a:pPr algn="l"/>
            <a:r>
              <a:rPr lang="ja-JP" altLang="en-US" dirty="0"/>
              <a:t>患者情報の紛失</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9378239C-EB33-B9F0-E4D2-5DC030836D6C}"/>
              </a:ext>
            </a:extLst>
          </p:cNvPr>
          <p:cNvSpPr>
            <a:spLocks noGrp="1"/>
          </p:cNvSpPr>
          <p:nvPr>
            <p:ph type="body" idx="1"/>
          </p:nvPr>
        </p:nvSpPr>
        <p:spPr>
          <a:xfrm>
            <a:off x="740083" y="2069311"/>
            <a:ext cx="11613950" cy="4081077"/>
          </a:xfrm>
        </p:spPr>
        <p:txBody>
          <a:bodyPr/>
          <a:lstStyle/>
          <a:p>
            <a:pPr marL="0" indent="0">
              <a:buNone/>
            </a:pPr>
            <a:r>
              <a:rPr kumimoji="1" lang="ja-JP" altLang="en-US" dirty="0"/>
              <a:t>事例：</a:t>
            </a:r>
            <a:r>
              <a:rPr lang="ja-JP" altLang="en-US" dirty="0"/>
              <a:t>横浜市立みなと赤十字病院における患者情報の紛失問題</a:t>
            </a:r>
            <a:endParaRPr lang="en-US" altLang="ja-JP" dirty="0"/>
          </a:p>
          <a:p>
            <a:pPr marL="0" indent="0">
              <a:buNone/>
            </a:pPr>
            <a:endParaRPr kumimoji="1" lang="en-US" altLang="ja-JP" dirty="0"/>
          </a:p>
          <a:p>
            <a:pPr marL="0" indent="0">
              <a:buNone/>
            </a:pPr>
            <a:r>
              <a:rPr lang="ja-JP" altLang="en-US" dirty="0"/>
              <a:t>横浜市立みなと赤十字病院（以下「みなと赤十字病院」）の医師が、論文作成のために患者の個人情報を保存した</a:t>
            </a:r>
            <a:r>
              <a:rPr lang="en-US" altLang="ja-JP" dirty="0"/>
              <a:t>USB</a:t>
            </a:r>
            <a:r>
              <a:rPr lang="ja-JP" altLang="en-US" dirty="0"/>
              <a:t>メモリを院外に持ち出し、その後紛失しました。この</a:t>
            </a:r>
            <a:r>
              <a:rPr lang="en-US" altLang="ja-JP" dirty="0"/>
              <a:t>USB</a:t>
            </a:r>
            <a:r>
              <a:rPr lang="ja-JP" altLang="en-US" dirty="0"/>
              <a:t>メモリには患者の氏名、診療記録、その他個人を特定できる情報が含まれていたとされています。情報の持ち出し方法や管理体制に不備があった可能性が指摘されています。</a:t>
            </a:r>
            <a:endParaRPr kumimoji="1" lang="en-US" altLang="ja-JP" dirty="0"/>
          </a:p>
        </p:txBody>
      </p:sp>
      <p:sp>
        <p:nvSpPr>
          <p:cNvPr id="4" name="コンテンツ プレースホルダー 3">
            <a:extLst>
              <a:ext uri="{FF2B5EF4-FFF2-40B4-BE49-F238E27FC236}">
                <a16:creationId xmlns:a16="http://schemas.microsoft.com/office/drawing/2014/main" id="{9910887B-0DF4-03B7-D874-1ABDDEA2F916}"/>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C1531A0D-25FE-5513-B4DE-EA3DD865BC7D}"/>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25908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BB6E6-7196-3A76-7E93-812AB222E0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A4BAC2-1216-ED14-3A9C-CE6D696DE897}"/>
              </a:ext>
            </a:extLst>
          </p:cNvPr>
          <p:cNvSpPr>
            <a:spLocks noGrp="1"/>
          </p:cNvSpPr>
          <p:nvPr>
            <p:ph type="title"/>
          </p:nvPr>
        </p:nvSpPr>
        <p:spPr>
          <a:xfrm>
            <a:off x="650767" y="630290"/>
            <a:ext cx="7345575" cy="646290"/>
          </a:xfrm>
        </p:spPr>
        <p:txBody>
          <a:bodyPr/>
          <a:lstStyle/>
          <a:p>
            <a:pPr algn="l"/>
            <a:r>
              <a:rPr lang="ja-JP" altLang="en-US" dirty="0"/>
              <a:t>患者情報の紛失</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C2C84EEC-2074-CCC7-2C0E-94F4CD1E5B55}"/>
              </a:ext>
            </a:extLst>
          </p:cNvPr>
          <p:cNvSpPr>
            <a:spLocks noGrp="1"/>
          </p:cNvSpPr>
          <p:nvPr>
            <p:ph type="body" idx="1"/>
          </p:nvPr>
        </p:nvSpPr>
        <p:spPr>
          <a:xfrm>
            <a:off x="650767" y="1905271"/>
            <a:ext cx="11524633" cy="6119071"/>
          </a:xfrm>
        </p:spPr>
        <p:txBody>
          <a:bodyPr/>
          <a:lstStyle/>
          <a:p>
            <a:pPr marL="0" indent="0">
              <a:buNone/>
            </a:pPr>
            <a:r>
              <a:rPr lang="ja-JP" altLang="en-US" b="1" dirty="0"/>
              <a:t>＜発生原因＞</a:t>
            </a:r>
            <a:endParaRPr lang="en-US" altLang="ja-JP" b="1" dirty="0"/>
          </a:p>
          <a:p>
            <a:pPr marL="0" indent="0">
              <a:buNone/>
            </a:pPr>
            <a:endParaRPr lang="ja-JP" altLang="en-US" b="1" dirty="0"/>
          </a:p>
          <a:p>
            <a:pPr>
              <a:buFont typeface="+mj-lt"/>
              <a:buAutoNum type="arabicPeriod"/>
            </a:pPr>
            <a:r>
              <a:rPr lang="ja-JP" altLang="en-US" b="1" dirty="0"/>
              <a:t>管理体制の不備</a:t>
            </a:r>
            <a:r>
              <a:rPr lang="ja-JP" altLang="en-US" dirty="0"/>
              <a:t> </a:t>
            </a:r>
          </a:p>
          <a:p>
            <a:pPr marL="742950" lvl="1" indent="-285750">
              <a:buFont typeface="+mj-lt"/>
              <a:buAutoNum type="arabicPeriod"/>
            </a:pPr>
            <a:r>
              <a:rPr lang="en-US" altLang="ja-JP" dirty="0"/>
              <a:t>USB</a:t>
            </a:r>
            <a:r>
              <a:rPr lang="ja-JP" altLang="en-US" dirty="0"/>
              <a:t>メモリによる情報持ち出しが、適切な承認や記録なしに行われていた可能性。</a:t>
            </a:r>
          </a:p>
          <a:p>
            <a:pPr marL="742950" lvl="1" indent="-285750">
              <a:buFont typeface="+mj-lt"/>
              <a:buAutoNum type="arabicPeriod"/>
            </a:pPr>
            <a:r>
              <a:rPr lang="ja-JP" altLang="en-US" dirty="0"/>
              <a:t>持ち出し用の</a:t>
            </a:r>
            <a:r>
              <a:rPr lang="en-US" altLang="ja-JP" dirty="0"/>
              <a:t>USB</a:t>
            </a:r>
            <a:r>
              <a:rPr lang="ja-JP" altLang="en-US" dirty="0"/>
              <a:t>メモリに暗号化などのセキュリティ対策が施されていなかった。</a:t>
            </a:r>
          </a:p>
          <a:p>
            <a:pPr>
              <a:buFont typeface="+mj-lt"/>
              <a:buAutoNum type="arabicPeriod"/>
            </a:pPr>
            <a:r>
              <a:rPr lang="ja-JP" altLang="en-US" b="1" dirty="0"/>
              <a:t>教育不足</a:t>
            </a:r>
            <a:r>
              <a:rPr lang="ja-JP" altLang="en-US" dirty="0"/>
              <a:t> </a:t>
            </a:r>
          </a:p>
          <a:p>
            <a:pPr marL="742950" lvl="1" indent="-285750">
              <a:buFont typeface="+mj-lt"/>
              <a:buAutoNum type="arabicPeriod"/>
            </a:pPr>
            <a:r>
              <a:rPr lang="ja-JP" altLang="en-US" dirty="0"/>
              <a:t>医師や職員に対する情報セキュリティ意識が十分に醸成されていなかった。</a:t>
            </a:r>
          </a:p>
          <a:p>
            <a:pPr marL="742950" lvl="1" indent="-285750">
              <a:buFont typeface="+mj-lt"/>
              <a:buAutoNum type="arabicPeriod"/>
            </a:pPr>
            <a:r>
              <a:rPr lang="ja-JP" altLang="en-US" dirty="0"/>
              <a:t>個人情報保護に関するルールやリスクの周知が不十分だった。</a:t>
            </a:r>
          </a:p>
          <a:p>
            <a:pPr>
              <a:buFont typeface="+mj-lt"/>
              <a:buAutoNum type="arabicPeriod"/>
            </a:pPr>
            <a:r>
              <a:rPr lang="ja-JP" altLang="en-US" b="1" dirty="0"/>
              <a:t>運用ルールの形骸化</a:t>
            </a:r>
            <a:r>
              <a:rPr lang="ja-JP" altLang="en-US" dirty="0"/>
              <a:t> </a:t>
            </a:r>
          </a:p>
          <a:p>
            <a:pPr marL="742950" lvl="1" indent="-285750">
              <a:buFont typeface="+mj-lt"/>
              <a:buAutoNum type="arabicPeriod"/>
            </a:pPr>
            <a:r>
              <a:rPr lang="ja-JP" altLang="en-US" dirty="0"/>
              <a:t>持ち出しに関する運用ルールが存在しても、実効性のある運用がなされていなかった。</a:t>
            </a:r>
          </a:p>
        </p:txBody>
      </p:sp>
    </p:spTree>
    <p:extLst>
      <p:ext uri="{BB962C8B-B14F-4D97-AF65-F5344CB8AC3E}">
        <p14:creationId xmlns:p14="http://schemas.microsoft.com/office/powerpoint/2010/main" val="286101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CD65D-8D98-DB1E-B525-AE23F059AD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DE915C-B5A5-165E-1988-34DB0F527A70}"/>
              </a:ext>
            </a:extLst>
          </p:cNvPr>
          <p:cNvSpPr>
            <a:spLocks noGrp="1"/>
          </p:cNvSpPr>
          <p:nvPr>
            <p:ph type="title"/>
          </p:nvPr>
        </p:nvSpPr>
        <p:spPr>
          <a:xfrm>
            <a:off x="650767" y="630290"/>
            <a:ext cx="7345575" cy="646290"/>
          </a:xfrm>
        </p:spPr>
        <p:txBody>
          <a:bodyPr/>
          <a:lstStyle/>
          <a:p>
            <a:pPr algn="l"/>
            <a:r>
              <a:rPr lang="ja-JP" altLang="en-US" dirty="0"/>
              <a:t>患者情報の紛失</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C863BED9-0FE1-6E35-7763-F222506EF5C7}"/>
              </a:ext>
            </a:extLst>
          </p:cNvPr>
          <p:cNvSpPr>
            <a:spLocks noGrp="1"/>
          </p:cNvSpPr>
          <p:nvPr>
            <p:ph type="body" idx="1"/>
          </p:nvPr>
        </p:nvSpPr>
        <p:spPr>
          <a:xfrm>
            <a:off x="650767" y="1905271"/>
            <a:ext cx="11524633" cy="5795392"/>
          </a:xfrm>
        </p:spPr>
        <p:txBody>
          <a:bodyPr/>
          <a:lstStyle/>
          <a:p>
            <a:pPr marL="0" indent="0">
              <a:buNone/>
            </a:pPr>
            <a:r>
              <a:rPr lang="ja-JP" altLang="en-US" b="1" dirty="0"/>
              <a:t>＜</a:t>
            </a:r>
            <a:r>
              <a:rPr lang="ja-JP" altLang="en-US" b="1" dirty="0">
                <a:effectLst/>
              </a:rPr>
              <a:t>起こりうるリスク</a:t>
            </a:r>
            <a:r>
              <a:rPr lang="ja-JP" altLang="en-US" b="1" dirty="0"/>
              <a:t>＞</a:t>
            </a:r>
            <a:endParaRPr lang="en-US" altLang="ja-JP" b="1" dirty="0"/>
          </a:p>
          <a:p>
            <a:pPr marL="0" indent="0">
              <a:buNone/>
            </a:pPr>
            <a:endParaRPr lang="ja-JP" altLang="en-US" b="1" dirty="0"/>
          </a:p>
          <a:p>
            <a:pPr>
              <a:buFont typeface="+mj-lt"/>
              <a:buAutoNum type="arabicPeriod"/>
            </a:pPr>
            <a:r>
              <a:rPr lang="ja-JP" altLang="en-US" b="1" dirty="0"/>
              <a:t>患者への影響</a:t>
            </a:r>
            <a:r>
              <a:rPr lang="ja-JP" altLang="en-US" dirty="0"/>
              <a:t> </a:t>
            </a:r>
          </a:p>
          <a:p>
            <a:pPr marL="742950" lvl="1" indent="-285750">
              <a:buFont typeface="+mj-lt"/>
              <a:buAutoNum type="arabicPeriod"/>
            </a:pPr>
            <a:r>
              <a:rPr lang="ja-JP" altLang="en-US" dirty="0"/>
              <a:t>個人情報が第三者に流出した場合、不正利用やプライバシー侵害が発生する可能性がある。</a:t>
            </a:r>
          </a:p>
          <a:p>
            <a:pPr marL="742950" lvl="1" indent="-285750">
              <a:buFont typeface="+mj-lt"/>
              <a:buAutoNum type="arabicPeriod"/>
            </a:pPr>
            <a:r>
              <a:rPr lang="ja-JP" altLang="en-US" dirty="0"/>
              <a:t>患者の信頼喪失による病院の評判低下。</a:t>
            </a:r>
          </a:p>
          <a:p>
            <a:pPr>
              <a:buFont typeface="+mj-lt"/>
              <a:buAutoNum type="arabicPeriod"/>
            </a:pPr>
            <a:r>
              <a:rPr lang="ja-JP" altLang="en-US" b="1" dirty="0"/>
              <a:t>法的リスク</a:t>
            </a:r>
            <a:r>
              <a:rPr lang="ja-JP" altLang="en-US" dirty="0"/>
              <a:t> </a:t>
            </a:r>
          </a:p>
          <a:p>
            <a:pPr marL="742950" lvl="1" indent="-285750">
              <a:buFont typeface="+mj-lt"/>
              <a:buAutoNum type="arabicPeriod"/>
            </a:pPr>
            <a:r>
              <a:rPr lang="ja-JP" altLang="en-US" dirty="0"/>
              <a:t>個人情報保護法違反により、行政指導や罰金などの法的措置を受ける可能性。</a:t>
            </a:r>
          </a:p>
          <a:p>
            <a:pPr marL="742950" lvl="1" indent="-285750">
              <a:buFont typeface="+mj-lt"/>
              <a:buAutoNum type="arabicPeriod"/>
            </a:pPr>
            <a:r>
              <a:rPr lang="ja-JP" altLang="en-US" dirty="0"/>
              <a:t>損害賠償請求による経済的損失。</a:t>
            </a:r>
          </a:p>
          <a:p>
            <a:pPr>
              <a:buFont typeface="+mj-lt"/>
              <a:buAutoNum type="arabicPeriod"/>
            </a:pPr>
            <a:r>
              <a:rPr lang="ja-JP" altLang="en-US" b="1" dirty="0"/>
              <a:t>運営上のリスク</a:t>
            </a:r>
            <a:r>
              <a:rPr lang="ja-JP" altLang="en-US" dirty="0"/>
              <a:t> </a:t>
            </a:r>
          </a:p>
          <a:p>
            <a:pPr marL="742950" lvl="1" indent="-285750">
              <a:buFont typeface="+mj-lt"/>
              <a:buAutoNum type="arabicPeriod"/>
            </a:pPr>
            <a:r>
              <a:rPr lang="ja-JP" altLang="en-US" dirty="0"/>
              <a:t>信用失墜による患者数減少や採用への悪影響。</a:t>
            </a:r>
          </a:p>
          <a:p>
            <a:pPr marL="742950" lvl="1" indent="-285750">
              <a:buFont typeface="+mj-lt"/>
              <a:buAutoNum type="arabicPeriod"/>
            </a:pPr>
            <a:r>
              <a:rPr lang="ja-JP" altLang="en-US" dirty="0"/>
              <a:t>病院全体でのセキュリティ対応コスト増加。</a:t>
            </a:r>
          </a:p>
        </p:txBody>
      </p:sp>
    </p:spTree>
    <p:extLst>
      <p:ext uri="{BB962C8B-B14F-4D97-AF65-F5344CB8AC3E}">
        <p14:creationId xmlns:p14="http://schemas.microsoft.com/office/powerpoint/2010/main" val="4744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B449-E325-E4FD-7EB9-7F63A588FF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A8CCD-CC8A-6239-815B-2308171E2790}"/>
              </a:ext>
            </a:extLst>
          </p:cNvPr>
          <p:cNvSpPr>
            <a:spLocks noGrp="1"/>
          </p:cNvSpPr>
          <p:nvPr>
            <p:ph type="title"/>
          </p:nvPr>
        </p:nvSpPr>
        <p:spPr>
          <a:xfrm>
            <a:off x="650767" y="630290"/>
            <a:ext cx="7345575" cy="646290"/>
          </a:xfrm>
        </p:spPr>
        <p:txBody>
          <a:bodyPr/>
          <a:lstStyle/>
          <a:p>
            <a:pPr algn="l"/>
            <a:r>
              <a:rPr lang="ja-JP" altLang="en-US" dirty="0"/>
              <a:t>患者情報の紛失</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3C78A317-EAA7-F829-AF75-8778D682FED9}"/>
              </a:ext>
            </a:extLst>
          </p:cNvPr>
          <p:cNvSpPr>
            <a:spLocks noGrp="1"/>
          </p:cNvSpPr>
          <p:nvPr>
            <p:ph type="body" idx="1"/>
          </p:nvPr>
        </p:nvSpPr>
        <p:spPr>
          <a:xfrm>
            <a:off x="650767" y="1600200"/>
            <a:ext cx="12176233" cy="7862625"/>
          </a:xfrm>
        </p:spPr>
        <p:txBody>
          <a:bodyPr/>
          <a:lstStyle/>
          <a:p>
            <a:pPr marL="0" indent="0">
              <a:buNone/>
            </a:pPr>
            <a:r>
              <a:rPr lang="ja-JP" altLang="en-US" b="1" dirty="0"/>
              <a:t>＜</a:t>
            </a:r>
            <a:r>
              <a:rPr lang="ja-JP" altLang="en-US" b="1" dirty="0">
                <a:effectLst/>
              </a:rPr>
              <a:t>再発防止策</a:t>
            </a:r>
            <a:r>
              <a:rPr lang="ja-JP" altLang="en-US" b="1" dirty="0"/>
              <a:t>＞</a:t>
            </a:r>
            <a:endParaRPr lang="en-US" altLang="ja-JP" b="1" dirty="0"/>
          </a:p>
          <a:p>
            <a:pPr>
              <a:buFont typeface="+mj-lt"/>
              <a:buAutoNum type="arabicPeriod"/>
            </a:pPr>
            <a:r>
              <a:rPr lang="ja-JP" altLang="en-US" b="1" dirty="0"/>
              <a:t>技術的対策</a:t>
            </a:r>
            <a:r>
              <a:rPr lang="ja-JP" altLang="en-US" dirty="0"/>
              <a:t> </a:t>
            </a:r>
          </a:p>
          <a:p>
            <a:pPr marL="742950" lvl="1" indent="-285750">
              <a:buFont typeface="+mj-lt"/>
              <a:buAutoNum type="arabicPeriod"/>
            </a:pPr>
            <a:r>
              <a:rPr lang="ja-JP" altLang="en-US" dirty="0"/>
              <a:t>情報を保存するデバイスには、必ず暗号化やパスワード保護を施す。</a:t>
            </a:r>
          </a:p>
          <a:p>
            <a:pPr marL="742950" lvl="1" indent="-285750">
              <a:buFont typeface="+mj-lt"/>
              <a:buAutoNum type="arabicPeriod"/>
            </a:pPr>
            <a:r>
              <a:rPr lang="en-US" altLang="ja-JP" dirty="0"/>
              <a:t>USB</a:t>
            </a:r>
            <a:r>
              <a:rPr lang="ja-JP" altLang="en-US" dirty="0"/>
              <a:t>メモリの使用を制限し、クラウドや</a:t>
            </a:r>
            <a:r>
              <a:rPr lang="en-US" altLang="ja-JP" dirty="0"/>
              <a:t>VPN</a:t>
            </a:r>
            <a:r>
              <a:rPr lang="ja-JP" altLang="en-US" dirty="0"/>
              <a:t>を活用した安全な情報共有を推奨する。</a:t>
            </a:r>
          </a:p>
          <a:p>
            <a:pPr>
              <a:buFont typeface="+mj-lt"/>
              <a:buAutoNum type="arabicPeriod"/>
            </a:pPr>
            <a:r>
              <a:rPr lang="ja-JP" altLang="en-US" b="1" dirty="0"/>
              <a:t>運用上の改善</a:t>
            </a:r>
            <a:r>
              <a:rPr lang="ja-JP" altLang="en-US" dirty="0"/>
              <a:t> </a:t>
            </a:r>
          </a:p>
          <a:p>
            <a:pPr marL="742950" lvl="1" indent="-285750">
              <a:buFont typeface="+mj-lt"/>
              <a:buAutoNum type="arabicPeriod"/>
            </a:pPr>
            <a:r>
              <a:rPr lang="ja-JP" altLang="en-US" dirty="0"/>
              <a:t>持ち出しが必要な場合、事前承認や記録を義務付ける運用ルールの明確化。</a:t>
            </a:r>
          </a:p>
          <a:p>
            <a:pPr marL="742950" lvl="1" indent="-285750">
              <a:buFont typeface="+mj-lt"/>
              <a:buAutoNum type="arabicPeriod"/>
            </a:pPr>
            <a:r>
              <a:rPr lang="ja-JP" altLang="en-US" dirty="0"/>
              <a:t>データ持ち出し後の返却確認を徹底。</a:t>
            </a:r>
          </a:p>
          <a:p>
            <a:pPr>
              <a:buFont typeface="+mj-lt"/>
              <a:buAutoNum type="arabicPeriod"/>
            </a:pPr>
            <a:r>
              <a:rPr lang="ja-JP" altLang="en-US" b="1" dirty="0"/>
              <a:t>教育・研修の強化</a:t>
            </a:r>
            <a:r>
              <a:rPr lang="ja-JP" altLang="en-US" dirty="0"/>
              <a:t> </a:t>
            </a:r>
          </a:p>
          <a:p>
            <a:pPr marL="742950" lvl="1" indent="-285750">
              <a:buFont typeface="+mj-lt"/>
              <a:buAutoNum type="arabicPeriod"/>
            </a:pPr>
            <a:r>
              <a:rPr lang="ja-JP" altLang="en-US" dirty="0"/>
              <a:t>医師や職員向けに、定期的な情報セキュリティ研修を実施。</a:t>
            </a:r>
          </a:p>
          <a:p>
            <a:pPr marL="742950" lvl="1" indent="-285750">
              <a:buFont typeface="+mj-lt"/>
              <a:buAutoNum type="arabicPeriod"/>
            </a:pPr>
            <a:r>
              <a:rPr lang="ja-JP" altLang="en-US" dirty="0"/>
              <a:t>実際の事例をもとに、リスクや重要性を理解させる教育を行う。</a:t>
            </a:r>
          </a:p>
          <a:p>
            <a:pPr>
              <a:buFont typeface="+mj-lt"/>
              <a:buAutoNum type="arabicPeriod"/>
            </a:pPr>
            <a:r>
              <a:rPr lang="ja-JP" altLang="en-US" b="1" dirty="0"/>
              <a:t>監査体制の強化</a:t>
            </a:r>
            <a:r>
              <a:rPr lang="ja-JP" altLang="en-US" dirty="0"/>
              <a:t> </a:t>
            </a:r>
          </a:p>
          <a:p>
            <a:pPr marL="742950" lvl="1" indent="-285750">
              <a:buFont typeface="+mj-lt"/>
              <a:buAutoNum type="arabicPeriod"/>
            </a:pPr>
            <a:r>
              <a:rPr lang="ja-JP" altLang="en-US" dirty="0"/>
              <a:t>情報管理のルールが守られているか定期的に監査する仕組みを構築。</a:t>
            </a:r>
          </a:p>
          <a:p>
            <a:pPr marL="742950" lvl="1" indent="-285750">
              <a:buFont typeface="+mj-lt"/>
              <a:buAutoNum type="arabicPeriod"/>
            </a:pPr>
            <a:r>
              <a:rPr lang="ja-JP" altLang="en-US" dirty="0"/>
              <a:t>個人情報の取り扱いに関するトレーサビリティ（追跡可能性）の確保。</a:t>
            </a:r>
          </a:p>
        </p:txBody>
      </p:sp>
    </p:spTree>
    <p:extLst>
      <p:ext uri="{BB962C8B-B14F-4D97-AF65-F5344CB8AC3E}">
        <p14:creationId xmlns:p14="http://schemas.microsoft.com/office/powerpoint/2010/main" val="3232993240"/>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2629</TotalTime>
  <Words>1449</Words>
  <Application>Microsoft Office PowerPoint</Application>
  <PresentationFormat>ユーザー設定</PresentationFormat>
  <Paragraphs>146</Paragraphs>
  <Slides>13</Slides>
  <Notes>12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メイリオ</vt:lpstr>
      <vt:lpstr>メイリオ</vt:lpstr>
      <vt:lpstr>游ゴシック</vt:lpstr>
      <vt:lpstr>游ゴシック Light</vt:lpstr>
      <vt:lpstr>游ゴシック体</vt:lpstr>
      <vt:lpstr>Arial</vt:lpstr>
      <vt:lpstr>Poppins</vt:lpstr>
      <vt:lpstr>Wingdings</vt:lpstr>
      <vt:lpstr>デザインの設定</vt:lpstr>
      <vt:lpstr>情報セキュリティ演習　　</vt:lpstr>
      <vt:lpstr>GitHub上へのソースコード流出事案</vt:lpstr>
      <vt:lpstr>GitHub上へのソースコード流出事案</vt:lpstr>
      <vt:lpstr>GitHub上へのソースコード流出事案</vt:lpstr>
      <vt:lpstr>GitHub上へのソースコード流出事案</vt:lpstr>
      <vt:lpstr>患者情報の紛失事案</vt:lpstr>
      <vt:lpstr>患者情報の紛失事案</vt:lpstr>
      <vt:lpstr>患者情報の紛失事案</vt:lpstr>
      <vt:lpstr>患者情報の紛失事案</vt:lpstr>
      <vt:lpstr>フィッシング詐欺による機密情報の窃取事案</vt:lpstr>
      <vt:lpstr>フィッシング詐欺による機密情報の窃取事案</vt:lpstr>
      <vt:lpstr>フィッシング詐欺による機密情報の窃取事案</vt:lpstr>
      <vt:lpstr>フィッシング詐欺による機密情報の窃取事案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52</cp:revision>
  <cp:lastPrinted>2023-03-28T15:29:05Z</cp:lastPrinted>
  <dcterms:created xsi:type="dcterms:W3CDTF">2023-03-26T15:05:34Z</dcterms:created>
  <dcterms:modified xsi:type="dcterms:W3CDTF">2025-01-21T01:09:13Z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