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12"/>
  </p:notesMasterIdLst>
  <p:sldIdLst>
    <p:sldId id="306" r:id="rId2"/>
    <p:sldId id="312" r:id="rId3"/>
    <p:sldId id="315" r:id="rId4"/>
    <p:sldId id="324" r:id="rId5"/>
    <p:sldId id="325" r:id="rId6"/>
    <p:sldId id="326" r:id="rId7"/>
    <p:sldId id="327" r:id="rId8"/>
    <p:sldId id="330" r:id="rId9"/>
    <p:sldId id="329" r:id="rId10"/>
    <p:sldId id="328" r:id="rId11"/>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59184" autoAdjust="0"/>
  </p:normalViewPr>
  <p:slideViewPr>
    <p:cSldViewPr>
      <p:cViewPr varScale="1">
        <p:scale>
          <a:sx n="38" d="100"/>
          <a:sy n="38" d="100"/>
        </p:scale>
        <p:origin x="2251" y="53"/>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2025/1/17</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63580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4</a:t>
            </a:fld>
            <a:endParaRPr kumimoji="1" lang="ja-JP" altLang="en-US"/>
          </a:p>
        </p:txBody>
      </p:sp>
    </p:spTree>
    <p:extLst>
      <p:ext uri="{BB962C8B-B14F-4D97-AF65-F5344CB8AC3E}">
        <p14:creationId xmlns:p14="http://schemas.microsoft.com/office/powerpoint/2010/main" val="254983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6</a:t>
            </a:fld>
            <a:endParaRPr kumimoji="1" lang="ja-JP" altLang="en-US"/>
          </a:p>
        </p:txBody>
      </p:sp>
    </p:spTree>
    <p:extLst>
      <p:ext uri="{BB962C8B-B14F-4D97-AF65-F5344CB8AC3E}">
        <p14:creationId xmlns:p14="http://schemas.microsoft.com/office/powerpoint/2010/main" val="73703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7</a:t>
            </a:fld>
            <a:endParaRPr kumimoji="1" lang="ja-JP" altLang="en-US"/>
          </a:p>
        </p:txBody>
      </p:sp>
    </p:spTree>
    <p:extLst>
      <p:ext uri="{BB962C8B-B14F-4D97-AF65-F5344CB8AC3E}">
        <p14:creationId xmlns:p14="http://schemas.microsoft.com/office/powerpoint/2010/main" val="26664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8</a:t>
            </a:fld>
            <a:endParaRPr kumimoji="1" lang="ja-JP" altLang="en-US"/>
          </a:p>
        </p:txBody>
      </p:sp>
    </p:spTree>
    <p:extLst>
      <p:ext uri="{BB962C8B-B14F-4D97-AF65-F5344CB8AC3E}">
        <p14:creationId xmlns:p14="http://schemas.microsoft.com/office/powerpoint/2010/main" val="417389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9</a:t>
            </a:fld>
            <a:endParaRPr kumimoji="1" lang="ja-JP" altLang="en-US"/>
          </a:p>
        </p:txBody>
      </p:sp>
    </p:spTree>
    <p:extLst>
      <p:ext uri="{BB962C8B-B14F-4D97-AF65-F5344CB8AC3E}">
        <p14:creationId xmlns:p14="http://schemas.microsoft.com/office/powerpoint/2010/main" val="2110882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7" name="图片 8" descr="手机屏幕的截图&#10;&#10;描述已自动生成">
            <a:extLst>
              <a:ext uri="{FF2B5EF4-FFF2-40B4-BE49-F238E27FC236}">
                <a16:creationId xmlns:a16="http://schemas.microsoft.com/office/drawing/2014/main" id="{DB5DE0DA-F566-CE05-3F3A-5A47DE71AC3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8" name="Google Shape;54;p1">
            <a:extLst>
              <a:ext uri="{FF2B5EF4-FFF2-40B4-BE49-F238E27FC236}">
                <a16:creationId xmlns:a16="http://schemas.microsoft.com/office/drawing/2014/main" id="{D3BC28B9-D568-4DA2-3B6B-B7C81C4407B0}"/>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9" name="图片 8" descr="手机屏幕的截图&#10;&#10;描述已自动生成">
            <a:extLst>
              <a:ext uri="{FF2B5EF4-FFF2-40B4-BE49-F238E27FC236}">
                <a16:creationId xmlns:a16="http://schemas.microsoft.com/office/drawing/2014/main" id="{64E7F8F1-B9EF-3ABC-C5D5-A545F0F6304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3452070B-49CA-D563-09A2-02BA676A74B8}"/>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18803DF6-D38D-B540-CD4A-DD8382B83B27}"/>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2025/1/17</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T5A-CAv9fLAbvm4uk1L11ZqN105igFYz/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T7gqtfOWyZ8ozo4X_A4XvE3bvjCUpY-5/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TBryAjn6dQjmGthOqBtFoDTGF2WXly_T/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Unit3</a:t>
            </a:r>
            <a:r>
              <a:rPr lang="ja-JP" altLang="en-US" dirty="0"/>
              <a:t>　　</a:t>
            </a:r>
          </a:p>
        </p:txBody>
      </p:sp>
    </p:spTree>
    <p:extLst>
      <p:ext uri="{BB962C8B-B14F-4D97-AF65-F5344CB8AC3E}">
        <p14:creationId xmlns:p14="http://schemas.microsoft.com/office/powerpoint/2010/main" val="105641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6F662-574E-E3CD-6FC7-C23227D9EB68}"/>
              </a:ext>
            </a:extLst>
          </p:cNvPr>
          <p:cNvSpPr>
            <a:spLocks noGrp="1"/>
          </p:cNvSpPr>
          <p:nvPr>
            <p:ph type="title"/>
          </p:nvPr>
        </p:nvSpPr>
        <p:spPr/>
        <p:txBody>
          <a:bodyPr/>
          <a:lstStyle/>
          <a:p>
            <a:r>
              <a:rPr kumimoji="1" lang="ja-JP" altLang="en-US" dirty="0"/>
              <a:t>進捗遅延・相談①</a:t>
            </a:r>
          </a:p>
        </p:txBody>
      </p:sp>
      <p:sp>
        <p:nvSpPr>
          <p:cNvPr id="7" name="テキスト ボックス 6">
            <a:extLst>
              <a:ext uri="{FF2B5EF4-FFF2-40B4-BE49-F238E27FC236}">
                <a16:creationId xmlns:a16="http://schemas.microsoft.com/office/drawing/2014/main" id="{20ED7ED3-6002-E3DC-2A4D-0942DEA41FFA}"/>
              </a:ext>
            </a:extLst>
          </p:cNvPr>
          <p:cNvSpPr txBox="1"/>
          <p:nvPr/>
        </p:nvSpPr>
        <p:spPr>
          <a:xfrm>
            <a:off x="650766" y="1524000"/>
            <a:ext cx="11871433" cy="6740307"/>
          </a:xfrm>
          <a:prstGeom prst="rect">
            <a:avLst/>
          </a:prstGeom>
          <a:noFill/>
        </p:spPr>
        <p:txBody>
          <a:bodyPr wrap="square">
            <a:spAutoFit/>
          </a:bodyPr>
          <a:lstStyle/>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さん、お時間ありますか？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：はい、どういたしましたか。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：現在、販売プロジェクトの進捗状況についてお話したいのですが、新しい提案書の作成に時間がかかっています。予定よりも</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日遅れてしまいそうで、ヘルプをお願いしたいのですが。</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：了解しました。どのような作業がヘルプを必要としていますか？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：提案書の内容が多岐にわたり、特に市場調査部分に時間を要しています。可能であれば、市場調査の作業を協力していただけると助かります。</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：承知しました。その部分をサポートさせていただきます。具体的なスケジュール調整も行いますので、お手伝いさせてください。</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：ありがとうございます。早急に作業を進めて、プロジェクトのスケジュール遅れ　</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を最小限に抑えるよう努めます。</a:t>
            </a:r>
          </a:p>
        </p:txBody>
      </p:sp>
      <p:sp>
        <p:nvSpPr>
          <p:cNvPr id="3" name="コンテンツ プレースホルダー 3">
            <a:extLst>
              <a:ext uri="{FF2B5EF4-FFF2-40B4-BE49-F238E27FC236}">
                <a16:creationId xmlns:a16="http://schemas.microsoft.com/office/drawing/2014/main" id="{8992CAB7-586A-7265-D81F-E0379FA6EF57}"/>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413958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進捗報告①</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1699474289"/>
              </p:ext>
            </p:extLst>
          </p:nvPr>
        </p:nvGraphicFramePr>
        <p:xfrm>
          <a:off x="1320800" y="2794298"/>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完了したこと</a:t>
                      </a:r>
                    </a:p>
                  </a:txBody>
                  <a:tcPr/>
                </a:tc>
                <a:tc>
                  <a:txBody>
                    <a:bodyPr/>
                    <a:lstStyle/>
                    <a:p>
                      <a:r>
                        <a:rPr kumimoji="1" lang="ja-JP" altLang="en-US" sz="1800" b="1" i="0" kern="1200" dirty="0">
                          <a:solidFill>
                            <a:schemeClr val="dk1"/>
                          </a:solidFill>
                          <a:effectLst/>
                          <a:latin typeface="+mn-lt"/>
                          <a:ea typeface="+mn-ea"/>
                          <a:cs typeface="+mn-cs"/>
                        </a:rPr>
                        <a:t>新規顧客向けの提案資料</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次の予定</a:t>
                      </a:r>
                    </a:p>
                  </a:txBody>
                  <a:tcPr/>
                </a:tc>
                <a:tc>
                  <a:txBody>
                    <a:bodyPr/>
                    <a:lstStyle/>
                    <a:p>
                      <a:r>
                        <a:rPr kumimoji="1" lang="ja-JP" altLang="en-US" b="1" dirty="0"/>
                        <a:t>提案資料について顧客からのフィードバック待ち</a:t>
                      </a:r>
                      <a:endParaRPr kumimoji="1" lang="en-US" altLang="ja-JP" b="1" dirty="0"/>
                    </a:p>
                    <a:p>
                      <a:r>
                        <a:rPr kumimoji="1" lang="ja-JP" altLang="en-US" b="1" dirty="0"/>
                        <a:t>フィードバックされたら修正する</a:t>
                      </a:r>
                    </a:p>
                  </a:txBody>
                  <a:tcPr/>
                </a:tc>
                <a:extLst>
                  <a:ext uri="{0D108BD9-81ED-4DB2-BD59-A6C34878D82A}">
                    <a16:rowId xmlns:a16="http://schemas.microsoft.com/office/drawing/2014/main" val="3324382576"/>
                  </a:ext>
                </a:extLst>
              </a:tr>
              <a:tr h="0">
                <a:tc>
                  <a:txBody>
                    <a:bodyPr/>
                    <a:lstStyle/>
                    <a:p>
                      <a:r>
                        <a:rPr kumimoji="1" lang="ja-JP" altLang="en-US" b="1" dirty="0"/>
                        <a:t>それ以外の今後の予定</a:t>
                      </a:r>
                    </a:p>
                  </a:txBody>
                  <a:tcPr/>
                </a:tc>
                <a:tc>
                  <a:txBody>
                    <a:bodyPr/>
                    <a:lstStyle/>
                    <a:p>
                      <a:r>
                        <a:rPr kumimoji="1" lang="ja-JP" altLang="en-US" b="1" dirty="0"/>
                        <a:t>提案書の修正と顧客の打ち合わせがある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①：進捗報告者は表の内容を基に相手役の人に作業を依頼してください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②：報告される側の人は、次のページのサンプル会話を基に受け答えをしてください</a:t>
            </a:r>
          </a:p>
        </p:txBody>
      </p:sp>
    </p:spTree>
    <p:extLst>
      <p:ext uri="{BB962C8B-B14F-4D97-AF65-F5344CB8AC3E}">
        <p14:creationId xmlns:p14="http://schemas.microsoft.com/office/powerpoint/2010/main" val="203584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kumimoji="1" lang="ja-JP" altLang="en-US" dirty="0"/>
              <a:t>進捗報告①</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4524275"/>
          </a:xfrm>
        </p:spPr>
        <p:txBody>
          <a:bodyPr/>
          <a:lstStyle/>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それでは、チームミーティングを始めます。進捗状況を教えてください。今回は</a:t>
            </a:r>
            <a:r>
              <a:rPr lang="en-US" altLang="ja-JP" dirty="0">
                <a:solidFill>
                  <a:srgbClr val="0D0D0D"/>
                </a:solidFill>
                <a:highlight>
                  <a:srgbClr val="FFFFFF"/>
                </a:highlight>
                <a:latin typeface="Söhne"/>
              </a:rPr>
              <a:t>B</a:t>
            </a:r>
            <a:r>
              <a:rPr lang="ja-JP" altLang="en-US" b="0" i="0" dirty="0">
                <a:solidFill>
                  <a:srgbClr val="0D0D0D"/>
                </a:solidFill>
                <a:effectLst/>
                <a:highlight>
                  <a:srgbClr val="FFFFFF"/>
                </a:highlight>
                <a:latin typeface="Söhne"/>
              </a:rPr>
              <a:t>さんからお願いします。</a:t>
            </a:r>
            <a:endParaRPr lang="en-US" altLang="ja-JP" b="0" i="0" dirty="0">
              <a:solidFill>
                <a:srgbClr val="0D0D0D"/>
              </a:solidFill>
              <a:effectLst/>
              <a:highlight>
                <a:srgbClr val="FFFFFF"/>
              </a:highlight>
              <a:latin typeface="Söhne"/>
            </a:endParaRPr>
          </a:p>
          <a:p>
            <a:pPr marL="0" indent="0">
              <a:buNone/>
            </a:pPr>
            <a:endParaRPr lang="ja-JP" altLang="en-US"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完了したのは、新規顧客向けの提案資料です。現在は、顧客からのフィードバック待ちで、フィードバックを受けたら修正作業に入る予定です。今後は、提案書の修正と顧客との打ち合わせが予定されています。</a:t>
            </a:r>
            <a:endParaRPr lang="en-US" altLang="ja-JP" b="0" i="0" dirty="0">
              <a:solidFill>
                <a:srgbClr val="0D0D0D"/>
              </a:solidFill>
              <a:effectLst/>
              <a:highlight>
                <a:srgbClr val="FFFFFF"/>
              </a:highlight>
              <a:latin typeface="Söhne"/>
            </a:endParaRPr>
          </a:p>
          <a:p>
            <a:pPr marL="0" indent="0">
              <a:buNone/>
            </a:pPr>
            <a:endParaRPr lang="ja-JP" altLang="en-US"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了解しました。進捗報告ありがとうございます。遅れが出そうな場合は早めに報告してください。</a:t>
            </a:r>
            <a:endParaRPr kumimoji="1" lang="ja-JP" altLang="en-US" dirty="0"/>
          </a:p>
        </p:txBody>
      </p:sp>
      <p:sp>
        <p:nvSpPr>
          <p:cNvPr id="4" name="コンテンツ プレースホルダー 3">
            <a:extLst>
              <a:ext uri="{FF2B5EF4-FFF2-40B4-BE49-F238E27FC236}">
                <a16:creationId xmlns:a16="http://schemas.microsoft.com/office/drawing/2014/main" id="{570E68A3-D308-393A-107E-D63BCF6B1603}"/>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194125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進捗報告②</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3696360386"/>
              </p:ext>
            </p:extLst>
          </p:nvPr>
        </p:nvGraphicFramePr>
        <p:xfrm>
          <a:off x="1320800" y="2794298"/>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完了したこと</a:t>
                      </a:r>
                    </a:p>
                  </a:txBody>
                  <a:tcPr/>
                </a:tc>
                <a:tc>
                  <a:txBody>
                    <a:bodyPr/>
                    <a:lstStyle/>
                    <a:p>
                      <a:r>
                        <a:rPr kumimoji="1" lang="ja-JP" altLang="en-US" sz="1800" b="1" i="0" kern="1200" dirty="0">
                          <a:solidFill>
                            <a:schemeClr val="dk1"/>
                          </a:solidFill>
                          <a:effectLst/>
                          <a:latin typeface="+mn-lt"/>
                          <a:ea typeface="+mn-ea"/>
                          <a:cs typeface="+mn-cs"/>
                        </a:rPr>
                        <a:t>新規顧客向けの提案資料</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次の予定</a:t>
                      </a:r>
                    </a:p>
                  </a:txBody>
                  <a:tcPr/>
                </a:tc>
                <a:tc>
                  <a:txBody>
                    <a:bodyPr/>
                    <a:lstStyle/>
                    <a:p>
                      <a:r>
                        <a:rPr kumimoji="1" lang="ja-JP" altLang="en-US" b="1" dirty="0"/>
                        <a:t>提案資料について顧客からのフィードバック待ち</a:t>
                      </a:r>
                      <a:endParaRPr kumimoji="1" lang="en-US" altLang="ja-JP" b="1" dirty="0"/>
                    </a:p>
                    <a:p>
                      <a:r>
                        <a:rPr kumimoji="1" lang="ja-JP" altLang="en-US" b="1" dirty="0"/>
                        <a:t>フィードバックされたら修正する</a:t>
                      </a:r>
                    </a:p>
                  </a:txBody>
                  <a:tcPr/>
                </a:tc>
                <a:extLst>
                  <a:ext uri="{0D108BD9-81ED-4DB2-BD59-A6C34878D82A}">
                    <a16:rowId xmlns:a16="http://schemas.microsoft.com/office/drawing/2014/main" val="3324382576"/>
                  </a:ext>
                </a:extLst>
              </a:tr>
              <a:tr h="0">
                <a:tc>
                  <a:txBody>
                    <a:bodyPr/>
                    <a:lstStyle/>
                    <a:p>
                      <a:r>
                        <a:rPr kumimoji="1" lang="ja-JP" altLang="en-US" b="1" dirty="0"/>
                        <a:t>それ以外の今後の予定</a:t>
                      </a:r>
                    </a:p>
                  </a:txBody>
                  <a:tcPr/>
                </a:tc>
                <a:tc>
                  <a:txBody>
                    <a:bodyPr/>
                    <a:lstStyle/>
                    <a:p>
                      <a:r>
                        <a:rPr kumimoji="1" lang="ja-JP" altLang="en-US" b="1" dirty="0"/>
                        <a:t>提案書の修正と顧客の打ち合わせがある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①：進捗報告者は表の内容を基に相手役の人に作業を依頼してください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②：報告される側の人は、次のページのサンプル会話を基に受け答えをしてください</a:t>
            </a:r>
          </a:p>
        </p:txBody>
      </p:sp>
    </p:spTree>
    <p:extLst>
      <p:ext uri="{BB962C8B-B14F-4D97-AF65-F5344CB8AC3E}">
        <p14:creationId xmlns:p14="http://schemas.microsoft.com/office/powerpoint/2010/main" val="277458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kumimoji="1" lang="ja-JP" altLang="en-US" dirty="0"/>
              <a:t>進捗報告②</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4967473"/>
          </a:xfrm>
        </p:spPr>
        <p:txBody>
          <a:bodyPr/>
          <a:lstStyle/>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それでは、プロジェクトミーティングを始めます。各自の進捗状況を報告してください。</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今回は</a:t>
            </a:r>
            <a:r>
              <a:rPr lang="en-US" altLang="ja-JP" dirty="0">
                <a:solidFill>
                  <a:srgbClr val="0D0D0D"/>
                </a:solidFill>
                <a:highlight>
                  <a:srgbClr val="FFFFFF"/>
                </a:highlight>
                <a:latin typeface="Söhne"/>
              </a:rPr>
              <a:t>Y</a:t>
            </a:r>
            <a:r>
              <a:rPr lang="ja-JP" altLang="en-US" b="0" i="0" dirty="0">
                <a:solidFill>
                  <a:srgbClr val="0D0D0D"/>
                </a:solidFill>
                <a:effectLst/>
                <a:highlight>
                  <a:srgbClr val="FFFFFF"/>
                </a:highlight>
                <a:latin typeface="Söhne"/>
              </a:rPr>
              <a:t>さんからお願いします。</a:t>
            </a:r>
            <a:endParaRPr lang="en-US" altLang="ja-JP" b="0" i="0" dirty="0">
              <a:solidFill>
                <a:srgbClr val="0D0D0D"/>
              </a:solidFill>
              <a:effectLst/>
              <a:highlight>
                <a:srgbClr val="FFFFFF"/>
              </a:highlight>
              <a:latin typeface="Söhne"/>
            </a:endParaRPr>
          </a:p>
          <a:p>
            <a:pPr marL="0" indent="0">
              <a:buNone/>
            </a:pPr>
            <a:endParaRPr lang="en-US" altLang="ja-JP" dirty="0">
              <a:solidFill>
                <a:srgbClr val="0D0D0D"/>
              </a:solidFill>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はい。完了したのは、システムの要件定義書の作成です。現在は、基本設計書の作成中で、細かい仕様の検討を行っています。今後は、基本設計書のレビューと修正、そして詳細設計の着手が予定されています。 </a:t>
            </a:r>
            <a:endParaRPr lang="en-US" altLang="ja-JP" b="0" i="0" dirty="0">
              <a:solidFill>
                <a:srgbClr val="0D0D0D"/>
              </a:solidFill>
              <a:effectLst/>
              <a:highlight>
                <a:srgbClr val="FFFFFF"/>
              </a:highlight>
              <a:latin typeface="Söhne"/>
            </a:endParaRPr>
          </a:p>
          <a:p>
            <a:pPr marL="0" indent="0">
              <a:buNone/>
            </a:pPr>
            <a:endParaRPr lang="en-US" altLang="ja-JP" dirty="0">
              <a:solidFill>
                <a:srgbClr val="0D0D0D"/>
              </a:solidFill>
              <a:highlight>
                <a:srgbClr val="FFFFFF"/>
              </a:highlight>
              <a:latin typeface="Söhne"/>
            </a:endParaRPr>
          </a:p>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了解しました。進捗報告ありがとうございます。作業が予定より遅れそうな場合は、早めに連絡をお願いします。</a:t>
            </a:r>
            <a:endParaRPr kumimoji="1" lang="ja-JP" altLang="en-US" dirty="0"/>
          </a:p>
        </p:txBody>
      </p:sp>
      <p:sp>
        <p:nvSpPr>
          <p:cNvPr id="4" name="コンテンツ プレースホルダー 3">
            <a:extLst>
              <a:ext uri="{FF2B5EF4-FFF2-40B4-BE49-F238E27FC236}">
                <a16:creationId xmlns:a16="http://schemas.microsoft.com/office/drawing/2014/main" id="{3A367387-FE4D-85E4-22CE-74EA3D3F610B}"/>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12382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議事録作成①</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4967473"/>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https://drive.google.com/file/d/1T5A-CAv9fLAbvm4uk1L11ZqN105igFYz/view?usp=sharing</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344237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議事録作成②</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5853870"/>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https://drive.google.com/file/d/1T7gqtfOWyZ8ozo4X_A4XvE3bvjCUpY-5/view?usp=sharing</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275143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議事録作成③</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5853870"/>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https://drive.google.com/file/d/1TBryAjn6dQjmGthOqBtFoDTGF2WXly_T/view?usp=sharing</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247417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進捗遅延・相談</a:t>
            </a:r>
            <a:r>
              <a:rPr lang="ja-JP" altLang="en-US" dirty="0"/>
              <a:t>①</a:t>
            </a:r>
            <a:endParaRPr kumimoji="1" lang="ja-JP" altLang="en-US" dirty="0"/>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4288942338"/>
              </p:ext>
            </p:extLst>
          </p:nvPr>
        </p:nvGraphicFramePr>
        <p:xfrm>
          <a:off x="1320800" y="2794298"/>
          <a:ext cx="10363200" cy="1376680"/>
        </p:xfrm>
        <a:graphic>
          <a:graphicData uri="http://schemas.openxmlformats.org/drawingml/2006/table">
            <a:tbl>
              <a:tblPr firstRow="1" bandRow="1">
                <a:tableStyleId>{C4B1156A-380E-4F78-BDF5-A606A8083BF9}</a:tableStyleId>
              </a:tblPr>
              <a:tblGrid>
                <a:gridCol w="5181600">
                  <a:extLst>
                    <a:ext uri="{9D8B030D-6E8A-4147-A177-3AD203B41FA5}">
                      <a16:colId xmlns:a16="http://schemas.microsoft.com/office/drawing/2014/main" val="2340970569"/>
                    </a:ext>
                  </a:extLst>
                </a:gridCol>
                <a:gridCol w="5181600">
                  <a:extLst>
                    <a:ext uri="{9D8B030D-6E8A-4147-A177-3AD203B41FA5}">
                      <a16:colId xmlns:a16="http://schemas.microsoft.com/office/drawing/2014/main" val="1349727153"/>
                    </a:ext>
                  </a:extLst>
                </a:gridCol>
              </a:tblGrid>
              <a:tr h="370840">
                <a:tc>
                  <a:txBody>
                    <a:bodyPr/>
                    <a:lstStyle/>
                    <a:p>
                      <a:r>
                        <a:rPr kumimoji="1" lang="ja-JP" altLang="en-US" b="1" dirty="0"/>
                        <a:t>遅延内容</a:t>
                      </a:r>
                    </a:p>
                  </a:txBody>
                  <a:tcPr/>
                </a:tc>
                <a:tc>
                  <a:txBody>
                    <a:bodyPr/>
                    <a:lstStyle/>
                    <a:p>
                      <a:r>
                        <a:rPr kumimoji="1" lang="ja-JP" altLang="en-US" b="1" dirty="0"/>
                        <a:t>新しい提案書の作成に時間がかかっている</a:t>
                      </a:r>
                      <a:endParaRPr kumimoji="1" lang="en-US" altLang="ja-JP" b="1" dirty="0"/>
                    </a:p>
                  </a:txBody>
                  <a:tcPr/>
                </a:tc>
                <a:extLst>
                  <a:ext uri="{0D108BD9-81ED-4DB2-BD59-A6C34878D82A}">
                    <a16:rowId xmlns:a16="http://schemas.microsoft.com/office/drawing/2014/main" val="3583098190"/>
                  </a:ext>
                </a:extLst>
              </a:tr>
              <a:tr h="0">
                <a:tc>
                  <a:txBody>
                    <a:bodyPr/>
                    <a:lstStyle/>
                    <a:p>
                      <a:r>
                        <a:rPr kumimoji="1" lang="ja-JP" altLang="en-US" b="1" dirty="0"/>
                        <a:t>どのくらい遅れているのか</a:t>
                      </a:r>
                    </a:p>
                  </a:txBody>
                  <a:tcPr/>
                </a:tc>
                <a:tc>
                  <a:txBody>
                    <a:bodyPr/>
                    <a:lstStyle/>
                    <a:p>
                      <a:r>
                        <a:rPr kumimoji="1" lang="en-US" altLang="ja-JP" b="1" dirty="0"/>
                        <a:t>2</a:t>
                      </a:r>
                      <a:r>
                        <a:rPr kumimoji="1" lang="ja-JP" altLang="en-US" b="1" dirty="0"/>
                        <a:t>日間</a:t>
                      </a:r>
                    </a:p>
                  </a:txBody>
                  <a:tcPr/>
                </a:tc>
                <a:extLst>
                  <a:ext uri="{0D108BD9-81ED-4DB2-BD59-A6C34878D82A}">
                    <a16:rowId xmlns:a16="http://schemas.microsoft.com/office/drawing/2014/main" val="3324382576"/>
                  </a:ext>
                </a:extLst>
              </a:tr>
              <a:tr h="0">
                <a:tc>
                  <a:txBody>
                    <a:bodyPr/>
                    <a:lstStyle/>
                    <a:p>
                      <a:r>
                        <a:rPr kumimoji="1" lang="ja-JP" altLang="en-US" b="1" dirty="0"/>
                        <a:t>相談事項</a:t>
                      </a:r>
                    </a:p>
                  </a:txBody>
                  <a:tcPr/>
                </a:tc>
                <a:tc>
                  <a:txBody>
                    <a:bodyPr/>
                    <a:lstStyle/>
                    <a:p>
                      <a:r>
                        <a:rPr kumimoji="1" lang="ja-JP" altLang="en-US" b="1" dirty="0"/>
                        <a:t>ヘルプのお願いをしたい</a:t>
                      </a:r>
                      <a:endParaRPr kumimoji="1" lang="en-US" altLang="ja-JP" b="1" dirty="0"/>
                    </a:p>
                    <a:p>
                      <a:r>
                        <a:rPr kumimoji="1" lang="ja-JP" altLang="en-US" b="1" dirty="0"/>
                        <a:t>市場調査の作業を協力してほしい</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①：相談者は表の内容を基に相手役の人に作業を相談してください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②：相談される側の人は、次のページのサンプル会話を基に受け答えをしてください</a:t>
            </a:r>
          </a:p>
        </p:txBody>
      </p:sp>
    </p:spTree>
    <p:extLst>
      <p:ext uri="{BB962C8B-B14F-4D97-AF65-F5344CB8AC3E}">
        <p14:creationId xmlns:p14="http://schemas.microsoft.com/office/powerpoint/2010/main" val="3878444582"/>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2604</TotalTime>
  <Words>915</Words>
  <Application>Microsoft Office PowerPoint</Application>
  <PresentationFormat>ユーザー設定</PresentationFormat>
  <Paragraphs>114</Paragraphs>
  <Slides>10</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Söhne</vt:lpstr>
      <vt:lpstr>Meiryo</vt:lpstr>
      <vt:lpstr>Meiryo</vt:lpstr>
      <vt:lpstr>游ゴシック</vt:lpstr>
      <vt:lpstr>游ゴシック Light</vt:lpstr>
      <vt:lpstr>Arial</vt:lpstr>
      <vt:lpstr>Poppins</vt:lpstr>
      <vt:lpstr>Wingdings</vt:lpstr>
      <vt:lpstr>デザインの設定</vt:lpstr>
      <vt:lpstr>Unit3　　</vt:lpstr>
      <vt:lpstr>進捗報告①</vt:lpstr>
      <vt:lpstr>進捗報告①</vt:lpstr>
      <vt:lpstr>進捗報告②</vt:lpstr>
      <vt:lpstr>進捗報告②</vt:lpstr>
      <vt:lpstr>議事録作成①</vt:lpstr>
      <vt:lpstr>議事録作成②</vt:lpstr>
      <vt:lpstr>議事録作成③</vt:lpstr>
      <vt:lpstr>進捗遅延・相談①</vt:lpstr>
      <vt:lpstr>進捗遅延・相談①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49</cp:revision>
  <cp:lastPrinted>2023-03-28T15:29:05Z</cp:lastPrinted>
  <dcterms:created xsi:type="dcterms:W3CDTF">2023-03-26T15:05:34Z</dcterms:created>
  <dcterms:modified xsi:type="dcterms:W3CDTF">2025-01-17T02:25:06Z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